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3754" y="1965960"/>
            <a:ext cx="8915399" cy="2262781"/>
          </a:xfrm>
        </p:spPr>
        <p:txBody>
          <a:bodyPr>
            <a:prstTxWarp prst="textChevronInverted">
              <a:avLst/>
            </a:prstTxWarp>
            <a:noAutofit/>
          </a:bodyPr>
          <a:lstStyle/>
          <a:p>
            <a:r>
              <a:rPr lang="en-US" sz="287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css</a:t>
            </a:r>
            <a:endParaRPr lang="en-US" sz="287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 Layout - The display Property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5574" y="1735567"/>
            <a:ext cx="8915400" cy="377762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display property specifies if/how an element is displayed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Every HTML element has a default display value depending on what type of element it is. The default display value for most elements is block or inline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800" b="1" dirty="0"/>
              <a:t>Block-level </a:t>
            </a:r>
            <a:r>
              <a:rPr lang="en-US" sz="2800" b="1" dirty="0" smtClean="0"/>
              <a:t>Elements</a:t>
            </a:r>
          </a:p>
          <a:p>
            <a:pPr marL="0" indent="0">
              <a:buNone/>
            </a:pPr>
            <a:r>
              <a:rPr lang="en-US" sz="2000" dirty="0"/>
              <a:t>A block-level element always starts on a new line and takes up the full width </a:t>
            </a:r>
            <a:r>
              <a:rPr lang="en-US" sz="2000" dirty="0" smtClean="0"/>
              <a:t>available </a:t>
            </a:r>
            <a:r>
              <a:rPr lang="en-US" sz="2000" dirty="0"/>
              <a:t>(stretches out to the left and right as far as it </a:t>
            </a:r>
            <a:r>
              <a:rPr lang="en-US" sz="2000" dirty="0" smtClean="0"/>
              <a:t>can</a:t>
            </a:r>
          </a:p>
          <a:p>
            <a:r>
              <a:rPr lang="en-US" sz="2000" b="1" dirty="0"/>
              <a:t>&lt;div&gt;</a:t>
            </a:r>
          </a:p>
          <a:p>
            <a:r>
              <a:rPr lang="en-US" sz="2000" b="1" dirty="0"/>
              <a:t>&lt;h1&gt; - &lt;h6&gt;</a:t>
            </a:r>
          </a:p>
          <a:p>
            <a:r>
              <a:rPr lang="en-US" sz="2000" b="1" dirty="0"/>
              <a:t>&lt;p&gt;</a:t>
            </a:r>
          </a:p>
          <a:p>
            <a:r>
              <a:rPr lang="en-US" sz="2000" b="1" dirty="0"/>
              <a:t>&lt;form&gt;</a:t>
            </a:r>
          </a:p>
          <a:p>
            <a:r>
              <a:rPr lang="en-US" sz="2000" b="1" dirty="0"/>
              <a:t>&lt;header&gt;</a:t>
            </a:r>
          </a:p>
          <a:p>
            <a:r>
              <a:rPr lang="en-US" sz="2000" b="1" dirty="0"/>
              <a:t>&lt;footer&gt;</a:t>
            </a:r>
          </a:p>
          <a:p>
            <a:r>
              <a:rPr lang="en-US" sz="2000" b="1" dirty="0"/>
              <a:t>&lt;section&gt;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69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Elements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inline element does not start on a new line and only takes up as much width </a:t>
            </a:r>
            <a:r>
              <a:rPr lang="en-US" dirty="0" smtClean="0"/>
              <a:t>as </a:t>
            </a:r>
            <a:r>
              <a:rPr lang="en-US" dirty="0"/>
              <a:t>necessary</a:t>
            </a:r>
            <a:r>
              <a:rPr lang="en-US" dirty="0" smtClean="0"/>
              <a:t>.</a:t>
            </a:r>
          </a:p>
          <a:p>
            <a:r>
              <a:rPr lang="en-US" dirty="0"/>
              <a:t>&lt;span&gt;</a:t>
            </a:r>
          </a:p>
          <a:p>
            <a:r>
              <a:rPr lang="en-US" dirty="0"/>
              <a:t>&lt;a&gt;</a:t>
            </a:r>
          </a:p>
          <a:p>
            <a:r>
              <a:rPr lang="en-US" dirty="0"/>
              <a:t>&lt;</a:t>
            </a:r>
            <a:r>
              <a:rPr lang="en-US" dirty="0" err="1"/>
              <a:t>img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Override The Default Display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A common example is making inline &lt;li&gt; elements for horizontal menus</a:t>
            </a:r>
            <a:r>
              <a:rPr lang="en-US" sz="2800" b="1" dirty="0" smtClean="0"/>
              <a:t>:</a:t>
            </a:r>
          </a:p>
          <a:p>
            <a:pPr marL="0" indent="0">
              <a:buNone/>
            </a:pPr>
            <a:r>
              <a:rPr lang="en-US" sz="2800" b="1" dirty="0"/>
              <a:t>li {</a:t>
            </a:r>
            <a:br>
              <a:rPr lang="en-US" sz="2800" b="1" dirty="0"/>
            </a:br>
            <a:r>
              <a:rPr lang="en-US" sz="2800" b="1" dirty="0"/>
              <a:t>    display: inline;</a:t>
            </a:r>
            <a:br>
              <a:rPr lang="en-US" sz="2800" b="1" dirty="0"/>
            </a:br>
            <a:r>
              <a:rPr lang="en-US" sz="2800" b="1" dirty="0" smtClean="0"/>
              <a:t>}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7245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756" y="1122380"/>
            <a:ext cx="9706778" cy="44178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&lt;!</a:t>
            </a:r>
            <a:r>
              <a:rPr lang="en-US" sz="2000" b="1" dirty="0"/>
              <a:t>DOCTYPE</a:t>
            </a:r>
            <a:r>
              <a:rPr lang="en-US" b="1" dirty="0"/>
              <a:t> html&gt;</a:t>
            </a:r>
          </a:p>
          <a:p>
            <a:pPr marL="0" indent="0">
              <a:buNone/>
            </a:pPr>
            <a:r>
              <a:rPr lang="en-US" b="1" dirty="0"/>
              <a:t>&lt;html&gt;</a:t>
            </a:r>
          </a:p>
          <a:p>
            <a:pPr marL="0" indent="0">
              <a:buNone/>
            </a:pPr>
            <a:r>
              <a:rPr lang="en-US" b="1" dirty="0"/>
              <a:t>&lt;head&gt;</a:t>
            </a:r>
          </a:p>
          <a:p>
            <a:pPr marL="0" indent="0">
              <a:buNone/>
            </a:pPr>
            <a:r>
              <a:rPr lang="en-US" b="1" dirty="0"/>
              <a:t>&lt;style&gt;</a:t>
            </a:r>
          </a:p>
          <a:p>
            <a:pPr marL="0" indent="0">
              <a:buNone/>
            </a:pPr>
            <a:r>
              <a:rPr lang="en-US" b="1" dirty="0"/>
              <a:t>span {</a:t>
            </a:r>
          </a:p>
          <a:p>
            <a:pPr marL="0" indent="0">
              <a:buNone/>
            </a:pPr>
            <a:r>
              <a:rPr lang="en-US" b="1" dirty="0"/>
              <a:t>    display: block;</a:t>
            </a:r>
          </a:p>
          <a:p>
            <a:pPr marL="0" indent="0">
              <a:buNone/>
            </a:pPr>
            <a:r>
              <a:rPr lang="en-US" b="1" dirty="0"/>
              <a:t>}</a:t>
            </a:r>
          </a:p>
          <a:p>
            <a:pPr marL="0" indent="0">
              <a:buNone/>
            </a:pPr>
            <a:r>
              <a:rPr lang="en-US" b="1" dirty="0"/>
              <a:t>&lt;/style&gt;</a:t>
            </a:r>
          </a:p>
          <a:p>
            <a:pPr marL="0" indent="0">
              <a:buNone/>
            </a:pPr>
            <a:r>
              <a:rPr lang="en-US" b="1" dirty="0"/>
              <a:t>&lt;/head&gt;</a:t>
            </a:r>
          </a:p>
          <a:p>
            <a:pPr marL="0" indent="0">
              <a:buNone/>
            </a:pPr>
            <a:r>
              <a:rPr lang="en-US" b="1" dirty="0"/>
              <a:t>&lt;body</a:t>
            </a:r>
            <a:r>
              <a:rPr lang="en-US" b="1" dirty="0" smtClean="0"/>
              <a:t>&gt;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&lt;span&gt;A display property with a value of "block" results in&lt;/span&gt; &lt;span&gt;a line break between the two elements.&lt;/span</a:t>
            </a:r>
            <a:r>
              <a:rPr lang="en-US" b="1" dirty="0" smtClean="0"/>
              <a:t>&gt;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&lt;/body&gt;</a:t>
            </a:r>
          </a:p>
          <a:p>
            <a:pPr marL="0" indent="0">
              <a:buNone/>
            </a:pPr>
            <a:r>
              <a:rPr lang="en-US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893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358" y="496697"/>
            <a:ext cx="4274167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&lt;style&gt;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a {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    display: block;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&lt;/style&gt;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&lt;/head&gt;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&lt;body&gt;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&lt;p&gt;Display links as block elements:&lt;/p&gt;</a:t>
            </a:r>
          </a:p>
          <a:p>
            <a:pPr marL="0" indent="0">
              <a:buNone/>
            </a:pPr>
            <a:endParaRPr lang="en-US" sz="1400" b="1" dirty="0"/>
          </a:p>
        </p:txBody>
      </p:sp>
      <p:sp>
        <p:nvSpPr>
          <p:cNvPr id="4" name="Rectangle 3"/>
          <p:cNvSpPr/>
          <p:nvPr/>
        </p:nvSpPr>
        <p:spPr>
          <a:xfrm>
            <a:off x="6210748" y="177998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&lt;a </a:t>
            </a:r>
            <a:r>
              <a:rPr lang="en-US" sz="2400" b="1" dirty="0" err="1"/>
              <a:t>href</a:t>
            </a:r>
            <a:r>
              <a:rPr lang="en-US" sz="2400" b="1" dirty="0"/>
              <a:t>="/html/default.asp" target="_blank"&gt;HTML&lt;/a&gt;</a:t>
            </a:r>
          </a:p>
          <a:p>
            <a:r>
              <a:rPr lang="en-US" sz="2400" b="1" dirty="0"/>
              <a:t>&lt;a </a:t>
            </a:r>
            <a:r>
              <a:rPr lang="en-US" sz="2400" b="1" dirty="0" err="1"/>
              <a:t>href</a:t>
            </a:r>
            <a:r>
              <a:rPr lang="en-US" sz="2400" b="1" dirty="0"/>
              <a:t>="/css/default.asp" target="_blank"&gt;CSS&lt;/a&gt;</a:t>
            </a:r>
          </a:p>
          <a:p>
            <a:r>
              <a:rPr lang="en-US" sz="2400" b="1" dirty="0"/>
              <a:t>&lt;a </a:t>
            </a:r>
            <a:r>
              <a:rPr lang="en-US" sz="2400" b="1" dirty="0" err="1"/>
              <a:t>href</a:t>
            </a:r>
            <a:r>
              <a:rPr lang="en-US" sz="2400" b="1" dirty="0"/>
              <a:t>="/</a:t>
            </a:r>
            <a:r>
              <a:rPr lang="en-US" sz="2400" b="1" dirty="0" err="1"/>
              <a:t>js</a:t>
            </a:r>
            <a:r>
              <a:rPr lang="en-US" sz="2400" b="1" dirty="0"/>
              <a:t>/default.asp" target="_blank"&gt;JavaScript&lt;/a&gt;</a:t>
            </a:r>
          </a:p>
          <a:p>
            <a:endParaRPr lang="en-US" sz="2400" b="1" dirty="0"/>
          </a:p>
          <a:p>
            <a:r>
              <a:rPr lang="en-US" sz="2400" b="1" dirty="0"/>
              <a:t>&lt;/body&gt;</a:t>
            </a:r>
          </a:p>
          <a:p>
            <a:r>
              <a:rPr lang="en-US" sz="2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3576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Hide an Element - </a:t>
            </a:r>
            <a:r>
              <a:rPr lang="en-US" dirty="0" err="1"/>
              <a:t>display:none</a:t>
            </a:r>
            <a:r>
              <a:rPr lang="en-US" dirty="0"/>
              <a:t> or </a:t>
            </a:r>
            <a:r>
              <a:rPr lang="en-US" dirty="0" err="1"/>
              <a:t>visibility:hidden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h1.hidden {</a:t>
            </a:r>
            <a:br>
              <a:rPr lang="en-US" sz="3200" b="1" dirty="0"/>
            </a:br>
            <a:r>
              <a:rPr lang="en-US" sz="3200" b="1" dirty="0"/>
              <a:t>    display: none;</a:t>
            </a:r>
            <a:br>
              <a:rPr lang="en-US" sz="3200" b="1" dirty="0"/>
            </a:br>
            <a:r>
              <a:rPr lang="en-US" sz="32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108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2540" y="401619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/>
              <a:t>&lt;!DOCTYPE html&gt;</a:t>
            </a:r>
          </a:p>
          <a:p>
            <a:pPr marL="0" indent="0">
              <a:buNone/>
            </a:pPr>
            <a:r>
              <a:rPr lang="en-US" sz="1400" b="1" dirty="0"/>
              <a:t>&lt;html&gt;</a:t>
            </a:r>
          </a:p>
          <a:p>
            <a:pPr marL="0" indent="0">
              <a:buNone/>
            </a:pPr>
            <a:r>
              <a:rPr lang="en-US" sz="1400" b="1" dirty="0"/>
              <a:t>&lt;head&gt;</a:t>
            </a:r>
          </a:p>
          <a:p>
            <a:pPr marL="0" indent="0">
              <a:buNone/>
            </a:pPr>
            <a:r>
              <a:rPr lang="en-US" sz="1400" b="1" dirty="0"/>
              <a:t>&lt;style&gt;</a:t>
            </a:r>
          </a:p>
          <a:p>
            <a:pPr marL="0" indent="0">
              <a:buNone/>
            </a:pPr>
            <a:r>
              <a:rPr lang="en-US" sz="1400" b="1" dirty="0"/>
              <a:t>h1.hidden {</a:t>
            </a:r>
          </a:p>
          <a:p>
            <a:pPr marL="0" indent="0">
              <a:buNone/>
            </a:pPr>
            <a:r>
              <a:rPr lang="en-US" sz="1400" b="1" dirty="0"/>
              <a:t>    visibility: hidden;</a:t>
            </a:r>
          </a:p>
          <a:p>
            <a:pPr marL="0" indent="0">
              <a:buNone/>
            </a:pPr>
            <a:r>
              <a:rPr lang="en-US" sz="1400" b="1" dirty="0"/>
              <a:t>}</a:t>
            </a:r>
          </a:p>
          <a:p>
            <a:pPr marL="0" indent="0">
              <a:buNone/>
            </a:pPr>
            <a:r>
              <a:rPr lang="en-US" sz="1400" b="1" dirty="0"/>
              <a:t>&lt;/style&gt;</a:t>
            </a:r>
          </a:p>
          <a:p>
            <a:pPr marL="0" indent="0">
              <a:buNone/>
            </a:pPr>
            <a:r>
              <a:rPr lang="en-US" sz="1400" b="1" dirty="0"/>
              <a:t>&lt;/head&gt;</a:t>
            </a:r>
          </a:p>
          <a:p>
            <a:pPr marL="0" indent="0">
              <a:buNone/>
            </a:pPr>
            <a:r>
              <a:rPr lang="en-US" sz="1400" b="1" dirty="0"/>
              <a:t>&lt;body&gt;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&lt;h1&gt;This is a visible heading&lt;/h1&gt;</a:t>
            </a:r>
          </a:p>
          <a:p>
            <a:pPr marL="0" indent="0">
              <a:buNone/>
            </a:pPr>
            <a:r>
              <a:rPr lang="en-US" sz="1400" b="1" dirty="0"/>
              <a:t>&lt;h1 class="hidden"&gt;This is a hidden heading&lt;/h1&gt;</a:t>
            </a:r>
          </a:p>
          <a:p>
            <a:pPr marL="0" indent="0">
              <a:buNone/>
            </a:pPr>
            <a:r>
              <a:rPr lang="en-US" sz="1400" b="1" dirty="0"/>
              <a:t>&lt;p&gt;Notice that the hidden heading still takes up space.&lt;/p&gt;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400" b="1" dirty="0"/>
              <a:t>&lt;/body&gt;</a:t>
            </a:r>
          </a:p>
          <a:p>
            <a:pPr marL="0" indent="0">
              <a:buNone/>
            </a:pPr>
            <a:r>
              <a:rPr lang="en-US" sz="1400" b="1" dirty="0"/>
              <a:t>&lt;/html&gt;</a:t>
            </a: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172" y="1800029"/>
            <a:ext cx="3658111" cy="2010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7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 Layout - The position Property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position property specifies the type of positioning method used for an element (static, relative, fixed, absolute or </a:t>
            </a:r>
            <a:r>
              <a:rPr lang="en-US" dirty="0" smtClean="0"/>
              <a:t>sticky,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static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relative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fixed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absolute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sticky</a:t>
            </a:r>
          </a:p>
        </p:txBody>
      </p:sp>
    </p:spTree>
    <p:extLst>
      <p:ext uri="{BB962C8B-B14F-4D97-AF65-F5344CB8AC3E}">
        <p14:creationId xmlns:p14="http://schemas.microsoft.com/office/powerpoint/2010/main" val="14245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position: static;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element with position: static; is not positioned in any special way; it is always positioned according to the normal flow of the page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err="1"/>
              <a:t>div.static</a:t>
            </a:r>
            <a:r>
              <a:rPr lang="en-US" b="1" dirty="0"/>
              <a:t> {</a:t>
            </a:r>
          </a:p>
          <a:p>
            <a:pPr marL="0" indent="0">
              <a:buNone/>
            </a:pPr>
            <a:r>
              <a:rPr lang="en-US" b="1" dirty="0"/>
              <a:t>    position: static;</a:t>
            </a:r>
          </a:p>
          <a:p>
            <a:pPr marL="0" indent="0">
              <a:buNone/>
            </a:pPr>
            <a:r>
              <a:rPr lang="en-US" b="1" dirty="0"/>
              <a:t>    border: 3px solid #73AD21;</a:t>
            </a:r>
          </a:p>
          <a:p>
            <a:pPr marL="0" indent="0">
              <a:buNone/>
            </a:pP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80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position: relative;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Setting the top, right, bottom, and left properties of a relatively-positioned element will cause it to be adjusted away from its normal position. Other content will </a:t>
            </a:r>
            <a:r>
              <a:rPr lang="en-US" dirty="0" smtClean="0"/>
              <a:t>not </a:t>
            </a:r>
            <a:r>
              <a:rPr lang="en-US" dirty="0"/>
              <a:t>be adjusted to fit into any gap left by the element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div.relative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position: relative;</a:t>
            </a:r>
            <a:br>
              <a:rPr lang="en-US" dirty="0"/>
            </a:br>
            <a:r>
              <a:rPr lang="en-US" dirty="0"/>
              <a:t>    left: 30px;</a:t>
            </a:r>
            <a:br>
              <a:rPr lang="en-US" dirty="0"/>
            </a:br>
            <a:r>
              <a:rPr lang="en-US" dirty="0"/>
              <a:t>    border: 3px solid #73AD21;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5496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4360" y="1552687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In HTML, there are two main types of lists:</a:t>
            </a:r>
          </a:p>
          <a:p>
            <a:r>
              <a:rPr lang="en-US" sz="2400" dirty="0"/>
              <a:t>unordered lists (&lt;</a:t>
            </a:r>
            <a:r>
              <a:rPr lang="en-US" sz="2400" dirty="0" err="1"/>
              <a:t>ul</a:t>
            </a:r>
            <a:r>
              <a:rPr lang="en-US" sz="2400" dirty="0"/>
              <a:t>&gt;) - the list items are marked with bullets</a:t>
            </a:r>
          </a:p>
          <a:p>
            <a:r>
              <a:rPr lang="en-US" sz="2400" dirty="0"/>
              <a:t>ordered lists (&lt;</a:t>
            </a:r>
            <a:r>
              <a:rPr lang="en-US" sz="2400" dirty="0" err="1"/>
              <a:t>ol</a:t>
            </a:r>
            <a:r>
              <a:rPr lang="en-US" sz="2400" dirty="0"/>
              <a:t>&gt;) - the list items are marked with numbers or letters</a:t>
            </a:r>
          </a:p>
          <a:p>
            <a:pPr marL="0" indent="0">
              <a:buNone/>
            </a:pPr>
            <a:r>
              <a:rPr lang="en-US" sz="2400" dirty="0"/>
              <a:t>The CSS list properties allow you to:</a:t>
            </a:r>
          </a:p>
          <a:p>
            <a:r>
              <a:rPr lang="en-US" sz="2400" dirty="0"/>
              <a:t>Set different list item markers for ordered lists</a:t>
            </a:r>
          </a:p>
          <a:p>
            <a:r>
              <a:rPr lang="en-US" sz="2400" dirty="0"/>
              <a:t>Set different list item markers for unordered lists</a:t>
            </a:r>
          </a:p>
          <a:p>
            <a:r>
              <a:rPr lang="en-US" sz="2400" dirty="0"/>
              <a:t>Set an image as the list item marker</a:t>
            </a:r>
          </a:p>
          <a:p>
            <a:r>
              <a:rPr lang="en-US" sz="2400" dirty="0"/>
              <a:t>Add background colors to lists and list items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410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position: fixed;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element with position: fixed; is positioned relative to the viewport, which means it always stays in the same place even if the page is scrolled. The top, right, bottom, and left </a:t>
            </a:r>
            <a:r>
              <a:rPr lang="en-US" dirty="0" smtClean="0"/>
              <a:t>properties </a:t>
            </a:r>
            <a:r>
              <a:rPr lang="en-US" dirty="0"/>
              <a:t>are used to position the element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div.fixed</a:t>
            </a:r>
            <a:r>
              <a:rPr lang="en-US" dirty="0"/>
              <a:t> {</a:t>
            </a:r>
            <a:br>
              <a:rPr lang="en-US" dirty="0"/>
            </a:br>
            <a:r>
              <a:rPr lang="en-US" dirty="0"/>
              <a:t>    position: fixed;</a:t>
            </a:r>
            <a:br>
              <a:rPr lang="en-US" dirty="0"/>
            </a:br>
            <a:r>
              <a:rPr lang="en-US" dirty="0"/>
              <a:t>    bottom: 0;</a:t>
            </a:r>
            <a:br>
              <a:rPr lang="en-US" dirty="0"/>
            </a:br>
            <a:r>
              <a:rPr lang="en-US" dirty="0"/>
              <a:t>    right: 0;</a:t>
            </a:r>
            <a:br>
              <a:rPr lang="en-US" dirty="0"/>
            </a:br>
            <a:r>
              <a:rPr lang="en-US" dirty="0"/>
              <a:t>    width: 300px;</a:t>
            </a:r>
            <a:br>
              <a:rPr lang="en-US" dirty="0"/>
            </a:br>
            <a:r>
              <a:rPr lang="en-US" dirty="0"/>
              <a:t>    border: 3px solid #73AD21;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9874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position: absolute;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element with position: absolute; is positioned relative to the nearest positioned ancestor (instead of positioned relative to the viewport, like fixed).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However; if an absolute positioned element has no positioned ancestors, it uses the document body, and moves along with page scrolling.</a:t>
            </a:r>
          </a:p>
        </p:txBody>
      </p:sp>
    </p:spTree>
    <p:extLst>
      <p:ext uri="{BB962C8B-B14F-4D97-AF65-F5344CB8AC3E}">
        <p14:creationId xmlns:p14="http://schemas.microsoft.com/office/powerpoint/2010/main" val="37434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0723" y="294042"/>
            <a:ext cx="323067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&lt;style&gt;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div.relative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position: relative;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width: 400px;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height: 200px;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border: 3px solid #73AD21;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div.absolute</a:t>
            </a:r>
            <a:r>
              <a:rPr lang="en-US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position: absolute;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top: 80px;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 right: 0;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#</a:t>
            </a:r>
            <a:r>
              <a:rPr lang="en-US" dirty="0">
                <a:solidFill>
                  <a:schemeClr val="tx1"/>
                </a:solidFill>
              </a:rPr>
              <a:t>73AD21;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952565" y="6101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width: 200px;</a:t>
            </a:r>
          </a:p>
          <a:p>
            <a:r>
              <a:rPr lang="en-US" dirty="0" smtClean="0"/>
              <a:t>height</a:t>
            </a:r>
            <a:r>
              <a:rPr lang="en-US" dirty="0"/>
              <a:t>: </a:t>
            </a:r>
            <a:r>
              <a:rPr lang="en-US" dirty="0" smtClean="0"/>
              <a:t>100px;</a:t>
            </a:r>
          </a:p>
          <a:p>
            <a:r>
              <a:rPr lang="en-US" dirty="0" smtClean="0"/>
              <a:t>border</a:t>
            </a:r>
            <a:r>
              <a:rPr lang="en-US" dirty="0"/>
              <a:t>: 3px solid </a:t>
            </a:r>
            <a:endParaRPr lang="en-US" dirty="0" smtClean="0"/>
          </a:p>
          <a:p>
            <a:r>
              <a:rPr lang="en-US" dirty="0" smtClean="0"/>
              <a:t>&lt;/</a:t>
            </a:r>
            <a:r>
              <a:rPr lang="en-US" dirty="0"/>
              <a:t>style&gt;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&lt;h2&gt;position: absolute;&lt;/h2&gt;</a:t>
            </a:r>
          </a:p>
          <a:p>
            <a:endParaRPr lang="en-US" dirty="0"/>
          </a:p>
          <a:p>
            <a:r>
              <a:rPr lang="en-US" dirty="0"/>
              <a:t>&lt;p&gt;An element with position: absolute; is positioned relative to the nearest positioned ancestor (instead of positioned relative to the viewport, like fixed):&lt;/p&gt;</a:t>
            </a:r>
          </a:p>
          <a:p>
            <a:endParaRPr lang="en-US" dirty="0"/>
          </a:p>
          <a:p>
            <a:r>
              <a:rPr lang="en-US" dirty="0"/>
              <a:t>&lt;div class="relative"&gt;This div element has position: relative;</a:t>
            </a:r>
          </a:p>
          <a:p>
            <a:r>
              <a:rPr lang="en-US" dirty="0"/>
              <a:t>  &lt;div class="absolute"&gt;This div element has position: absolute;&lt;/div&gt;</a:t>
            </a:r>
          </a:p>
          <a:p>
            <a:r>
              <a:rPr lang="en-US" dirty="0"/>
              <a:t>&lt;/div&gt;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78506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position: sticky;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 element with position: sticky; is positioned based on the user's scroll position.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sticky element toggles between relative and fixed, depending on the scroll position. It is positioned relative until a given offset position is met in the viewport - then it "sticks" in place (like </a:t>
            </a:r>
            <a:r>
              <a:rPr lang="en-US" dirty="0" err="1"/>
              <a:t>position:fixed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8604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 Navigation Bar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Having easy-to-use navigation is important for any web site.</a:t>
            </a:r>
          </a:p>
          <a:p>
            <a:r>
              <a:rPr lang="en-US" dirty="0"/>
              <a:t>With CSS you can transform boring HTML menus into good-looking navigation bars.</a:t>
            </a:r>
          </a:p>
          <a:p>
            <a:pPr marL="0" indent="0">
              <a:buNone/>
            </a:pPr>
            <a:r>
              <a:rPr lang="en-US" b="1" dirty="0"/>
              <a:t>Navigation Bar = List of Links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9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Make a list of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845" y="1638748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&lt;!DOCTYPE html&gt;</a:t>
            </a:r>
          </a:p>
          <a:p>
            <a:pPr marL="0" indent="0">
              <a:buNone/>
            </a:pPr>
            <a:r>
              <a:rPr lang="en-US" sz="2000" b="1" dirty="0"/>
              <a:t>&lt;html&gt;</a:t>
            </a:r>
          </a:p>
          <a:p>
            <a:pPr marL="0" indent="0">
              <a:buNone/>
            </a:pPr>
            <a:r>
              <a:rPr lang="en-US" sz="2000" b="1" dirty="0"/>
              <a:t>&lt;body</a:t>
            </a:r>
            <a:r>
              <a:rPr lang="en-US" sz="2000" b="1" dirty="0" smtClean="0"/>
              <a:t>&gt;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ul</a:t>
            </a:r>
            <a:r>
              <a:rPr lang="en-US" sz="2000" b="1" dirty="0"/>
              <a:t>&gt;</a:t>
            </a:r>
          </a:p>
          <a:p>
            <a:pPr marL="0" indent="0">
              <a:buNone/>
            </a:pPr>
            <a:r>
              <a:rPr lang="en-US" sz="2000" b="1" dirty="0"/>
              <a:t>  &lt;li&gt;&lt;a </a:t>
            </a:r>
            <a:r>
              <a:rPr lang="en-US" sz="2000" b="1" dirty="0" err="1"/>
              <a:t>href</a:t>
            </a:r>
            <a:r>
              <a:rPr lang="en-US" sz="2000" b="1" dirty="0"/>
              <a:t>="#home"&gt;Home&lt;/a&gt;&lt;/li&gt;</a:t>
            </a:r>
          </a:p>
          <a:p>
            <a:pPr marL="0" indent="0">
              <a:buNone/>
            </a:pPr>
            <a:r>
              <a:rPr lang="en-US" sz="2000" b="1" dirty="0"/>
              <a:t>  &lt;li&gt;&lt;a </a:t>
            </a:r>
            <a:r>
              <a:rPr lang="en-US" sz="2000" b="1" dirty="0" err="1"/>
              <a:t>href</a:t>
            </a:r>
            <a:r>
              <a:rPr lang="en-US" sz="2000" b="1" dirty="0"/>
              <a:t>="#news"&gt;News&lt;/a&gt;&lt;/li&gt;</a:t>
            </a:r>
          </a:p>
          <a:p>
            <a:pPr marL="0" indent="0">
              <a:buNone/>
            </a:pPr>
            <a:r>
              <a:rPr lang="en-US" sz="2000" b="1" dirty="0"/>
              <a:t>  &lt;li&gt;&lt;a </a:t>
            </a:r>
            <a:r>
              <a:rPr lang="en-US" sz="2000" b="1" dirty="0" err="1"/>
              <a:t>href</a:t>
            </a:r>
            <a:r>
              <a:rPr lang="en-US" sz="2000" b="1" dirty="0"/>
              <a:t>="#contact"&gt;Contact&lt;/a&gt;&lt;/li&gt;</a:t>
            </a:r>
          </a:p>
          <a:p>
            <a:pPr marL="0" indent="0">
              <a:buNone/>
            </a:pPr>
            <a:r>
              <a:rPr lang="en-US" sz="2000" b="1" dirty="0"/>
              <a:t>  &lt;li&gt;&lt;a </a:t>
            </a:r>
            <a:r>
              <a:rPr lang="en-US" sz="2000" b="1" dirty="0" err="1"/>
              <a:t>href</a:t>
            </a:r>
            <a:r>
              <a:rPr lang="en-US" sz="2000" b="1" dirty="0"/>
              <a:t>="#about"&gt;About&lt;/a&gt;&lt;/li&gt;</a:t>
            </a:r>
          </a:p>
          <a:p>
            <a:pPr marL="0" indent="0">
              <a:buNone/>
            </a:pPr>
            <a:r>
              <a:rPr lang="en-US" sz="2000" b="1" dirty="0"/>
              <a:t>&lt;/</a:t>
            </a:r>
            <a:r>
              <a:rPr lang="en-US" sz="2000" b="1" dirty="0" err="1"/>
              <a:t>ul</a:t>
            </a:r>
            <a:r>
              <a:rPr lang="en-US" sz="2000" b="1" dirty="0" smtClean="0"/>
              <a:t>&gt;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 smtClean="0"/>
              <a:t>&lt;/</a:t>
            </a:r>
            <a:r>
              <a:rPr lang="en-US" sz="2000" b="1" dirty="0"/>
              <a:t>body&gt;</a:t>
            </a:r>
          </a:p>
          <a:p>
            <a:pPr marL="0" indent="0">
              <a:buNone/>
            </a:pPr>
            <a:r>
              <a:rPr lang="en-US" sz="20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69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r>
              <a:rPr lang="en-US" dirty="0"/>
              <a:t> </a:t>
            </a:r>
            <a:r>
              <a:rPr lang="en-US" dirty="0" smtClean="0"/>
              <a:t>remove </a:t>
            </a:r>
            <a:r>
              <a:rPr lang="en-US" dirty="0"/>
              <a:t>the bullets and the margins and padding from the list: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b="1" dirty="0"/>
              <a:t>ul {</a:t>
            </a:r>
            <a:br>
              <a:rPr lang="pl-PL" sz="2800" b="1" dirty="0"/>
            </a:br>
            <a:r>
              <a:rPr lang="pl-PL" sz="2800" b="1" dirty="0"/>
              <a:t>    list-style-type: none;</a:t>
            </a:r>
            <a:br>
              <a:rPr lang="pl-PL" sz="2800" b="1" dirty="0"/>
            </a:br>
            <a:r>
              <a:rPr lang="pl-PL" sz="2800" b="1" dirty="0"/>
              <a:t>    margin: 0;</a:t>
            </a:r>
            <a:br>
              <a:rPr lang="pl-PL" sz="2800" b="1" dirty="0"/>
            </a:br>
            <a:r>
              <a:rPr lang="pl-PL" sz="2800" b="1" dirty="0"/>
              <a:t>    padding: 0;</a:t>
            </a:r>
            <a:br>
              <a:rPr lang="pl-PL" sz="2800" b="1" dirty="0"/>
            </a:br>
            <a:r>
              <a:rPr lang="pl-PL" sz="2800" b="1" dirty="0"/>
              <a:t>}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491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Navigation Bar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 a {</a:t>
            </a:r>
            <a:br>
              <a:rPr lang="en-US" dirty="0"/>
            </a:br>
            <a:r>
              <a:rPr lang="en-US" dirty="0"/>
              <a:t>    display: block;</a:t>
            </a:r>
            <a:br>
              <a:rPr lang="en-US" dirty="0"/>
            </a:br>
            <a:r>
              <a:rPr lang="en-US" dirty="0"/>
              <a:t>    width: 60px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background-color: #</a:t>
            </a:r>
            <a:r>
              <a:rPr lang="en-US" dirty="0" err="1"/>
              <a:t>dddddd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21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space and Remove underline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 a {</a:t>
            </a:r>
          </a:p>
          <a:p>
            <a:pPr marL="0" indent="0">
              <a:buNone/>
            </a:pPr>
            <a:r>
              <a:rPr lang="en-US" dirty="0"/>
              <a:t>    display: block;</a:t>
            </a:r>
          </a:p>
          <a:p>
            <a:pPr marL="0" indent="0">
              <a:buNone/>
            </a:pPr>
            <a:r>
              <a:rPr lang="en-US" dirty="0"/>
              <a:t>    color: #000;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b="1" dirty="0">
                <a:solidFill>
                  <a:srgbClr val="FF0000"/>
                </a:solidFill>
              </a:rPr>
              <a:t>padding: 8px 16px;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   text-decoration: none;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778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link color on hover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li a:hover {</a:t>
            </a:r>
            <a:br>
              <a:rPr lang="en-US" sz="2400" b="1" dirty="0"/>
            </a:br>
            <a:r>
              <a:rPr lang="en-US" sz="2400" b="1" dirty="0"/>
              <a:t>    background-color: #555;</a:t>
            </a:r>
            <a:br>
              <a:rPr lang="en-US" sz="2400" b="1" dirty="0"/>
            </a:br>
            <a:r>
              <a:rPr lang="en-US" sz="2400" b="1" dirty="0"/>
              <a:t>    color: white;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59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3302" y="1186927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/>
              <a:t>ul.a</a:t>
            </a:r>
            <a:r>
              <a:rPr lang="en-US" sz="2000" b="1" dirty="0"/>
              <a:t> {</a:t>
            </a:r>
            <a:br>
              <a:rPr lang="en-US" sz="2000" b="1" dirty="0"/>
            </a:br>
            <a:r>
              <a:rPr lang="en-US" sz="2000" b="1" dirty="0"/>
              <a:t>    list-style-type: circle;</a:t>
            </a:r>
            <a:br>
              <a:rPr lang="en-US" sz="2000" b="1" dirty="0"/>
            </a:br>
            <a:r>
              <a:rPr lang="en-US" sz="2000" b="1" dirty="0"/>
              <a:t>}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/>
              <a:t>ul.b</a:t>
            </a:r>
            <a:r>
              <a:rPr lang="en-US" sz="2000" b="1" dirty="0"/>
              <a:t> {</a:t>
            </a:r>
            <a:br>
              <a:rPr lang="en-US" sz="2000" b="1" dirty="0"/>
            </a:br>
            <a:r>
              <a:rPr lang="en-US" sz="2000" b="1" dirty="0"/>
              <a:t>    list-style-type: square;</a:t>
            </a:r>
            <a:br>
              <a:rPr lang="en-US" sz="2000" b="1" dirty="0"/>
            </a:br>
            <a:r>
              <a:rPr lang="en-US" sz="2000" b="1" dirty="0"/>
              <a:t>}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/>
              <a:t>ol.c</a:t>
            </a:r>
            <a:r>
              <a:rPr lang="en-US" sz="2000" b="1" dirty="0"/>
              <a:t> {</a:t>
            </a:r>
            <a:br>
              <a:rPr lang="en-US" sz="2000" b="1" dirty="0"/>
            </a:br>
            <a:r>
              <a:rPr lang="en-US" sz="2000" b="1" dirty="0"/>
              <a:t>    list-style-type: upper-roman;</a:t>
            </a:r>
            <a:br>
              <a:rPr lang="en-US" sz="2000" b="1" dirty="0"/>
            </a:br>
            <a:r>
              <a:rPr lang="en-US" sz="2000" b="1" dirty="0"/>
              <a:t>}</a:t>
            </a:r>
            <a:br>
              <a:rPr lang="en-US" sz="2000" b="1" dirty="0"/>
            </a:b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err="1"/>
              <a:t>ol.d</a:t>
            </a:r>
            <a:r>
              <a:rPr lang="en-US" sz="2000" b="1" dirty="0"/>
              <a:t> {</a:t>
            </a:r>
            <a:br>
              <a:rPr lang="en-US" sz="2000" b="1" dirty="0"/>
            </a:br>
            <a:r>
              <a:rPr lang="en-US" sz="2000" b="1" dirty="0"/>
              <a:t>    list-style-type: lower-alpha;</a:t>
            </a:r>
            <a:br>
              <a:rPr lang="en-US" sz="2000" b="1" dirty="0"/>
            </a:br>
            <a:r>
              <a:rPr lang="en-US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020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 Links &amp; Add Borders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ul</a:t>
            </a:r>
            <a:r>
              <a:rPr lang="en-US" sz="2400" b="1" dirty="0"/>
              <a:t> {</a:t>
            </a:r>
            <a:br>
              <a:rPr lang="en-US" sz="2400" b="1" dirty="0"/>
            </a:br>
            <a:r>
              <a:rPr lang="en-US" sz="2400" b="1" dirty="0"/>
              <a:t>    border: 1px solid #555;</a:t>
            </a:r>
            <a:br>
              <a:rPr lang="en-US" sz="2400" b="1" dirty="0"/>
            </a:br>
            <a:r>
              <a:rPr lang="en-US" sz="2400" b="1" dirty="0"/>
              <a:t>}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li {</a:t>
            </a:r>
            <a:br>
              <a:rPr lang="en-US" sz="2400" b="1" dirty="0"/>
            </a:br>
            <a:r>
              <a:rPr lang="en-US" sz="2400" b="1" dirty="0"/>
              <a:t>    text-align: center;</a:t>
            </a:r>
            <a:br>
              <a:rPr lang="en-US" sz="2400" b="1" dirty="0"/>
            </a:br>
            <a:r>
              <a:rPr lang="en-US" sz="2400" b="1" dirty="0"/>
              <a:t>    border-bottom: 1px solid #555;</a:t>
            </a:r>
            <a:br>
              <a:rPr lang="en-US" sz="2400" b="1" dirty="0"/>
            </a:br>
            <a:r>
              <a:rPr lang="en-US" sz="2400" b="1" dirty="0"/>
              <a:t>}</a:t>
            </a:r>
            <a:br>
              <a:rPr lang="en-US" sz="2400" b="1" dirty="0"/>
            </a:b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err="1"/>
              <a:t>li:last-child</a:t>
            </a:r>
            <a:r>
              <a:rPr lang="en-US" sz="2400" b="1" dirty="0"/>
              <a:t> {</a:t>
            </a:r>
            <a:br>
              <a:rPr lang="en-US" sz="2400" b="1" dirty="0"/>
            </a:br>
            <a:r>
              <a:rPr lang="en-US" sz="2400" b="1" dirty="0"/>
              <a:t>    border-bottom: none;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308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34868"/>
            <a:ext cx="8911687" cy="1280890"/>
          </a:xfrm>
        </p:spPr>
        <p:txBody>
          <a:bodyPr/>
          <a:lstStyle/>
          <a:p>
            <a:r>
              <a:rPr lang="en-US" dirty="0"/>
              <a:t>Full-height Fixed Vertical </a:t>
            </a:r>
            <a:r>
              <a:rPr lang="en-US" dirty="0" err="1"/>
              <a:t>Navbar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/>
              <a:t>ul</a:t>
            </a:r>
            <a:r>
              <a:rPr lang="en-US" sz="2400" b="1" dirty="0"/>
              <a:t> {</a:t>
            </a:r>
            <a:br>
              <a:rPr lang="en-US" sz="2400" b="1" dirty="0"/>
            </a:br>
            <a:r>
              <a:rPr lang="en-US" sz="2400" b="1" dirty="0"/>
              <a:t>    list-style-type: none;</a:t>
            </a:r>
            <a:br>
              <a:rPr lang="en-US" sz="2400" b="1" dirty="0"/>
            </a:br>
            <a:r>
              <a:rPr lang="en-US" sz="2400" b="1" dirty="0"/>
              <a:t>    margin: 0;</a:t>
            </a:r>
            <a:br>
              <a:rPr lang="en-US" sz="2400" b="1" dirty="0"/>
            </a:br>
            <a:r>
              <a:rPr lang="en-US" sz="2400" b="1" dirty="0"/>
              <a:t>    padding: 0;</a:t>
            </a:r>
            <a:br>
              <a:rPr lang="en-US" sz="2400" b="1" dirty="0"/>
            </a:br>
            <a:r>
              <a:rPr lang="en-US" sz="2400" b="1" dirty="0"/>
              <a:t>    width: 25%;</a:t>
            </a:r>
            <a:br>
              <a:rPr lang="en-US" sz="2400" b="1" dirty="0"/>
            </a:br>
            <a:r>
              <a:rPr lang="en-US" sz="2400" b="1" dirty="0"/>
              <a:t>    background-color: #f1f1f1;</a:t>
            </a:r>
            <a:br>
              <a:rPr lang="en-US" sz="2400" b="1" dirty="0"/>
            </a:br>
            <a:r>
              <a:rPr lang="en-US" sz="2400" b="1" dirty="0"/>
              <a:t>    height: 100%; /* Full height */</a:t>
            </a:r>
            <a:br>
              <a:rPr lang="en-US" sz="2400" b="1" dirty="0"/>
            </a:br>
            <a:r>
              <a:rPr lang="en-US" sz="2400" b="1" dirty="0"/>
              <a:t>    position: fixed; /* Make it stick, even on scroll */</a:t>
            </a:r>
            <a:br>
              <a:rPr lang="en-US" sz="2400" b="1" dirty="0"/>
            </a:br>
            <a:r>
              <a:rPr lang="en-US" sz="2400" b="1" dirty="0"/>
              <a:t>    overflow: auto; /* Enable scrolling if the </a:t>
            </a:r>
            <a:r>
              <a:rPr lang="en-US" sz="2400" b="1" dirty="0" err="1"/>
              <a:t>sidenav</a:t>
            </a:r>
            <a:r>
              <a:rPr lang="en-US" sz="2400" b="1" dirty="0"/>
              <a:t> has too much content */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1444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Navigation Bar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li {</a:t>
            </a:r>
            <a:br>
              <a:rPr lang="en-US" sz="4800" b="1" dirty="0"/>
            </a:br>
            <a:r>
              <a:rPr lang="en-US" sz="4800" b="1" dirty="0"/>
              <a:t>    display: inline;</a:t>
            </a:r>
            <a:br>
              <a:rPr lang="en-US" sz="4800" b="1" dirty="0"/>
            </a:br>
            <a:r>
              <a:rPr lang="en-US" sz="48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1726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way of creating a horizontal navigation bar is to float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li {</a:t>
            </a:r>
            <a:br>
              <a:rPr lang="en-US" sz="2800" b="1" dirty="0"/>
            </a:br>
            <a:r>
              <a:rPr lang="en-US" sz="2800" b="1" dirty="0"/>
              <a:t>    float: left;</a:t>
            </a:r>
            <a:br>
              <a:rPr lang="en-US" sz="2800" b="1" dirty="0"/>
            </a:br>
            <a:r>
              <a:rPr lang="en-US" sz="2800" b="1" dirty="0"/>
              <a:t>}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a {</a:t>
            </a:r>
            <a:br>
              <a:rPr lang="en-US" sz="2800" b="1" dirty="0"/>
            </a:br>
            <a:r>
              <a:rPr lang="en-US" sz="2800" b="1" dirty="0"/>
              <a:t>    display: block;</a:t>
            </a:r>
            <a:br>
              <a:rPr lang="en-US" sz="2800" b="1" dirty="0"/>
            </a:br>
            <a:r>
              <a:rPr lang="en-US" sz="2800" b="1" dirty="0"/>
              <a:t>    padding: 8px;</a:t>
            </a:r>
            <a:br>
              <a:rPr lang="en-US" sz="2800" b="1" dirty="0"/>
            </a:br>
            <a:r>
              <a:rPr lang="en-US" sz="2800" b="1" dirty="0"/>
              <a:t>    background-color: #</a:t>
            </a:r>
            <a:r>
              <a:rPr lang="en-US" sz="2800" b="1" dirty="0" err="1"/>
              <a:t>dddddd</a:t>
            </a:r>
            <a:r>
              <a:rPr lang="en-US" sz="2800" b="1" dirty="0"/>
              <a:t>;</a:t>
            </a:r>
            <a:br>
              <a:rPr lang="en-US" sz="2800" b="1" dirty="0"/>
            </a:br>
            <a:r>
              <a:rPr lang="en-US" sz="28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4914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632" y="433891"/>
            <a:ext cx="9513141" cy="60529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err="1"/>
              <a:t>ul</a:t>
            </a:r>
            <a:r>
              <a:rPr lang="en-US" b="1" dirty="0"/>
              <a:t> {</a:t>
            </a:r>
            <a:br>
              <a:rPr lang="en-US" b="1" dirty="0"/>
            </a:br>
            <a:r>
              <a:rPr lang="en-US" b="1" dirty="0"/>
              <a:t>    list-style-type: none;</a:t>
            </a:r>
            <a:br>
              <a:rPr lang="en-US" b="1" dirty="0"/>
            </a:br>
            <a:r>
              <a:rPr lang="en-US" b="1" dirty="0"/>
              <a:t>    margin: 0;</a:t>
            </a:r>
            <a:br>
              <a:rPr lang="en-US" b="1" dirty="0"/>
            </a:br>
            <a:r>
              <a:rPr lang="en-US" b="1" dirty="0"/>
              <a:t>    padding: 0;</a:t>
            </a:r>
            <a:br>
              <a:rPr lang="en-US" b="1" dirty="0"/>
            </a:br>
            <a:r>
              <a:rPr lang="en-US" b="1" dirty="0"/>
              <a:t>    overflow: hidden;</a:t>
            </a:r>
            <a:br>
              <a:rPr lang="en-US" b="1" dirty="0"/>
            </a:br>
            <a:r>
              <a:rPr lang="en-US" b="1" dirty="0"/>
              <a:t>    background-color: #333;</a:t>
            </a:r>
            <a:br>
              <a:rPr lang="en-US" b="1" dirty="0"/>
            </a:br>
            <a:r>
              <a:rPr lang="en-US" b="1" dirty="0"/>
              <a:t>}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li {</a:t>
            </a:r>
            <a:br>
              <a:rPr lang="en-US" b="1" dirty="0"/>
            </a:br>
            <a:r>
              <a:rPr lang="en-US" b="1" dirty="0"/>
              <a:t>    float: left;</a:t>
            </a:r>
            <a:br>
              <a:rPr lang="en-US" b="1" dirty="0"/>
            </a:br>
            <a:r>
              <a:rPr lang="en-US" b="1" dirty="0" smtClean="0"/>
              <a:t>}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li a {</a:t>
            </a:r>
            <a:br>
              <a:rPr lang="en-US" b="1" dirty="0"/>
            </a:br>
            <a:r>
              <a:rPr lang="en-US" b="1" dirty="0"/>
              <a:t>    display: block;</a:t>
            </a:r>
            <a:br>
              <a:rPr lang="en-US" b="1" dirty="0"/>
            </a:br>
            <a:r>
              <a:rPr lang="en-US" b="1" dirty="0"/>
              <a:t>    color: white;</a:t>
            </a:r>
            <a:br>
              <a:rPr lang="en-US" b="1" dirty="0"/>
            </a:br>
            <a:r>
              <a:rPr lang="en-US" b="1" dirty="0"/>
              <a:t>    text-align: center;</a:t>
            </a:r>
            <a:br>
              <a:rPr lang="en-US" b="1" dirty="0"/>
            </a:br>
            <a:r>
              <a:rPr lang="en-US" b="1" dirty="0"/>
              <a:t>    padding: 14px 16px;</a:t>
            </a:r>
            <a:br>
              <a:rPr lang="en-US" b="1" dirty="0"/>
            </a:br>
            <a:r>
              <a:rPr lang="en-US" b="1" dirty="0"/>
              <a:t>    text-decoration: none;</a:t>
            </a:r>
            <a:br>
              <a:rPr lang="en-US" b="1" dirty="0"/>
            </a:br>
            <a:r>
              <a:rPr lang="en-US" b="1" dirty="0" smtClean="0"/>
              <a:t>}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/* Change the link color to #111 (black) on hover */</a:t>
            </a:r>
            <a:br>
              <a:rPr lang="en-US" b="1" dirty="0"/>
            </a:br>
            <a:r>
              <a:rPr lang="en-US" b="1" dirty="0"/>
              <a:t>li a:hover {</a:t>
            </a:r>
            <a:br>
              <a:rPr lang="en-US" b="1" dirty="0"/>
            </a:br>
            <a:r>
              <a:rPr lang="en-US" b="1" dirty="0"/>
              <a:t>    background-color: #111;</a:t>
            </a:r>
            <a:br>
              <a:rPr lang="en-US" b="1" dirty="0"/>
            </a:br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23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Dividers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2155371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Add a gray right border to all list items, except the last item (last-child)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dirty="0" smtClean="0"/>
              <a:t>li</a:t>
            </a:r>
            <a:r>
              <a:rPr lang="en-US" sz="2800" b="1" dirty="0"/>
              <a:t> {</a:t>
            </a:r>
            <a:br>
              <a:rPr lang="en-US" sz="2800" b="1" dirty="0"/>
            </a:br>
            <a:r>
              <a:rPr lang="en-US" sz="2800" b="1" dirty="0"/>
              <a:t>    border-right: 1px solid #</a:t>
            </a:r>
            <a:r>
              <a:rPr lang="en-US" sz="2800" b="1" dirty="0" err="1"/>
              <a:t>bbb</a:t>
            </a:r>
            <a:r>
              <a:rPr lang="en-US" sz="2800" b="1" dirty="0"/>
              <a:t>;</a:t>
            </a:r>
            <a:br>
              <a:rPr lang="en-US" sz="2800" b="1" dirty="0"/>
            </a:br>
            <a:r>
              <a:rPr lang="en-US" sz="2800" b="1" dirty="0"/>
              <a:t>}</a:t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err="1"/>
              <a:t>li:last-child</a:t>
            </a:r>
            <a:r>
              <a:rPr lang="en-US" sz="2800" b="1" dirty="0"/>
              <a:t> {</a:t>
            </a:r>
            <a:br>
              <a:rPr lang="en-US" sz="2800" b="1" dirty="0"/>
            </a:br>
            <a:r>
              <a:rPr lang="en-US" sz="2800" b="1" dirty="0"/>
              <a:t>    border-right: none;</a:t>
            </a:r>
            <a:br>
              <a:rPr lang="en-US" sz="2800" b="1" dirty="0"/>
            </a:br>
            <a:r>
              <a:rPr lang="en-US" sz="28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22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Navigation Bar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2660520" cy="34388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/>
              <a:t>ul</a:t>
            </a:r>
            <a:r>
              <a:rPr lang="en-US" sz="2400" b="1" dirty="0"/>
              <a:t> {</a:t>
            </a:r>
            <a:br>
              <a:rPr lang="en-US" sz="2400" b="1" dirty="0"/>
            </a:br>
            <a:r>
              <a:rPr lang="en-US" sz="2400" b="1" dirty="0"/>
              <a:t>    position: fixed;</a:t>
            </a:r>
            <a:br>
              <a:rPr lang="en-US" sz="2400" b="1" dirty="0"/>
            </a:br>
            <a:r>
              <a:rPr lang="en-US" sz="2400" b="1" dirty="0"/>
              <a:t>    top: 0;</a:t>
            </a:r>
            <a:br>
              <a:rPr lang="en-US" sz="2400" b="1" dirty="0"/>
            </a:br>
            <a:r>
              <a:rPr lang="en-US" sz="2400" b="1" dirty="0"/>
              <a:t>    width: 100%;</a:t>
            </a:r>
            <a:br>
              <a:rPr lang="en-US" sz="2400" b="1" dirty="0"/>
            </a:br>
            <a:r>
              <a:rPr lang="en-US" sz="2400" b="1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1759" y="2133600"/>
            <a:ext cx="272527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A52A2A"/>
                </a:solidFill>
                <a:latin typeface="Consolas" panose="020B0609020204030204" pitchFamily="49" charset="0"/>
              </a:rPr>
              <a:t>ul</a:t>
            </a:r>
            <a:r>
              <a:rPr lang="en-US" dirty="0">
                <a:solidFill>
                  <a:srgbClr val="A52A2A"/>
                </a:solidFill>
                <a:latin typeface="Consolas" panose="020B0609020204030204" pitchFamily="49" charset="0"/>
              </a:rPr>
              <a:t> 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   position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 </a:t>
            </a:r>
            <a:r>
              <a:rPr lang="en-US" dirty="0" err="1" smtClean="0">
                <a:solidFill>
                  <a:srgbClr val="0000CD"/>
                </a:solidFill>
                <a:latin typeface="Consolas" panose="020B0609020204030204" pitchFamily="49" charset="0"/>
              </a:rPr>
              <a:t>fixd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   bottom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 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    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dirty="0">
                <a:solidFill>
                  <a:srgbClr val="0000CD"/>
                </a:solidFill>
                <a:latin typeface="Consolas" panose="020B0609020204030204" pitchFamily="49" charset="0"/>
              </a:rPr>
              <a:t> 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7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 Dropdowns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a dropdown box that appears when the user moves the mouse over an element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2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8374" y="322896"/>
            <a:ext cx="8911687" cy="1280890"/>
          </a:xfrm>
        </p:spPr>
        <p:txBody>
          <a:bodyPr/>
          <a:lstStyle/>
          <a:p>
            <a:r>
              <a:rPr lang="en-US" dirty="0"/>
              <a:t>CSS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64" y="1111623"/>
            <a:ext cx="8915400" cy="377762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dirty="0"/>
              <a:t>The look of an </a:t>
            </a:r>
            <a:r>
              <a:rPr lang="en-US" sz="8000" dirty="0" smtClean="0"/>
              <a:t>HTML </a:t>
            </a:r>
            <a:r>
              <a:rPr lang="en-US" sz="8000" dirty="0"/>
              <a:t>form can be greatly improved with CSS</a:t>
            </a:r>
            <a:r>
              <a:rPr lang="en-US" sz="8000" dirty="0" smtClean="0"/>
              <a:t>:</a:t>
            </a:r>
          </a:p>
          <a:p>
            <a:pPr marL="0" indent="0">
              <a:buNone/>
            </a:pPr>
            <a:r>
              <a:rPr lang="en-US" sz="2800" dirty="0"/>
              <a:t>&lt;!</a:t>
            </a:r>
            <a:r>
              <a:rPr lang="en-US" sz="9600" b="1" dirty="0"/>
              <a:t>DOCTYPE html&gt;</a:t>
            </a:r>
          </a:p>
          <a:p>
            <a:pPr marL="0" indent="0">
              <a:buNone/>
            </a:pPr>
            <a:r>
              <a:rPr lang="en-US" sz="9600" b="1" dirty="0"/>
              <a:t>&lt;html&gt;</a:t>
            </a:r>
          </a:p>
          <a:p>
            <a:pPr marL="0" indent="0">
              <a:buNone/>
            </a:pPr>
            <a:r>
              <a:rPr lang="en-US" sz="9600" b="1" dirty="0"/>
              <a:t>&lt;head</a:t>
            </a:r>
            <a:r>
              <a:rPr lang="en-US" sz="9600" b="1" dirty="0" smtClean="0"/>
              <a:t>&gt;</a:t>
            </a:r>
            <a:endParaRPr lang="en-US" sz="9600" b="1" dirty="0"/>
          </a:p>
          <a:p>
            <a:pPr marL="0" indent="0">
              <a:buNone/>
            </a:pPr>
            <a:r>
              <a:rPr lang="en-US" sz="9600" b="1" dirty="0"/>
              <a:t>&lt;style&gt; </a:t>
            </a:r>
          </a:p>
          <a:p>
            <a:pPr marL="0" indent="0">
              <a:buNone/>
            </a:pPr>
            <a:r>
              <a:rPr lang="en-US" sz="9600" b="1" dirty="0"/>
              <a:t>input {</a:t>
            </a:r>
          </a:p>
          <a:p>
            <a:pPr marL="0" indent="0">
              <a:buNone/>
            </a:pPr>
            <a:r>
              <a:rPr lang="en-US" sz="9600" b="1" dirty="0"/>
              <a:t>    width: 100%;</a:t>
            </a:r>
          </a:p>
          <a:p>
            <a:pPr marL="0" indent="0">
              <a:buNone/>
            </a:pPr>
            <a:r>
              <a:rPr lang="en-US" sz="9600" b="1" dirty="0"/>
              <a:t>}</a:t>
            </a:r>
          </a:p>
          <a:p>
            <a:pPr marL="0" indent="0">
              <a:buNone/>
            </a:pPr>
            <a:r>
              <a:rPr lang="en-US" sz="9600" b="1" dirty="0"/>
              <a:t>&lt;/style&gt;</a:t>
            </a:r>
          </a:p>
          <a:p>
            <a:pPr marL="0" indent="0">
              <a:buNone/>
            </a:pPr>
            <a:r>
              <a:rPr lang="en-US" sz="9600" b="1" dirty="0"/>
              <a:t>&lt;/head</a:t>
            </a:r>
            <a:r>
              <a:rPr lang="en-US" sz="9600" b="1" dirty="0" smtClean="0"/>
              <a:t>&gt;</a:t>
            </a:r>
            <a:endParaRPr lang="en-US" sz="9600" b="1" dirty="0"/>
          </a:p>
        </p:txBody>
      </p:sp>
      <p:sp>
        <p:nvSpPr>
          <p:cNvPr id="4" name="Rectangle 3"/>
          <p:cNvSpPr/>
          <p:nvPr/>
        </p:nvSpPr>
        <p:spPr>
          <a:xfrm>
            <a:off x="5027407" y="1603786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/>
              <a:t>&lt;body&gt;</a:t>
            </a:r>
          </a:p>
          <a:p>
            <a:r>
              <a:rPr lang="en-US" sz="2400" b="1" dirty="0"/>
              <a:t>&lt;p&gt;A full-width input field:&lt;/p&gt;</a:t>
            </a:r>
          </a:p>
          <a:p>
            <a:r>
              <a:rPr lang="en-US" sz="2400" b="1" dirty="0"/>
              <a:t>&lt;form&gt;</a:t>
            </a:r>
          </a:p>
          <a:p>
            <a:r>
              <a:rPr lang="en-US" sz="2400" b="1" dirty="0"/>
              <a:t>  &lt;label for="</a:t>
            </a:r>
            <a:r>
              <a:rPr lang="en-US" sz="2400" b="1" dirty="0" err="1"/>
              <a:t>fname</a:t>
            </a:r>
            <a:r>
              <a:rPr lang="en-US" sz="2400" b="1" dirty="0"/>
              <a:t>"&gt;First Name&lt;/label&gt;</a:t>
            </a:r>
          </a:p>
          <a:p>
            <a:r>
              <a:rPr lang="en-US" sz="2400" b="1" dirty="0"/>
              <a:t>  &lt;input type="text" id="</a:t>
            </a:r>
            <a:r>
              <a:rPr lang="en-US" sz="2400" b="1" dirty="0" err="1"/>
              <a:t>fname</a:t>
            </a:r>
            <a:r>
              <a:rPr lang="en-US" sz="2400" b="1" dirty="0"/>
              <a:t>" name="</a:t>
            </a:r>
            <a:r>
              <a:rPr lang="en-US" sz="2400" b="1" dirty="0" err="1"/>
              <a:t>fname</a:t>
            </a:r>
            <a:r>
              <a:rPr lang="en-US" sz="2400" b="1" dirty="0"/>
              <a:t>"&gt;</a:t>
            </a:r>
          </a:p>
          <a:p>
            <a:r>
              <a:rPr lang="en-US" sz="2400" b="1" dirty="0"/>
              <a:t>&lt;/form&gt;</a:t>
            </a:r>
          </a:p>
          <a:p>
            <a:r>
              <a:rPr lang="en-US" sz="2400" b="1" dirty="0"/>
              <a:t>&lt;/body&gt;</a:t>
            </a:r>
          </a:p>
          <a:p>
            <a:r>
              <a:rPr lang="en-US" sz="2400" b="1" dirty="0"/>
              <a:t>&lt;/html&gt;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7052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example above applies to all &lt;input&gt; elements. If you only want to style a specific input type, you can use attribute selectors: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6492" y="263920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input[type=text] - will only select text fields</a:t>
            </a:r>
          </a:p>
          <a:p>
            <a:pPr marL="0" indent="0">
              <a:buNone/>
            </a:pPr>
            <a:r>
              <a:rPr lang="en-US" dirty="0"/>
              <a:t>input[type=password] - will only select password fields</a:t>
            </a:r>
          </a:p>
          <a:p>
            <a:pPr marL="0" indent="0">
              <a:buNone/>
            </a:pPr>
            <a:r>
              <a:rPr lang="en-US" dirty="0"/>
              <a:t>input[type=number] - will only select number fields</a:t>
            </a:r>
          </a:p>
        </p:txBody>
      </p:sp>
    </p:spTree>
    <p:extLst>
      <p:ext uri="{BB962C8B-B14F-4D97-AF65-F5344CB8AC3E}">
        <p14:creationId xmlns:p14="http://schemas.microsoft.com/office/powerpoint/2010/main" val="82273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Image as The List Item Marker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err="1"/>
              <a:t>ul</a:t>
            </a:r>
            <a:r>
              <a:rPr lang="en-US" sz="4000" b="1" dirty="0"/>
              <a:t> {</a:t>
            </a:r>
            <a:br>
              <a:rPr lang="en-US" sz="4000" b="1" dirty="0"/>
            </a:br>
            <a:r>
              <a:rPr lang="en-US" sz="4000" b="1" dirty="0"/>
              <a:t>    list-style-image: </a:t>
            </a:r>
            <a:r>
              <a:rPr lang="en-US" sz="4000" b="1" dirty="0" err="1"/>
              <a:t>url</a:t>
            </a:r>
            <a:r>
              <a:rPr lang="en-US" sz="4000" b="1" dirty="0"/>
              <a:t>('sqpurple.gif');</a:t>
            </a:r>
            <a:br>
              <a:rPr lang="en-US" sz="4000" b="1" dirty="0"/>
            </a:br>
            <a:r>
              <a:rPr lang="en-US" sz="4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09494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Padded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the padding property to add space inside the text field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Tip: When you have many inputs after each other, you might also want to add some margin, to add more space outside of them</a:t>
            </a:r>
            <a:r>
              <a:rPr lang="en-US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7790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with icon/image</a:t>
            </a:r>
            <a:br>
              <a:rPr lang="en-US" dirty="0"/>
            </a:br>
            <a:endParaRPr lang="en-US" dirty="0"/>
          </a:p>
        </p:txBody>
      </p:sp>
      <p:pic>
        <p:nvPicPr>
          <p:cNvPr id="31" name="Content Placeholder 30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936" y="1440955"/>
            <a:ext cx="8059275" cy="666843"/>
          </a:xfrm>
        </p:spPr>
      </p:pic>
      <p:sp>
        <p:nvSpPr>
          <p:cNvPr id="32" name="Rectangle 31"/>
          <p:cNvSpPr/>
          <p:nvPr/>
        </p:nvSpPr>
        <p:spPr>
          <a:xfrm>
            <a:off x="1423595" y="2107798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&lt;!DOCTYPE html&gt;</a:t>
            </a:r>
          </a:p>
          <a:p>
            <a:r>
              <a:rPr lang="en-US" b="1" dirty="0"/>
              <a:t>&lt;html&gt;</a:t>
            </a:r>
          </a:p>
          <a:p>
            <a:r>
              <a:rPr lang="en-US" b="1" dirty="0"/>
              <a:t>&lt;head&gt;</a:t>
            </a:r>
          </a:p>
          <a:p>
            <a:r>
              <a:rPr lang="en-US" b="1" dirty="0"/>
              <a:t>&lt;style&gt; </a:t>
            </a:r>
          </a:p>
          <a:p>
            <a:r>
              <a:rPr lang="en-US" b="1" dirty="0"/>
              <a:t>input[type=text] {</a:t>
            </a:r>
          </a:p>
          <a:p>
            <a:r>
              <a:rPr lang="en-US" b="1" dirty="0"/>
              <a:t>    width: 100%;</a:t>
            </a:r>
          </a:p>
          <a:p>
            <a:r>
              <a:rPr lang="en-US" b="1" dirty="0"/>
              <a:t>    box-sizing: border-box;</a:t>
            </a:r>
          </a:p>
          <a:p>
            <a:r>
              <a:rPr lang="en-US" b="1" dirty="0"/>
              <a:t>    border: 2px solid #ccc;</a:t>
            </a:r>
          </a:p>
          <a:p>
            <a:r>
              <a:rPr lang="en-US" b="1" dirty="0"/>
              <a:t>    border-radius: 4px;</a:t>
            </a:r>
          </a:p>
          <a:p>
            <a:r>
              <a:rPr lang="en-US" b="1" dirty="0"/>
              <a:t>    font-size: 16px;</a:t>
            </a:r>
          </a:p>
          <a:p>
            <a:r>
              <a:rPr lang="en-US" b="1" dirty="0"/>
              <a:t>    background-color: white;</a:t>
            </a:r>
          </a:p>
          <a:p>
            <a:r>
              <a:rPr lang="en-US" b="1" dirty="0"/>
              <a:t>    background-image: </a:t>
            </a:r>
            <a:r>
              <a:rPr lang="en-US" b="1" dirty="0" err="1"/>
              <a:t>url</a:t>
            </a:r>
            <a:r>
              <a:rPr lang="en-US" b="1" dirty="0"/>
              <a:t>('searchicon.png');</a:t>
            </a:r>
          </a:p>
          <a:p>
            <a:r>
              <a:rPr lang="en-US" b="1" dirty="0"/>
              <a:t>    background-position: 10px </a:t>
            </a:r>
            <a:r>
              <a:rPr lang="en-US" b="1" dirty="0" err="1"/>
              <a:t>10px</a:t>
            </a:r>
            <a:r>
              <a:rPr lang="en-US" b="1" dirty="0"/>
              <a:t>; </a:t>
            </a:r>
          </a:p>
          <a:p>
            <a:r>
              <a:rPr lang="en-US" b="1" dirty="0"/>
              <a:t>    background-repeat: no-repeat;</a:t>
            </a:r>
          </a:p>
          <a:p>
            <a:r>
              <a:rPr lang="en-US" b="1" dirty="0"/>
              <a:t>    padding: 12px 20px 12px 40px;</a:t>
            </a:r>
          </a:p>
          <a:p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6737873" y="2523295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&lt;/style&gt;</a:t>
            </a:r>
          </a:p>
          <a:p>
            <a:r>
              <a:rPr lang="en-US" b="1" dirty="0"/>
              <a:t>&lt;/head&gt;</a:t>
            </a:r>
          </a:p>
          <a:p>
            <a:r>
              <a:rPr lang="en-US" b="1" dirty="0"/>
              <a:t>&lt;body&gt;</a:t>
            </a:r>
          </a:p>
          <a:p>
            <a:endParaRPr lang="en-US" b="1" dirty="0"/>
          </a:p>
          <a:p>
            <a:r>
              <a:rPr lang="en-US" b="1" dirty="0"/>
              <a:t>&lt;p&gt;Input with icon:&lt;/p&gt;</a:t>
            </a:r>
          </a:p>
          <a:p>
            <a:endParaRPr lang="en-US" b="1" dirty="0"/>
          </a:p>
          <a:p>
            <a:r>
              <a:rPr lang="en-US" b="1" dirty="0"/>
              <a:t>&lt;form&gt;</a:t>
            </a:r>
          </a:p>
          <a:p>
            <a:r>
              <a:rPr lang="en-US" b="1" dirty="0"/>
              <a:t>  &lt;input type="text" name="search" placeholder="Search.."&gt;</a:t>
            </a:r>
          </a:p>
          <a:p>
            <a:r>
              <a:rPr lang="en-US" b="1" dirty="0"/>
              <a:t>&lt;/form&gt;</a:t>
            </a:r>
          </a:p>
          <a:p>
            <a:endParaRPr lang="en-US" b="1" dirty="0"/>
          </a:p>
          <a:p>
            <a:r>
              <a:rPr lang="en-US" b="1" dirty="0"/>
              <a:t>&lt;/body&gt;</a:t>
            </a:r>
          </a:p>
          <a:p>
            <a:r>
              <a:rPr lang="en-US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47107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</a:t>
            </a:r>
            <a:r>
              <a:rPr lang="en-US" dirty="0" err="1"/>
              <a:t>Textareas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2811127" cy="458992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&lt;!DOCTYPE html&gt;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&lt;html&gt;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&lt;style&gt; </a:t>
            </a:r>
          </a:p>
          <a:p>
            <a:pPr marL="0" indent="0">
              <a:buNone/>
            </a:pPr>
            <a:r>
              <a:rPr lang="en-US" sz="2300" b="1" dirty="0" err="1">
                <a:solidFill>
                  <a:schemeClr val="tx1"/>
                </a:solidFill>
              </a:rPr>
              <a:t>textarea</a:t>
            </a:r>
            <a:r>
              <a:rPr lang="en-US" sz="2300" b="1" dirty="0">
                <a:solidFill>
                  <a:schemeClr val="tx1"/>
                </a:solidFill>
              </a:rPr>
              <a:t> {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width: 100%;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height: 150px;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padding: 12px 20px;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box-sizing: border-box;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border: 2px solid #ccc;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border-radius: 4px;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background-color: #f8f8f8;</a:t>
            </a:r>
          </a:p>
          <a:p>
            <a:pPr marL="0" indent="0">
              <a:buNone/>
            </a:pPr>
            <a:r>
              <a:rPr lang="en-US" sz="2300" b="1" dirty="0">
                <a:solidFill>
                  <a:schemeClr val="tx1"/>
                </a:solidFill>
              </a:rPr>
              <a:t>    font-size: 16px;</a:t>
            </a: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tx1"/>
                </a:solidFill>
              </a:rPr>
              <a:t>}</a:t>
            </a:r>
            <a:endParaRPr lang="en-US" sz="23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296809" y="2443404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&lt;/style&gt;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&lt;body&gt;</a:t>
            </a:r>
          </a:p>
          <a:p>
            <a:endParaRPr lang="en-US" dirty="0"/>
          </a:p>
          <a:p>
            <a:r>
              <a:rPr lang="en-US" dirty="0"/>
              <a:t>&lt;p&gt;&lt;strong&gt;Tip:&lt;/strong&gt; Use the resize property to prevent </a:t>
            </a:r>
            <a:r>
              <a:rPr lang="en-US" dirty="0" err="1"/>
              <a:t>textareas</a:t>
            </a:r>
            <a:r>
              <a:rPr lang="en-US" dirty="0"/>
              <a:t> from being resized (disable the "grabber" in the bottom right corner):&lt;/p&gt;</a:t>
            </a:r>
          </a:p>
          <a:p>
            <a:endParaRPr lang="en-US" dirty="0"/>
          </a:p>
          <a:p>
            <a:r>
              <a:rPr lang="en-US" dirty="0"/>
              <a:t>&lt;form&gt;</a:t>
            </a:r>
          </a:p>
          <a:p>
            <a:r>
              <a:rPr lang="en-US" dirty="0"/>
              <a:t>  &lt;</a:t>
            </a:r>
            <a:r>
              <a:rPr lang="en-US" dirty="0" err="1"/>
              <a:t>textarea</a:t>
            </a:r>
            <a:r>
              <a:rPr lang="en-US" dirty="0"/>
              <a:t>&gt;Some text...&lt;/</a:t>
            </a:r>
            <a:r>
              <a:rPr lang="en-US" dirty="0" err="1"/>
              <a:t>textarea</a:t>
            </a:r>
            <a:r>
              <a:rPr lang="en-US" dirty="0"/>
              <a:t>&gt;</a:t>
            </a:r>
          </a:p>
          <a:p>
            <a:r>
              <a:rPr lang="en-US" dirty="0"/>
              <a:t>&lt;/form&gt;</a:t>
            </a:r>
          </a:p>
          <a:p>
            <a:endParaRPr lang="en-US" dirty="0"/>
          </a:p>
          <a:p>
            <a:r>
              <a:rPr lang="en-US" dirty="0"/>
              <a:t>&lt;/body&gt;</a:t>
            </a:r>
          </a:p>
          <a:p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58092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Styling Input Buttons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6482" y="1391324"/>
            <a:ext cx="3392040" cy="4568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&lt;!DOCTYPE html&gt;</a:t>
            </a:r>
          </a:p>
          <a:p>
            <a:pPr marL="0" indent="0">
              <a:buNone/>
            </a:pPr>
            <a:r>
              <a:rPr lang="en-US" sz="1600" b="1" dirty="0"/>
              <a:t>&lt;html&gt;</a:t>
            </a:r>
          </a:p>
          <a:p>
            <a:pPr marL="0" indent="0">
              <a:buNone/>
            </a:pPr>
            <a:r>
              <a:rPr lang="en-US" sz="1600" b="1" dirty="0"/>
              <a:t>&lt;head&gt;</a:t>
            </a:r>
          </a:p>
          <a:p>
            <a:pPr marL="0" indent="0">
              <a:buNone/>
            </a:pPr>
            <a:r>
              <a:rPr lang="en-US" sz="1600" b="1" dirty="0"/>
              <a:t>&lt;style&gt; </a:t>
            </a:r>
          </a:p>
          <a:p>
            <a:pPr marL="0" indent="0">
              <a:buNone/>
            </a:pPr>
            <a:r>
              <a:rPr lang="en-US" sz="1600" b="1" dirty="0"/>
              <a:t>input[type=button], input[type=submit], input[type=reset] {</a:t>
            </a:r>
          </a:p>
          <a:p>
            <a:pPr marL="0" indent="0">
              <a:buNone/>
            </a:pPr>
            <a:r>
              <a:rPr lang="en-US" sz="1600" b="1" dirty="0"/>
              <a:t>    background-color: #4CAF50;</a:t>
            </a:r>
          </a:p>
          <a:p>
            <a:pPr marL="0" indent="0">
              <a:buNone/>
            </a:pPr>
            <a:r>
              <a:rPr lang="en-US" sz="1600" b="1" dirty="0"/>
              <a:t>    border: none;</a:t>
            </a:r>
          </a:p>
          <a:p>
            <a:pPr marL="0" indent="0">
              <a:buNone/>
            </a:pPr>
            <a:r>
              <a:rPr lang="en-US" sz="1600" b="1" dirty="0"/>
              <a:t>    color: white;</a:t>
            </a:r>
          </a:p>
          <a:p>
            <a:pPr marL="0" indent="0">
              <a:buNone/>
            </a:pPr>
            <a:r>
              <a:rPr lang="en-US" sz="1600" b="1" dirty="0"/>
              <a:t>    padding: 16px 32px;</a:t>
            </a:r>
          </a:p>
          <a:p>
            <a:pPr marL="0" indent="0">
              <a:buNone/>
            </a:pPr>
            <a:r>
              <a:rPr lang="en-US" sz="1600" b="1" dirty="0"/>
              <a:t>    text-decoration: none;</a:t>
            </a:r>
          </a:p>
          <a:p>
            <a:pPr marL="0" indent="0">
              <a:buNone/>
            </a:pPr>
            <a:r>
              <a:rPr lang="en-US" sz="1600" b="1" dirty="0"/>
              <a:t>    margin: 4px 2px;</a:t>
            </a:r>
          </a:p>
          <a:p>
            <a:pPr marL="0" indent="0">
              <a:buNone/>
            </a:pPr>
            <a:r>
              <a:rPr lang="en-US" sz="1600" b="1" dirty="0" smtClean="0"/>
              <a:t>}</a:t>
            </a:r>
            <a:endParaRPr lang="en-US" sz="1600" b="1" dirty="0"/>
          </a:p>
        </p:txBody>
      </p:sp>
      <p:sp>
        <p:nvSpPr>
          <p:cNvPr id="4" name="Rectangle 3"/>
          <p:cNvSpPr/>
          <p:nvPr/>
        </p:nvSpPr>
        <p:spPr>
          <a:xfrm>
            <a:off x="6243021" y="1817659"/>
            <a:ext cx="6096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&lt;/style&gt;</a:t>
            </a:r>
          </a:p>
          <a:p>
            <a:r>
              <a:rPr lang="en-US" sz="2000" b="1" dirty="0"/>
              <a:t>&lt;/head&gt;</a:t>
            </a:r>
          </a:p>
          <a:p>
            <a:r>
              <a:rPr lang="en-US" sz="2000" b="1" dirty="0"/>
              <a:t>&lt;body&gt;</a:t>
            </a:r>
          </a:p>
          <a:p>
            <a:endParaRPr lang="en-US" sz="2000" b="1" dirty="0"/>
          </a:p>
          <a:p>
            <a:r>
              <a:rPr lang="en-US" sz="2000" b="1" dirty="0"/>
              <a:t>&lt;p&gt;Styled input buttons.&lt;/p&gt;</a:t>
            </a:r>
          </a:p>
          <a:p>
            <a:endParaRPr lang="en-US" sz="2000" b="1" dirty="0"/>
          </a:p>
          <a:p>
            <a:r>
              <a:rPr lang="en-US" sz="2000" b="1" dirty="0"/>
              <a:t>&lt;input type="button" value="Button"&gt;</a:t>
            </a:r>
          </a:p>
          <a:p>
            <a:r>
              <a:rPr lang="en-US" sz="2000" b="1" dirty="0"/>
              <a:t>&lt;input type="reset" value="Reset"&gt;</a:t>
            </a:r>
          </a:p>
          <a:p>
            <a:r>
              <a:rPr lang="en-US" sz="2000" b="1" dirty="0"/>
              <a:t>&lt;input type="submit" value="Submit"&gt;</a:t>
            </a:r>
          </a:p>
          <a:p>
            <a:endParaRPr lang="en-US" sz="2000" b="1" dirty="0"/>
          </a:p>
          <a:p>
            <a:r>
              <a:rPr lang="en-US" sz="2000" b="1" dirty="0"/>
              <a:t>&lt;/body&gt;</a:t>
            </a:r>
          </a:p>
          <a:p>
            <a:r>
              <a:rPr lang="en-US" sz="20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272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Position The List Item Markers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err="1"/>
              <a:t>ul.a</a:t>
            </a:r>
            <a:r>
              <a:rPr lang="en-US" sz="4000" b="1" dirty="0"/>
              <a:t> {</a:t>
            </a:r>
            <a:br>
              <a:rPr lang="en-US" sz="4000" b="1" dirty="0"/>
            </a:br>
            <a:r>
              <a:rPr lang="en-US" sz="4000" b="1" dirty="0"/>
              <a:t>    list-style-position: outside;</a:t>
            </a:r>
            <a:br>
              <a:rPr lang="en-US" sz="4000" b="1" dirty="0"/>
            </a:br>
            <a:r>
              <a:rPr lang="en-US" sz="4000" b="1" dirty="0"/>
              <a:t>}</a:t>
            </a:r>
            <a:br>
              <a:rPr lang="en-US" sz="4000" b="1" dirty="0"/>
            </a:b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 err="1"/>
              <a:t>ul.b</a:t>
            </a:r>
            <a:r>
              <a:rPr lang="en-US" sz="4000" b="1" dirty="0"/>
              <a:t> {</a:t>
            </a:r>
            <a:br>
              <a:rPr lang="en-US" sz="4000" b="1" dirty="0"/>
            </a:br>
            <a:r>
              <a:rPr lang="en-US" sz="4000" b="1" dirty="0"/>
              <a:t>    list-style-position: inside;</a:t>
            </a:r>
            <a:br>
              <a:rPr lang="en-US" sz="4000" b="1" dirty="0"/>
            </a:br>
            <a:r>
              <a:rPr lang="en-US" sz="4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808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Default Settings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/>
              <a:t>ul {</a:t>
            </a:r>
            <a:br>
              <a:rPr lang="pl-PL" sz="3600" b="1" dirty="0"/>
            </a:br>
            <a:r>
              <a:rPr lang="pl-PL" sz="3600" b="1" dirty="0"/>
              <a:t>    list-style-type: none;</a:t>
            </a:r>
            <a:br>
              <a:rPr lang="pl-PL" sz="3600" b="1" dirty="0"/>
            </a:br>
            <a:r>
              <a:rPr lang="pl-PL" sz="3600" b="1" dirty="0"/>
              <a:t>    margin: 0;</a:t>
            </a:r>
            <a:br>
              <a:rPr lang="pl-PL" sz="3600" b="1" dirty="0"/>
            </a:br>
            <a:r>
              <a:rPr lang="pl-PL" sz="3600" b="1" dirty="0"/>
              <a:t>    padding: 0;</a:t>
            </a:r>
            <a:br>
              <a:rPr lang="pl-PL" sz="3600" b="1" dirty="0"/>
            </a:br>
            <a:r>
              <a:rPr lang="pl-PL" sz="3600" b="1" dirty="0"/>
              <a:t>}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2132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 Tables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71022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table, </a:t>
            </a:r>
            <a:r>
              <a:rPr lang="en-US" sz="3200" b="1" dirty="0" err="1"/>
              <a:t>th</a:t>
            </a:r>
            <a:r>
              <a:rPr lang="en-US" sz="3200" b="1" dirty="0"/>
              <a:t>, td {</a:t>
            </a:r>
          </a:p>
          <a:p>
            <a:pPr marL="0" indent="0">
              <a:buNone/>
            </a:pPr>
            <a:r>
              <a:rPr lang="en-US" sz="3200" b="1" dirty="0"/>
              <a:t>   border: 1px solid black;</a:t>
            </a:r>
          </a:p>
          <a:p>
            <a:pPr marL="0" indent="0">
              <a:buNone/>
            </a:pPr>
            <a:r>
              <a:rPr lang="en-US" sz="3200" b="1" dirty="0" smtClean="0"/>
              <a:t>}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966" y="3450444"/>
            <a:ext cx="3514077" cy="199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Collapse Table Borders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38749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table </a:t>
            </a:r>
            <a:r>
              <a:rPr lang="en-US" sz="2000" b="1" dirty="0"/>
              <a:t>{</a:t>
            </a:r>
          </a:p>
          <a:p>
            <a:pPr marL="0" indent="0">
              <a:buNone/>
            </a:pPr>
            <a:r>
              <a:rPr lang="en-US" sz="2000" b="1" dirty="0"/>
              <a:t>    border-collapse: collapse;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table, </a:t>
            </a:r>
            <a:r>
              <a:rPr lang="en-US" sz="2000" b="1" dirty="0" err="1"/>
              <a:t>th</a:t>
            </a:r>
            <a:r>
              <a:rPr lang="en-US" sz="2000" b="1" dirty="0"/>
              <a:t>, td {</a:t>
            </a:r>
          </a:p>
          <a:p>
            <a:pPr marL="0" indent="0">
              <a:buNone/>
            </a:pPr>
            <a:r>
              <a:rPr lang="en-US" sz="2000" b="1" dirty="0"/>
              <a:t>    border: 1px solid black;</a:t>
            </a:r>
          </a:p>
          <a:p>
            <a:pPr marL="0" indent="0">
              <a:buNone/>
            </a:pPr>
            <a:r>
              <a:rPr lang="en-US" sz="2000" b="1" dirty="0" smtClean="0"/>
              <a:t>}</a:t>
            </a:r>
          </a:p>
          <a:p>
            <a:pPr marL="0" indent="0">
              <a:buNone/>
            </a:pPr>
            <a:endParaRPr lang="en-US" sz="2000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993" y="4019230"/>
            <a:ext cx="2972986" cy="139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</a:t>
            </a:r>
            <a:r>
              <a:rPr lang="en-US" dirty="0"/>
              <a:t>you only want a border around the table, only specify the border property for &lt;table&gt;: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table {</a:t>
            </a:r>
            <a:br>
              <a:rPr lang="en-US" sz="2400" b="1" dirty="0"/>
            </a:br>
            <a:r>
              <a:rPr lang="en-US" sz="2400" b="1" dirty="0"/>
              <a:t>    border: 1px solid black;</a:t>
            </a:r>
            <a:br>
              <a:rPr lang="en-US" sz="2400" b="1" dirty="0"/>
            </a:br>
            <a:r>
              <a:rPr lang="en-US" sz="2400" b="1" dirty="0" smtClean="0"/>
              <a:t>}</a:t>
            </a:r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393" y="3241252"/>
            <a:ext cx="3366256" cy="151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0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308</TotalTime>
  <Words>1779</Words>
  <Application>Microsoft Office PowerPoint</Application>
  <PresentationFormat>Widescreen</PresentationFormat>
  <Paragraphs>315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Arial</vt:lpstr>
      <vt:lpstr>Century Gothic</vt:lpstr>
      <vt:lpstr>Consolas</vt:lpstr>
      <vt:lpstr>Wingdings</vt:lpstr>
      <vt:lpstr>Wingdings 3</vt:lpstr>
      <vt:lpstr>Wisp</vt:lpstr>
      <vt:lpstr>css</vt:lpstr>
      <vt:lpstr>CSS Lists</vt:lpstr>
      <vt:lpstr>PowerPoint Presentation</vt:lpstr>
      <vt:lpstr>An Image as The List Item Marker </vt:lpstr>
      <vt:lpstr>Position The List Item Markers </vt:lpstr>
      <vt:lpstr>Remove Default Settings </vt:lpstr>
      <vt:lpstr>CSS Tables </vt:lpstr>
      <vt:lpstr>Collapse Table Borders</vt:lpstr>
      <vt:lpstr>If you only want a border around the table, only specify the border property for &lt;table&gt;:</vt:lpstr>
      <vt:lpstr>CSS Layout - The display Property </vt:lpstr>
      <vt:lpstr>Inline Elements </vt:lpstr>
      <vt:lpstr>Override The Default Display Value </vt:lpstr>
      <vt:lpstr>PowerPoint Presentation</vt:lpstr>
      <vt:lpstr>PowerPoint Presentation</vt:lpstr>
      <vt:lpstr>Hide an Element - display:none or visibility:hidden?</vt:lpstr>
      <vt:lpstr>PowerPoint Presentation</vt:lpstr>
      <vt:lpstr>CSS Layout - The position Property </vt:lpstr>
      <vt:lpstr>position: static; </vt:lpstr>
      <vt:lpstr>position: relative; </vt:lpstr>
      <vt:lpstr>position: fixed; </vt:lpstr>
      <vt:lpstr>position: absolute;</vt:lpstr>
      <vt:lpstr>PowerPoint Presentation</vt:lpstr>
      <vt:lpstr>position: sticky; </vt:lpstr>
      <vt:lpstr>CSS Navigation Bar </vt:lpstr>
      <vt:lpstr>1. Make a list of links</vt:lpstr>
      <vt:lpstr>2. remove the bullets and the margins and padding from the list:</vt:lpstr>
      <vt:lpstr>Vertical Navigation Bar </vt:lpstr>
      <vt:lpstr>Add space and Remove underline</vt:lpstr>
      <vt:lpstr>Change the link color on hover</vt:lpstr>
      <vt:lpstr>Center Links &amp; Add Borders </vt:lpstr>
      <vt:lpstr>Full-height Fixed Vertical Navbar </vt:lpstr>
      <vt:lpstr>Horizontal Navigation Bar </vt:lpstr>
      <vt:lpstr>Another way of creating a horizontal navigation bar is to float</vt:lpstr>
      <vt:lpstr>PowerPoint Presentation</vt:lpstr>
      <vt:lpstr>Border Dividers </vt:lpstr>
      <vt:lpstr>Fixed Navigation Bar </vt:lpstr>
      <vt:lpstr>CSS Dropdowns </vt:lpstr>
      <vt:lpstr>CSS Forms</vt:lpstr>
      <vt:lpstr>The example above applies to all &lt;input&gt; elements. If you only want to style a specific input type, you can use attribute selectors:</vt:lpstr>
      <vt:lpstr>Padded Inputs</vt:lpstr>
      <vt:lpstr>Input with icon/image </vt:lpstr>
      <vt:lpstr>Styling Textareas </vt:lpstr>
      <vt:lpstr>Styling Input Buttons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</dc:title>
  <dc:creator>suleman shahzad</dc:creator>
  <cp:lastModifiedBy>suleman shahzad</cp:lastModifiedBy>
  <cp:revision>26</cp:revision>
  <dcterms:created xsi:type="dcterms:W3CDTF">2018-02-19T17:11:58Z</dcterms:created>
  <dcterms:modified xsi:type="dcterms:W3CDTF">2020-04-14T06:05:13Z</dcterms:modified>
</cp:coreProperties>
</file>