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68" r:id="rId12"/>
    <p:sldId id="272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5" autoAdjust="0"/>
    <p:restoredTop sz="94660"/>
  </p:normalViewPr>
  <p:slideViewPr>
    <p:cSldViewPr>
      <p:cViewPr>
        <p:scale>
          <a:sx n="76" d="100"/>
          <a:sy n="76" d="100"/>
        </p:scale>
        <p:origin x="-43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relations" TargetMode="External"/><Relationship Id="rId2" Type="http://schemas.openxmlformats.org/officeDocument/2006/relationships/hyperlink" Target="https://en.wikipedia.org/wiki/Communi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ublic_affairs_(military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83086"/>
            <a:ext cx="12192000" cy="4326890"/>
            <a:chOff x="0" y="1183086"/>
            <a:chExt cx="12192000" cy="4326890"/>
          </a:xfrm>
        </p:grpSpPr>
        <p:sp>
          <p:nvSpPr>
            <p:cNvPr id="3" name="object 3"/>
            <p:cNvSpPr/>
            <p:nvPr/>
          </p:nvSpPr>
          <p:spPr>
            <a:xfrm>
              <a:off x="0" y="1183086"/>
              <a:ext cx="5600571" cy="43265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8947" y="2577083"/>
              <a:ext cx="6893052" cy="1670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14188" y="2574036"/>
              <a:ext cx="6877811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14188" y="2574036"/>
              <a:ext cx="6877811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0952" y="2574036"/>
              <a:ext cx="6861048" cy="1670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46191" y="2574036"/>
              <a:ext cx="6845808" cy="16703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8571" y="2574036"/>
              <a:ext cx="6853428" cy="16703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9230">
              <a:lnSpc>
                <a:spcPct val="100000"/>
              </a:lnSpc>
              <a:spcBef>
                <a:spcPts val="100"/>
              </a:spcBef>
            </a:pPr>
            <a:r>
              <a:rPr spc="-1220" dirty="0"/>
              <a:t>PPuubblliicc</a:t>
            </a:r>
            <a:r>
              <a:rPr spc="-1145" dirty="0"/>
              <a:t> </a:t>
            </a:r>
            <a:r>
              <a:rPr spc="-1190" dirty="0"/>
              <a:t>RReellaattiioonnss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5116"/>
            <a:ext cx="4572000" cy="428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457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8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717" y="-651191"/>
            <a:ext cx="283400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7870" algn="l"/>
              </a:tabLst>
            </a:pPr>
            <a:r>
              <a:rPr sz="4800" spc="-5" dirty="0"/>
              <a:t>Us</a:t>
            </a:r>
            <a:r>
              <a:rPr sz="4800" spc="5" dirty="0"/>
              <a:t>e</a:t>
            </a:r>
            <a:r>
              <a:rPr sz="4800" spc="-5" dirty="0"/>
              <a:t>s</a:t>
            </a:r>
            <a:r>
              <a:rPr sz="4800" spc="-30" dirty="0"/>
              <a:t> </a:t>
            </a:r>
            <a:r>
              <a:rPr sz="4800" dirty="0" smtClean="0"/>
              <a:t>o</a:t>
            </a:r>
            <a:r>
              <a:rPr lang="en-US" sz="4800" dirty="0" smtClean="0"/>
              <a:t>f </a:t>
            </a:r>
            <a:r>
              <a:rPr sz="4800" spc="-5" dirty="0" smtClean="0"/>
              <a:t>PR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356717" y="874116"/>
            <a:ext cx="8141970" cy="478663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178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Customer </a:t>
            </a:r>
            <a:r>
              <a:rPr sz="2800" b="1" dirty="0">
                <a:latin typeface="Times New Roman"/>
                <a:cs typeface="Times New Roman"/>
              </a:rPr>
              <a:t>complaints </a:t>
            </a:r>
            <a:r>
              <a:rPr sz="2800" b="1" spc="-5" dirty="0">
                <a:latin typeface="Times New Roman"/>
                <a:cs typeface="Times New Roman"/>
              </a:rPr>
              <a:t>and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redressal</a:t>
            </a:r>
            <a:endParaRPr sz="2800" dirty="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an opportunity to </a:t>
            </a:r>
            <a:r>
              <a:rPr sz="2400" spc="-5" dirty="0">
                <a:latin typeface="Times New Roman"/>
                <a:cs typeface="Times New Roman"/>
              </a:rPr>
              <a:t>cement </a:t>
            </a:r>
            <a:r>
              <a:rPr sz="2400" dirty="0">
                <a:latin typeface="Times New Roman"/>
                <a:cs typeface="Times New Roman"/>
              </a:rPr>
              <a:t>relations with the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customer</a:t>
            </a:r>
            <a:endParaRPr sz="2400" dirty="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1156335" algn="l"/>
              </a:tabLst>
            </a:pPr>
            <a:r>
              <a:rPr sz="2400" spc="-70" dirty="0">
                <a:latin typeface="Times New Roman"/>
                <a:cs typeface="Times New Roman"/>
              </a:rPr>
              <a:t>Very </a:t>
            </a:r>
            <a:r>
              <a:rPr sz="2400" spc="-5" dirty="0">
                <a:latin typeface="Times New Roman"/>
                <a:cs typeface="Times New Roman"/>
              </a:rPr>
              <a:t>important </a:t>
            </a:r>
            <a:r>
              <a:rPr sz="2400" dirty="0">
                <a:latin typeface="Times New Roman"/>
                <a:cs typeface="Times New Roman"/>
              </a:rPr>
              <a:t>in the service and hospitality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industry</a:t>
            </a:r>
          </a:p>
          <a:p>
            <a:pPr marL="295275" indent="-283210">
              <a:lnSpc>
                <a:spcPct val="100000"/>
              </a:lnSpc>
              <a:spcBef>
                <a:spcPts val="117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dirty="0">
                <a:latin typeface="Times New Roman"/>
                <a:cs typeface="Times New Roman"/>
              </a:rPr>
              <a:t>Combating </a:t>
            </a:r>
            <a:r>
              <a:rPr sz="2800" b="1" spc="-5" dirty="0">
                <a:latin typeface="Times New Roman"/>
                <a:cs typeface="Times New Roman"/>
              </a:rPr>
              <a:t>rumours/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falsehoods</a:t>
            </a:r>
            <a:endParaRPr sz="2800" dirty="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1430"/>
              </a:spcBef>
              <a:buFont typeface="Wingdings"/>
              <a:buChar char=""/>
              <a:tabLst>
                <a:tab pos="11563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Confront </a:t>
            </a:r>
            <a:r>
              <a:rPr sz="2400" dirty="0">
                <a:latin typeface="Times New Roman"/>
                <a:cs typeface="Times New Roman"/>
              </a:rPr>
              <a:t>and disclose </a:t>
            </a:r>
            <a:r>
              <a:rPr sz="2400" spc="-5" dirty="0">
                <a:latin typeface="Times New Roman"/>
                <a:cs typeface="Times New Roman"/>
              </a:rPr>
              <a:t>facts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media</a:t>
            </a:r>
            <a:endParaRPr sz="2400" dirty="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1945"/>
              </a:spcBef>
              <a:buFont typeface="Wingdings"/>
              <a:buChar char=""/>
              <a:tabLst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Give the positive side of the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story</a:t>
            </a:r>
          </a:p>
          <a:p>
            <a:pPr marL="1155700" lvl="1" indent="-229235">
              <a:lnSpc>
                <a:spcPct val="100000"/>
              </a:lnSpc>
              <a:spcBef>
                <a:spcPts val="1945"/>
              </a:spcBef>
              <a:buFont typeface="Wingdings"/>
              <a:buChar char=""/>
              <a:tabLst>
                <a:tab pos="1156335" algn="l"/>
              </a:tabLst>
            </a:pPr>
            <a:r>
              <a:rPr sz="2400" dirty="0">
                <a:latin typeface="Times New Roman"/>
                <a:cs typeface="Times New Roman"/>
              </a:rPr>
              <a:t>Capitalize on </a:t>
            </a:r>
            <a:r>
              <a:rPr sz="2400" spc="-5" dirty="0">
                <a:latin typeface="Times New Roman"/>
                <a:cs typeface="Times New Roman"/>
              </a:rPr>
              <a:t>rumour </a:t>
            </a:r>
            <a:r>
              <a:rPr sz="2400" dirty="0">
                <a:latin typeface="Times New Roman"/>
                <a:cs typeface="Times New Roman"/>
              </a:rPr>
              <a:t>to your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benefit</a:t>
            </a:r>
          </a:p>
          <a:p>
            <a:pPr marL="1155700" lvl="1" indent="-229235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1156335" algn="l"/>
              </a:tabLst>
            </a:pPr>
            <a:r>
              <a:rPr sz="2400" spc="-5" dirty="0">
                <a:latin typeface="Times New Roman"/>
                <a:cs typeface="Times New Roman"/>
              </a:rPr>
              <a:t>Rumour </a:t>
            </a:r>
            <a:r>
              <a:rPr sz="2400" dirty="0">
                <a:latin typeface="Times New Roman"/>
                <a:cs typeface="Times New Roman"/>
              </a:rPr>
              <a:t>can be </a:t>
            </a:r>
            <a:r>
              <a:rPr sz="2400" spc="-5" dirty="0">
                <a:latin typeface="Times New Roman"/>
                <a:cs typeface="Times New Roman"/>
              </a:rPr>
              <a:t>dismissed as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ridiculous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385699"/>
            <a:ext cx="12039600" cy="6472555"/>
            <a:chOff x="152400" y="385699"/>
            <a:chExt cx="12039600" cy="6472555"/>
          </a:xfrm>
        </p:grpSpPr>
        <p:sp>
          <p:nvSpPr>
            <p:cNvPr id="3" name="object 3"/>
            <p:cNvSpPr/>
            <p:nvPr/>
          </p:nvSpPr>
          <p:spPr>
            <a:xfrm>
              <a:off x="5365241" y="385699"/>
              <a:ext cx="6826758" cy="6472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385316"/>
              <a:ext cx="6367272" cy="31729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4316" y="3137915"/>
              <a:ext cx="4294632" cy="31729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3678" y="1779269"/>
            <a:ext cx="4165600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4235" marR="5080" indent="-852169">
              <a:lnSpc>
                <a:spcPct val="100000"/>
              </a:lnSpc>
              <a:spcBef>
                <a:spcPts val="95"/>
              </a:spcBef>
            </a:pPr>
            <a:r>
              <a:rPr sz="115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Thank  </a:t>
            </a:r>
            <a:r>
              <a:rPr sz="11500" b="1" spc="-425" dirty="0">
                <a:solidFill>
                  <a:srgbClr val="FFC000"/>
                </a:solidFill>
                <a:latin typeface="Times New Roman"/>
                <a:cs typeface="Times New Roman"/>
              </a:rPr>
              <a:t>You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01300" y="5486399"/>
            <a:ext cx="1790700" cy="1371600"/>
          </a:xfrm>
          <a:custGeom>
            <a:avLst/>
            <a:gdLst/>
            <a:ahLst/>
            <a:cxnLst/>
            <a:rect l="l" t="t" r="r" b="b"/>
            <a:pathLst>
              <a:path w="1790700" h="1371600">
                <a:moveTo>
                  <a:pt x="1790700" y="0"/>
                </a:moveTo>
                <a:lnTo>
                  <a:pt x="0" y="0"/>
                </a:lnTo>
                <a:lnTo>
                  <a:pt x="0" y="1371599"/>
                </a:lnTo>
                <a:lnTo>
                  <a:pt x="1790700" y="1371599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088" y="72897"/>
            <a:ext cx="3466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2870" algn="l"/>
              </a:tabLst>
            </a:pPr>
            <a:r>
              <a:rPr sz="4800" spc="-5" dirty="0"/>
              <a:t>Natu</a:t>
            </a:r>
            <a:r>
              <a:rPr sz="4800" spc="-90" dirty="0"/>
              <a:t>r</a:t>
            </a:r>
            <a:r>
              <a:rPr sz="4800" dirty="0"/>
              <a:t>e of	</a:t>
            </a:r>
            <a:r>
              <a:rPr sz="4800" spc="-15" dirty="0"/>
              <a:t>P</a:t>
            </a:r>
            <a:r>
              <a:rPr sz="4800" spc="-5" dirty="0"/>
              <a:t>R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31088" y="1226311"/>
            <a:ext cx="11245215" cy="309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Times New Roman"/>
                <a:cs typeface="Times New Roman"/>
              </a:rPr>
              <a:t>PR </a:t>
            </a:r>
            <a:r>
              <a:rPr sz="2400" dirty="0">
                <a:latin typeface="Times New Roman"/>
                <a:cs typeface="Times New Roman"/>
              </a:rPr>
              <a:t>is essentially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defensive</a:t>
            </a: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7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178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It is a </a:t>
            </a:r>
            <a:r>
              <a:rPr sz="2400" spc="-5" dirty="0">
                <a:latin typeface="Times New Roman"/>
                <a:cs typeface="Times New Roman"/>
              </a:rPr>
              <a:t>corporate armour </a:t>
            </a:r>
            <a:r>
              <a:rPr sz="2400" dirty="0">
                <a:latin typeface="Times New Roman"/>
                <a:cs typeface="Times New Roman"/>
              </a:rPr>
              <a:t>that a </a:t>
            </a:r>
            <a:r>
              <a:rPr sz="2400" spc="-5" dirty="0">
                <a:latin typeface="Times New Roman"/>
                <a:cs typeface="Times New Roman"/>
              </a:rPr>
              <a:t>company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wear </a:t>
            </a:r>
            <a:r>
              <a:rPr sz="2400" dirty="0">
                <a:latin typeface="Times New Roman"/>
                <a:cs typeface="Times New Roman"/>
              </a:rPr>
              <a:t>which would </a:t>
            </a:r>
            <a:r>
              <a:rPr sz="2400" spc="-5" dirty="0">
                <a:latin typeface="Times New Roman"/>
                <a:cs typeface="Times New Roman"/>
              </a:rPr>
              <a:t>protect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company </a:t>
            </a:r>
            <a:r>
              <a:rPr sz="2400" dirty="0">
                <a:latin typeface="Times New Roman"/>
                <a:cs typeface="Times New Roman"/>
              </a:rPr>
              <a:t>during  adverse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times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241300" marR="5715" indent="-228600">
              <a:lnSpc>
                <a:spcPct val="100000"/>
              </a:lnSpc>
              <a:spcBef>
                <a:spcPts val="188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Public </a:t>
            </a:r>
            <a:r>
              <a:rPr sz="2400" spc="-5" dirty="0">
                <a:latin typeface="Times New Roman"/>
                <a:cs typeface="Times New Roman"/>
              </a:rPr>
              <a:t>Relations </a:t>
            </a:r>
            <a:r>
              <a:rPr sz="2400" dirty="0">
                <a:latin typeface="Times New Roman"/>
                <a:cs typeface="Times New Roman"/>
              </a:rPr>
              <a:t>can </a:t>
            </a:r>
            <a:r>
              <a:rPr sz="2400" spc="-5" dirty="0">
                <a:latin typeface="Times New Roman"/>
                <a:cs typeface="Times New Roman"/>
              </a:rPr>
              <a:t>also </a:t>
            </a:r>
            <a:r>
              <a:rPr sz="2400" dirty="0">
                <a:latin typeface="Times New Roman"/>
                <a:cs typeface="Times New Roman"/>
              </a:rPr>
              <a:t>be defined </a:t>
            </a:r>
            <a:r>
              <a:rPr sz="2400" spc="-5" dirty="0">
                <a:latin typeface="Times New Roman"/>
                <a:cs typeface="Times New Roman"/>
              </a:rPr>
              <a:t>simply as the practice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managing communication  </a:t>
            </a:r>
            <a:r>
              <a:rPr sz="2400" dirty="0">
                <a:latin typeface="Times New Roman"/>
                <a:cs typeface="Times New Roman"/>
              </a:rPr>
              <a:t>between an </a:t>
            </a:r>
            <a:r>
              <a:rPr sz="2400" spc="-5" dirty="0">
                <a:latin typeface="Times New Roman"/>
                <a:cs typeface="Times New Roman"/>
              </a:rPr>
              <a:t>organization </a:t>
            </a:r>
            <a:r>
              <a:rPr sz="2400" dirty="0">
                <a:latin typeface="Times New Roman"/>
                <a:cs typeface="Times New Roman"/>
              </a:rPr>
              <a:t>and its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public.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0" y="4107178"/>
            <a:ext cx="380999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public relations officer</a:t>
            </a:r>
            <a:r>
              <a:rPr lang="en-US" dirty="0"/>
              <a:t> (</a:t>
            </a:r>
            <a:r>
              <a:rPr lang="en-US" b="1" dirty="0"/>
              <a:t>PRO</a:t>
            </a:r>
            <a:r>
              <a:rPr lang="en-US" dirty="0"/>
              <a:t>) or </a:t>
            </a:r>
            <a:r>
              <a:rPr lang="en-US" b="1" dirty="0"/>
              <a:t>chief communications officer</a:t>
            </a:r>
            <a:r>
              <a:rPr lang="en-US" dirty="0"/>
              <a:t> (</a:t>
            </a:r>
            <a:r>
              <a:rPr lang="en-US" b="1" dirty="0"/>
              <a:t>CCO</a:t>
            </a:r>
            <a:r>
              <a:rPr lang="en-US" dirty="0"/>
              <a:t>) or </a:t>
            </a:r>
            <a:r>
              <a:rPr lang="en-US" b="1" dirty="0"/>
              <a:t>corporate communications officer</a:t>
            </a:r>
            <a:r>
              <a:rPr lang="en-US" dirty="0"/>
              <a:t> is the head of </a:t>
            </a:r>
            <a:r>
              <a:rPr lang="en-US" dirty="0">
                <a:hlinkClick r:id="rId2" tooltip="Communication"/>
              </a:rPr>
              <a:t>communications</a:t>
            </a:r>
            <a:r>
              <a:rPr lang="en-US" dirty="0"/>
              <a:t>, </a:t>
            </a:r>
            <a:r>
              <a:rPr lang="en-US" dirty="0">
                <a:hlinkClick r:id="rId3" tooltip="Public relations"/>
              </a:rPr>
              <a:t>public relations</a:t>
            </a:r>
            <a:r>
              <a:rPr lang="en-US" dirty="0"/>
              <a:t>, and/or </a:t>
            </a:r>
            <a:r>
              <a:rPr lang="en-US" dirty="0">
                <a:hlinkClick r:id="rId4" tooltip="Public affairs (military)"/>
              </a:rPr>
              <a:t>public affairs</a:t>
            </a:r>
            <a:r>
              <a:rPr lang="en-US" dirty="0"/>
              <a:t> in an organization.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8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Public relations officers</a:t>
            </a:r>
            <a:r>
              <a:rPr lang="en-US" dirty="0"/>
              <a:t> are responsible for managing the reputation of a company. </a:t>
            </a:r>
            <a:endParaRPr lang="en-US" dirty="0"/>
          </a:p>
          <a:p>
            <a:r>
              <a:rPr lang="en-US" dirty="0" smtClean="0"/>
              <a:t>planning</a:t>
            </a:r>
            <a:r>
              <a:rPr lang="en-US" dirty="0"/>
              <a:t> </a:t>
            </a:r>
            <a:r>
              <a:rPr lang="en-US" b="1" dirty="0"/>
              <a:t>PR</a:t>
            </a:r>
            <a:r>
              <a:rPr lang="en-US" dirty="0"/>
              <a:t> campaigns and strategies. monitoring the </a:t>
            </a:r>
            <a:r>
              <a:rPr lang="en-US" b="1" dirty="0"/>
              <a:t>public</a:t>
            </a:r>
            <a:r>
              <a:rPr lang="en-US" dirty="0"/>
              <a:t> and media's opinion of your client or </a:t>
            </a:r>
            <a:r>
              <a:rPr lang="en-US" dirty="0" smtClean="0"/>
              <a:t>employer.</a:t>
            </a:r>
          </a:p>
          <a:p>
            <a:r>
              <a:rPr lang="en-US" dirty="0" smtClean="0"/>
              <a:t>writing </a:t>
            </a:r>
            <a:r>
              <a:rPr lang="en-US" dirty="0"/>
              <a:t>and editing </a:t>
            </a:r>
            <a:r>
              <a:rPr lang="en-US" dirty="0" smtClean="0"/>
              <a:t>leaflets/brochures</a:t>
            </a:r>
            <a:r>
              <a:rPr lang="en-US" dirty="0"/>
              <a:t>, press releases, speeches, newsletters, websites and social media.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9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76401"/>
            <a:ext cx="45720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2"/>
            <a:ext cx="4343400" cy="441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49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648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6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810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44958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6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11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487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44195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9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8" y="76200"/>
            <a:ext cx="4864582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480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446</TotalTime>
  <Words>110</Words>
  <Application>Microsoft Office PowerPoint</Application>
  <PresentationFormat>Custom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PPuubblliicc RReellaattiioonnss</vt:lpstr>
      <vt:lpstr>Nature of PR</vt:lpstr>
      <vt:lpstr>PR OFFICER</vt:lpstr>
      <vt:lpstr>duties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PR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PPuubblliicc RReellaattiioonnss</dc:title>
  <dc:creator>Amara saeed</dc:creator>
  <cp:lastModifiedBy>Amara saeed</cp:lastModifiedBy>
  <cp:revision>16</cp:revision>
  <dcterms:created xsi:type="dcterms:W3CDTF">2020-10-13T07:23:16Z</dcterms:created>
  <dcterms:modified xsi:type="dcterms:W3CDTF">2020-10-21T09:15:19Z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2020-10-13T00:00:00Z</vt:filetime>
  </property>
</Properties>
</file>