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95" r:id="rId6"/>
    <p:sldId id="260" r:id="rId7"/>
    <p:sldId id="297" r:id="rId8"/>
    <p:sldId id="261" r:id="rId9"/>
    <p:sldId id="296" r:id="rId10"/>
    <p:sldId id="262" r:id="rId11"/>
    <p:sldId id="263" r:id="rId12"/>
    <p:sldId id="264" r:id="rId13"/>
    <p:sldId id="265" r:id="rId14"/>
    <p:sldId id="298" r:id="rId15"/>
    <p:sldId id="266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94" r:id="rId27"/>
    <p:sldId id="278" r:id="rId28"/>
    <p:sldId id="279" r:id="rId29"/>
    <p:sldId id="280" r:id="rId30"/>
    <p:sldId id="281" r:id="rId31"/>
    <p:sldId id="290" r:id="rId32"/>
    <p:sldId id="284" r:id="rId33"/>
    <p:sldId id="282" r:id="rId34"/>
    <p:sldId id="283" r:id="rId35"/>
    <p:sldId id="285" r:id="rId36"/>
    <p:sldId id="286" r:id="rId37"/>
    <p:sldId id="287" r:id="rId38"/>
    <p:sldId id="288" r:id="rId39"/>
    <p:sldId id="291" r:id="rId40"/>
    <p:sldId id="292" r:id="rId41"/>
    <p:sldId id="289" r:id="rId42"/>
    <p:sldId id="29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4F802-D6B5-4311-8605-111C53A82A8C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6DFA3-F80F-4CCE-8F12-6039A0A0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1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6DFA3-F80F-4CCE-8F12-6039A0A051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9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Vant</a:t>
            </a:r>
            <a:r>
              <a:rPr lang="en-US" dirty="0" smtClean="0"/>
              <a:t> </a:t>
            </a:r>
            <a:r>
              <a:rPr lang="en-US" dirty="0" err="1" smtClean="0"/>
              <a:t>hoff</a:t>
            </a:r>
            <a:r>
              <a:rPr lang="en-US" dirty="0" smtClean="0"/>
              <a:t> laws stats that chemical change capable of being accelerated</a:t>
            </a:r>
            <a:r>
              <a:rPr lang="en-US" baseline="0" dirty="0" smtClean="0"/>
              <a:t> by heat is accelerated by rise in </a:t>
            </a:r>
            <a:r>
              <a:rPr lang="en-US" baseline="0" dirty="0" err="1" smtClean="0"/>
              <a:t>temprature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6DFA3-F80F-4CCE-8F12-6039A0A051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37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6DFA3-F80F-4CCE-8F12-6039A0A051B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58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Irritation is due to the irritation of shorter wavelengths of visible rays and ultra violet 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6DFA3-F80F-4CCE-8F12-6039A0A051B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64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Liniments: a liquid that is rubbed on the skin to relieve pain or stiffness in your muscles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6DFA3-F80F-4CCE-8F12-6039A0A051B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10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6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6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1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6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6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7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473D2-F33B-4062-903C-ACE123A5A31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DA1F-B11F-4750-94C8-3FE71AA39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1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/>
              <a:t>INFRA RED RAYS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OHSANA\Desktop\infrared-lamp-500x5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86000"/>
            <a:ext cx="48768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2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TYPE OF NONLUMINOUS GENERATOR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890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Consist of steel tube of approximately 8 mm in diameter</a:t>
            </a:r>
          </a:p>
          <a:p>
            <a:r>
              <a:rPr lang="en-US" dirty="0" smtClean="0"/>
              <a:t>Within which a spiral coil embedded on electrical insulator but heat conductor material</a:t>
            </a:r>
          </a:p>
          <a:p>
            <a:r>
              <a:rPr lang="en-US" dirty="0" smtClean="0"/>
              <a:t>Current passed through wire, heat produced conducted through insulator to steel tube and infra red are emitted</a:t>
            </a:r>
          </a:p>
          <a:p>
            <a:r>
              <a:rPr lang="en-US" dirty="0" smtClean="0"/>
              <a:t>Tube is bend in 2 or 3 large turns </a:t>
            </a:r>
          </a:p>
          <a:p>
            <a:r>
              <a:rPr lang="en-US" dirty="0" smtClean="0"/>
              <a:t>And mounted on a reflector</a:t>
            </a:r>
            <a:endParaRPr lang="en-US" dirty="0"/>
          </a:p>
        </p:txBody>
      </p:sp>
      <p:pic>
        <p:nvPicPr>
          <p:cNvPr id="6146" name="Picture 2" descr="C:\Users\MOHSANA\Desktop\ktaxon-nonluminous-infrared-ceramic-pet-heating-lamp-for-reptile-lizard-75w-100w-150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0"/>
            <a:ext cx="2692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9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 OF HEATING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non luminous generators take some type to heat up</a:t>
            </a:r>
          </a:p>
          <a:p>
            <a:r>
              <a:rPr lang="en-US" dirty="0" smtClean="0"/>
              <a:t>5 min for 1</a:t>
            </a:r>
            <a:r>
              <a:rPr lang="en-US" baseline="30000" dirty="0" smtClean="0"/>
              <a:t>st</a:t>
            </a:r>
            <a:r>
              <a:rPr lang="en-US" dirty="0" smtClean="0"/>
              <a:t> type</a:t>
            </a:r>
          </a:p>
          <a:p>
            <a:r>
              <a:rPr lang="en-US" dirty="0" smtClean="0"/>
              <a:t>10 to 15 min for 2</a:t>
            </a:r>
            <a:r>
              <a:rPr lang="en-US" baseline="30000" dirty="0" smtClean="0"/>
              <a:t>nd</a:t>
            </a:r>
            <a:r>
              <a:rPr lang="en-US" dirty="0" smtClean="0"/>
              <a:t> n 3</a:t>
            </a:r>
            <a:r>
              <a:rPr lang="en-US" baseline="30000" dirty="0" smtClean="0"/>
              <a:t>rd</a:t>
            </a:r>
            <a:r>
              <a:rPr lang="en-US" dirty="0" smtClean="0"/>
              <a:t> type</a:t>
            </a:r>
          </a:p>
          <a:p>
            <a:r>
              <a:rPr lang="en-US" dirty="0"/>
              <a:t>s</a:t>
            </a:r>
            <a:r>
              <a:rPr lang="en-US" dirty="0" smtClean="0"/>
              <a:t>o lamps must be switch on an appropriate time before they are </a:t>
            </a:r>
            <a:r>
              <a:rPr lang="en-US" dirty="0" err="1" smtClean="0"/>
              <a:t>requird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4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Construction must be such that reflectors and other apparatus must not be unduly hot during use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b="1" dirty="0" smtClean="0"/>
              <a:t>ENERGY CONSUMPTION</a:t>
            </a:r>
          </a:p>
          <a:p>
            <a:r>
              <a:rPr lang="en-US" dirty="0" smtClean="0"/>
              <a:t>Small elements consume 500 watts( light circuits can be use)</a:t>
            </a:r>
          </a:p>
          <a:p>
            <a:r>
              <a:rPr lang="en-US" dirty="0" smtClean="0"/>
              <a:t>Lager consumes 750 – 1000 watts( heavy </a:t>
            </a:r>
            <a:r>
              <a:rPr lang="en-US" dirty="0" err="1" smtClean="0"/>
              <a:t>cicuits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5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LUMINOUS GENERATORS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Rays produced by one or more incandescent lamps</a:t>
            </a:r>
          </a:p>
          <a:p>
            <a:r>
              <a:rPr lang="en-US" dirty="0" smtClean="0"/>
              <a:t>Consist of a wire filament enclosed in a glass bulb, which may be evacuated or contain an inert gas at low pressure </a:t>
            </a:r>
          </a:p>
          <a:p>
            <a:r>
              <a:rPr lang="en-US" dirty="0" smtClean="0"/>
              <a:t>Filament is made up of tungsten wire.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MOHSANA\Desktop\infrared-lamp-500x50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7" y="10668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MOHSANA\Desktop\infrared-lamps-photo-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210050"/>
            <a:ext cx="44577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– 1000 watts</a:t>
            </a:r>
          </a:p>
          <a:p>
            <a:r>
              <a:rPr lang="en-US" dirty="0" smtClean="0"/>
              <a:t>Inadvisable to use bulbs of high </a:t>
            </a:r>
            <a:r>
              <a:rPr lang="en-US" dirty="0" err="1" smtClean="0"/>
              <a:t>wattgae</a:t>
            </a:r>
            <a:r>
              <a:rPr lang="en-US" dirty="0" smtClean="0"/>
              <a:t> as they can explode</a:t>
            </a:r>
          </a:p>
          <a:p>
            <a:r>
              <a:rPr lang="en-US" dirty="0" smtClean="0"/>
              <a:t>For using bulb of 300 watts a mesh wire gauze is placed in front of reflector</a:t>
            </a:r>
          </a:p>
          <a:p>
            <a:r>
              <a:rPr lang="en-US" dirty="0" smtClean="0"/>
              <a:t>150 or less watts attached by spring sockets while larger ones by screw cap connections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SPECTURM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Produces heat, infrared, visible and a few ultra violet rays</a:t>
            </a:r>
          </a:p>
          <a:p>
            <a:r>
              <a:rPr lang="en-US" dirty="0" err="1" smtClean="0"/>
              <a:t>Specturm</a:t>
            </a:r>
            <a:r>
              <a:rPr lang="en-US" dirty="0" smtClean="0"/>
              <a:t> is from 40,000 to 3500A</a:t>
            </a:r>
          </a:p>
          <a:p>
            <a:r>
              <a:rPr lang="en-US" dirty="0" smtClean="0"/>
              <a:t>The greatest part of emission is 10,000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4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REFLECTORS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single bulb may be mounted on a parabolic reflector.</a:t>
            </a:r>
          </a:p>
          <a:p>
            <a:r>
              <a:rPr lang="en-US" u="sng" dirty="0" smtClean="0"/>
              <a:t>Indication </a:t>
            </a:r>
          </a:p>
          <a:p>
            <a:r>
              <a:rPr lang="en-US" dirty="0" smtClean="0"/>
              <a:t>Treatment of small, particular area, like hand, foot, knee joint</a:t>
            </a:r>
          </a:p>
          <a:p>
            <a:r>
              <a:rPr lang="en-US" b="1" u="sng" dirty="0" smtClean="0"/>
              <a:t>Tunnel bath</a:t>
            </a:r>
          </a:p>
          <a:p>
            <a:r>
              <a:rPr lang="en-US" dirty="0" smtClean="0"/>
              <a:t>Number of bulb are mounted in a semicircular metal frame work</a:t>
            </a:r>
          </a:p>
          <a:p>
            <a:r>
              <a:rPr lang="en-US" dirty="0" smtClean="0"/>
              <a:t>60 watt bulb are connected in parallel </a:t>
            </a:r>
          </a:p>
          <a:p>
            <a:r>
              <a:rPr lang="en-US" dirty="0" smtClean="0"/>
              <a:t>Switches are available so that some or all the bulbs may be included in the circuit</a:t>
            </a:r>
          </a:p>
          <a:p>
            <a:r>
              <a:rPr lang="en-US" dirty="0" smtClean="0"/>
              <a:t>Tunnels are made in various sizes to treat different parts of 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9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ACCESSORIES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Localizer</a:t>
            </a:r>
          </a:p>
          <a:p>
            <a:r>
              <a:rPr lang="en-US" dirty="0" smtClean="0"/>
              <a:t>Specific areas</a:t>
            </a:r>
          </a:p>
          <a:p>
            <a:r>
              <a:rPr lang="en-US" b="1" dirty="0" smtClean="0"/>
              <a:t>Filters</a:t>
            </a:r>
          </a:p>
          <a:p>
            <a:r>
              <a:rPr lang="en-US" dirty="0" smtClean="0"/>
              <a:t>Red glass filters, absorbs visible and UV rays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Resistance</a:t>
            </a:r>
          </a:p>
          <a:p>
            <a:r>
              <a:rPr lang="en-US" dirty="0" smtClean="0"/>
              <a:t>Connected in series, output can be adjusted</a:t>
            </a:r>
            <a:endParaRPr lang="en-US" dirty="0"/>
          </a:p>
        </p:txBody>
      </p:sp>
      <p:pic>
        <p:nvPicPr>
          <p:cNvPr id="8194" name="Picture 2" descr="C:\Users\MOHSAN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9144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2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PHYSIOLOGICAL EFFECTS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IR are absorbed by the tissue, heat is produced at the point of </a:t>
            </a:r>
            <a:r>
              <a:rPr lang="en-US" dirty="0" err="1" smtClean="0"/>
              <a:t>absorbtion</a:t>
            </a:r>
            <a:endParaRPr lang="en-US" dirty="0" smtClean="0"/>
          </a:p>
          <a:p>
            <a:r>
              <a:rPr lang="en-US" dirty="0" smtClean="0"/>
              <a:t>The shorter IR rays(7700-12000A) penetrate to deeper parts of dermis, or to subcutaneous tissue</a:t>
            </a:r>
          </a:p>
          <a:p>
            <a:r>
              <a:rPr lang="en-US" dirty="0" smtClean="0"/>
              <a:t> longer IR rays(&gt; 12000A)absorbed to superficial epidermis</a:t>
            </a:r>
          </a:p>
          <a:p>
            <a:r>
              <a:rPr lang="en-US" dirty="0" smtClean="0"/>
              <a:t>Nonluminous generators___ IR 40000A____less penetrating</a:t>
            </a:r>
          </a:p>
          <a:p>
            <a:r>
              <a:rPr lang="en-US" dirty="0" smtClean="0"/>
              <a:t>Luminous generators____ IR 10000A____ more penetrating</a:t>
            </a:r>
          </a:p>
          <a:p>
            <a:r>
              <a:rPr lang="en-US" dirty="0" smtClean="0"/>
              <a:t>Irradiation produce heat to superficial tissue, conveyed to deeper tissue by conduction and by circulating fluids</a:t>
            </a:r>
          </a:p>
          <a:p>
            <a:r>
              <a:rPr lang="en-US" dirty="0" smtClean="0"/>
              <a:t>Irritating effects of Luminous generator is due to visible and UR( produce chemical effects)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INFRA RED RAYS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Electro magnetic waves</a:t>
            </a:r>
          </a:p>
          <a:p>
            <a:r>
              <a:rPr lang="en-US" dirty="0" smtClean="0"/>
              <a:t>Wave length 4,000,000 and 7,700 A</a:t>
            </a:r>
          </a:p>
          <a:p>
            <a:r>
              <a:rPr lang="en-US" dirty="0" smtClean="0"/>
              <a:t>Given off from any hot body</a:t>
            </a:r>
          </a:p>
          <a:p>
            <a:r>
              <a:rPr lang="en-US" dirty="0" smtClean="0"/>
              <a:t>Greater the heating, shorter being the wavelength of the rays emitted </a:t>
            </a:r>
            <a:endParaRPr lang="en-US" dirty="0"/>
          </a:p>
        </p:txBody>
      </p:sp>
      <p:pic>
        <p:nvPicPr>
          <p:cNvPr id="2050" name="Picture 2" descr="C:\Users\MOHSANA\Desktop\infrared-lamp-500x5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33800"/>
            <a:ext cx="3161522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5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INCREASED METABOLISM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Van’t</a:t>
            </a:r>
            <a:r>
              <a:rPr lang="en-US" dirty="0" smtClean="0"/>
              <a:t> Hoff’s law</a:t>
            </a:r>
          </a:p>
          <a:p>
            <a:r>
              <a:rPr lang="en-US" dirty="0" smtClean="0"/>
              <a:t>Increase in metabolism is greatest in the region where most heat is produced </a:t>
            </a:r>
            <a:r>
              <a:rPr lang="en-US" dirty="0" err="1" smtClean="0"/>
              <a:t>ie</a:t>
            </a:r>
            <a:r>
              <a:rPr lang="en-US" dirty="0" smtClean="0"/>
              <a:t> in superficial tissues.</a:t>
            </a:r>
          </a:p>
          <a:p>
            <a:r>
              <a:rPr lang="en-US" dirty="0" smtClean="0"/>
              <a:t>Increased Metabolism ____ increased demands of oxygen and food stuff_____ increased out put of waste products and metabolites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5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VASODILATATION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Dilatation of capillaries and arterioles in superficial tissue, reason is</a:t>
            </a:r>
          </a:p>
          <a:p>
            <a:pPr marL="514350" indent="-514350">
              <a:buAutoNum type="arabicPeriod"/>
            </a:pPr>
            <a:r>
              <a:rPr lang="en-US" dirty="0" smtClean="0"/>
              <a:t>Direct effect of heat</a:t>
            </a:r>
          </a:p>
          <a:p>
            <a:pPr marL="514350" indent="-514350">
              <a:buAutoNum type="arabicPeriod"/>
            </a:pPr>
            <a:r>
              <a:rPr lang="en-US" dirty="0" smtClean="0"/>
              <a:t>Action of metabolites</a:t>
            </a:r>
          </a:p>
          <a:p>
            <a:r>
              <a:rPr lang="en-US" dirty="0" smtClean="0"/>
              <a:t>Irritate the nerve endings causes reflex vasodilatation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inc.</a:t>
            </a:r>
            <a:r>
              <a:rPr lang="en-US" dirty="0" smtClean="0"/>
              <a:t>. Blood flow___ </a:t>
            </a:r>
            <a:r>
              <a:rPr lang="en-US" dirty="0" err="1" smtClean="0"/>
              <a:t>inc.</a:t>
            </a:r>
            <a:r>
              <a:rPr lang="en-US" dirty="0" smtClean="0"/>
              <a:t> O2___ </a:t>
            </a:r>
            <a:r>
              <a:rPr lang="en-US" dirty="0" err="1" smtClean="0"/>
              <a:t>inc</a:t>
            </a:r>
            <a:r>
              <a:rPr lang="en-US" dirty="0" smtClean="0"/>
              <a:t> foodstuff__ removal of waste products</a:t>
            </a:r>
          </a:p>
          <a:p>
            <a:r>
              <a:rPr lang="en-US" b="1" dirty="0" smtClean="0"/>
              <a:t>Erythema </a:t>
            </a:r>
            <a:r>
              <a:rPr lang="en-US" dirty="0" smtClean="0"/>
              <a:t>of skin</a:t>
            </a:r>
          </a:p>
          <a:p>
            <a:r>
              <a:rPr lang="en-US" dirty="0" smtClean="0"/>
              <a:t>Erythema of IR_____UV</a:t>
            </a:r>
          </a:p>
          <a:p>
            <a:r>
              <a:rPr lang="en-US" dirty="0" smtClean="0"/>
              <a:t>Mottled erythema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5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PIGMENTATION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repeated exposure to IR</a:t>
            </a:r>
          </a:p>
          <a:p>
            <a:r>
              <a:rPr lang="en-US" dirty="0" smtClean="0"/>
              <a:t>Mottled in appearance</a:t>
            </a:r>
          </a:p>
          <a:p>
            <a:r>
              <a:rPr lang="en-US" dirty="0" smtClean="0"/>
              <a:t>Legs on people who are habitual of sitting near the fire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EFFECTS ON SENSORY NERVES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Mild heating, sedative effects</a:t>
            </a:r>
          </a:p>
          <a:p>
            <a:r>
              <a:rPr lang="en-US" dirty="0" smtClean="0"/>
              <a:t>More intense heating, irritating effects</a:t>
            </a:r>
          </a:p>
          <a:p>
            <a:r>
              <a:rPr lang="en-US" dirty="0" smtClean="0"/>
              <a:t>Luminous </a:t>
            </a:r>
            <a:r>
              <a:rPr lang="en-US" dirty="0" err="1" smtClean="0"/>
              <a:t>vs</a:t>
            </a:r>
            <a:r>
              <a:rPr lang="en-US" dirty="0" smtClean="0"/>
              <a:t> nonluminous generators</a:t>
            </a:r>
          </a:p>
          <a:p>
            <a:pPr marL="0" indent="0">
              <a:buNone/>
            </a:pPr>
            <a:r>
              <a:rPr lang="en-US" dirty="0" smtClean="0"/>
              <a:t>							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8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5. EFFECTS ON MUSCLE TISSUE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Relaxation</a:t>
            </a:r>
          </a:p>
          <a:p>
            <a:r>
              <a:rPr lang="en-US" dirty="0" smtClean="0"/>
              <a:t>Increased </a:t>
            </a:r>
            <a:r>
              <a:rPr lang="en-US" dirty="0" err="1" smtClean="0"/>
              <a:t>efficienty</a:t>
            </a:r>
            <a:endParaRPr lang="en-US" dirty="0" smtClean="0"/>
          </a:p>
          <a:p>
            <a:r>
              <a:rPr lang="en-US" dirty="0" smtClean="0"/>
              <a:t>Relaxation of antagonistic muscles allows a free action of the prime movers.</a:t>
            </a:r>
          </a:p>
          <a:p>
            <a:pPr marL="0" indent="0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6. DESTRUCTION OF TISSUE</a:t>
            </a:r>
          </a:p>
          <a:p>
            <a:pPr marL="0" indent="0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7. GENERAL RISE IN TEMPERATURE</a:t>
            </a:r>
          </a:p>
          <a:p>
            <a:r>
              <a:rPr lang="en-US" dirty="0" smtClean="0"/>
              <a:t>extensive and prolonged heating</a:t>
            </a:r>
          </a:p>
          <a:p>
            <a:r>
              <a:rPr lang="en-US" dirty="0" smtClean="0"/>
              <a:t>Blood in superficial vessels is heated </a:t>
            </a:r>
          </a:p>
          <a:p>
            <a:r>
              <a:rPr lang="en-US" dirty="0" smtClean="0"/>
              <a:t>Passed to other parts of body, general rise in temperature</a:t>
            </a:r>
          </a:p>
          <a:p>
            <a:r>
              <a:rPr lang="en-US" dirty="0" smtClean="0"/>
              <a:t>There may be general vasodilatation___ decrease BP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8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b="1" dirty="0" smtClean="0"/>
              <a:t>8. FALL IN BLOOD PRESSURE</a:t>
            </a:r>
          </a:p>
          <a:p>
            <a:r>
              <a:rPr lang="en-US" dirty="0" err="1" smtClean="0"/>
              <a:t>Generalised</a:t>
            </a:r>
            <a:r>
              <a:rPr lang="en-US" dirty="0" smtClean="0"/>
              <a:t> vasodilatation, reduced peripheral resistance, fall in BP(reduced viscosity of blood)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9. INCREASED ACTIVITY OF SWEAT GLANDS</a:t>
            </a:r>
          </a:p>
          <a:p>
            <a:r>
              <a:rPr lang="en-US" dirty="0" smtClean="0"/>
              <a:t>Reflex stimulation of sweat glands</a:t>
            </a:r>
          </a:p>
          <a:p>
            <a:r>
              <a:rPr lang="en-US" dirty="0" smtClean="0"/>
              <a:t>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 of heating on sensory nerve endings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Circulation of heated blood</a:t>
            </a:r>
          </a:p>
          <a:p>
            <a:r>
              <a:rPr lang="en-US" dirty="0" smtClean="0"/>
              <a:t>Increase activity of sweat glands leads to increased removal of waste product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1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INCREASED METABOLISM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VASODILATATION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PIGMENTATION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EFFECTS ON SENSORY NERVES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EFFECTS ON MUSCLE TISSUE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DESTRUCTION OF TISSUE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GENERAL RISE IN TEMPERATURE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FALL IN BLOOD PRESSURE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INCREASED ACTIVITY OF SWEAT GLANDS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29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THERAPEUIC EFFECTS AND 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RELEIF OF PAIN</a:t>
            </a:r>
          </a:p>
          <a:p>
            <a:r>
              <a:rPr lang="en-US" dirty="0" smtClean="0"/>
              <a:t>An effective mean of pain relief</a:t>
            </a:r>
          </a:p>
          <a:p>
            <a:r>
              <a:rPr lang="en-US" dirty="0" smtClean="0"/>
              <a:t>mild heating__ sedative effects </a:t>
            </a:r>
            <a:r>
              <a:rPr lang="en-US" sz="3100" dirty="0" smtClean="0"/>
              <a:t>on the superficial sensory nerves</a:t>
            </a:r>
          </a:p>
          <a:p>
            <a:r>
              <a:rPr lang="en-US" dirty="0" smtClean="0"/>
              <a:t>Stronger heating____ counter irritation</a:t>
            </a:r>
          </a:p>
          <a:p>
            <a:r>
              <a:rPr lang="en-US" dirty="0" smtClean="0"/>
              <a:t>Pain may be due to accumulation of waste products __ removal of waste product due to increase blood flow__ relieves pain</a:t>
            </a:r>
          </a:p>
          <a:p>
            <a:r>
              <a:rPr lang="en-US" dirty="0" smtClean="0"/>
              <a:t>Pain relieves by muscle relaxation. </a:t>
            </a:r>
          </a:p>
          <a:p>
            <a:r>
              <a:rPr lang="en-US" b="1" dirty="0" smtClean="0"/>
              <a:t>Acute inflammation</a:t>
            </a:r>
            <a:r>
              <a:rPr lang="en-US" dirty="0" smtClean="0"/>
              <a:t>___ mild heating</a:t>
            </a:r>
          </a:p>
          <a:p>
            <a:r>
              <a:rPr lang="en-US" dirty="0" smtClean="0"/>
              <a:t>Intense heating on acute injury</a:t>
            </a:r>
            <a:r>
              <a:rPr lang="en-US" dirty="0"/>
              <a:t> </a:t>
            </a:r>
            <a:r>
              <a:rPr lang="en-US" dirty="0" smtClean="0"/>
              <a:t>may cause an increase in the exudation of fluid into the tissue and so increase pain. </a:t>
            </a:r>
          </a:p>
          <a:p>
            <a:r>
              <a:rPr lang="en-US" b="1" dirty="0" smtClean="0"/>
              <a:t>Chronic conditions</a:t>
            </a:r>
            <a:r>
              <a:rPr lang="en-US" dirty="0" smtClean="0"/>
              <a:t>____ intense heating___ treatment for 30 min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5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MUSCLE RELAXATION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Relax more readily when tissues are warmth</a:t>
            </a:r>
          </a:p>
          <a:p>
            <a:r>
              <a:rPr lang="en-US" dirty="0" smtClean="0"/>
              <a:t>Relief of pain also facilitates muscle relaxation</a:t>
            </a:r>
          </a:p>
          <a:p>
            <a:r>
              <a:rPr lang="en-US" dirty="0" smtClean="0"/>
              <a:t>By achieving muscle relaxation Relief of muscle spasm is obtained.</a:t>
            </a:r>
          </a:p>
          <a:p>
            <a:r>
              <a:rPr lang="en-US" dirty="0" smtClean="0"/>
              <a:t>Preliminary to PT</a:t>
            </a:r>
          </a:p>
          <a:p>
            <a:r>
              <a:rPr lang="en-US" dirty="0" smtClean="0"/>
              <a:t>Following irradiation movement can frequently be carried through a greater range than before,</a:t>
            </a:r>
          </a:p>
          <a:p>
            <a:r>
              <a:rPr lang="en-US" dirty="0" smtClean="0"/>
              <a:t>And relief of pain makes it possible to perform exercises more </a:t>
            </a:r>
            <a:r>
              <a:rPr lang="en-US" dirty="0" err="1" smtClean="0"/>
              <a:t>effieciently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INCREASED BLOOD SUPPLY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Marked in superficial tissue an d may be used in the treatment of superficial wounds and infections.    </a:t>
            </a:r>
          </a:p>
          <a:p>
            <a:r>
              <a:rPr lang="en-US" dirty="0" smtClean="0"/>
              <a:t>Good blood supply, essential for healing</a:t>
            </a:r>
          </a:p>
          <a:p>
            <a:r>
              <a:rPr lang="en-US" dirty="0" smtClean="0"/>
              <a:t>Remove infection by increasing number of WBC and removing exudate</a:t>
            </a:r>
          </a:p>
          <a:p>
            <a:r>
              <a:rPr lang="en-US" dirty="0" smtClean="0"/>
              <a:t>Warm the cold limbs( lower motor neuron lesions)by soaking in warm water</a:t>
            </a:r>
          </a:p>
          <a:p>
            <a:r>
              <a:rPr lang="en-US" dirty="0" smtClean="0"/>
              <a:t>Arthritis of joints, especially of hands( relief pain and muscle spasm)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INFRA RED GENERATOR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types of generators are employed in the physiotherapy department, two main types are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 LUMINOUS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LUNIMOUS GENERATOR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ELIMINATION OF WASTE PRODUCT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Excessive treatment __ </a:t>
            </a:r>
            <a:r>
              <a:rPr lang="en-US" dirty="0" err="1" smtClean="0"/>
              <a:t>increrased</a:t>
            </a:r>
            <a:r>
              <a:rPr lang="en-US" dirty="0" smtClean="0"/>
              <a:t> activity of sweat glands_____ increased elimination of waste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 descr="C:\Users\MOHSANA\Desktop\Infrared-Curing-Lam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14425"/>
            <a:ext cx="457200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OHSANA\Desktop\therap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32766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5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 of irradiation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CHOICE OF APPARATUS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Effects required: </a:t>
            </a:r>
          </a:p>
          <a:p>
            <a:r>
              <a:rPr lang="en-US" dirty="0" smtClean="0"/>
              <a:t>sedative or counter irritation??</a:t>
            </a:r>
          </a:p>
          <a:p>
            <a:r>
              <a:rPr lang="en-US" dirty="0" smtClean="0"/>
              <a:t>Type of injury: </a:t>
            </a:r>
          </a:p>
          <a:p>
            <a:r>
              <a:rPr lang="en-US" dirty="0" smtClean="0"/>
              <a:t>acute or chronic??</a:t>
            </a:r>
          </a:p>
          <a:p>
            <a:r>
              <a:rPr lang="en-US" dirty="0" smtClean="0"/>
              <a:t>Luminous or nonluminous</a:t>
            </a:r>
          </a:p>
          <a:p>
            <a:r>
              <a:rPr lang="en-US" dirty="0" smtClean="0"/>
              <a:t>Area to be treated: </a:t>
            </a:r>
          </a:p>
          <a:p>
            <a:r>
              <a:rPr lang="en-US" dirty="0" smtClean="0"/>
              <a:t>smaller or larger??</a:t>
            </a:r>
          </a:p>
          <a:p>
            <a:r>
              <a:rPr lang="en-US" dirty="0" smtClean="0"/>
              <a:t>Check working  of lamp</a:t>
            </a:r>
          </a:p>
          <a:p>
            <a:r>
              <a:rPr lang="en-US" dirty="0" err="1" smtClean="0"/>
              <a:t>Localiser</a:t>
            </a:r>
            <a:r>
              <a:rPr lang="en-US" dirty="0" smtClean="0"/>
              <a:t> and filter attached</a:t>
            </a:r>
          </a:p>
          <a:p>
            <a:r>
              <a:rPr lang="en-US" dirty="0" smtClean="0"/>
              <a:t>Preheating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PREPARATION OF PATIENT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Clothing</a:t>
            </a:r>
          </a:p>
          <a:p>
            <a:r>
              <a:rPr lang="en-US" dirty="0" smtClean="0"/>
              <a:t>Sensation of skin</a:t>
            </a:r>
          </a:p>
          <a:p>
            <a:r>
              <a:rPr lang="en-US" dirty="0" smtClean="0"/>
              <a:t>Comfortable and supported position</a:t>
            </a:r>
          </a:p>
          <a:p>
            <a:r>
              <a:rPr lang="en-US" dirty="0" smtClean="0"/>
              <a:t>Patient education about comfortable warmth</a:t>
            </a:r>
          </a:p>
          <a:p>
            <a:r>
              <a:rPr lang="en-US" dirty="0" smtClean="0"/>
              <a:t>Immediately report about excessive or undue heating</a:t>
            </a:r>
          </a:p>
        </p:txBody>
      </p:sp>
    </p:spTree>
    <p:extLst>
      <p:ext uri="{BB962C8B-B14F-4D97-AF65-F5344CB8AC3E}">
        <p14:creationId xmlns:p14="http://schemas.microsoft.com/office/powerpoint/2010/main" val="3679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ARRANGEMENT OF LAMP AND PATIENT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Rays at right angle to the skin: max absorption</a:t>
            </a:r>
          </a:p>
          <a:p>
            <a:r>
              <a:rPr lang="en-US" dirty="0" smtClean="0"/>
              <a:t>Distance of </a:t>
            </a:r>
            <a:r>
              <a:rPr lang="en-US" dirty="0" err="1" smtClean="0"/>
              <a:t>pt</a:t>
            </a:r>
            <a:r>
              <a:rPr lang="en-US" dirty="0" smtClean="0"/>
              <a:t> from lamp: 50 – 75 cm</a:t>
            </a:r>
          </a:p>
          <a:p>
            <a:r>
              <a:rPr lang="en-US" dirty="0" smtClean="0"/>
              <a:t>Tunnel bath, ends open, air circulation</a:t>
            </a:r>
          </a:p>
          <a:p>
            <a:r>
              <a:rPr lang="en-US" dirty="0" smtClean="0"/>
              <a:t>Protection of face, </a:t>
            </a:r>
            <a:r>
              <a:rPr lang="en-US" dirty="0" err="1" smtClean="0"/>
              <a:t>localiser</a:t>
            </a:r>
            <a:r>
              <a:rPr lang="en-US" dirty="0" smtClean="0"/>
              <a:t> or paper shade</a:t>
            </a:r>
          </a:p>
          <a:p>
            <a:r>
              <a:rPr lang="en-US" dirty="0" smtClean="0"/>
              <a:t>Protection of eyes: damp cotton wool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OF 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At the start of treatment: intensity must be low </a:t>
            </a:r>
          </a:p>
          <a:p>
            <a:r>
              <a:rPr lang="en-US" dirty="0" smtClean="0"/>
              <a:t>After 5 to 10 min; it can be increased(as vasodilatation and increased blood flow is established)</a:t>
            </a:r>
          </a:p>
          <a:p>
            <a:r>
              <a:rPr lang="en-US" dirty="0" smtClean="0"/>
              <a:t>Adjust Intensity 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dec.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lamp distance</a:t>
            </a:r>
          </a:p>
          <a:p>
            <a:r>
              <a:rPr lang="en-US" dirty="0" smtClean="0"/>
              <a:t>by adding bulb in tunnel bath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PT should be at hand through out the treatment</a:t>
            </a:r>
          </a:p>
          <a:p>
            <a:r>
              <a:rPr lang="en-US" dirty="0" smtClean="0"/>
              <a:t>Drinking water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should not rise immediately from lying position, not also go to cold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DURATION AND FREQUENCY OF 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inflammation, recent injury, wound and infection: 10  to 15 min/ several times per day</a:t>
            </a:r>
          </a:p>
          <a:p>
            <a:endParaRPr lang="en-US" dirty="0"/>
          </a:p>
          <a:p>
            <a:r>
              <a:rPr lang="en-US" dirty="0" smtClean="0"/>
              <a:t>Chronic condition: 30 min/  OD or alternate days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82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819400"/>
          </a:xfrm>
        </p:spPr>
        <p:txBody>
          <a:bodyPr>
            <a:normAutofit/>
          </a:bodyPr>
          <a:lstStyle/>
          <a:p>
            <a:r>
              <a:rPr lang="en-US" b="1" dirty="0" smtClean="0"/>
              <a:t>DANGERS OF INFRA RED RADIATION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55282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Burns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IR superficial heat burns</a:t>
            </a:r>
          </a:p>
          <a:p>
            <a:r>
              <a:rPr lang="en-US" dirty="0" smtClean="0"/>
              <a:t>Red patch on skin subsequently lead to blister( during or after treatment)</a:t>
            </a:r>
          </a:p>
          <a:p>
            <a:r>
              <a:rPr lang="en-US" dirty="0" smtClean="0"/>
              <a:t>Reasons are </a:t>
            </a:r>
          </a:p>
          <a:p>
            <a:r>
              <a:rPr lang="en-US" dirty="0" smtClean="0"/>
              <a:t>Too great intensities</a:t>
            </a:r>
          </a:p>
          <a:p>
            <a:r>
              <a:rPr lang="en-US" dirty="0" smtClean="0"/>
              <a:t>Patient fails to report overheating</a:t>
            </a:r>
          </a:p>
          <a:p>
            <a:r>
              <a:rPr lang="en-US" dirty="0" smtClean="0"/>
              <a:t>Moves nearer to the lamp</a:t>
            </a:r>
          </a:p>
          <a:p>
            <a:r>
              <a:rPr lang="en-US" dirty="0" smtClean="0"/>
              <a:t>Fall asleep during treatment</a:t>
            </a:r>
          </a:p>
          <a:p>
            <a:r>
              <a:rPr lang="en-US" dirty="0" smtClean="0"/>
              <a:t>Defective skin sensations</a:t>
            </a:r>
          </a:p>
          <a:p>
            <a:r>
              <a:rPr lang="en-US" dirty="0" smtClean="0"/>
              <a:t>Inadequate preheating time…</a:t>
            </a:r>
          </a:p>
          <a:p>
            <a:r>
              <a:rPr lang="en-US" dirty="0" smtClean="0"/>
              <a:t>Application of liniments__ skin hypersensitivity</a:t>
            </a:r>
          </a:p>
          <a:p>
            <a:r>
              <a:rPr lang="en-US" dirty="0" smtClean="0"/>
              <a:t>Impaired blood flow</a:t>
            </a:r>
          </a:p>
          <a:p>
            <a:r>
              <a:rPr lang="en-US" dirty="0" smtClean="0"/>
              <a:t>Touching the lamp when it is too hot</a:t>
            </a:r>
          </a:p>
          <a:p>
            <a:r>
              <a:rPr lang="en-US" dirty="0" smtClean="0"/>
              <a:t>Explosion of bulb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 LUMINOUS GENERATORS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non luminous generator produces the infra red rays with wavelength between 150,000A and 7,700A</a:t>
            </a:r>
          </a:p>
          <a:p>
            <a:r>
              <a:rPr lang="en-US" dirty="0" smtClean="0"/>
              <a:t>The max emission of rays is in the region of 40,000A  </a:t>
            </a:r>
            <a:endParaRPr lang="en-US" dirty="0"/>
          </a:p>
          <a:p>
            <a:r>
              <a:rPr lang="en-US" dirty="0" smtClean="0"/>
              <a:t> There are further 3 types of non luminous generator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2"/>
            </a:pPr>
            <a:r>
              <a:rPr lang="en-US" b="1" dirty="0" smtClean="0"/>
              <a:t>Electric shock</a:t>
            </a:r>
          </a:p>
          <a:p>
            <a:pPr marL="514350" indent="-514350">
              <a:buAutoNum type="arabicPeriod" startAt="2"/>
            </a:pPr>
            <a:r>
              <a:rPr lang="en-US" b="1" dirty="0" smtClean="0"/>
              <a:t>Precipitation </a:t>
            </a:r>
            <a:r>
              <a:rPr lang="en-US" b="1" dirty="0"/>
              <a:t>of </a:t>
            </a:r>
            <a:r>
              <a:rPr lang="en-US" b="1" dirty="0" smtClean="0"/>
              <a:t>Gangrene</a:t>
            </a:r>
          </a:p>
          <a:p>
            <a:pPr marL="514350" indent="-514350">
              <a:buAutoNum type="arabicPeriod" startAt="2"/>
            </a:pPr>
            <a:r>
              <a:rPr lang="en-US" b="1" dirty="0" smtClean="0"/>
              <a:t>Headache: </a:t>
            </a:r>
            <a:r>
              <a:rPr lang="en-US" dirty="0" smtClean="0"/>
              <a:t>(no sweating, too hot environment, give plenty of water, irradiation at the back of head)</a:t>
            </a:r>
            <a:endParaRPr lang="en-US" b="1" dirty="0" smtClean="0"/>
          </a:p>
          <a:p>
            <a:pPr marL="514350" indent="-514350">
              <a:buAutoNum type="arabicPeriod" startAt="2"/>
            </a:pPr>
            <a:r>
              <a:rPr lang="en-US" b="1" dirty="0" smtClean="0"/>
              <a:t>Faintness: </a:t>
            </a:r>
            <a:r>
              <a:rPr lang="en-US" dirty="0" smtClean="0"/>
              <a:t>(fall in blood pressure, anemia of brain, try to rise suddenly from recumbent position</a:t>
            </a:r>
            <a:endParaRPr lang="en-US" b="1" dirty="0" smtClean="0"/>
          </a:p>
          <a:p>
            <a:pPr marL="514350" indent="-514350">
              <a:buAutoNum type="arabicPeriod" startAt="2"/>
            </a:pPr>
            <a:r>
              <a:rPr lang="en-US" b="1" dirty="0" smtClean="0"/>
              <a:t>Injury </a:t>
            </a:r>
            <a:r>
              <a:rPr lang="en-US" b="1" dirty="0"/>
              <a:t>to </a:t>
            </a:r>
            <a:r>
              <a:rPr lang="en-US" b="1" dirty="0" smtClean="0"/>
              <a:t>eye: </a:t>
            </a:r>
            <a:r>
              <a:rPr lang="en-US" dirty="0" smtClean="0"/>
              <a:t>may predispose to cataract. So protect during treatment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27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CONTRAINDICATIONS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Areas of defective arterial blood supply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Danger of </a:t>
            </a:r>
            <a:r>
              <a:rPr lang="en-US" dirty="0" err="1" smtClean="0"/>
              <a:t>haemorrage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Where skin sensation is defective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Liniments has recently been used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OHSANA\Downloads\thanks images\thank_you_0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5469"/>
            <a:ext cx="8001000" cy="536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OHSANA\Desktop\150W-110V-Ceramic-Heat-Emitter-Brooder-Infrared-Lam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9156"/>
            <a:ext cx="3810000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OHSANA\Desktop\therap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76200"/>
            <a:ext cx="4953000" cy="659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94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</a:t>
            </a:r>
            <a:r>
              <a:rPr lang="en-US" b="1" dirty="0" smtClean="0"/>
              <a:t>ST TYPE OF NON LUMINOUS GENERATOR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 consist of a Coil of wire, wound on cylinder of some insulation material like, fireclay or porcelain</a:t>
            </a:r>
          </a:p>
          <a:p>
            <a:r>
              <a:rPr lang="en-US" dirty="0" smtClean="0"/>
              <a:t>Electric current is passed through the wire and produced heat</a:t>
            </a:r>
          </a:p>
          <a:p>
            <a:r>
              <a:rPr lang="en-US" dirty="0" smtClean="0"/>
              <a:t>Infrared rays are emitted from the wire and fireclay, while fireclay is heated by conduction</a:t>
            </a:r>
          </a:p>
          <a:p>
            <a:r>
              <a:rPr lang="en-US" dirty="0" smtClean="0"/>
              <a:t>Some visible rays are also emitted( like red glow)</a:t>
            </a:r>
          </a:p>
          <a:p>
            <a:r>
              <a:rPr lang="en-US" dirty="0" smtClean="0"/>
              <a:t>So it is not perfectly the non luminous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MOHSANA\Desktop\Carbon_heat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3657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476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TYPE OF NON LUMINOUS GENERATOR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Coil is embed in the fireclay or placed behind the plate of this material</a:t>
            </a:r>
          </a:p>
          <a:p>
            <a:r>
              <a:rPr lang="en-US" dirty="0" smtClean="0"/>
              <a:t>Rays are purely emitted by the plate</a:t>
            </a:r>
          </a:p>
          <a:p>
            <a:r>
              <a:rPr lang="en-US" dirty="0" smtClean="0"/>
              <a:t>Plate is painted black, so very few visible rays are produced</a:t>
            </a:r>
          </a:p>
          <a:p>
            <a:r>
              <a:rPr lang="en-US" dirty="0" smtClean="0"/>
              <a:t>Both type of elements are connected to a </a:t>
            </a:r>
            <a:r>
              <a:rPr lang="en-US" b="1" dirty="0" smtClean="0"/>
              <a:t>circuit</a:t>
            </a:r>
            <a:r>
              <a:rPr lang="en-US" dirty="0" smtClean="0"/>
              <a:t> and placed to the focal point of parabolic or gently curved  </a:t>
            </a:r>
            <a:r>
              <a:rPr lang="en-US" b="1" dirty="0" smtClean="0"/>
              <a:t>reflector </a:t>
            </a:r>
            <a:endParaRPr lang="en-US" dirty="0" smtClean="0"/>
          </a:p>
          <a:p>
            <a:r>
              <a:rPr lang="en-US" dirty="0" smtClean="0"/>
              <a:t>the reflector is mounted on a </a:t>
            </a:r>
            <a:r>
              <a:rPr lang="en-US" b="1" dirty="0" smtClean="0"/>
              <a:t>stand </a:t>
            </a:r>
            <a:r>
              <a:rPr lang="en-US" dirty="0" smtClean="0"/>
              <a:t>and its position is adjustable as required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0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MOHSANA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670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OHSANA\Desktop\infrared-radiation-luminous-non-luminous-9-6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685801"/>
            <a:ext cx="607695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0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1651</Words>
  <Application>Microsoft Office PowerPoint</Application>
  <PresentationFormat>On-screen Show (4:3)</PresentationFormat>
  <Paragraphs>226</Paragraphs>
  <Slides>42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INFRA RED RAYS</vt:lpstr>
      <vt:lpstr>INFRA RED RAYS</vt:lpstr>
      <vt:lpstr>INFRA RED GENERATOR</vt:lpstr>
      <vt:lpstr>NON LUMINOUS GENERATORS</vt:lpstr>
      <vt:lpstr>PowerPoint Presentation</vt:lpstr>
      <vt:lpstr>1ST TYPE OF NON LUMINOUS GENERATOR</vt:lpstr>
      <vt:lpstr>PowerPoint Presentation</vt:lpstr>
      <vt:lpstr>2ND TYPE OF NON LUMINOUS GENERATOR</vt:lpstr>
      <vt:lpstr>PowerPoint Presentation</vt:lpstr>
      <vt:lpstr>3RD TYPE OF NONLUMINOUS GENERATOR</vt:lpstr>
      <vt:lpstr>TIME OF HEATING</vt:lpstr>
      <vt:lpstr>CARE</vt:lpstr>
      <vt:lpstr>LUMINOUS GENERATORS</vt:lpstr>
      <vt:lpstr>PowerPoint Presentation</vt:lpstr>
      <vt:lpstr>WATTAGE</vt:lpstr>
      <vt:lpstr>SPECTURM</vt:lpstr>
      <vt:lpstr>REFLECTORS</vt:lpstr>
      <vt:lpstr>ACCESSORIES</vt:lpstr>
      <vt:lpstr>PHYSIOLOGICAL EFFECTS</vt:lpstr>
      <vt:lpstr>1. INCREASED METABOLISM</vt:lpstr>
      <vt:lpstr>2. VASODILATATION</vt:lpstr>
      <vt:lpstr>3. PIGMENTATION</vt:lpstr>
      <vt:lpstr>4. EFFECTS ON SENSORY NERVES</vt:lpstr>
      <vt:lpstr>5. EFFECTS ON MUSCLE TISSUE</vt:lpstr>
      <vt:lpstr>PowerPoint Presentation</vt:lpstr>
      <vt:lpstr>PowerPoint Presentation</vt:lpstr>
      <vt:lpstr>THERAPEUIC EFFECTS AND USES</vt:lpstr>
      <vt:lpstr>2. MUSCLE RELAXATION</vt:lpstr>
      <vt:lpstr>3. INCREASED BLOOD SUPPLY</vt:lpstr>
      <vt:lpstr>4. ELIMINATION OF WASTE PRODUCT</vt:lpstr>
      <vt:lpstr>PowerPoint Presentation</vt:lpstr>
      <vt:lpstr>Technique of irradiation</vt:lpstr>
      <vt:lpstr>CHOICE OF APPARATUS</vt:lpstr>
      <vt:lpstr>PREPARATION OF PATIENT</vt:lpstr>
      <vt:lpstr>ARRANGEMENT OF LAMP AND PATIENT</vt:lpstr>
      <vt:lpstr>APPLICATION OF TREATMENT</vt:lpstr>
      <vt:lpstr>DURATION AND FREQUENCY OF TREATMENT</vt:lpstr>
      <vt:lpstr>DANGERS OF INFRA RED RADIATION</vt:lpstr>
      <vt:lpstr>1. Burns </vt:lpstr>
      <vt:lpstr>PowerPoint Presentation</vt:lpstr>
      <vt:lpstr>CONTRAINDICATIONS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 RED RAYS</dc:title>
  <dc:creator>Mohsana</dc:creator>
  <cp:lastModifiedBy>MOHSANA</cp:lastModifiedBy>
  <cp:revision>51</cp:revision>
  <dcterms:created xsi:type="dcterms:W3CDTF">2013-01-07T06:28:32Z</dcterms:created>
  <dcterms:modified xsi:type="dcterms:W3CDTF">2019-02-12T09:53:26Z</dcterms:modified>
</cp:coreProperties>
</file>