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E5279-BC1C-4476-A69D-1543C2CE2F11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EE2BC-53E2-44C3-986E-899156E696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E5279-BC1C-4476-A69D-1543C2CE2F11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EE2BC-53E2-44C3-986E-899156E696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E5279-BC1C-4476-A69D-1543C2CE2F11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EE2BC-53E2-44C3-986E-899156E696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E5279-BC1C-4476-A69D-1543C2CE2F11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EE2BC-53E2-44C3-986E-899156E696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E5279-BC1C-4476-A69D-1543C2CE2F11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EE2BC-53E2-44C3-986E-899156E696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E5279-BC1C-4476-A69D-1543C2CE2F11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EE2BC-53E2-44C3-986E-899156E696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E5279-BC1C-4476-A69D-1543C2CE2F11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EE2BC-53E2-44C3-986E-899156E696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E5279-BC1C-4476-A69D-1543C2CE2F11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EE2BC-53E2-44C3-986E-899156E696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E5279-BC1C-4476-A69D-1543C2CE2F11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EE2BC-53E2-44C3-986E-899156E696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E5279-BC1C-4476-A69D-1543C2CE2F11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EE2BC-53E2-44C3-986E-899156E696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E5279-BC1C-4476-A69D-1543C2CE2F11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EE2BC-53E2-44C3-986E-899156E696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E5279-BC1C-4476-A69D-1543C2CE2F11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0EE2BC-53E2-44C3-986E-899156E6964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828" y="0"/>
            <a:ext cx="9145590" cy="10289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524000" y="2183892"/>
            <a:ext cx="6320028" cy="93878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4500" y="1031189"/>
            <a:ext cx="4610100" cy="7886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5" dirty="0"/>
              <a:t>Severe</a:t>
            </a:r>
            <a:r>
              <a:rPr spc="-55" dirty="0"/>
              <a:t> </a:t>
            </a:r>
            <a:r>
              <a:rPr spc="-20" dirty="0"/>
              <a:t>Symptoms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860321"/>
            <a:ext cx="4954905" cy="379539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287020" indent="-274955">
              <a:lnSpc>
                <a:spcPct val="100000"/>
              </a:lnSpc>
              <a:spcBef>
                <a:spcPts val="434"/>
              </a:spcBef>
              <a:buClr>
                <a:srgbClr val="0AD0D9"/>
              </a:buClr>
              <a:buSzPct val="91071"/>
              <a:buFont typeface="Wingdings"/>
              <a:buChar char=""/>
              <a:tabLst>
                <a:tab pos="287655" algn="l"/>
              </a:tabLst>
            </a:pPr>
            <a:r>
              <a:rPr sz="2800" spc="-15" dirty="0">
                <a:solidFill>
                  <a:srgbClr val="0D0D0D"/>
                </a:solidFill>
                <a:latin typeface="Constantia"/>
                <a:cs typeface="Constantia"/>
              </a:rPr>
              <a:t>Persistent</a:t>
            </a:r>
            <a:r>
              <a:rPr sz="2800" spc="-150" dirty="0">
                <a:solidFill>
                  <a:srgbClr val="0D0D0D"/>
                </a:solidFill>
                <a:latin typeface="Constantia"/>
                <a:cs typeface="Constantia"/>
              </a:rPr>
              <a:t> </a:t>
            </a:r>
            <a:r>
              <a:rPr sz="2800" spc="-20" dirty="0">
                <a:solidFill>
                  <a:srgbClr val="0D0D0D"/>
                </a:solidFill>
                <a:latin typeface="Constantia"/>
                <a:cs typeface="Constantia"/>
              </a:rPr>
              <a:t>cough</a:t>
            </a:r>
            <a:endParaRPr sz="2800" dirty="0">
              <a:latin typeface="Constantia"/>
              <a:cs typeface="Constantia"/>
            </a:endParaRPr>
          </a:p>
          <a:p>
            <a:pPr marL="287020" indent="-274955">
              <a:lnSpc>
                <a:spcPct val="100000"/>
              </a:lnSpc>
              <a:spcBef>
                <a:spcPts val="335"/>
              </a:spcBef>
              <a:buClr>
                <a:srgbClr val="0AD0D9"/>
              </a:buClr>
              <a:buSzPct val="91071"/>
              <a:buFont typeface="Wingdings"/>
              <a:buChar char=""/>
              <a:tabLst>
                <a:tab pos="287655" algn="l"/>
              </a:tabLst>
            </a:pPr>
            <a:r>
              <a:rPr sz="2800" spc="-5" dirty="0">
                <a:solidFill>
                  <a:srgbClr val="0D0D0D"/>
                </a:solidFill>
                <a:latin typeface="Constantia"/>
                <a:cs typeface="Constantia"/>
              </a:rPr>
              <a:t>Chest</a:t>
            </a:r>
            <a:r>
              <a:rPr sz="2800" spc="-114" dirty="0">
                <a:solidFill>
                  <a:srgbClr val="0D0D0D"/>
                </a:solidFill>
                <a:latin typeface="Constantia"/>
                <a:cs typeface="Constantia"/>
              </a:rPr>
              <a:t> </a:t>
            </a:r>
            <a:r>
              <a:rPr sz="2800" spc="-5" dirty="0">
                <a:solidFill>
                  <a:srgbClr val="0D0D0D"/>
                </a:solidFill>
                <a:latin typeface="Constantia"/>
                <a:cs typeface="Constantia"/>
              </a:rPr>
              <a:t>pain</a:t>
            </a:r>
            <a:endParaRPr sz="2800" dirty="0">
              <a:latin typeface="Constantia"/>
              <a:cs typeface="Constantia"/>
            </a:endParaRPr>
          </a:p>
          <a:p>
            <a:pPr marL="287020" indent="-274955">
              <a:lnSpc>
                <a:spcPct val="100000"/>
              </a:lnSpc>
              <a:spcBef>
                <a:spcPts val="335"/>
              </a:spcBef>
              <a:buClr>
                <a:srgbClr val="0AD0D9"/>
              </a:buClr>
              <a:buSzPct val="91071"/>
              <a:buFont typeface="Wingdings"/>
              <a:buChar char=""/>
              <a:tabLst>
                <a:tab pos="287655" algn="l"/>
              </a:tabLst>
            </a:pPr>
            <a:r>
              <a:rPr sz="2800" spc="-10" dirty="0">
                <a:solidFill>
                  <a:srgbClr val="0D0D0D"/>
                </a:solidFill>
                <a:latin typeface="Constantia"/>
                <a:cs typeface="Constantia"/>
              </a:rPr>
              <a:t>Coughing </a:t>
            </a:r>
            <a:r>
              <a:rPr sz="2800" spc="-5" dirty="0">
                <a:solidFill>
                  <a:srgbClr val="0D0D0D"/>
                </a:solidFill>
                <a:latin typeface="Constantia"/>
                <a:cs typeface="Constantia"/>
              </a:rPr>
              <a:t>with </a:t>
            </a:r>
            <a:r>
              <a:rPr sz="2800" spc="-10" dirty="0">
                <a:solidFill>
                  <a:srgbClr val="0D0D0D"/>
                </a:solidFill>
                <a:latin typeface="Constantia"/>
                <a:cs typeface="Constantia"/>
              </a:rPr>
              <a:t>bloody</a:t>
            </a:r>
            <a:r>
              <a:rPr sz="2800" spc="-254" dirty="0">
                <a:solidFill>
                  <a:srgbClr val="0D0D0D"/>
                </a:solidFill>
                <a:latin typeface="Constantia"/>
                <a:cs typeface="Constantia"/>
              </a:rPr>
              <a:t> </a:t>
            </a:r>
            <a:r>
              <a:rPr sz="2800" spc="-10" dirty="0">
                <a:solidFill>
                  <a:srgbClr val="0D0D0D"/>
                </a:solidFill>
                <a:latin typeface="Constantia"/>
                <a:cs typeface="Constantia"/>
              </a:rPr>
              <a:t>sputum</a:t>
            </a:r>
            <a:endParaRPr sz="2800" dirty="0">
              <a:latin typeface="Constantia"/>
              <a:cs typeface="Constantia"/>
            </a:endParaRPr>
          </a:p>
          <a:p>
            <a:pPr marL="287020" indent="-274955">
              <a:lnSpc>
                <a:spcPct val="100000"/>
              </a:lnSpc>
              <a:spcBef>
                <a:spcPts val="365"/>
              </a:spcBef>
              <a:buClr>
                <a:srgbClr val="0AD0D9"/>
              </a:buClr>
              <a:buSzPct val="91071"/>
              <a:buFont typeface="Wingdings"/>
              <a:buChar char=""/>
              <a:tabLst>
                <a:tab pos="287655" algn="l"/>
              </a:tabLst>
            </a:pPr>
            <a:r>
              <a:rPr sz="2800" spc="-5" dirty="0">
                <a:solidFill>
                  <a:srgbClr val="0D0D0D"/>
                </a:solidFill>
                <a:latin typeface="Constantia"/>
                <a:cs typeface="Constantia"/>
              </a:rPr>
              <a:t>Shortness of</a:t>
            </a:r>
            <a:r>
              <a:rPr sz="2800" spc="-55" dirty="0">
                <a:solidFill>
                  <a:srgbClr val="0D0D0D"/>
                </a:solidFill>
                <a:latin typeface="Constantia"/>
                <a:cs typeface="Constantia"/>
              </a:rPr>
              <a:t> </a:t>
            </a:r>
            <a:r>
              <a:rPr sz="2800" spc="-10" dirty="0">
                <a:solidFill>
                  <a:srgbClr val="0D0D0D"/>
                </a:solidFill>
                <a:latin typeface="Constantia"/>
                <a:cs typeface="Constantia"/>
              </a:rPr>
              <a:t>breath</a:t>
            </a:r>
            <a:endParaRPr sz="2800" dirty="0">
              <a:latin typeface="Constantia"/>
              <a:cs typeface="Constantia"/>
            </a:endParaRPr>
          </a:p>
          <a:p>
            <a:pPr marL="287020" indent="-274955">
              <a:lnSpc>
                <a:spcPct val="100000"/>
              </a:lnSpc>
              <a:spcBef>
                <a:spcPts val="310"/>
              </a:spcBef>
              <a:buClr>
                <a:srgbClr val="0AD0D9"/>
              </a:buClr>
              <a:buSzPct val="91071"/>
              <a:buFont typeface="Wingdings"/>
              <a:buChar char=""/>
              <a:tabLst>
                <a:tab pos="287655" algn="l"/>
              </a:tabLst>
            </a:pPr>
            <a:r>
              <a:rPr sz="2800" spc="-20" dirty="0">
                <a:solidFill>
                  <a:srgbClr val="0D0D0D"/>
                </a:solidFill>
                <a:latin typeface="Constantia"/>
                <a:cs typeface="Constantia"/>
              </a:rPr>
              <a:t>Urine</a:t>
            </a:r>
            <a:r>
              <a:rPr sz="2800" spc="-140" dirty="0">
                <a:solidFill>
                  <a:srgbClr val="0D0D0D"/>
                </a:solidFill>
                <a:latin typeface="Constantia"/>
                <a:cs typeface="Constantia"/>
              </a:rPr>
              <a:t> </a:t>
            </a:r>
            <a:r>
              <a:rPr sz="2800" spc="-15" dirty="0">
                <a:solidFill>
                  <a:srgbClr val="0D0D0D"/>
                </a:solidFill>
                <a:latin typeface="Constantia"/>
                <a:cs typeface="Constantia"/>
              </a:rPr>
              <a:t>discoloration</a:t>
            </a:r>
            <a:endParaRPr sz="2800" dirty="0">
              <a:latin typeface="Constantia"/>
              <a:cs typeface="Constantia"/>
            </a:endParaRPr>
          </a:p>
          <a:p>
            <a:pPr marL="287020" indent="-274955">
              <a:lnSpc>
                <a:spcPct val="100000"/>
              </a:lnSpc>
              <a:spcBef>
                <a:spcPts val="360"/>
              </a:spcBef>
              <a:buClr>
                <a:srgbClr val="0AD0D9"/>
              </a:buClr>
              <a:buSzPct val="91071"/>
              <a:buFont typeface="Wingdings"/>
              <a:buChar char=""/>
              <a:tabLst>
                <a:tab pos="287655" algn="l"/>
              </a:tabLst>
            </a:pPr>
            <a:r>
              <a:rPr sz="2800" spc="-10" dirty="0">
                <a:solidFill>
                  <a:srgbClr val="0D0D0D"/>
                </a:solidFill>
                <a:latin typeface="Constantia"/>
                <a:cs typeface="Constantia"/>
              </a:rPr>
              <a:t>Cloudy </a:t>
            </a:r>
            <a:r>
              <a:rPr sz="2800" spc="-5" dirty="0">
                <a:solidFill>
                  <a:srgbClr val="0D0D0D"/>
                </a:solidFill>
                <a:latin typeface="Constantia"/>
                <a:cs typeface="Constantia"/>
              </a:rPr>
              <a:t>&amp; </a:t>
            </a:r>
            <a:r>
              <a:rPr sz="2800" spc="-10" dirty="0">
                <a:solidFill>
                  <a:srgbClr val="0D0D0D"/>
                </a:solidFill>
                <a:latin typeface="Constantia"/>
                <a:cs typeface="Constantia"/>
              </a:rPr>
              <a:t>reddish</a:t>
            </a:r>
            <a:r>
              <a:rPr sz="2800" spc="-170" dirty="0">
                <a:solidFill>
                  <a:srgbClr val="0D0D0D"/>
                </a:solidFill>
                <a:latin typeface="Constantia"/>
                <a:cs typeface="Constantia"/>
              </a:rPr>
              <a:t> </a:t>
            </a:r>
            <a:r>
              <a:rPr sz="2800" spc="-10" dirty="0">
                <a:solidFill>
                  <a:srgbClr val="0D0D0D"/>
                </a:solidFill>
                <a:latin typeface="Constantia"/>
                <a:cs typeface="Constantia"/>
              </a:rPr>
              <a:t>urine</a:t>
            </a:r>
            <a:endParaRPr sz="2800" dirty="0">
              <a:latin typeface="Constantia"/>
              <a:cs typeface="Constantia"/>
            </a:endParaRPr>
          </a:p>
          <a:p>
            <a:pPr marL="287020" indent="-274955">
              <a:lnSpc>
                <a:spcPct val="100000"/>
              </a:lnSpc>
              <a:spcBef>
                <a:spcPts val="425"/>
              </a:spcBef>
              <a:buClr>
                <a:srgbClr val="0AD0D9"/>
              </a:buClr>
              <a:buSzPct val="91071"/>
              <a:buFont typeface="Wingdings"/>
              <a:buChar char=""/>
              <a:tabLst>
                <a:tab pos="287655" algn="l"/>
              </a:tabLst>
            </a:pPr>
            <a:r>
              <a:rPr sz="2800" spc="-5" dirty="0">
                <a:solidFill>
                  <a:srgbClr val="0D0D0D"/>
                </a:solidFill>
                <a:latin typeface="Arial"/>
                <a:cs typeface="Arial"/>
              </a:rPr>
              <a:t>Fever with</a:t>
            </a:r>
            <a:r>
              <a:rPr sz="2800" spc="10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0D0D0D"/>
                </a:solidFill>
                <a:latin typeface="Arial"/>
                <a:cs typeface="Arial"/>
              </a:rPr>
              <a:t>chills.</a:t>
            </a:r>
            <a:endParaRPr sz="2800" dirty="0">
              <a:latin typeface="Arial"/>
              <a:cs typeface="Arial"/>
            </a:endParaRPr>
          </a:p>
          <a:p>
            <a:pPr marL="287020" indent="-274955">
              <a:lnSpc>
                <a:spcPct val="100000"/>
              </a:lnSpc>
              <a:spcBef>
                <a:spcPts val="335"/>
              </a:spcBef>
              <a:buClr>
                <a:srgbClr val="0AD0D9"/>
              </a:buClr>
              <a:buSzPct val="91071"/>
              <a:buFont typeface="Wingdings"/>
              <a:buChar char=""/>
              <a:tabLst>
                <a:tab pos="287655" algn="l"/>
              </a:tabLst>
            </a:pPr>
            <a:r>
              <a:rPr sz="2800" spc="-5" dirty="0">
                <a:solidFill>
                  <a:srgbClr val="0D0D0D"/>
                </a:solidFill>
                <a:latin typeface="Arial"/>
                <a:cs typeface="Arial"/>
              </a:rPr>
              <a:t>Fatigue</a:t>
            </a:r>
            <a:endParaRPr sz="28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23161" y="488949"/>
            <a:ext cx="431990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Based on types of</a:t>
            </a:r>
            <a:r>
              <a:rPr sz="4000" spc="-55" dirty="0"/>
              <a:t> </a:t>
            </a:r>
            <a:r>
              <a:rPr sz="4000" spc="-10" dirty="0"/>
              <a:t>TB</a:t>
            </a:r>
            <a:endParaRPr sz="4000"/>
          </a:p>
        </p:txBody>
      </p:sp>
      <p:sp>
        <p:nvSpPr>
          <p:cNvPr id="3" name="object 3"/>
          <p:cNvSpPr/>
          <p:nvPr/>
        </p:nvSpPr>
        <p:spPr>
          <a:xfrm>
            <a:off x="533400" y="1295400"/>
            <a:ext cx="8382000" cy="5486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49300" y="171399"/>
            <a:ext cx="247523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5" dirty="0"/>
              <a:t>Pathogenesis</a:t>
            </a:r>
            <a:endParaRPr sz="3600"/>
          </a:p>
        </p:txBody>
      </p:sp>
      <p:sp>
        <p:nvSpPr>
          <p:cNvPr id="3" name="object 3"/>
          <p:cNvSpPr/>
          <p:nvPr/>
        </p:nvSpPr>
        <p:spPr>
          <a:xfrm>
            <a:off x="533400" y="838200"/>
            <a:ext cx="8127492" cy="5829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59153" y="408178"/>
            <a:ext cx="1346835" cy="711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500" spc="-200" dirty="0">
                <a:solidFill>
                  <a:srgbClr val="000000"/>
                </a:solidFill>
              </a:rPr>
              <a:t>T</a:t>
            </a:r>
            <a:r>
              <a:rPr sz="4500" dirty="0">
                <a:solidFill>
                  <a:srgbClr val="000000"/>
                </a:solidFill>
              </a:rPr>
              <a:t>ypes</a:t>
            </a:r>
            <a:endParaRPr sz="4500"/>
          </a:p>
        </p:txBody>
      </p:sp>
      <p:sp>
        <p:nvSpPr>
          <p:cNvPr id="3" name="object 3"/>
          <p:cNvSpPr txBox="1"/>
          <p:nvPr/>
        </p:nvSpPr>
        <p:spPr>
          <a:xfrm>
            <a:off x="1755394" y="1231138"/>
            <a:ext cx="7157720" cy="47726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600" b="1" spc="10" dirty="0">
                <a:latin typeface="Calibri"/>
                <a:cs typeface="Calibri"/>
              </a:rPr>
              <a:t>A. </a:t>
            </a:r>
            <a:r>
              <a:rPr sz="2600" b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Pulmonary TB</a:t>
            </a:r>
            <a:r>
              <a:rPr sz="2600" b="1" u="heavy" spc="-2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600" b="1" u="heavy" spc="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:-</a:t>
            </a:r>
            <a:endParaRPr sz="2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3750">
              <a:latin typeface="Times New Roman"/>
              <a:cs typeface="Times New Roman"/>
            </a:endParaRPr>
          </a:p>
          <a:p>
            <a:pPr marL="666115" indent="-255270">
              <a:lnSpc>
                <a:spcPct val="100000"/>
              </a:lnSpc>
              <a:buSzPct val="83333"/>
              <a:buAutoNum type="arabicPeriod"/>
              <a:tabLst>
                <a:tab pos="666750" algn="l"/>
              </a:tabLst>
            </a:pPr>
            <a:r>
              <a:rPr sz="2400" b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Primary </a:t>
            </a:r>
            <a:r>
              <a:rPr sz="2400" b="1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Tuberculosis</a:t>
            </a:r>
            <a:r>
              <a:rPr sz="2400" b="1" u="heavy" spc="-18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:-</a:t>
            </a:r>
            <a:endParaRPr sz="2000">
              <a:latin typeface="Calibri"/>
              <a:cs typeface="Calibri"/>
            </a:endParaRPr>
          </a:p>
          <a:p>
            <a:pPr marL="469900" marR="180975">
              <a:lnSpc>
                <a:spcPct val="100000"/>
              </a:lnSpc>
              <a:spcBef>
                <a:spcPts val="509"/>
              </a:spcBef>
            </a:pPr>
            <a:r>
              <a:rPr sz="2000" spc="-5" dirty="0">
                <a:latin typeface="Calibri"/>
                <a:cs typeface="Calibri"/>
              </a:rPr>
              <a:t>The </a:t>
            </a:r>
            <a:r>
              <a:rPr sz="2000" spc="-10" dirty="0">
                <a:latin typeface="Calibri"/>
                <a:cs typeface="Calibri"/>
              </a:rPr>
              <a:t>infection </a:t>
            </a:r>
            <a:r>
              <a:rPr sz="2000" spc="-5" dirty="0">
                <a:latin typeface="Calibri"/>
                <a:cs typeface="Calibri"/>
              </a:rPr>
              <a:t>of </a:t>
            </a:r>
            <a:r>
              <a:rPr sz="2000" dirty="0">
                <a:latin typeface="Calibri"/>
                <a:cs typeface="Calibri"/>
              </a:rPr>
              <a:t>an </a:t>
            </a:r>
            <a:r>
              <a:rPr sz="2000" spc="-5" dirty="0">
                <a:latin typeface="Calibri"/>
                <a:cs typeface="Calibri"/>
              </a:rPr>
              <a:t>individual </a:t>
            </a:r>
            <a:r>
              <a:rPr sz="2000" dirty="0">
                <a:latin typeface="Calibri"/>
                <a:cs typeface="Calibri"/>
              </a:rPr>
              <a:t>who </a:t>
            </a:r>
            <a:r>
              <a:rPr sz="2000" spc="-5" dirty="0">
                <a:latin typeface="Calibri"/>
                <a:cs typeface="Calibri"/>
              </a:rPr>
              <a:t>has </a:t>
            </a:r>
            <a:r>
              <a:rPr sz="2000" dirty="0">
                <a:latin typeface="Calibri"/>
                <a:cs typeface="Calibri"/>
              </a:rPr>
              <a:t>not </a:t>
            </a:r>
            <a:r>
              <a:rPr sz="2000" spc="-5" dirty="0">
                <a:latin typeface="Calibri"/>
                <a:cs typeface="Calibri"/>
              </a:rPr>
              <a:t>been </a:t>
            </a:r>
            <a:r>
              <a:rPr sz="2000" spc="-10" dirty="0">
                <a:latin typeface="Calibri"/>
                <a:cs typeface="Calibri"/>
              </a:rPr>
              <a:t>previously  infected </a:t>
            </a:r>
            <a:r>
              <a:rPr sz="2000" spc="-5" dirty="0">
                <a:latin typeface="Calibri"/>
                <a:cs typeface="Calibri"/>
              </a:rPr>
              <a:t>or immunised </a:t>
            </a:r>
            <a:r>
              <a:rPr sz="2000" dirty="0">
                <a:latin typeface="Calibri"/>
                <a:cs typeface="Calibri"/>
              </a:rPr>
              <a:t>is </a:t>
            </a:r>
            <a:r>
              <a:rPr sz="2000" spc="-5" dirty="0">
                <a:latin typeface="Calibri"/>
                <a:cs typeface="Calibri"/>
              </a:rPr>
              <a:t>called </a:t>
            </a:r>
            <a:r>
              <a:rPr sz="2000" b="1" spc="-5" dirty="0">
                <a:latin typeface="Calibri"/>
                <a:cs typeface="Calibri"/>
              </a:rPr>
              <a:t>Primary tuberculosis </a:t>
            </a:r>
            <a:r>
              <a:rPr sz="2000" spc="-5" dirty="0">
                <a:latin typeface="Calibri"/>
                <a:cs typeface="Calibri"/>
              </a:rPr>
              <a:t>or </a:t>
            </a:r>
            <a:r>
              <a:rPr sz="2000" b="1" spc="-20" dirty="0">
                <a:latin typeface="Calibri"/>
                <a:cs typeface="Calibri"/>
              </a:rPr>
              <a:t>Ghon’s  </a:t>
            </a:r>
            <a:r>
              <a:rPr sz="2000" b="1" spc="-5" dirty="0">
                <a:latin typeface="Calibri"/>
                <a:cs typeface="Calibri"/>
              </a:rPr>
              <a:t>complex </a:t>
            </a:r>
            <a:r>
              <a:rPr sz="2000" dirty="0">
                <a:latin typeface="Calibri"/>
                <a:cs typeface="Calibri"/>
              </a:rPr>
              <a:t>or </a:t>
            </a:r>
            <a:r>
              <a:rPr sz="2000" b="1" spc="-5" dirty="0">
                <a:latin typeface="Calibri"/>
                <a:cs typeface="Calibri"/>
              </a:rPr>
              <a:t>childhood</a:t>
            </a:r>
            <a:r>
              <a:rPr sz="2000" b="1" spc="-60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tuberculosis</a:t>
            </a:r>
            <a:r>
              <a:rPr sz="2000" spc="-5" dirty="0">
                <a:latin typeface="Calibri"/>
                <a:cs typeface="Calibri"/>
              </a:rPr>
              <a:t>.</a:t>
            </a:r>
            <a:endParaRPr sz="2000">
              <a:latin typeface="Calibri"/>
              <a:cs typeface="Calibri"/>
            </a:endParaRPr>
          </a:p>
          <a:p>
            <a:pPr marL="469900" marR="5080">
              <a:lnSpc>
                <a:spcPct val="100000"/>
              </a:lnSpc>
              <a:spcBef>
                <a:spcPts val="480"/>
              </a:spcBef>
            </a:pPr>
            <a:r>
              <a:rPr sz="2000" spc="-5" dirty="0">
                <a:latin typeface="Calibri"/>
                <a:cs typeface="Calibri"/>
              </a:rPr>
              <a:t>Lesions </a:t>
            </a:r>
            <a:r>
              <a:rPr sz="2000" spc="-10" dirty="0">
                <a:latin typeface="Calibri"/>
                <a:cs typeface="Calibri"/>
              </a:rPr>
              <a:t>forming after infection </a:t>
            </a:r>
            <a:r>
              <a:rPr sz="2000" dirty="0">
                <a:latin typeface="Calibri"/>
                <a:cs typeface="Calibri"/>
              </a:rPr>
              <a:t>is </a:t>
            </a:r>
            <a:r>
              <a:rPr sz="2000" spc="-10" dirty="0">
                <a:latin typeface="Calibri"/>
                <a:cs typeface="Calibri"/>
              </a:rPr>
              <a:t>peripheral </a:t>
            </a:r>
            <a:r>
              <a:rPr sz="2000" dirty="0">
                <a:latin typeface="Calibri"/>
                <a:cs typeface="Calibri"/>
              </a:rPr>
              <a:t>and accompanied </a:t>
            </a:r>
            <a:r>
              <a:rPr sz="2000" spc="-5" dirty="0">
                <a:latin typeface="Calibri"/>
                <a:cs typeface="Calibri"/>
              </a:rPr>
              <a:t>by  hilar </a:t>
            </a:r>
            <a:r>
              <a:rPr sz="2000" dirty="0">
                <a:latin typeface="Calibri"/>
                <a:cs typeface="Calibri"/>
              </a:rPr>
              <a:t>which </a:t>
            </a:r>
            <a:r>
              <a:rPr sz="2000" spc="-15" dirty="0">
                <a:latin typeface="Calibri"/>
                <a:cs typeface="Calibri"/>
              </a:rPr>
              <a:t>may </a:t>
            </a:r>
            <a:r>
              <a:rPr sz="2000" spc="-5" dirty="0">
                <a:latin typeface="Calibri"/>
                <a:cs typeface="Calibri"/>
              </a:rPr>
              <a:t>not be detectable on chest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radiography.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600">
              <a:latin typeface="Times New Roman"/>
              <a:cs typeface="Times New Roman"/>
            </a:endParaRPr>
          </a:p>
          <a:p>
            <a:pPr marL="546100" indent="-228600">
              <a:lnSpc>
                <a:spcPct val="100000"/>
              </a:lnSpc>
              <a:buSzPct val="90000"/>
              <a:buAutoNum type="arabicPeriod" startAt="2"/>
              <a:tabLst>
                <a:tab pos="546100" algn="l"/>
              </a:tabLst>
            </a:pPr>
            <a:r>
              <a:rPr sz="2000" b="1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Secondary </a:t>
            </a:r>
            <a:r>
              <a:rPr sz="2000" b="1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Tuberculosis</a:t>
            </a:r>
            <a:r>
              <a:rPr sz="2000" b="1" u="heavy" spc="-4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: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850">
              <a:latin typeface="Times New Roman"/>
              <a:cs typeface="Times New Roman"/>
            </a:endParaRPr>
          </a:p>
          <a:p>
            <a:pPr marL="317500" marR="257175">
              <a:lnSpc>
                <a:spcPct val="100000"/>
              </a:lnSpc>
            </a:pPr>
            <a:r>
              <a:rPr sz="1800" spc="-5" dirty="0">
                <a:latin typeface="Calibri"/>
                <a:cs typeface="Calibri"/>
              </a:rPr>
              <a:t>The </a:t>
            </a:r>
            <a:r>
              <a:rPr sz="1800" spc="-10" dirty="0">
                <a:latin typeface="Calibri"/>
                <a:cs typeface="Calibri"/>
              </a:rPr>
              <a:t>infection </a:t>
            </a:r>
            <a:r>
              <a:rPr sz="1800" dirty="0">
                <a:latin typeface="Calibri"/>
                <a:cs typeface="Calibri"/>
              </a:rPr>
              <a:t>that </a:t>
            </a:r>
            <a:r>
              <a:rPr sz="1800" spc="-5" dirty="0">
                <a:latin typeface="Calibri"/>
                <a:cs typeface="Calibri"/>
              </a:rPr>
              <a:t>individual </a:t>
            </a:r>
            <a:r>
              <a:rPr sz="1800" dirty="0">
                <a:latin typeface="Calibri"/>
                <a:cs typeface="Calibri"/>
              </a:rPr>
              <a:t>who has been </a:t>
            </a:r>
            <a:r>
              <a:rPr sz="1800" spc="-5" dirty="0">
                <a:latin typeface="Calibri"/>
                <a:cs typeface="Calibri"/>
              </a:rPr>
              <a:t>previously </a:t>
            </a:r>
            <a:r>
              <a:rPr sz="1800" spc="-15" dirty="0">
                <a:latin typeface="Calibri"/>
                <a:cs typeface="Calibri"/>
              </a:rPr>
              <a:t>infected </a:t>
            </a:r>
            <a:r>
              <a:rPr sz="1800" spc="-5" dirty="0">
                <a:latin typeface="Calibri"/>
                <a:cs typeface="Calibri"/>
              </a:rPr>
              <a:t>or  </a:t>
            </a:r>
            <a:r>
              <a:rPr sz="1800" spc="-10" dirty="0">
                <a:latin typeface="Calibri"/>
                <a:cs typeface="Calibri"/>
              </a:rPr>
              <a:t>sensitized </a:t>
            </a:r>
            <a:r>
              <a:rPr sz="1800" dirty="0">
                <a:latin typeface="Calibri"/>
                <a:cs typeface="Calibri"/>
              </a:rPr>
              <a:t>is </a:t>
            </a:r>
            <a:r>
              <a:rPr sz="1800" spc="-10" dirty="0">
                <a:latin typeface="Calibri"/>
                <a:cs typeface="Calibri"/>
              </a:rPr>
              <a:t>called </a:t>
            </a:r>
            <a:r>
              <a:rPr sz="1800" b="1" spc="-5" dirty="0">
                <a:latin typeface="Calibri"/>
                <a:cs typeface="Calibri"/>
              </a:rPr>
              <a:t>secondary </a:t>
            </a:r>
            <a:r>
              <a:rPr sz="1800" spc="-5" dirty="0">
                <a:latin typeface="Calibri"/>
                <a:cs typeface="Calibri"/>
              </a:rPr>
              <a:t>or </a:t>
            </a:r>
            <a:r>
              <a:rPr sz="1800" b="1" spc="-5" dirty="0">
                <a:latin typeface="Calibri"/>
                <a:cs typeface="Calibri"/>
              </a:rPr>
              <a:t>post primary </a:t>
            </a:r>
            <a:r>
              <a:rPr sz="1800" spc="-5" dirty="0">
                <a:latin typeface="Calibri"/>
                <a:cs typeface="Calibri"/>
              </a:rPr>
              <a:t>or </a:t>
            </a:r>
            <a:r>
              <a:rPr sz="1800" b="1" spc="-10" dirty="0">
                <a:latin typeface="Calibri"/>
                <a:cs typeface="Calibri"/>
              </a:rPr>
              <a:t>reinfection </a:t>
            </a:r>
            <a:r>
              <a:rPr sz="1800" spc="-5" dirty="0">
                <a:latin typeface="Calibri"/>
                <a:cs typeface="Calibri"/>
              </a:rPr>
              <a:t>or </a:t>
            </a:r>
            <a:r>
              <a:rPr sz="1800" b="1" spc="-5" dirty="0">
                <a:latin typeface="Calibri"/>
                <a:cs typeface="Calibri"/>
              </a:rPr>
              <a:t>chronic  </a:t>
            </a:r>
            <a:r>
              <a:rPr sz="1800" b="1" spc="-10" dirty="0">
                <a:latin typeface="Calibri"/>
                <a:cs typeface="Calibri"/>
              </a:rPr>
              <a:t>tuberculosis</a:t>
            </a:r>
            <a:r>
              <a:rPr sz="1800" spc="-10" dirty="0">
                <a:latin typeface="Calibri"/>
                <a:cs typeface="Calibri"/>
              </a:rPr>
              <a:t>.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21154" y="452373"/>
            <a:ext cx="362013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000000"/>
                </a:solidFill>
                <a:latin typeface="Calibri"/>
                <a:cs typeface="Calibri"/>
              </a:rPr>
              <a:t>B} </a:t>
            </a:r>
            <a:r>
              <a:rPr sz="2800" b="1" u="heavy" spc="-1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Extra </a:t>
            </a:r>
            <a:r>
              <a:rPr sz="2800" b="1" u="heavy" spc="-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Pulmonary TB</a:t>
            </a:r>
            <a:r>
              <a:rPr sz="2800" b="1" u="heavy" spc="4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800" b="1" u="heavy" spc="-2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:-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41550" y="1328135"/>
            <a:ext cx="6410325" cy="4020185"/>
          </a:xfrm>
          <a:prstGeom prst="rect">
            <a:avLst/>
          </a:prstGeom>
        </p:spPr>
        <p:txBody>
          <a:bodyPr vert="horz" wrap="square" lIns="0" tIns="73025" rIns="0" bIns="0" rtlCol="0">
            <a:spAutoFit/>
          </a:bodyPr>
          <a:lstStyle/>
          <a:p>
            <a:pPr marL="403225">
              <a:lnSpc>
                <a:spcPct val="100000"/>
              </a:lnSpc>
              <a:spcBef>
                <a:spcPts val="575"/>
              </a:spcBef>
            </a:pPr>
            <a:r>
              <a:rPr sz="2000" dirty="0">
                <a:latin typeface="Calibri"/>
                <a:cs typeface="Calibri"/>
              </a:rPr>
              <a:t>20% </a:t>
            </a:r>
            <a:r>
              <a:rPr sz="2000" spc="-5" dirty="0">
                <a:latin typeface="Calibri"/>
                <a:cs typeface="Calibri"/>
              </a:rPr>
              <a:t>of </a:t>
            </a:r>
            <a:r>
              <a:rPr sz="2000" spc="-10" dirty="0">
                <a:latin typeface="Calibri"/>
                <a:cs typeface="Calibri"/>
              </a:rPr>
              <a:t>patients </a:t>
            </a:r>
            <a:r>
              <a:rPr sz="2000" spc="-5" dirty="0">
                <a:latin typeface="Calibri"/>
                <a:cs typeface="Calibri"/>
              </a:rPr>
              <a:t>of TB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Patient</a:t>
            </a:r>
            <a:endParaRPr sz="2000">
              <a:latin typeface="Calibri"/>
              <a:cs typeface="Calibri"/>
            </a:endParaRPr>
          </a:p>
          <a:p>
            <a:pPr marL="403225">
              <a:lnSpc>
                <a:spcPct val="100000"/>
              </a:lnSpc>
              <a:spcBef>
                <a:spcPts val="480"/>
              </a:spcBef>
            </a:pPr>
            <a:r>
              <a:rPr sz="2000" i="1" spc="-10" dirty="0">
                <a:latin typeface="Calibri"/>
                <a:cs typeface="Calibri"/>
              </a:rPr>
              <a:t>Affected sites </a:t>
            </a:r>
            <a:r>
              <a:rPr sz="2000" i="1" dirty="0">
                <a:latin typeface="Calibri"/>
                <a:cs typeface="Calibri"/>
              </a:rPr>
              <a:t>in </a:t>
            </a:r>
            <a:r>
              <a:rPr sz="2000" i="1" spc="-5" dirty="0">
                <a:latin typeface="Calibri"/>
                <a:cs typeface="Calibri"/>
              </a:rPr>
              <a:t>body are</a:t>
            </a:r>
            <a:r>
              <a:rPr sz="2000" i="1" spc="-35" dirty="0">
                <a:latin typeface="Calibri"/>
                <a:cs typeface="Calibri"/>
              </a:rPr>
              <a:t> </a:t>
            </a:r>
            <a:r>
              <a:rPr sz="2000" i="1" spc="-5" dirty="0">
                <a:latin typeface="Calibri"/>
                <a:cs typeface="Calibri"/>
              </a:rPr>
              <a:t>:-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850">
              <a:latin typeface="Times New Roman"/>
              <a:cs typeface="Times New Roman"/>
            </a:endParaRPr>
          </a:p>
          <a:p>
            <a:pPr marL="404495" indent="-345440">
              <a:lnSpc>
                <a:spcPct val="100000"/>
              </a:lnSpc>
              <a:buAutoNum type="arabicParenR"/>
              <a:tabLst>
                <a:tab pos="404495" algn="l"/>
                <a:tab pos="405130" algn="l"/>
              </a:tabLst>
            </a:pPr>
            <a:r>
              <a:rPr sz="1800" b="1" u="heavy" spc="-2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Lymph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node 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TB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( </a:t>
            </a:r>
            <a:r>
              <a:rPr sz="1800" b="1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tuberculuous</a:t>
            </a:r>
            <a:r>
              <a:rPr sz="1800" b="1" u="heavy" spc="-2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lymphadenitis):-</a:t>
            </a:r>
            <a:endParaRPr sz="1800">
              <a:latin typeface="Calibri"/>
              <a:cs typeface="Calibri"/>
            </a:endParaRPr>
          </a:p>
          <a:p>
            <a:pPr marL="765810">
              <a:lnSpc>
                <a:spcPct val="100000"/>
              </a:lnSpc>
              <a:spcBef>
                <a:spcPts val="434"/>
              </a:spcBef>
            </a:pPr>
            <a:r>
              <a:rPr sz="1800" spc="-5" dirty="0">
                <a:latin typeface="Calibri"/>
                <a:cs typeface="Calibri"/>
              </a:rPr>
              <a:t>Seen frequently in HIV </a:t>
            </a:r>
            <a:r>
              <a:rPr sz="1800" spc="-15" dirty="0">
                <a:latin typeface="Calibri"/>
                <a:cs typeface="Calibri"/>
              </a:rPr>
              <a:t>infected</a:t>
            </a:r>
            <a:r>
              <a:rPr sz="1800" spc="6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patients.</a:t>
            </a:r>
            <a:endParaRPr sz="1800">
              <a:latin typeface="Calibri"/>
              <a:cs typeface="Calibri"/>
            </a:endParaRPr>
          </a:p>
          <a:p>
            <a:pPr marL="346710">
              <a:lnSpc>
                <a:spcPct val="100000"/>
              </a:lnSpc>
              <a:spcBef>
                <a:spcPts val="430"/>
              </a:spcBef>
            </a:pPr>
            <a:r>
              <a:rPr sz="1800" b="1" spc="-10" dirty="0">
                <a:latin typeface="Calibri"/>
                <a:cs typeface="Calibri"/>
              </a:rPr>
              <a:t>Symptoms :- </a:t>
            </a:r>
            <a:r>
              <a:rPr sz="1800" spc="-10" dirty="0">
                <a:latin typeface="Calibri"/>
                <a:cs typeface="Calibri"/>
              </a:rPr>
              <a:t>Painless swelling </a:t>
            </a:r>
            <a:r>
              <a:rPr sz="1800" spc="-5" dirty="0">
                <a:latin typeface="Calibri"/>
                <a:cs typeface="Calibri"/>
              </a:rPr>
              <a:t>of lymph nodes most </a:t>
            </a:r>
            <a:r>
              <a:rPr sz="1800" spc="-10" dirty="0">
                <a:latin typeface="Calibri"/>
                <a:cs typeface="Calibri"/>
              </a:rPr>
              <a:t>commonly</a:t>
            </a:r>
            <a:r>
              <a:rPr sz="1800" spc="1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at</a:t>
            </a:r>
            <a:endParaRPr sz="1800">
              <a:latin typeface="Calibri"/>
              <a:cs typeface="Calibri"/>
            </a:endParaRPr>
          </a:p>
          <a:p>
            <a:pPr marL="346710">
              <a:lnSpc>
                <a:spcPct val="100000"/>
              </a:lnSpc>
            </a:pPr>
            <a:r>
              <a:rPr sz="1800" spc="-5" dirty="0">
                <a:latin typeface="Calibri"/>
                <a:cs typeface="Calibri"/>
              </a:rPr>
              <a:t>cervical </a:t>
            </a:r>
            <a:r>
              <a:rPr sz="1800" dirty="0">
                <a:latin typeface="Calibri"/>
                <a:cs typeface="Calibri"/>
              </a:rPr>
              <a:t>and </a:t>
            </a:r>
            <a:r>
              <a:rPr sz="1800" spc="-10" dirty="0">
                <a:latin typeface="Calibri"/>
                <a:cs typeface="Calibri"/>
              </a:rPr>
              <a:t>Supraclavical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(Scrofula)</a:t>
            </a:r>
            <a:endParaRPr sz="1800">
              <a:latin typeface="Calibri"/>
              <a:cs typeface="Calibri"/>
            </a:endParaRPr>
          </a:p>
          <a:p>
            <a:pPr marL="346710">
              <a:lnSpc>
                <a:spcPct val="100000"/>
              </a:lnSpc>
              <a:spcBef>
                <a:spcPts val="434"/>
              </a:spcBef>
            </a:pPr>
            <a:r>
              <a:rPr sz="1800" spc="-15" dirty="0">
                <a:latin typeface="Calibri"/>
                <a:cs typeface="Calibri"/>
              </a:rPr>
              <a:t>Systemic systems </a:t>
            </a:r>
            <a:r>
              <a:rPr sz="1800" spc="-10" dirty="0">
                <a:latin typeface="Calibri"/>
                <a:cs typeface="Calibri"/>
              </a:rPr>
              <a:t>are limited to </a:t>
            </a:r>
            <a:r>
              <a:rPr sz="1800" spc="-5" dirty="0">
                <a:latin typeface="Calibri"/>
                <a:cs typeface="Calibri"/>
              </a:rPr>
              <a:t>HIV </a:t>
            </a:r>
            <a:r>
              <a:rPr sz="1800" spc="-15" dirty="0">
                <a:latin typeface="Calibri"/>
                <a:cs typeface="Calibri"/>
              </a:rPr>
              <a:t>infected</a:t>
            </a:r>
            <a:r>
              <a:rPr sz="1800" spc="10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patients.</a:t>
            </a:r>
            <a:endParaRPr sz="1800">
              <a:latin typeface="Calibri"/>
              <a:cs typeface="Calibri"/>
            </a:endParaRPr>
          </a:p>
          <a:p>
            <a:pPr marL="387985" indent="-375285">
              <a:lnSpc>
                <a:spcPct val="100000"/>
              </a:lnSpc>
              <a:spcBef>
                <a:spcPts val="875"/>
              </a:spcBef>
              <a:buAutoNum type="arabicParenR" startAt="2"/>
              <a:tabLst>
                <a:tab pos="387350" algn="l"/>
                <a:tab pos="387985" algn="l"/>
              </a:tabLst>
            </a:pPr>
            <a:r>
              <a:rPr sz="1800" b="1" u="sng" spc="-10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Pleural </a:t>
            </a:r>
            <a:r>
              <a:rPr sz="1800" b="1" u="sng" spc="-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TB</a:t>
            </a:r>
            <a:r>
              <a:rPr sz="1800" b="1" u="sng" spc="-7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 </a:t>
            </a:r>
            <a:r>
              <a:rPr sz="1800" b="1" u="sng" spc="-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:-</a:t>
            </a:r>
            <a:endParaRPr sz="1800">
              <a:latin typeface="Constantia"/>
              <a:cs typeface="Constantia"/>
            </a:endParaRPr>
          </a:p>
          <a:p>
            <a:pPr marL="578485">
              <a:lnSpc>
                <a:spcPct val="100000"/>
              </a:lnSpc>
              <a:spcBef>
                <a:spcPts val="35"/>
              </a:spcBef>
            </a:pPr>
            <a:r>
              <a:rPr sz="1800" spc="-20" dirty="0">
                <a:latin typeface="Constantia"/>
                <a:cs typeface="Constantia"/>
              </a:rPr>
              <a:t>Involvement </a:t>
            </a:r>
            <a:r>
              <a:rPr sz="1800" dirty="0">
                <a:latin typeface="Constantia"/>
                <a:cs typeface="Constantia"/>
              </a:rPr>
              <a:t>of </a:t>
            </a:r>
            <a:r>
              <a:rPr sz="1800" spc="-10" dirty="0">
                <a:latin typeface="Constantia"/>
                <a:cs typeface="Constantia"/>
              </a:rPr>
              <a:t>pleura </a:t>
            </a:r>
            <a:r>
              <a:rPr sz="1800" spc="-5" dirty="0">
                <a:latin typeface="Constantia"/>
                <a:cs typeface="Constantia"/>
              </a:rPr>
              <a:t>is </a:t>
            </a:r>
            <a:r>
              <a:rPr sz="1800" spc="-10" dirty="0">
                <a:latin typeface="Constantia"/>
                <a:cs typeface="Constantia"/>
              </a:rPr>
              <a:t>common </a:t>
            </a:r>
            <a:r>
              <a:rPr sz="1800" spc="-5" dirty="0">
                <a:latin typeface="Constantia"/>
                <a:cs typeface="Constantia"/>
              </a:rPr>
              <a:t>in </a:t>
            </a:r>
            <a:r>
              <a:rPr sz="1800" dirty="0">
                <a:latin typeface="Constantia"/>
                <a:cs typeface="Constantia"/>
              </a:rPr>
              <a:t>Primary</a:t>
            </a:r>
            <a:r>
              <a:rPr sz="1800" spc="-245" dirty="0">
                <a:latin typeface="Constantia"/>
                <a:cs typeface="Constantia"/>
              </a:rPr>
              <a:t> </a:t>
            </a:r>
            <a:r>
              <a:rPr sz="1800" spc="-5" dirty="0">
                <a:latin typeface="Constantia"/>
                <a:cs typeface="Constantia"/>
              </a:rPr>
              <a:t>TB</a:t>
            </a:r>
            <a:endParaRPr sz="1800">
              <a:latin typeface="Constantia"/>
              <a:cs typeface="Constantia"/>
            </a:endParaRPr>
          </a:p>
          <a:p>
            <a:pPr marL="549275">
              <a:lnSpc>
                <a:spcPct val="100000"/>
              </a:lnSpc>
            </a:pPr>
            <a:r>
              <a:rPr sz="1800" spc="-5" dirty="0">
                <a:latin typeface="Constantia"/>
                <a:cs typeface="Constantia"/>
              </a:rPr>
              <a:t>and results </a:t>
            </a:r>
            <a:r>
              <a:rPr sz="1800" spc="-10" dirty="0">
                <a:latin typeface="Constantia"/>
                <a:cs typeface="Constantia"/>
              </a:rPr>
              <a:t>from </a:t>
            </a:r>
            <a:r>
              <a:rPr sz="1800" spc="-5" dirty="0">
                <a:latin typeface="Constantia"/>
                <a:cs typeface="Constantia"/>
              </a:rPr>
              <a:t>penetration </a:t>
            </a:r>
            <a:r>
              <a:rPr sz="1800" dirty="0">
                <a:latin typeface="Constantia"/>
                <a:cs typeface="Constantia"/>
              </a:rPr>
              <a:t>of </a:t>
            </a:r>
            <a:r>
              <a:rPr sz="1800" spc="-5" dirty="0">
                <a:latin typeface="Constantia"/>
                <a:cs typeface="Constantia"/>
              </a:rPr>
              <a:t>tubercle bacilli </a:t>
            </a:r>
            <a:r>
              <a:rPr sz="1800" spc="-15" dirty="0">
                <a:latin typeface="Constantia"/>
                <a:cs typeface="Constantia"/>
              </a:rPr>
              <a:t>into</a:t>
            </a:r>
            <a:r>
              <a:rPr sz="1800" spc="-285" dirty="0">
                <a:latin typeface="Constantia"/>
                <a:cs typeface="Constantia"/>
              </a:rPr>
              <a:t> </a:t>
            </a:r>
            <a:r>
              <a:rPr sz="1800" spc="-10" dirty="0">
                <a:latin typeface="Constantia"/>
                <a:cs typeface="Constantia"/>
              </a:rPr>
              <a:t>pleural</a:t>
            </a:r>
            <a:endParaRPr sz="1800">
              <a:latin typeface="Constantia"/>
              <a:cs typeface="Constantia"/>
            </a:endParaRPr>
          </a:p>
          <a:p>
            <a:pPr marL="550545">
              <a:lnSpc>
                <a:spcPct val="100000"/>
              </a:lnSpc>
              <a:spcBef>
                <a:spcPts val="5"/>
              </a:spcBef>
            </a:pPr>
            <a:r>
              <a:rPr sz="1800" spc="-10" dirty="0">
                <a:latin typeface="Constantia"/>
                <a:cs typeface="Constantia"/>
              </a:rPr>
              <a:t>space.</a:t>
            </a:r>
            <a:endParaRPr sz="1800">
              <a:latin typeface="Constantia"/>
              <a:cs typeface="Constant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83994" y="69641"/>
            <a:ext cx="5785485" cy="1233805"/>
          </a:xfrm>
          <a:prstGeom prst="rect">
            <a:avLst/>
          </a:prstGeom>
        </p:spPr>
        <p:txBody>
          <a:bodyPr vert="horz" wrap="square" lIns="0" tIns="1130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90"/>
              </a:spcBef>
            </a:pPr>
            <a:r>
              <a:rPr sz="1800" b="1" spc="-5" dirty="0">
                <a:solidFill>
                  <a:srgbClr val="000000"/>
                </a:solidFill>
                <a:latin typeface="Constantia"/>
                <a:cs typeface="Constantia"/>
              </a:rPr>
              <a:t>3) </a:t>
            </a:r>
            <a:r>
              <a:rPr sz="1800" b="1" u="sng" spc="-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TB </a:t>
            </a:r>
            <a:r>
              <a:rPr sz="1800" b="1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of </a:t>
            </a:r>
            <a:r>
              <a:rPr sz="1800" b="1" u="sng" spc="-1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Upper </a:t>
            </a:r>
            <a:r>
              <a:rPr sz="1800" b="1" u="sng" spc="-1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airways</a:t>
            </a:r>
            <a:r>
              <a:rPr sz="1800" b="1" u="sng" spc="-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 </a:t>
            </a:r>
            <a:r>
              <a:rPr sz="1800" b="1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:-</a:t>
            </a:r>
            <a:endParaRPr sz="1800">
              <a:latin typeface="Constantia"/>
              <a:cs typeface="Constantia"/>
            </a:endParaRPr>
          </a:p>
          <a:p>
            <a:pPr marL="639445" marR="5080">
              <a:lnSpc>
                <a:spcPct val="136500"/>
              </a:lnSpc>
              <a:spcBef>
                <a:spcPts val="5"/>
              </a:spcBef>
            </a:pPr>
            <a:r>
              <a:rPr sz="2000" spc="-15" dirty="0">
                <a:solidFill>
                  <a:srgbClr val="000000"/>
                </a:solidFill>
              </a:rPr>
              <a:t>Involvement </a:t>
            </a:r>
            <a:r>
              <a:rPr sz="2000" spc="-5" dirty="0">
                <a:solidFill>
                  <a:srgbClr val="000000"/>
                </a:solidFill>
              </a:rPr>
              <a:t>of larynx, pharynx </a:t>
            </a:r>
            <a:r>
              <a:rPr sz="2000" dirty="0">
                <a:solidFill>
                  <a:srgbClr val="000000"/>
                </a:solidFill>
              </a:rPr>
              <a:t>and </a:t>
            </a:r>
            <a:r>
              <a:rPr sz="2000" spc="-5" dirty="0">
                <a:solidFill>
                  <a:srgbClr val="000000"/>
                </a:solidFill>
              </a:rPr>
              <a:t>epiglottis.  </a:t>
            </a:r>
            <a:r>
              <a:rPr sz="2000" spc="-10" dirty="0">
                <a:solidFill>
                  <a:srgbClr val="000000"/>
                </a:solidFill>
              </a:rPr>
              <a:t>Symptoms </a:t>
            </a:r>
            <a:r>
              <a:rPr sz="2000" dirty="0">
                <a:solidFill>
                  <a:srgbClr val="000000"/>
                </a:solidFill>
              </a:rPr>
              <a:t>:- </a:t>
            </a:r>
            <a:r>
              <a:rPr sz="2000" spc="-5" dirty="0">
                <a:solidFill>
                  <a:srgbClr val="000000"/>
                </a:solidFill>
              </a:rPr>
              <a:t>Dysphagia, </a:t>
            </a:r>
            <a:r>
              <a:rPr sz="2000" spc="-10" dirty="0">
                <a:solidFill>
                  <a:srgbClr val="000000"/>
                </a:solidFill>
              </a:rPr>
              <a:t>chronic productive</a:t>
            </a:r>
            <a:r>
              <a:rPr sz="2000" spc="10" dirty="0">
                <a:solidFill>
                  <a:srgbClr val="000000"/>
                </a:solidFill>
              </a:rPr>
              <a:t> </a:t>
            </a:r>
            <a:r>
              <a:rPr sz="2000" spc="-5" dirty="0">
                <a:solidFill>
                  <a:srgbClr val="000000"/>
                </a:solidFill>
              </a:rPr>
              <a:t>cough</a:t>
            </a:r>
            <a:endParaRPr sz="2000"/>
          </a:p>
        </p:txBody>
      </p:sp>
      <p:sp>
        <p:nvSpPr>
          <p:cNvPr id="3" name="object 3"/>
          <p:cNvSpPr txBox="1"/>
          <p:nvPr/>
        </p:nvSpPr>
        <p:spPr>
          <a:xfrm>
            <a:off x="1983994" y="1739849"/>
            <a:ext cx="5557520" cy="44634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4320" indent="-262255">
              <a:lnSpc>
                <a:spcPct val="100000"/>
              </a:lnSpc>
              <a:spcBef>
                <a:spcPts val="100"/>
              </a:spcBef>
              <a:buAutoNum type="arabicParenR" startAt="4"/>
              <a:tabLst>
                <a:tab pos="274955" algn="l"/>
              </a:tabLst>
            </a:pPr>
            <a:r>
              <a:rPr sz="1800" b="1" u="sng" spc="-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Genitourinary TB</a:t>
            </a:r>
            <a:r>
              <a:rPr sz="1800" b="1" u="sng" spc="-10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 </a:t>
            </a:r>
            <a:r>
              <a:rPr sz="1800" b="1" u="sng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:-</a:t>
            </a:r>
            <a:endParaRPr sz="1800">
              <a:latin typeface="Constantia"/>
              <a:cs typeface="Constantia"/>
            </a:endParaRPr>
          </a:p>
          <a:p>
            <a:pPr marL="664845" lvl="1" indent="-271780">
              <a:lnSpc>
                <a:spcPct val="100000"/>
              </a:lnSpc>
              <a:spcBef>
                <a:spcPts val="1445"/>
              </a:spcBef>
              <a:buChar char="•"/>
              <a:tabLst>
                <a:tab pos="664845" algn="l"/>
                <a:tab pos="665480" algn="l"/>
              </a:tabLst>
            </a:pPr>
            <a:r>
              <a:rPr sz="1800" dirty="0">
                <a:latin typeface="Calibri"/>
                <a:cs typeface="Calibri"/>
              </a:rPr>
              <a:t>15% </a:t>
            </a:r>
            <a:r>
              <a:rPr sz="1800" spc="-5" dirty="0">
                <a:latin typeface="Calibri"/>
                <a:cs typeface="Calibri"/>
              </a:rPr>
              <a:t>of all </a:t>
            </a:r>
            <a:r>
              <a:rPr sz="1800" spc="-15" dirty="0">
                <a:latin typeface="Calibri"/>
                <a:cs typeface="Calibri"/>
              </a:rPr>
              <a:t>Extra </a:t>
            </a:r>
            <a:r>
              <a:rPr sz="1800" spc="-5" dirty="0">
                <a:latin typeface="Calibri"/>
                <a:cs typeface="Calibri"/>
              </a:rPr>
              <a:t>pulmonary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cases.</a:t>
            </a:r>
            <a:endParaRPr sz="1800">
              <a:latin typeface="Calibri"/>
              <a:cs typeface="Calibri"/>
            </a:endParaRPr>
          </a:p>
          <a:p>
            <a:pPr marL="716915" lvl="1" indent="-323850">
              <a:lnSpc>
                <a:spcPct val="100000"/>
              </a:lnSpc>
              <a:buChar char="•"/>
              <a:tabLst>
                <a:tab pos="716915" algn="l"/>
                <a:tab pos="717550" algn="l"/>
              </a:tabLst>
            </a:pPr>
            <a:r>
              <a:rPr sz="1800" spc="-10" dirty="0">
                <a:latin typeface="Calibri"/>
                <a:cs typeface="Calibri"/>
              </a:rPr>
              <a:t>Any </a:t>
            </a:r>
            <a:r>
              <a:rPr sz="1800" spc="-5" dirty="0">
                <a:latin typeface="Calibri"/>
                <a:cs typeface="Calibri"/>
              </a:rPr>
              <a:t>part of </a:t>
            </a:r>
            <a:r>
              <a:rPr sz="1800" dirty="0">
                <a:latin typeface="Calibri"/>
                <a:cs typeface="Calibri"/>
              </a:rPr>
              <a:t>the </a:t>
            </a:r>
            <a:r>
              <a:rPr sz="1800" spc="-5" dirty="0">
                <a:latin typeface="Calibri"/>
                <a:cs typeface="Calibri"/>
              </a:rPr>
              <a:t>genitourinary </a:t>
            </a:r>
            <a:r>
              <a:rPr sz="1800" spc="-10" dirty="0">
                <a:latin typeface="Calibri"/>
                <a:cs typeface="Calibri"/>
              </a:rPr>
              <a:t>tract get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infected.</a:t>
            </a:r>
            <a:endParaRPr sz="1800">
              <a:latin typeface="Calibri"/>
              <a:cs typeface="Calibri"/>
            </a:endParaRPr>
          </a:p>
          <a:p>
            <a:pPr marL="716915" lvl="1" indent="-323850">
              <a:lnSpc>
                <a:spcPct val="100000"/>
              </a:lnSpc>
              <a:buChar char="•"/>
              <a:tabLst>
                <a:tab pos="716915" algn="l"/>
                <a:tab pos="717550" algn="l"/>
              </a:tabLst>
            </a:pPr>
            <a:r>
              <a:rPr sz="1800" spc="-10" dirty="0">
                <a:latin typeface="Calibri"/>
                <a:cs typeface="Calibri"/>
              </a:rPr>
              <a:t>Symptoms </a:t>
            </a:r>
            <a:r>
              <a:rPr sz="1800" dirty="0">
                <a:latin typeface="Calibri"/>
                <a:cs typeface="Calibri"/>
              </a:rPr>
              <a:t>:- </a:t>
            </a:r>
            <a:r>
              <a:rPr sz="1800" spc="-5" dirty="0">
                <a:latin typeface="Calibri"/>
                <a:cs typeface="Calibri"/>
              </a:rPr>
              <a:t>Urinary </a:t>
            </a:r>
            <a:r>
              <a:rPr sz="1800" spc="-20" dirty="0">
                <a:latin typeface="Calibri"/>
                <a:cs typeface="Calibri"/>
              </a:rPr>
              <a:t>frequency, </a:t>
            </a:r>
            <a:r>
              <a:rPr sz="1800" spc="-5" dirty="0">
                <a:latin typeface="Calibri"/>
                <a:cs typeface="Calibri"/>
              </a:rPr>
              <a:t>Dysuria,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Hematuria.</a:t>
            </a:r>
            <a:endParaRPr sz="1800">
              <a:latin typeface="Calibri"/>
              <a:cs typeface="Calibri"/>
            </a:endParaRPr>
          </a:p>
          <a:p>
            <a:pPr marL="338455" indent="-250190">
              <a:lnSpc>
                <a:spcPct val="100000"/>
              </a:lnSpc>
              <a:spcBef>
                <a:spcPts val="1320"/>
              </a:spcBef>
              <a:buAutoNum type="arabicParenR" startAt="4"/>
              <a:tabLst>
                <a:tab pos="339090" algn="l"/>
              </a:tabLst>
            </a:pPr>
            <a:r>
              <a:rPr sz="1800" b="1" u="sng" spc="-10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Skeletal </a:t>
            </a:r>
            <a:r>
              <a:rPr sz="1800" b="1" u="sng" spc="-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TB</a:t>
            </a:r>
            <a:r>
              <a:rPr sz="1800" b="1" u="sng" spc="-80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 </a:t>
            </a:r>
            <a:r>
              <a:rPr sz="1800" b="1" u="sng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:-</a:t>
            </a:r>
            <a:endParaRPr sz="1800">
              <a:latin typeface="Constantia"/>
              <a:cs typeface="Constantia"/>
            </a:endParaRPr>
          </a:p>
          <a:p>
            <a:pPr marL="602615" marR="145415" lvl="1" indent="-209550">
              <a:lnSpc>
                <a:spcPct val="100000"/>
              </a:lnSpc>
              <a:spcBef>
                <a:spcPts val="1080"/>
              </a:spcBef>
              <a:buFont typeface="Calibri"/>
              <a:buChar char="•"/>
              <a:tabLst>
                <a:tab pos="664845" algn="l"/>
                <a:tab pos="665480" algn="l"/>
              </a:tabLst>
            </a:pPr>
            <a:r>
              <a:rPr dirty="0"/>
              <a:t>	</a:t>
            </a:r>
            <a:r>
              <a:rPr sz="1800" spc="-10" dirty="0">
                <a:latin typeface="Calibri"/>
                <a:cs typeface="Calibri"/>
              </a:rPr>
              <a:t>Involvement </a:t>
            </a:r>
            <a:r>
              <a:rPr sz="1800" spc="-5" dirty="0">
                <a:latin typeface="Calibri"/>
                <a:cs typeface="Calibri"/>
              </a:rPr>
              <a:t>of weight bearing parts </a:t>
            </a:r>
            <a:r>
              <a:rPr sz="1800" spc="-20" dirty="0">
                <a:latin typeface="Calibri"/>
                <a:cs typeface="Calibri"/>
              </a:rPr>
              <a:t>like </a:t>
            </a:r>
            <a:r>
              <a:rPr sz="1800" spc="-5" dirty="0">
                <a:latin typeface="Calibri"/>
                <a:cs typeface="Calibri"/>
              </a:rPr>
              <a:t>spine, hip,  </a:t>
            </a:r>
            <a:r>
              <a:rPr sz="1800" dirty="0">
                <a:latin typeface="Calibri"/>
                <a:cs typeface="Calibri"/>
              </a:rPr>
              <a:t>knee.</a:t>
            </a:r>
            <a:endParaRPr sz="1800">
              <a:latin typeface="Calibri"/>
              <a:cs typeface="Calibri"/>
            </a:endParaRPr>
          </a:p>
          <a:p>
            <a:pPr marL="655955" marR="278130" lvl="1" indent="-262890">
              <a:lnSpc>
                <a:spcPct val="100000"/>
              </a:lnSpc>
              <a:buChar char="•"/>
              <a:tabLst>
                <a:tab pos="664845" algn="l"/>
                <a:tab pos="665480" algn="l"/>
              </a:tabLst>
            </a:pPr>
            <a:r>
              <a:rPr sz="1800" spc="-10" dirty="0">
                <a:latin typeface="Calibri"/>
                <a:cs typeface="Calibri"/>
              </a:rPr>
              <a:t>Symptoms </a:t>
            </a:r>
            <a:r>
              <a:rPr sz="1800" spc="-5" dirty="0">
                <a:latin typeface="Calibri"/>
                <a:cs typeface="Calibri"/>
              </a:rPr>
              <a:t>:- </a:t>
            </a:r>
            <a:r>
              <a:rPr sz="1800" spc="-15" dirty="0">
                <a:latin typeface="Calibri"/>
                <a:cs typeface="Calibri"/>
              </a:rPr>
              <a:t>Pain </a:t>
            </a:r>
            <a:r>
              <a:rPr sz="1800" spc="-5" dirty="0">
                <a:latin typeface="Calibri"/>
                <a:cs typeface="Calibri"/>
              </a:rPr>
              <a:t>in hip joints </a:t>
            </a:r>
            <a:r>
              <a:rPr sz="1800" dirty="0">
                <a:latin typeface="Calibri"/>
                <a:cs typeface="Calibri"/>
              </a:rPr>
              <a:t>n knees, </a:t>
            </a:r>
            <a:r>
              <a:rPr sz="1800" spc="-10" dirty="0">
                <a:latin typeface="Calibri"/>
                <a:cs typeface="Calibri"/>
              </a:rPr>
              <a:t>swelling </a:t>
            </a:r>
            <a:r>
              <a:rPr sz="1800" spc="-5" dirty="0">
                <a:latin typeface="Calibri"/>
                <a:cs typeface="Calibri"/>
              </a:rPr>
              <a:t>of  </a:t>
            </a:r>
            <a:r>
              <a:rPr sz="1800" dirty="0">
                <a:latin typeface="Calibri"/>
                <a:cs typeface="Calibri"/>
              </a:rPr>
              <a:t>knees,</a:t>
            </a:r>
            <a:r>
              <a:rPr sz="1800" spc="-10" dirty="0">
                <a:latin typeface="Calibri"/>
                <a:cs typeface="Calibri"/>
              </a:rPr>
              <a:t> trauma.</a:t>
            </a:r>
            <a:endParaRPr sz="18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buFont typeface="Calibri"/>
              <a:buChar char="•"/>
            </a:pPr>
            <a:endParaRPr sz="1800">
              <a:latin typeface="Times New Roman"/>
              <a:cs typeface="Times New Roman"/>
            </a:endParaRPr>
          </a:p>
          <a:p>
            <a:pPr marL="356870" indent="-268605">
              <a:lnSpc>
                <a:spcPct val="100000"/>
              </a:lnSpc>
              <a:spcBef>
                <a:spcPts val="1055"/>
              </a:spcBef>
              <a:buAutoNum type="arabicParenR" startAt="4"/>
              <a:tabLst>
                <a:tab pos="357505" algn="l"/>
              </a:tabLst>
            </a:pPr>
            <a:r>
              <a:rPr sz="1800" b="1" u="sng" spc="-10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Gastrointestinal </a:t>
            </a:r>
            <a:r>
              <a:rPr sz="1800" b="1" u="sng" spc="-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TB</a:t>
            </a:r>
            <a:r>
              <a:rPr sz="1800" b="1" u="sng" spc="-4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 </a:t>
            </a:r>
            <a:r>
              <a:rPr sz="1800" b="1" u="sng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:-</a:t>
            </a:r>
            <a:endParaRPr sz="1800">
              <a:latin typeface="Constantia"/>
              <a:cs typeface="Constanti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750">
              <a:latin typeface="Times New Roman"/>
              <a:cs typeface="Times New Roman"/>
            </a:endParaRPr>
          </a:p>
          <a:p>
            <a:pPr marL="613410">
              <a:lnSpc>
                <a:spcPct val="100000"/>
              </a:lnSpc>
            </a:pPr>
            <a:r>
              <a:rPr sz="1800" spc="-10" dirty="0">
                <a:latin typeface="Calibri"/>
                <a:cs typeface="Calibri"/>
              </a:rPr>
              <a:t>Involvement </a:t>
            </a:r>
            <a:r>
              <a:rPr sz="1800" spc="-5" dirty="0">
                <a:latin typeface="Calibri"/>
                <a:cs typeface="Calibri"/>
              </a:rPr>
              <a:t>of </a:t>
            </a:r>
            <a:r>
              <a:rPr sz="1800" spc="-15" dirty="0">
                <a:latin typeface="Calibri"/>
                <a:cs typeface="Calibri"/>
              </a:rPr>
              <a:t>any </a:t>
            </a:r>
            <a:r>
              <a:rPr sz="1800" spc="-5" dirty="0">
                <a:latin typeface="Calibri"/>
                <a:cs typeface="Calibri"/>
              </a:rPr>
              <a:t>part of </a:t>
            </a:r>
            <a:r>
              <a:rPr sz="1800" dirty="0">
                <a:latin typeface="Calibri"/>
                <a:cs typeface="Calibri"/>
              </a:rPr>
              <a:t>GI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30" dirty="0">
                <a:latin typeface="Calibri"/>
                <a:cs typeface="Calibri"/>
              </a:rPr>
              <a:t>Tract.</a:t>
            </a:r>
            <a:endParaRPr sz="1800">
              <a:latin typeface="Calibri"/>
              <a:cs typeface="Calibri"/>
            </a:endParaRPr>
          </a:p>
          <a:p>
            <a:pPr marL="613410">
              <a:lnSpc>
                <a:spcPct val="100000"/>
              </a:lnSpc>
            </a:pPr>
            <a:r>
              <a:rPr sz="1800" spc="-10" dirty="0">
                <a:latin typeface="Calibri"/>
                <a:cs typeface="Calibri"/>
              </a:rPr>
              <a:t>Symptoms </a:t>
            </a:r>
            <a:r>
              <a:rPr sz="1800" spc="-5" dirty="0">
                <a:latin typeface="Calibri"/>
                <a:cs typeface="Calibri"/>
              </a:rPr>
              <a:t>:- Abdominal pain, diarrhea, weight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loss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44954" y="397890"/>
            <a:ext cx="3937635" cy="63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2400"/>
              </a:lnSpc>
              <a:spcBef>
                <a:spcPts val="105"/>
              </a:spcBef>
            </a:pPr>
            <a:r>
              <a:rPr sz="2000" b="1" dirty="0">
                <a:solidFill>
                  <a:srgbClr val="000000"/>
                </a:solidFill>
                <a:latin typeface="Calibri"/>
                <a:cs typeface="Calibri"/>
              </a:rPr>
              <a:t>7) </a:t>
            </a:r>
            <a:r>
              <a:rPr sz="2000" b="1" u="heavy" spc="-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TB </a:t>
            </a:r>
            <a:r>
              <a:rPr sz="2000" b="1" u="heavy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Meningitis &amp; </a:t>
            </a:r>
            <a:r>
              <a:rPr sz="2000" b="1" u="heavy" spc="-1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Tuberculoma</a:t>
            </a:r>
            <a:r>
              <a:rPr sz="2000" b="1" u="heavy" spc="-7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heavy" spc="-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:-</a:t>
            </a:r>
            <a:endParaRPr sz="2000">
              <a:latin typeface="Calibri"/>
              <a:cs typeface="Calibri"/>
            </a:endParaRPr>
          </a:p>
          <a:p>
            <a:pPr marL="683260">
              <a:lnSpc>
                <a:spcPts val="2400"/>
              </a:lnSpc>
            </a:pPr>
            <a:r>
              <a:rPr sz="2000" dirty="0">
                <a:solidFill>
                  <a:srgbClr val="000000"/>
                </a:solidFill>
                <a:latin typeface="Constantia"/>
                <a:cs typeface="Constantia"/>
              </a:rPr>
              <a:t>5% of All </a:t>
            </a:r>
            <a:r>
              <a:rPr sz="2000" spc="-10" dirty="0">
                <a:solidFill>
                  <a:srgbClr val="000000"/>
                </a:solidFill>
                <a:latin typeface="Constantia"/>
                <a:cs typeface="Constantia"/>
              </a:rPr>
              <a:t>Extra </a:t>
            </a:r>
            <a:r>
              <a:rPr sz="2000" spc="-5" dirty="0">
                <a:solidFill>
                  <a:srgbClr val="000000"/>
                </a:solidFill>
                <a:latin typeface="Constantia"/>
                <a:cs typeface="Constantia"/>
              </a:rPr>
              <a:t>pulmonary</a:t>
            </a:r>
            <a:r>
              <a:rPr sz="2000" spc="-270" dirty="0">
                <a:solidFill>
                  <a:srgbClr val="000000"/>
                </a:solidFill>
                <a:latin typeface="Constantia"/>
                <a:cs typeface="Constantia"/>
              </a:rPr>
              <a:t> </a:t>
            </a:r>
            <a:r>
              <a:rPr sz="2000" spc="-5" dirty="0">
                <a:solidFill>
                  <a:srgbClr val="000000"/>
                </a:solidFill>
                <a:latin typeface="Constantia"/>
                <a:cs typeface="Constantia"/>
              </a:rPr>
              <a:t>TB</a:t>
            </a:r>
            <a:endParaRPr sz="2000">
              <a:latin typeface="Constantia"/>
              <a:cs typeface="Constant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085594" y="1068070"/>
            <a:ext cx="5951855" cy="4938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4262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Constantia"/>
                <a:cs typeface="Constantia"/>
              </a:rPr>
              <a:t>Results from </a:t>
            </a:r>
            <a:r>
              <a:rPr sz="2000" spc="-10" dirty="0">
                <a:latin typeface="Constantia"/>
                <a:cs typeface="Constantia"/>
              </a:rPr>
              <a:t>Hematogenous </a:t>
            </a:r>
            <a:r>
              <a:rPr sz="2000" dirty="0">
                <a:latin typeface="Constantia"/>
                <a:cs typeface="Constantia"/>
              </a:rPr>
              <a:t>spead of </a:t>
            </a:r>
            <a:r>
              <a:rPr sz="2000" spc="5" dirty="0">
                <a:latin typeface="Constantia"/>
                <a:cs typeface="Constantia"/>
              </a:rPr>
              <a:t>1</a:t>
            </a:r>
            <a:r>
              <a:rPr sz="1950" spc="7" baseline="25641" dirty="0">
                <a:latin typeface="Constantia"/>
                <a:cs typeface="Constantia"/>
              </a:rPr>
              <a:t>0 </a:t>
            </a:r>
            <a:r>
              <a:rPr sz="2000" dirty="0">
                <a:latin typeface="Constantia"/>
                <a:cs typeface="Constantia"/>
              </a:rPr>
              <a:t>&amp; </a:t>
            </a:r>
            <a:r>
              <a:rPr sz="2000" spc="5" dirty="0">
                <a:latin typeface="Constantia"/>
                <a:cs typeface="Constantia"/>
              </a:rPr>
              <a:t>2</a:t>
            </a:r>
            <a:r>
              <a:rPr sz="1950" spc="7" baseline="25641" dirty="0">
                <a:latin typeface="Constantia"/>
                <a:cs typeface="Constantia"/>
              </a:rPr>
              <a:t>0</a:t>
            </a:r>
            <a:r>
              <a:rPr sz="1950" spc="-120" baseline="25641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TB</a:t>
            </a:r>
            <a:r>
              <a:rPr sz="2000" b="1" dirty="0">
                <a:latin typeface="Constantia"/>
                <a:cs typeface="Constantia"/>
              </a:rPr>
              <a:t>.</a:t>
            </a:r>
            <a:endParaRPr sz="2000">
              <a:latin typeface="Constantia"/>
              <a:cs typeface="Constanti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700">
              <a:latin typeface="Times New Roman"/>
              <a:cs typeface="Times New Roman"/>
            </a:endParaRPr>
          </a:p>
          <a:p>
            <a:pPr marL="323850" indent="-260985">
              <a:lnSpc>
                <a:spcPct val="100000"/>
              </a:lnSpc>
              <a:buAutoNum type="arabicParenR" startAt="8"/>
              <a:tabLst>
                <a:tab pos="324485" algn="l"/>
              </a:tabLst>
            </a:pPr>
            <a:r>
              <a:rPr sz="1800" b="1" u="sng" spc="-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TB </a:t>
            </a:r>
            <a:r>
              <a:rPr sz="1800" b="1" u="sng" spc="-10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Pericardiatis</a:t>
            </a:r>
            <a:r>
              <a:rPr sz="1800" b="1" u="sng" spc="60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 </a:t>
            </a:r>
            <a:r>
              <a:rPr sz="18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:-</a:t>
            </a:r>
            <a:endParaRPr sz="1800">
              <a:latin typeface="Arial"/>
              <a:cs typeface="Arial"/>
            </a:endParaRPr>
          </a:p>
          <a:p>
            <a:pPr marL="471805" lvl="1" indent="-180340">
              <a:lnSpc>
                <a:spcPct val="100000"/>
              </a:lnSpc>
              <a:spcBef>
                <a:spcPts val="220"/>
              </a:spcBef>
              <a:buChar char="•"/>
              <a:tabLst>
                <a:tab pos="472440" algn="l"/>
              </a:tabLst>
            </a:pPr>
            <a:r>
              <a:rPr sz="1800" dirty="0">
                <a:latin typeface="Constantia"/>
                <a:cs typeface="Constantia"/>
              </a:rPr>
              <a:t>1- 8% of </a:t>
            </a:r>
            <a:r>
              <a:rPr sz="1800" spc="-5" dirty="0">
                <a:latin typeface="Constantia"/>
                <a:cs typeface="Constantia"/>
              </a:rPr>
              <a:t>All </a:t>
            </a:r>
            <a:r>
              <a:rPr sz="1800" spc="-10" dirty="0">
                <a:latin typeface="Constantia"/>
                <a:cs typeface="Constantia"/>
              </a:rPr>
              <a:t>Extra </a:t>
            </a:r>
            <a:r>
              <a:rPr sz="1800" spc="-5" dirty="0">
                <a:latin typeface="Constantia"/>
                <a:cs typeface="Constantia"/>
              </a:rPr>
              <a:t>pulmonary TB</a:t>
            </a:r>
            <a:r>
              <a:rPr sz="1800" spc="-254" dirty="0">
                <a:latin typeface="Constantia"/>
                <a:cs typeface="Constantia"/>
              </a:rPr>
              <a:t> </a:t>
            </a:r>
            <a:r>
              <a:rPr sz="1800" spc="-10" dirty="0">
                <a:latin typeface="Constantia"/>
                <a:cs typeface="Constantia"/>
              </a:rPr>
              <a:t>cases.</a:t>
            </a:r>
            <a:endParaRPr sz="1800">
              <a:latin typeface="Constantia"/>
              <a:cs typeface="Constantia"/>
            </a:endParaRPr>
          </a:p>
          <a:p>
            <a:pPr marL="458470" marR="1097915" lvl="1" indent="-167005">
              <a:lnSpc>
                <a:spcPct val="100000"/>
              </a:lnSpc>
              <a:buChar char="•"/>
              <a:tabLst>
                <a:tab pos="478790" algn="l"/>
              </a:tabLst>
            </a:pPr>
            <a:r>
              <a:rPr sz="1800" spc="-5" dirty="0">
                <a:latin typeface="Constantia"/>
                <a:cs typeface="Constantia"/>
              </a:rPr>
              <a:t>Spreads </a:t>
            </a:r>
            <a:r>
              <a:rPr sz="1800" spc="-10" dirty="0">
                <a:latin typeface="Constantia"/>
                <a:cs typeface="Constantia"/>
              </a:rPr>
              <a:t>mainly </a:t>
            </a:r>
            <a:r>
              <a:rPr sz="1800" spc="-5" dirty="0">
                <a:latin typeface="Constantia"/>
                <a:cs typeface="Constantia"/>
              </a:rPr>
              <a:t>in mediastinal </a:t>
            </a:r>
            <a:r>
              <a:rPr sz="1800" dirty="0">
                <a:latin typeface="Constantia"/>
                <a:cs typeface="Constantia"/>
              </a:rPr>
              <a:t>or </a:t>
            </a:r>
            <a:r>
              <a:rPr sz="1800" spc="-5" dirty="0">
                <a:latin typeface="Constantia"/>
                <a:cs typeface="Constantia"/>
              </a:rPr>
              <a:t>hilar</a:t>
            </a:r>
            <a:r>
              <a:rPr sz="1800" spc="-280" dirty="0">
                <a:latin typeface="Constantia"/>
                <a:cs typeface="Constantia"/>
              </a:rPr>
              <a:t> </a:t>
            </a:r>
            <a:r>
              <a:rPr sz="1800" spc="-10" dirty="0">
                <a:latin typeface="Constantia"/>
                <a:cs typeface="Constantia"/>
              </a:rPr>
              <a:t>nodes  </a:t>
            </a:r>
            <a:r>
              <a:rPr sz="1800" dirty="0">
                <a:latin typeface="Constantia"/>
                <a:cs typeface="Constantia"/>
              </a:rPr>
              <a:t>or </a:t>
            </a:r>
            <a:r>
              <a:rPr sz="1800" spc="-10" dirty="0">
                <a:latin typeface="Constantia"/>
                <a:cs typeface="Constantia"/>
              </a:rPr>
              <a:t>from</a:t>
            </a:r>
            <a:r>
              <a:rPr sz="1800" spc="-105" dirty="0">
                <a:latin typeface="Constantia"/>
                <a:cs typeface="Constantia"/>
              </a:rPr>
              <a:t> </a:t>
            </a:r>
            <a:r>
              <a:rPr sz="1800" spc="-5" dirty="0">
                <a:latin typeface="Constantia"/>
                <a:cs typeface="Constantia"/>
              </a:rPr>
              <a:t>lungs.</a:t>
            </a:r>
            <a:endParaRPr sz="1800">
              <a:latin typeface="Constantia"/>
              <a:cs typeface="Constantia"/>
            </a:endParaRPr>
          </a:p>
          <a:p>
            <a:pPr lvl="1">
              <a:lnSpc>
                <a:spcPct val="100000"/>
              </a:lnSpc>
              <a:spcBef>
                <a:spcPts val="45"/>
              </a:spcBef>
              <a:buFont typeface="Constantia"/>
              <a:buChar char="•"/>
            </a:pPr>
            <a:endParaRPr sz="2150">
              <a:latin typeface="Times New Roman"/>
              <a:cs typeface="Times New Roman"/>
            </a:endParaRPr>
          </a:p>
          <a:p>
            <a:pPr marL="331470" indent="-268605">
              <a:lnSpc>
                <a:spcPct val="100000"/>
              </a:lnSpc>
              <a:buAutoNum type="arabicParenR" startAt="8"/>
              <a:tabLst>
                <a:tab pos="332105" algn="l"/>
              </a:tabLst>
            </a:pPr>
            <a:r>
              <a:rPr sz="1800" b="1" u="sng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Miliary or </a:t>
            </a:r>
            <a:r>
              <a:rPr sz="1800" b="1" u="sng" spc="-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disseminated TB</a:t>
            </a:r>
            <a:r>
              <a:rPr sz="1800" b="1" u="sng" spc="-24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 </a:t>
            </a:r>
            <a:r>
              <a:rPr sz="1800" b="1" u="sng" spc="-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:-</a:t>
            </a:r>
            <a:endParaRPr sz="1800">
              <a:latin typeface="Constantia"/>
              <a:cs typeface="Constantia"/>
            </a:endParaRPr>
          </a:p>
          <a:p>
            <a:pPr marL="319405" lvl="1" indent="-180340">
              <a:lnSpc>
                <a:spcPct val="100000"/>
              </a:lnSpc>
              <a:spcBef>
                <a:spcPts val="1445"/>
              </a:spcBef>
              <a:buChar char="•"/>
              <a:tabLst>
                <a:tab pos="320040" algn="l"/>
              </a:tabLst>
            </a:pPr>
            <a:r>
              <a:rPr sz="1800" spc="-5" dirty="0">
                <a:latin typeface="Constantia"/>
                <a:cs typeface="Constantia"/>
              </a:rPr>
              <a:t>Results </a:t>
            </a:r>
            <a:r>
              <a:rPr sz="1800" spc="-10" dirty="0">
                <a:latin typeface="Constantia"/>
                <a:cs typeface="Constantia"/>
              </a:rPr>
              <a:t>from Hematogenous </a:t>
            </a:r>
            <a:r>
              <a:rPr sz="1800" spc="-5" dirty="0">
                <a:latin typeface="Constantia"/>
                <a:cs typeface="Constantia"/>
              </a:rPr>
              <a:t>spread </a:t>
            </a:r>
            <a:r>
              <a:rPr sz="1800" dirty="0">
                <a:latin typeface="Constantia"/>
                <a:cs typeface="Constantia"/>
              </a:rPr>
              <a:t>of </a:t>
            </a:r>
            <a:r>
              <a:rPr sz="1800" spc="-25" dirty="0">
                <a:latin typeface="Constantia"/>
                <a:cs typeface="Constantia"/>
              </a:rPr>
              <a:t>Tubercle</a:t>
            </a:r>
            <a:r>
              <a:rPr sz="1800" spc="-270" dirty="0">
                <a:latin typeface="Constantia"/>
                <a:cs typeface="Constantia"/>
              </a:rPr>
              <a:t> </a:t>
            </a:r>
            <a:r>
              <a:rPr sz="1800" spc="-5" dirty="0">
                <a:latin typeface="Constantia"/>
                <a:cs typeface="Constantia"/>
              </a:rPr>
              <a:t>Bacilli.</a:t>
            </a:r>
            <a:endParaRPr sz="1800">
              <a:latin typeface="Constantia"/>
              <a:cs typeface="Constantia"/>
            </a:endParaRPr>
          </a:p>
          <a:p>
            <a:pPr marL="215900" marR="177165" lvl="2">
              <a:lnSpc>
                <a:spcPct val="100000"/>
              </a:lnSpc>
              <a:spcBef>
                <a:spcPts val="840"/>
              </a:spcBef>
              <a:buChar char="•"/>
              <a:tabLst>
                <a:tab pos="401955" algn="l"/>
              </a:tabLst>
            </a:pPr>
            <a:r>
              <a:rPr sz="1800" spc="-5" dirty="0">
                <a:latin typeface="Constantia"/>
                <a:cs typeface="Constantia"/>
              </a:rPr>
              <a:t>Spread</a:t>
            </a:r>
            <a:r>
              <a:rPr sz="1800" spc="-25" dirty="0">
                <a:latin typeface="Constantia"/>
                <a:cs typeface="Constantia"/>
              </a:rPr>
              <a:t> </a:t>
            </a:r>
            <a:r>
              <a:rPr sz="1800" spc="-5" dirty="0">
                <a:latin typeface="Constantia"/>
                <a:cs typeface="Constantia"/>
              </a:rPr>
              <a:t>is</a:t>
            </a:r>
            <a:r>
              <a:rPr sz="1800" spc="-90" dirty="0">
                <a:latin typeface="Constantia"/>
                <a:cs typeface="Constantia"/>
              </a:rPr>
              <a:t> </a:t>
            </a:r>
            <a:r>
              <a:rPr sz="1800" spc="-5" dirty="0">
                <a:latin typeface="Constantia"/>
                <a:cs typeface="Constantia"/>
              </a:rPr>
              <a:t>due</a:t>
            </a:r>
            <a:r>
              <a:rPr sz="1800" spc="-60" dirty="0">
                <a:latin typeface="Constantia"/>
                <a:cs typeface="Constantia"/>
              </a:rPr>
              <a:t> </a:t>
            </a:r>
            <a:r>
              <a:rPr sz="1800" spc="-15" dirty="0">
                <a:latin typeface="Constantia"/>
                <a:cs typeface="Constantia"/>
              </a:rPr>
              <a:t>to</a:t>
            </a:r>
            <a:r>
              <a:rPr sz="1800" spc="-90" dirty="0">
                <a:latin typeface="Constantia"/>
                <a:cs typeface="Constantia"/>
              </a:rPr>
              <a:t> </a:t>
            </a:r>
            <a:r>
              <a:rPr sz="1800" spc="5" dirty="0">
                <a:latin typeface="Constantia"/>
                <a:cs typeface="Constantia"/>
              </a:rPr>
              <a:t>entry</a:t>
            </a:r>
            <a:r>
              <a:rPr sz="1800" spc="-9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of</a:t>
            </a:r>
            <a:r>
              <a:rPr sz="1800" spc="30" dirty="0">
                <a:latin typeface="Constantia"/>
                <a:cs typeface="Constantia"/>
              </a:rPr>
              <a:t> </a:t>
            </a:r>
            <a:r>
              <a:rPr sz="1800" spc="-5" dirty="0">
                <a:latin typeface="Constantia"/>
                <a:cs typeface="Constantia"/>
              </a:rPr>
              <a:t>infection</a:t>
            </a:r>
            <a:r>
              <a:rPr sz="1800" dirty="0">
                <a:latin typeface="Constantia"/>
                <a:cs typeface="Constantia"/>
              </a:rPr>
              <a:t> </a:t>
            </a:r>
            <a:r>
              <a:rPr sz="1800" spc="-10" dirty="0">
                <a:latin typeface="Constantia"/>
                <a:cs typeface="Constantia"/>
              </a:rPr>
              <a:t>into</a:t>
            </a:r>
            <a:r>
              <a:rPr sz="1800" spc="-65" dirty="0">
                <a:latin typeface="Constantia"/>
                <a:cs typeface="Constantia"/>
              </a:rPr>
              <a:t> </a:t>
            </a:r>
            <a:r>
              <a:rPr sz="1800" spc="-5" dirty="0">
                <a:latin typeface="Constantia"/>
                <a:cs typeface="Constantia"/>
              </a:rPr>
              <a:t>pulmonary</a:t>
            </a:r>
            <a:r>
              <a:rPr sz="1800" spc="-85" dirty="0">
                <a:latin typeface="Constantia"/>
                <a:cs typeface="Constantia"/>
              </a:rPr>
              <a:t> </a:t>
            </a:r>
            <a:r>
              <a:rPr sz="1800" spc="-15" dirty="0">
                <a:latin typeface="Constantia"/>
                <a:cs typeface="Constantia"/>
              </a:rPr>
              <a:t>vein  </a:t>
            </a:r>
            <a:r>
              <a:rPr sz="1800" spc="-10" dirty="0">
                <a:latin typeface="Constantia"/>
                <a:cs typeface="Constantia"/>
              </a:rPr>
              <a:t>producing</a:t>
            </a:r>
            <a:endParaRPr sz="1800">
              <a:latin typeface="Constantia"/>
              <a:cs typeface="Constantia"/>
            </a:endParaRPr>
          </a:p>
          <a:p>
            <a:pPr marL="444500">
              <a:lnSpc>
                <a:spcPct val="100000"/>
              </a:lnSpc>
            </a:pPr>
            <a:r>
              <a:rPr sz="1800" spc="-5" dirty="0">
                <a:latin typeface="Constantia"/>
                <a:cs typeface="Constantia"/>
              </a:rPr>
              <a:t>lesions in </a:t>
            </a:r>
            <a:r>
              <a:rPr sz="1800" spc="-10" dirty="0">
                <a:latin typeface="Constantia"/>
                <a:cs typeface="Constantia"/>
              </a:rPr>
              <a:t>different </a:t>
            </a:r>
            <a:r>
              <a:rPr sz="1800" spc="-5" dirty="0">
                <a:latin typeface="Constantia"/>
                <a:cs typeface="Constantia"/>
              </a:rPr>
              <a:t>extra </a:t>
            </a:r>
            <a:r>
              <a:rPr sz="1800" dirty="0">
                <a:latin typeface="Constantia"/>
                <a:cs typeface="Constantia"/>
              </a:rPr>
              <a:t>pulmonary</a:t>
            </a:r>
            <a:r>
              <a:rPr sz="1800" spc="-260" dirty="0">
                <a:latin typeface="Constantia"/>
                <a:cs typeface="Constantia"/>
              </a:rPr>
              <a:t> </a:t>
            </a:r>
            <a:r>
              <a:rPr sz="1800" spc="-10" dirty="0">
                <a:latin typeface="Constantia"/>
                <a:cs typeface="Constantia"/>
              </a:rPr>
              <a:t>sites.</a:t>
            </a:r>
            <a:endParaRPr sz="1800">
              <a:latin typeface="Constantia"/>
              <a:cs typeface="Constanti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00">
              <a:latin typeface="Times New Roman"/>
              <a:cs typeface="Times New Roman"/>
            </a:endParaRPr>
          </a:p>
          <a:p>
            <a:pPr marL="421640" indent="-358140">
              <a:lnSpc>
                <a:spcPct val="100000"/>
              </a:lnSpc>
              <a:buAutoNum type="arabicParenR" startAt="10"/>
              <a:tabLst>
                <a:tab pos="421640" algn="l"/>
              </a:tabLst>
            </a:pPr>
            <a:r>
              <a:rPr sz="1800" b="1" u="sng" spc="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Less </a:t>
            </a:r>
            <a:r>
              <a:rPr sz="1800" b="1" u="sng" spc="-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common </a:t>
            </a:r>
            <a:r>
              <a:rPr sz="1800" b="1" u="sng" spc="-10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Extra </a:t>
            </a:r>
            <a:r>
              <a:rPr sz="1800" b="1" u="sng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Pulmonary</a:t>
            </a:r>
            <a:r>
              <a:rPr sz="1800" b="1" u="sng" spc="-280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 </a:t>
            </a:r>
            <a:r>
              <a:rPr sz="1800" b="1" u="sng" spc="-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TB</a:t>
            </a:r>
            <a:endParaRPr sz="1800">
              <a:latin typeface="Constantia"/>
              <a:cs typeface="Constantia"/>
            </a:endParaRPr>
          </a:p>
          <a:p>
            <a:pPr marL="382905" marR="587375" indent="12065">
              <a:lnSpc>
                <a:spcPct val="101099"/>
              </a:lnSpc>
              <a:spcBef>
                <a:spcPts val="30"/>
              </a:spcBef>
            </a:pPr>
            <a:r>
              <a:rPr sz="1800" spc="-10" dirty="0">
                <a:latin typeface="Constantia"/>
                <a:cs typeface="Constantia"/>
              </a:rPr>
              <a:t>uveitis, </a:t>
            </a:r>
            <a:r>
              <a:rPr sz="1800" spc="-5" dirty="0">
                <a:latin typeface="Constantia"/>
                <a:cs typeface="Constantia"/>
              </a:rPr>
              <a:t>panophthalmitis, </a:t>
            </a:r>
            <a:r>
              <a:rPr sz="1800" dirty="0">
                <a:latin typeface="Constantia"/>
                <a:cs typeface="Constantia"/>
              </a:rPr>
              <a:t>painfull </a:t>
            </a:r>
            <a:r>
              <a:rPr sz="1800" spc="-5" dirty="0">
                <a:latin typeface="Constantia"/>
                <a:cs typeface="Constantia"/>
              </a:rPr>
              <a:t>Hypersensitivity  related </a:t>
            </a:r>
            <a:r>
              <a:rPr sz="1800" spc="-10" dirty="0">
                <a:latin typeface="Constantia"/>
                <a:cs typeface="Constantia"/>
              </a:rPr>
              <a:t>phlyctenular</a:t>
            </a:r>
            <a:r>
              <a:rPr sz="1800" spc="-145" dirty="0">
                <a:latin typeface="Constantia"/>
                <a:cs typeface="Constantia"/>
              </a:rPr>
              <a:t> </a:t>
            </a:r>
            <a:r>
              <a:rPr sz="1800" spc="-10" dirty="0">
                <a:latin typeface="Constantia"/>
                <a:cs typeface="Constantia"/>
              </a:rPr>
              <a:t>conjuctivis.</a:t>
            </a:r>
            <a:endParaRPr sz="1800">
              <a:latin typeface="Constantia"/>
              <a:cs typeface="Constant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4500" y="1031189"/>
            <a:ext cx="2477770" cy="7886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Diagnosis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18236" y="1876170"/>
            <a:ext cx="7056120" cy="353758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2400" spc="-5" dirty="0">
                <a:latin typeface="Constantia"/>
                <a:cs typeface="Constantia"/>
              </a:rPr>
              <a:t>1.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Bacteriological</a:t>
            </a:r>
            <a:r>
              <a:rPr sz="2400" u="heavy" spc="-1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 test</a:t>
            </a:r>
            <a:r>
              <a:rPr sz="2400" spc="-15" dirty="0">
                <a:latin typeface="Constantia"/>
                <a:cs typeface="Constantia"/>
              </a:rPr>
              <a:t>:</a:t>
            </a:r>
            <a:endParaRPr sz="2400">
              <a:latin typeface="Constantia"/>
              <a:cs typeface="Constantia"/>
            </a:endParaRPr>
          </a:p>
          <a:p>
            <a:pPr marL="527685" indent="-515620">
              <a:lnSpc>
                <a:spcPct val="100000"/>
              </a:lnSpc>
              <a:spcBef>
                <a:spcPts val="575"/>
              </a:spcBef>
              <a:buClr>
                <a:srgbClr val="0AD0D9"/>
              </a:buClr>
              <a:buSzPct val="93750"/>
              <a:buAutoNum type="alphaLcPeriod"/>
              <a:tabLst>
                <a:tab pos="527685" algn="l"/>
                <a:tab pos="528320" algn="l"/>
              </a:tabLst>
            </a:pPr>
            <a:r>
              <a:rPr sz="2400" spc="-5" dirty="0">
                <a:latin typeface="Constantia"/>
                <a:cs typeface="Constantia"/>
              </a:rPr>
              <a:t>Zeihl-Neelsen</a:t>
            </a:r>
            <a:r>
              <a:rPr sz="2400" spc="-9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stain</a:t>
            </a:r>
            <a:endParaRPr sz="2400">
              <a:latin typeface="Constantia"/>
              <a:cs typeface="Constantia"/>
            </a:endParaRPr>
          </a:p>
          <a:p>
            <a:pPr marL="527685" indent="-515620">
              <a:lnSpc>
                <a:spcPct val="100000"/>
              </a:lnSpc>
              <a:spcBef>
                <a:spcPts val="575"/>
              </a:spcBef>
              <a:buClr>
                <a:srgbClr val="0AD0D9"/>
              </a:buClr>
              <a:buSzPct val="93750"/>
              <a:buAutoNum type="alphaLcPeriod"/>
              <a:tabLst>
                <a:tab pos="527685" algn="l"/>
                <a:tab pos="528320" algn="l"/>
              </a:tabLst>
            </a:pPr>
            <a:r>
              <a:rPr sz="2400" spc="-10" dirty="0">
                <a:latin typeface="Constantia"/>
                <a:cs typeface="Constantia"/>
              </a:rPr>
              <a:t>Auramine </a:t>
            </a:r>
            <a:r>
              <a:rPr sz="2400" dirty="0">
                <a:latin typeface="Constantia"/>
                <a:cs typeface="Constantia"/>
              </a:rPr>
              <a:t>stain(fluorescence</a:t>
            </a:r>
            <a:r>
              <a:rPr sz="2400" spc="-170" dirty="0">
                <a:latin typeface="Constantia"/>
                <a:cs typeface="Constantia"/>
              </a:rPr>
              <a:t> </a:t>
            </a:r>
            <a:r>
              <a:rPr sz="2400" spc="-10" dirty="0">
                <a:latin typeface="Constantia"/>
                <a:cs typeface="Constantia"/>
              </a:rPr>
              <a:t>microscopy)</a:t>
            </a:r>
            <a:endParaRPr sz="2400">
              <a:latin typeface="Constantia"/>
              <a:cs typeface="Constanti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spc="-5" dirty="0">
                <a:latin typeface="Constantia"/>
                <a:cs typeface="Constantia"/>
              </a:rPr>
              <a:t>2.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Sputum </a:t>
            </a:r>
            <a:r>
              <a:rPr sz="2400" u="heavy" spc="-10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culture</a:t>
            </a:r>
            <a:r>
              <a:rPr sz="2400" u="heavy" spc="-200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test</a:t>
            </a:r>
            <a:r>
              <a:rPr sz="2400" spc="-5" dirty="0">
                <a:latin typeface="Constantia"/>
                <a:cs typeface="Constantia"/>
              </a:rPr>
              <a:t>:</a:t>
            </a:r>
            <a:endParaRPr sz="2400">
              <a:latin typeface="Constantia"/>
              <a:cs typeface="Constantia"/>
            </a:endParaRPr>
          </a:p>
          <a:p>
            <a:pPr marL="527685" indent="-515620">
              <a:lnSpc>
                <a:spcPct val="100000"/>
              </a:lnSpc>
              <a:spcBef>
                <a:spcPts val="575"/>
              </a:spcBef>
              <a:buClr>
                <a:srgbClr val="0AD0D9"/>
              </a:buClr>
              <a:buSzPct val="93750"/>
              <a:buAutoNum type="alphaLcPeriod"/>
              <a:tabLst>
                <a:tab pos="527685" algn="l"/>
                <a:tab pos="528320" algn="l"/>
              </a:tabLst>
            </a:pPr>
            <a:r>
              <a:rPr sz="2400" spc="-15" dirty="0">
                <a:latin typeface="Constantia"/>
                <a:cs typeface="Constantia"/>
              </a:rPr>
              <a:t>Lowenstein </a:t>
            </a:r>
            <a:r>
              <a:rPr sz="2400" spc="-5" dirty="0">
                <a:latin typeface="Constantia"/>
                <a:cs typeface="Constantia"/>
              </a:rPr>
              <a:t>–Jensen(LJ) </a:t>
            </a:r>
            <a:r>
              <a:rPr sz="2400" dirty="0">
                <a:latin typeface="Constantia"/>
                <a:cs typeface="Constantia"/>
              </a:rPr>
              <a:t>solid </a:t>
            </a:r>
            <a:r>
              <a:rPr sz="2400" spc="-5" dirty="0">
                <a:latin typeface="Constantia"/>
                <a:cs typeface="Constantia"/>
              </a:rPr>
              <a:t>medium: </a:t>
            </a:r>
            <a:r>
              <a:rPr sz="2400" dirty="0">
                <a:latin typeface="Constantia"/>
                <a:cs typeface="Constantia"/>
              </a:rPr>
              <a:t>4-18</a:t>
            </a:r>
            <a:r>
              <a:rPr sz="2400" spc="-145" dirty="0">
                <a:latin typeface="Constantia"/>
                <a:cs typeface="Constantia"/>
              </a:rPr>
              <a:t> </a:t>
            </a:r>
            <a:r>
              <a:rPr sz="2400" spc="-15" dirty="0">
                <a:latin typeface="Constantia"/>
                <a:cs typeface="Constantia"/>
              </a:rPr>
              <a:t>weeks</a:t>
            </a:r>
            <a:endParaRPr sz="2400">
              <a:latin typeface="Constantia"/>
              <a:cs typeface="Constantia"/>
            </a:endParaRPr>
          </a:p>
          <a:p>
            <a:pPr marL="527685" indent="-515620">
              <a:lnSpc>
                <a:spcPct val="100000"/>
              </a:lnSpc>
              <a:spcBef>
                <a:spcPts val="580"/>
              </a:spcBef>
              <a:buClr>
                <a:srgbClr val="0AD0D9"/>
              </a:buClr>
              <a:buSzPct val="93750"/>
              <a:buAutoNum type="alphaLcPeriod"/>
              <a:tabLst>
                <a:tab pos="527685" algn="l"/>
                <a:tab pos="528320" algn="l"/>
              </a:tabLst>
            </a:pPr>
            <a:r>
              <a:rPr sz="2400" dirty="0">
                <a:latin typeface="Constantia"/>
                <a:cs typeface="Constantia"/>
              </a:rPr>
              <a:t>Liquid </a:t>
            </a:r>
            <a:r>
              <a:rPr sz="2400" spc="-5" dirty="0">
                <a:latin typeface="Constantia"/>
                <a:cs typeface="Constantia"/>
              </a:rPr>
              <a:t>medium </a:t>
            </a:r>
            <a:r>
              <a:rPr sz="2400" dirty="0">
                <a:latin typeface="Constantia"/>
                <a:cs typeface="Constantia"/>
              </a:rPr>
              <a:t>: </a:t>
            </a:r>
            <a:r>
              <a:rPr sz="2400" spc="-5" dirty="0">
                <a:latin typeface="Constantia"/>
                <a:cs typeface="Constantia"/>
              </a:rPr>
              <a:t>8-14</a:t>
            </a:r>
            <a:r>
              <a:rPr sz="2400" spc="-150" dirty="0">
                <a:latin typeface="Constantia"/>
                <a:cs typeface="Constantia"/>
              </a:rPr>
              <a:t> </a:t>
            </a:r>
            <a:r>
              <a:rPr sz="2400" spc="-25" dirty="0">
                <a:latin typeface="Constantia"/>
                <a:cs typeface="Constantia"/>
              </a:rPr>
              <a:t>days</a:t>
            </a:r>
            <a:endParaRPr sz="2400">
              <a:latin typeface="Constantia"/>
              <a:cs typeface="Constantia"/>
            </a:endParaRPr>
          </a:p>
          <a:p>
            <a:pPr marL="527685" indent="-515620">
              <a:lnSpc>
                <a:spcPct val="100000"/>
              </a:lnSpc>
              <a:spcBef>
                <a:spcPts val="575"/>
              </a:spcBef>
              <a:buClr>
                <a:srgbClr val="0AD0D9"/>
              </a:buClr>
              <a:buSzPct val="93750"/>
              <a:buAutoNum type="alphaLcPeriod"/>
              <a:tabLst>
                <a:tab pos="527685" algn="l"/>
                <a:tab pos="528320" algn="l"/>
              </a:tabLst>
            </a:pPr>
            <a:r>
              <a:rPr sz="2400" spc="-5" dirty="0">
                <a:latin typeface="Constantia"/>
                <a:cs typeface="Constantia"/>
              </a:rPr>
              <a:t>Agar medium </a:t>
            </a:r>
            <a:r>
              <a:rPr sz="2400" dirty="0">
                <a:latin typeface="Constantia"/>
                <a:cs typeface="Constantia"/>
              </a:rPr>
              <a:t>: 7 </a:t>
            </a:r>
            <a:r>
              <a:rPr sz="2400" spc="-20" dirty="0">
                <a:latin typeface="Constantia"/>
                <a:cs typeface="Constantia"/>
              </a:rPr>
              <a:t>to </a:t>
            </a:r>
            <a:r>
              <a:rPr sz="2400" dirty="0">
                <a:latin typeface="Constantia"/>
                <a:cs typeface="Constantia"/>
              </a:rPr>
              <a:t>14</a:t>
            </a:r>
            <a:r>
              <a:rPr sz="2400" spc="-270" dirty="0">
                <a:latin typeface="Constantia"/>
                <a:cs typeface="Constantia"/>
              </a:rPr>
              <a:t> </a:t>
            </a:r>
            <a:r>
              <a:rPr sz="2400" spc="-25" dirty="0">
                <a:latin typeface="Constantia"/>
                <a:cs typeface="Constantia"/>
              </a:rPr>
              <a:t>days</a:t>
            </a:r>
            <a:endParaRPr sz="2400">
              <a:latin typeface="Constantia"/>
              <a:cs typeface="Constant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93850" y="1478738"/>
            <a:ext cx="1863089" cy="805815"/>
          </a:xfrm>
          <a:prstGeom prst="rect">
            <a:avLst/>
          </a:prstGeom>
        </p:spPr>
        <p:txBody>
          <a:bodyPr vert="horz" wrap="square" lIns="0" tIns="927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30"/>
              </a:spcBef>
            </a:pPr>
            <a:r>
              <a:rPr sz="2400" u="heavy" spc="-1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3.Radiography</a:t>
            </a:r>
            <a:r>
              <a:rPr sz="1800" spc="-10" dirty="0">
                <a:solidFill>
                  <a:srgbClr val="000000"/>
                </a:solidFill>
              </a:rPr>
              <a:t>:</a:t>
            </a:r>
            <a:endParaRPr sz="1800"/>
          </a:p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sz="1800" u="heavy" spc="-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Chest</a:t>
            </a:r>
            <a:r>
              <a:rPr sz="1800" u="heavy" spc="-2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 </a:t>
            </a:r>
            <a:r>
              <a:rPr sz="1800" u="heavy" spc="-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X-Ray(CXR)</a:t>
            </a:r>
            <a:endParaRPr sz="1800"/>
          </a:p>
        </p:txBody>
      </p:sp>
      <p:sp>
        <p:nvSpPr>
          <p:cNvPr id="3" name="object 3"/>
          <p:cNvSpPr txBox="1"/>
          <p:nvPr/>
        </p:nvSpPr>
        <p:spPr>
          <a:xfrm>
            <a:off x="1511553" y="2778040"/>
            <a:ext cx="4663440" cy="3690620"/>
          </a:xfrm>
          <a:prstGeom prst="rect">
            <a:avLst/>
          </a:prstGeom>
        </p:spPr>
        <p:txBody>
          <a:bodyPr vert="horz" wrap="square" lIns="0" tIns="220345" rIns="0" bIns="0" rtlCol="0">
            <a:spAutoFit/>
          </a:bodyPr>
          <a:lstStyle/>
          <a:p>
            <a:pPr marL="94615">
              <a:lnSpc>
                <a:spcPct val="100000"/>
              </a:lnSpc>
              <a:spcBef>
                <a:spcPts val="1735"/>
              </a:spcBef>
            </a:pP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4.Nucleic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acid</a:t>
            </a:r>
            <a:r>
              <a:rPr sz="2400" u="heavy" spc="-4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amplification:</a:t>
            </a:r>
            <a:endParaRPr sz="2400">
              <a:latin typeface="Calibri"/>
              <a:cs typeface="Calibri"/>
            </a:endParaRPr>
          </a:p>
          <a:p>
            <a:pPr marL="287020" indent="-274320">
              <a:lnSpc>
                <a:spcPct val="100000"/>
              </a:lnSpc>
              <a:spcBef>
                <a:spcPts val="1225"/>
              </a:spcBef>
              <a:buClr>
                <a:srgbClr val="0AD0D9"/>
              </a:buClr>
              <a:buSzPct val="94444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1800" spc="-5" dirty="0">
                <a:latin typeface="Calibri"/>
                <a:cs typeface="Calibri"/>
              </a:rPr>
              <a:t>Species </a:t>
            </a:r>
            <a:r>
              <a:rPr sz="1800" spc="-10" dirty="0">
                <a:latin typeface="Calibri"/>
                <a:cs typeface="Calibri"/>
              </a:rPr>
              <a:t>identification </a:t>
            </a:r>
            <a:r>
              <a:rPr sz="1800" dirty="0">
                <a:latin typeface="Calibri"/>
                <a:cs typeface="Calibri"/>
              </a:rPr>
              <a:t>; </a:t>
            </a:r>
            <a:r>
              <a:rPr sz="1800" spc="-10" dirty="0">
                <a:latin typeface="Calibri"/>
                <a:cs typeface="Calibri"/>
              </a:rPr>
              <a:t>several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hours</a:t>
            </a:r>
            <a:endParaRPr sz="1800">
              <a:latin typeface="Calibri"/>
              <a:cs typeface="Calibri"/>
            </a:endParaRPr>
          </a:p>
          <a:p>
            <a:pPr marL="287020" indent="-274320">
              <a:lnSpc>
                <a:spcPct val="100000"/>
              </a:lnSpc>
              <a:spcBef>
                <a:spcPts val="1510"/>
              </a:spcBef>
              <a:buClr>
                <a:srgbClr val="0AD0D9"/>
              </a:buClr>
              <a:buSzPct val="94444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1800" spc="-10" dirty="0">
                <a:latin typeface="Calibri"/>
                <a:cs typeface="Calibri"/>
              </a:rPr>
              <a:t>Low </a:t>
            </a:r>
            <a:r>
              <a:rPr sz="1800" spc="-15" dirty="0">
                <a:latin typeface="Calibri"/>
                <a:cs typeface="Calibri"/>
              </a:rPr>
              <a:t>sensitivity, </a:t>
            </a:r>
            <a:r>
              <a:rPr sz="1800" spc="-5" dirty="0">
                <a:latin typeface="Calibri"/>
                <a:cs typeface="Calibri"/>
              </a:rPr>
              <a:t>high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cost</a:t>
            </a:r>
            <a:endParaRPr sz="1800">
              <a:latin typeface="Calibri"/>
              <a:cs typeface="Calibri"/>
            </a:endParaRPr>
          </a:p>
          <a:p>
            <a:pPr marL="274320" marR="5080" indent="-262255">
              <a:lnSpc>
                <a:spcPct val="135100"/>
              </a:lnSpc>
              <a:spcBef>
                <a:spcPts val="755"/>
              </a:spcBef>
              <a:buClr>
                <a:srgbClr val="0AD0D9"/>
              </a:buClr>
              <a:buSzPct val="94444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1800" spc="-10" dirty="0">
                <a:latin typeface="Calibri"/>
                <a:cs typeface="Calibri"/>
              </a:rPr>
              <a:t>Most </a:t>
            </a:r>
            <a:r>
              <a:rPr sz="1800" spc="-5" dirty="0">
                <a:latin typeface="Calibri"/>
                <a:cs typeface="Calibri"/>
              </a:rPr>
              <a:t>useful </a:t>
            </a:r>
            <a:r>
              <a:rPr sz="1800" spc="-15" dirty="0">
                <a:latin typeface="Calibri"/>
                <a:cs typeface="Calibri"/>
              </a:rPr>
              <a:t>for </a:t>
            </a:r>
            <a:r>
              <a:rPr sz="1800" dirty="0">
                <a:latin typeface="Calibri"/>
                <a:cs typeface="Calibri"/>
              </a:rPr>
              <a:t>the </a:t>
            </a:r>
            <a:r>
              <a:rPr sz="1800" spc="-10" dirty="0">
                <a:latin typeface="Calibri"/>
                <a:cs typeface="Calibri"/>
              </a:rPr>
              <a:t>rapid confirmation </a:t>
            </a:r>
            <a:r>
              <a:rPr sz="1800" spc="-5" dirty="0">
                <a:latin typeface="Calibri"/>
                <a:cs typeface="Calibri"/>
              </a:rPr>
              <a:t>of  </a:t>
            </a:r>
            <a:r>
              <a:rPr sz="1800" spc="-10" dirty="0">
                <a:latin typeface="Calibri"/>
                <a:cs typeface="Calibri"/>
              </a:rPr>
              <a:t>tuberculosis </a:t>
            </a:r>
            <a:r>
              <a:rPr sz="1800" spc="-5" dirty="0">
                <a:latin typeface="Calibri"/>
                <a:cs typeface="Calibri"/>
              </a:rPr>
              <a:t>in </a:t>
            </a:r>
            <a:r>
              <a:rPr sz="1800" spc="-10" dirty="0">
                <a:latin typeface="Calibri"/>
                <a:cs typeface="Calibri"/>
              </a:rPr>
              <a:t>persons </a:t>
            </a:r>
            <a:r>
              <a:rPr sz="1800" spc="-5" dirty="0">
                <a:latin typeface="Calibri"/>
                <a:cs typeface="Calibri"/>
              </a:rPr>
              <a:t>with AFB-positive</a:t>
            </a:r>
            <a:r>
              <a:rPr sz="1800" spc="1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sputa</a:t>
            </a:r>
            <a:endParaRPr sz="1800">
              <a:latin typeface="Calibri"/>
              <a:cs typeface="Calibri"/>
            </a:endParaRPr>
          </a:p>
          <a:p>
            <a:pPr marL="287020" indent="-274320">
              <a:lnSpc>
                <a:spcPct val="100000"/>
              </a:lnSpc>
              <a:spcBef>
                <a:spcPts val="1190"/>
              </a:spcBef>
              <a:buClr>
                <a:srgbClr val="0AD0D9"/>
              </a:buClr>
              <a:buSzPct val="94444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1800" spc="-5" dirty="0">
                <a:latin typeface="Calibri"/>
                <a:cs typeface="Calibri"/>
              </a:rPr>
              <a:t>Utility</a:t>
            </a:r>
            <a:endParaRPr sz="1800">
              <a:latin typeface="Calibri"/>
              <a:cs typeface="Calibri"/>
            </a:endParaRPr>
          </a:p>
          <a:p>
            <a:pPr marL="652780" lvl="1" indent="-247015">
              <a:lnSpc>
                <a:spcPct val="100000"/>
              </a:lnSpc>
              <a:spcBef>
                <a:spcPts val="1510"/>
              </a:spcBef>
              <a:buClr>
                <a:srgbClr val="0E6EC5"/>
              </a:buClr>
              <a:buSzPct val="83333"/>
              <a:buFont typeface="Wingdings 2"/>
              <a:buChar char=""/>
              <a:tabLst>
                <a:tab pos="652145" algn="l"/>
                <a:tab pos="652780" algn="l"/>
              </a:tabLst>
            </a:pPr>
            <a:r>
              <a:rPr sz="1800" spc="-10" dirty="0">
                <a:latin typeface="Calibri"/>
                <a:cs typeface="Calibri"/>
              </a:rPr>
              <a:t>AFB-negative </a:t>
            </a:r>
            <a:r>
              <a:rPr sz="1800" spc="-5" dirty="0">
                <a:latin typeface="Calibri"/>
                <a:cs typeface="Calibri"/>
              </a:rPr>
              <a:t>pulmonary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tuberculosis</a:t>
            </a:r>
            <a:endParaRPr sz="1800">
              <a:latin typeface="Calibri"/>
              <a:cs typeface="Calibri"/>
            </a:endParaRPr>
          </a:p>
          <a:p>
            <a:pPr marL="652780" lvl="1" indent="-247015">
              <a:lnSpc>
                <a:spcPct val="100000"/>
              </a:lnSpc>
              <a:spcBef>
                <a:spcPts val="1510"/>
              </a:spcBef>
              <a:buClr>
                <a:srgbClr val="0E6EC5"/>
              </a:buClr>
              <a:buSzPct val="83333"/>
              <a:buFont typeface="Wingdings 2"/>
              <a:buChar char=""/>
              <a:tabLst>
                <a:tab pos="652145" algn="l"/>
                <a:tab pos="652780" algn="l"/>
              </a:tabLst>
            </a:pPr>
            <a:r>
              <a:rPr sz="1800" spc="-15" dirty="0">
                <a:latin typeface="Calibri"/>
                <a:cs typeface="Calibri"/>
              </a:rPr>
              <a:t>Extra </a:t>
            </a:r>
            <a:r>
              <a:rPr sz="1800" spc="-5" dirty="0">
                <a:latin typeface="Calibri"/>
                <a:cs typeface="Calibri"/>
              </a:rPr>
              <a:t>pulmonary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tuberculosis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174993" y="152400"/>
            <a:ext cx="2789174" cy="26256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96897" y="320751"/>
            <a:ext cx="282511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u="heavy" spc="-2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5.Tuberculin </a:t>
            </a:r>
            <a:r>
              <a:rPr sz="2000" u="heavy" spc="-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skin </a:t>
            </a:r>
            <a:r>
              <a:rPr sz="2000" u="heavy" spc="-1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test </a:t>
            </a:r>
            <a:r>
              <a:rPr sz="2000" u="heavy" spc="-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(PPD)</a:t>
            </a:r>
            <a:endParaRPr sz="2000"/>
          </a:p>
        </p:txBody>
      </p:sp>
      <p:sp>
        <p:nvSpPr>
          <p:cNvPr id="3" name="object 3"/>
          <p:cNvSpPr/>
          <p:nvPr/>
        </p:nvSpPr>
        <p:spPr>
          <a:xfrm>
            <a:off x="4969764" y="990600"/>
            <a:ext cx="3931920" cy="26060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24255" y="4303776"/>
            <a:ext cx="2665476" cy="22768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294888" y="4303776"/>
            <a:ext cx="2520695" cy="227685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998464" y="4280915"/>
            <a:ext cx="2621280" cy="227685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526794" y="687070"/>
            <a:ext cx="3187065" cy="30118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822960" marR="203835" indent="-457200" algn="just">
              <a:lnSpc>
                <a:spcPct val="100000"/>
              </a:lnSpc>
              <a:spcBef>
                <a:spcPts val="105"/>
              </a:spcBef>
              <a:buClr>
                <a:srgbClr val="0E6EC5"/>
              </a:buClr>
              <a:buSzPct val="85000"/>
              <a:buFont typeface="Wingdings"/>
              <a:buChar char=""/>
              <a:tabLst>
                <a:tab pos="823594" algn="l"/>
              </a:tabLst>
            </a:pPr>
            <a:r>
              <a:rPr sz="2000" dirty="0">
                <a:latin typeface="Calibri"/>
                <a:cs typeface="Calibri"/>
              </a:rPr>
              <a:t>Injection </a:t>
            </a:r>
            <a:r>
              <a:rPr sz="2000" spc="-5" dirty="0">
                <a:latin typeface="Calibri"/>
                <a:cs typeface="Calibri"/>
              </a:rPr>
              <a:t>of fluid</a:t>
            </a:r>
            <a:r>
              <a:rPr sz="2000" spc="-8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into  </a:t>
            </a:r>
            <a:r>
              <a:rPr sz="2000" dirty="0">
                <a:latin typeface="Calibri"/>
                <a:cs typeface="Calibri"/>
              </a:rPr>
              <a:t>the </a:t>
            </a:r>
            <a:r>
              <a:rPr sz="2000" spc="-5" dirty="0">
                <a:latin typeface="Calibri"/>
                <a:cs typeface="Calibri"/>
              </a:rPr>
              <a:t>skin of </a:t>
            </a:r>
            <a:r>
              <a:rPr sz="2000" dirty="0">
                <a:latin typeface="Calibri"/>
                <a:cs typeface="Calibri"/>
              </a:rPr>
              <a:t>the </a:t>
            </a:r>
            <a:r>
              <a:rPr sz="2000" spc="-5" dirty="0">
                <a:latin typeface="Calibri"/>
                <a:cs typeface="Calibri"/>
              </a:rPr>
              <a:t>lower  arm.</a:t>
            </a:r>
            <a:endParaRPr sz="2000">
              <a:latin typeface="Calibri"/>
              <a:cs typeface="Calibri"/>
            </a:endParaRPr>
          </a:p>
          <a:p>
            <a:pPr marL="822960" indent="-457834" algn="just">
              <a:lnSpc>
                <a:spcPct val="100000"/>
              </a:lnSpc>
              <a:spcBef>
                <a:spcPts val="475"/>
              </a:spcBef>
              <a:buClr>
                <a:srgbClr val="0E6EC5"/>
              </a:buClr>
              <a:buSzPct val="85000"/>
              <a:buFont typeface="Wingdings"/>
              <a:buChar char=""/>
              <a:tabLst>
                <a:tab pos="823594" algn="l"/>
              </a:tabLst>
            </a:pPr>
            <a:r>
              <a:rPr sz="2000" dirty="0">
                <a:latin typeface="Calibri"/>
                <a:cs typeface="Calibri"/>
              </a:rPr>
              <a:t>48-72 </a:t>
            </a:r>
            <a:r>
              <a:rPr sz="2000" spc="-10" dirty="0">
                <a:latin typeface="Calibri"/>
                <a:cs typeface="Calibri"/>
              </a:rPr>
              <a:t>hours later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–</a:t>
            </a:r>
            <a:endParaRPr sz="2000">
              <a:latin typeface="Calibri"/>
              <a:cs typeface="Calibri"/>
            </a:endParaRPr>
          </a:p>
          <a:p>
            <a:pPr marL="822960" algn="just">
              <a:lnSpc>
                <a:spcPct val="100000"/>
              </a:lnSpc>
              <a:spcBef>
                <a:spcPts val="5"/>
              </a:spcBef>
            </a:pPr>
            <a:r>
              <a:rPr sz="2000" spc="-10" dirty="0">
                <a:latin typeface="Calibri"/>
                <a:cs typeface="Calibri"/>
              </a:rPr>
              <a:t>checked </a:t>
            </a:r>
            <a:r>
              <a:rPr sz="2000" spc="-15" dirty="0">
                <a:latin typeface="Calibri"/>
                <a:cs typeface="Calibri"/>
              </a:rPr>
              <a:t>for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reaction.</a:t>
            </a:r>
            <a:endParaRPr sz="2000">
              <a:latin typeface="Calibri"/>
              <a:cs typeface="Calibri"/>
            </a:endParaRPr>
          </a:p>
          <a:p>
            <a:pPr marL="822960" marR="157480" indent="-457200" algn="just">
              <a:lnSpc>
                <a:spcPct val="100000"/>
              </a:lnSpc>
              <a:spcBef>
                <a:spcPts val="480"/>
              </a:spcBef>
              <a:buClr>
                <a:srgbClr val="0E6EC5"/>
              </a:buClr>
              <a:buSzPct val="85000"/>
              <a:buFont typeface="Wingdings"/>
              <a:buChar char=""/>
              <a:tabLst>
                <a:tab pos="823594" algn="l"/>
              </a:tabLst>
            </a:pPr>
            <a:r>
              <a:rPr sz="2000" spc="-5" dirty="0">
                <a:latin typeface="Calibri"/>
                <a:cs typeface="Calibri"/>
              </a:rPr>
              <a:t>Diagnosis </a:t>
            </a:r>
            <a:r>
              <a:rPr sz="2000" dirty="0">
                <a:latin typeface="Calibri"/>
                <a:cs typeface="Calibri"/>
              </a:rPr>
              <a:t>is </a:t>
            </a:r>
            <a:r>
              <a:rPr sz="2000" spc="-5" dirty="0">
                <a:latin typeface="Calibri"/>
                <a:cs typeface="Calibri"/>
              </a:rPr>
              <a:t>based on  </a:t>
            </a:r>
            <a:r>
              <a:rPr sz="2000" dirty="0">
                <a:latin typeface="Calibri"/>
                <a:cs typeface="Calibri"/>
              </a:rPr>
              <a:t>the </a:t>
            </a:r>
            <a:r>
              <a:rPr sz="2000" spc="-15" dirty="0">
                <a:latin typeface="Calibri"/>
                <a:cs typeface="Calibri"/>
              </a:rPr>
              <a:t>size </a:t>
            </a:r>
            <a:r>
              <a:rPr sz="2000" spc="-5" dirty="0">
                <a:latin typeface="Calibri"/>
                <a:cs typeface="Calibri"/>
              </a:rPr>
              <a:t>of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wheal.</a:t>
            </a:r>
            <a:endParaRPr sz="2000">
              <a:latin typeface="Calibri"/>
              <a:cs typeface="Calibri"/>
            </a:endParaRPr>
          </a:p>
          <a:p>
            <a:pPr marL="12700" marR="169545">
              <a:lnSpc>
                <a:spcPct val="100000"/>
              </a:lnSpc>
              <a:spcBef>
                <a:spcPts val="1425"/>
              </a:spcBef>
            </a:pPr>
            <a:r>
              <a:rPr sz="1800" dirty="0">
                <a:latin typeface="Constantia"/>
                <a:cs typeface="Constantia"/>
              </a:rPr>
              <a:t>1 </a:t>
            </a:r>
            <a:r>
              <a:rPr sz="1800" spc="-5" dirty="0">
                <a:latin typeface="Constantia"/>
                <a:cs typeface="Constantia"/>
              </a:rPr>
              <a:t>dose </a:t>
            </a:r>
            <a:r>
              <a:rPr sz="1800" dirty="0">
                <a:latin typeface="Constantia"/>
                <a:cs typeface="Constantia"/>
              </a:rPr>
              <a:t>= </a:t>
            </a:r>
            <a:r>
              <a:rPr sz="1800" spc="-5" dirty="0">
                <a:latin typeface="Constantia"/>
                <a:cs typeface="Constantia"/>
              </a:rPr>
              <a:t>0.1 </a:t>
            </a:r>
            <a:r>
              <a:rPr sz="1800" dirty="0">
                <a:latin typeface="Constantia"/>
                <a:cs typeface="Constantia"/>
              </a:rPr>
              <a:t>ml </a:t>
            </a:r>
            <a:r>
              <a:rPr sz="1800" spc="-10" dirty="0">
                <a:latin typeface="Constantia"/>
                <a:cs typeface="Constantia"/>
              </a:rPr>
              <a:t>contains</a:t>
            </a:r>
            <a:r>
              <a:rPr sz="1800" spc="-195" dirty="0">
                <a:latin typeface="Constantia"/>
                <a:cs typeface="Constantia"/>
              </a:rPr>
              <a:t> </a:t>
            </a:r>
            <a:r>
              <a:rPr sz="1800" spc="-5" dirty="0">
                <a:latin typeface="Constantia"/>
                <a:cs typeface="Constantia"/>
              </a:rPr>
              <a:t>0.04µg  </a:t>
            </a:r>
            <a:r>
              <a:rPr sz="1800" spc="-25" dirty="0">
                <a:latin typeface="Constantia"/>
                <a:cs typeface="Constantia"/>
              </a:rPr>
              <a:t>Tuberculin</a:t>
            </a:r>
            <a:r>
              <a:rPr sz="1800" spc="-40" dirty="0">
                <a:latin typeface="Constantia"/>
                <a:cs typeface="Constantia"/>
              </a:rPr>
              <a:t> </a:t>
            </a:r>
            <a:r>
              <a:rPr sz="1800" spc="-50" dirty="0">
                <a:latin typeface="Constantia"/>
                <a:cs typeface="Constantia"/>
              </a:rPr>
              <a:t>PPD.</a:t>
            </a:r>
            <a:endParaRPr sz="1800">
              <a:latin typeface="Constantia"/>
              <a:cs typeface="Constant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Definition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7020" marR="5080" indent="-274320">
              <a:lnSpc>
                <a:spcPct val="100000"/>
              </a:lnSpc>
              <a:spcBef>
                <a:spcPts val="105"/>
              </a:spcBef>
              <a:buClr>
                <a:srgbClr val="0AD0D9"/>
              </a:buClr>
              <a:buSzPct val="94230"/>
              <a:buFont typeface="Wingdings 2"/>
              <a:buChar char=""/>
              <a:tabLst>
                <a:tab pos="287020" algn="l"/>
              </a:tabLst>
            </a:pPr>
            <a:r>
              <a:rPr b="1" spc="-25" dirty="0">
                <a:latin typeface="Constantia"/>
                <a:cs typeface="Constantia"/>
              </a:rPr>
              <a:t>Tuberculosis </a:t>
            </a:r>
            <a:r>
              <a:rPr spc="-5" dirty="0"/>
              <a:t>(</a:t>
            </a:r>
            <a:r>
              <a:rPr b="1" spc="-5" dirty="0">
                <a:latin typeface="Constantia"/>
                <a:cs typeface="Constantia"/>
              </a:rPr>
              <a:t>TB</a:t>
            </a:r>
            <a:r>
              <a:rPr spc="-5" dirty="0"/>
              <a:t>) is </a:t>
            </a:r>
            <a:r>
              <a:rPr dirty="0"/>
              <a:t>a </a:t>
            </a:r>
            <a:r>
              <a:rPr spc="-10" dirty="0"/>
              <a:t>potentially </a:t>
            </a:r>
            <a:r>
              <a:rPr dirty="0"/>
              <a:t>fatal  </a:t>
            </a:r>
            <a:r>
              <a:rPr spc="-10" dirty="0"/>
              <a:t>contagious</a:t>
            </a:r>
            <a:r>
              <a:rPr spc="-150" dirty="0"/>
              <a:t> </a:t>
            </a:r>
            <a:r>
              <a:rPr spc="-5" dirty="0"/>
              <a:t>disease</a:t>
            </a:r>
            <a:r>
              <a:rPr spc="-95" dirty="0"/>
              <a:t> </a:t>
            </a:r>
            <a:r>
              <a:rPr spc="-5" dirty="0"/>
              <a:t>that</a:t>
            </a:r>
            <a:r>
              <a:rPr spc="-145" dirty="0"/>
              <a:t> </a:t>
            </a:r>
            <a:r>
              <a:rPr spc="-5" dirty="0"/>
              <a:t>can</a:t>
            </a:r>
            <a:r>
              <a:rPr spc="-110" dirty="0"/>
              <a:t> </a:t>
            </a:r>
            <a:r>
              <a:rPr spc="-5" dirty="0"/>
              <a:t>affect</a:t>
            </a:r>
            <a:r>
              <a:rPr spc="-150" dirty="0"/>
              <a:t> </a:t>
            </a:r>
            <a:r>
              <a:rPr dirty="0"/>
              <a:t>almost</a:t>
            </a:r>
            <a:r>
              <a:rPr spc="-165" dirty="0"/>
              <a:t> </a:t>
            </a:r>
            <a:r>
              <a:rPr spc="-15" dirty="0"/>
              <a:t>any</a:t>
            </a:r>
            <a:r>
              <a:rPr spc="-114" dirty="0"/>
              <a:t> </a:t>
            </a:r>
            <a:r>
              <a:rPr spc="-5" dirty="0"/>
              <a:t>part  </a:t>
            </a:r>
            <a:r>
              <a:rPr dirty="0"/>
              <a:t>of </a:t>
            </a:r>
            <a:r>
              <a:rPr spc="-5" dirty="0"/>
              <a:t>the </a:t>
            </a:r>
            <a:r>
              <a:rPr spc="-10" dirty="0"/>
              <a:t>body </a:t>
            </a:r>
            <a:r>
              <a:rPr dirty="0"/>
              <a:t>but </a:t>
            </a:r>
            <a:r>
              <a:rPr spc="-5" dirty="0"/>
              <a:t>is </a:t>
            </a:r>
            <a:r>
              <a:rPr spc="-10" dirty="0"/>
              <a:t>mainly </a:t>
            </a:r>
            <a:r>
              <a:rPr dirty="0"/>
              <a:t>an </a:t>
            </a:r>
            <a:r>
              <a:rPr spc="-5" dirty="0"/>
              <a:t>infection </a:t>
            </a:r>
            <a:r>
              <a:rPr dirty="0"/>
              <a:t>of </a:t>
            </a:r>
            <a:r>
              <a:rPr spc="-5" dirty="0"/>
              <a:t>the  lungs.</a:t>
            </a:r>
          </a:p>
          <a:p>
            <a:pPr>
              <a:lnSpc>
                <a:spcPct val="100000"/>
              </a:lnSpc>
            </a:pPr>
            <a:endParaRPr sz="3800">
              <a:latin typeface="Times New Roman"/>
              <a:cs typeface="Times New Roman"/>
            </a:endParaRPr>
          </a:p>
          <a:p>
            <a:pPr marL="94615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Neo-latin </a:t>
            </a:r>
            <a:r>
              <a:rPr spc="-25" dirty="0"/>
              <a:t>word</a:t>
            </a:r>
            <a:r>
              <a:rPr spc="-150" dirty="0"/>
              <a:t> </a:t>
            </a:r>
            <a:r>
              <a:rPr dirty="0"/>
              <a:t>: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165475" y="4576648"/>
            <a:ext cx="330581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Constantia"/>
                <a:cs typeface="Constantia"/>
              </a:rPr>
              <a:t>- </a:t>
            </a:r>
            <a:r>
              <a:rPr sz="2400" spc="-10" dirty="0">
                <a:latin typeface="Constantia"/>
                <a:cs typeface="Constantia"/>
              </a:rPr>
              <a:t>Round</a:t>
            </a:r>
            <a:r>
              <a:rPr sz="2400" spc="-95" dirty="0">
                <a:latin typeface="Constantia"/>
                <a:cs typeface="Constantia"/>
              </a:rPr>
              <a:t> </a:t>
            </a:r>
            <a:r>
              <a:rPr sz="2400" spc="-10" dirty="0">
                <a:latin typeface="Constantia"/>
                <a:cs typeface="Constantia"/>
              </a:rPr>
              <a:t>nodule/Swelling</a:t>
            </a:r>
            <a:endParaRPr sz="2400">
              <a:latin typeface="Constantia"/>
              <a:cs typeface="Constant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918586" y="5502351"/>
            <a:ext cx="1559560" cy="422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dirty="0">
                <a:latin typeface="Constantia"/>
                <a:cs typeface="Constantia"/>
              </a:rPr>
              <a:t>-</a:t>
            </a:r>
            <a:r>
              <a:rPr sz="2600" spc="-55" dirty="0">
                <a:latin typeface="Constantia"/>
                <a:cs typeface="Constantia"/>
              </a:rPr>
              <a:t> </a:t>
            </a:r>
            <a:r>
              <a:rPr sz="2400" spc="-10" dirty="0">
                <a:latin typeface="Constantia"/>
                <a:cs typeface="Constantia"/>
              </a:rPr>
              <a:t>Condition</a:t>
            </a:r>
            <a:endParaRPr sz="2400">
              <a:latin typeface="Constantia"/>
              <a:cs typeface="Constanti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448561" y="4572761"/>
            <a:ext cx="1600200" cy="533400"/>
          </a:xfrm>
          <a:custGeom>
            <a:avLst/>
            <a:gdLst/>
            <a:ahLst/>
            <a:cxnLst/>
            <a:rect l="l" t="t" r="r" b="b"/>
            <a:pathLst>
              <a:path w="1600200" h="533400">
                <a:moveTo>
                  <a:pt x="1511300" y="0"/>
                </a:moveTo>
                <a:lnTo>
                  <a:pt x="88900" y="0"/>
                </a:lnTo>
                <a:lnTo>
                  <a:pt x="54274" y="6979"/>
                </a:lnTo>
                <a:lnTo>
                  <a:pt x="26019" y="26019"/>
                </a:lnTo>
                <a:lnTo>
                  <a:pt x="6979" y="54274"/>
                </a:lnTo>
                <a:lnTo>
                  <a:pt x="0" y="88900"/>
                </a:lnTo>
                <a:lnTo>
                  <a:pt x="0" y="444500"/>
                </a:lnTo>
                <a:lnTo>
                  <a:pt x="6979" y="479125"/>
                </a:lnTo>
                <a:lnTo>
                  <a:pt x="26019" y="507380"/>
                </a:lnTo>
                <a:lnTo>
                  <a:pt x="54274" y="526420"/>
                </a:lnTo>
                <a:lnTo>
                  <a:pt x="88900" y="533400"/>
                </a:lnTo>
                <a:lnTo>
                  <a:pt x="1511300" y="533400"/>
                </a:lnTo>
                <a:lnTo>
                  <a:pt x="1545925" y="526420"/>
                </a:lnTo>
                <a:lnTo>
                  <a:pt x="1574180" y="507380"/>
                </a:lnTo>
                <a:lnTo>
                  <a:pt x="1593220" y="479125"/>
                </a:lnTo>
                <a:lnTo>
                  <a:pt x="1600200" y="444500"/>
                </a:lnTo>
                <a:lnTo>
                  <a:pt x="1600200" y="88900"/>
                </a:lnTo>
                <a:lnTo>
                  <a:pt x="1593220" y="54274"/>
                </a:lnTo>
                <a:lnTo>
                  <a:pt x="1574180" y="26019"/>
                </a:lnTo>
                <a:lnTo>
                  <a:pt x="1545925" y="6979"/>
                </a:lnTo>
                <a:lnTo>
                  <a:pt x="1511300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448561" y="4572761"/>
            <a:ext cx="1600200" cy="533400"/>
          </a:xfrm>
          <a:custGeom>
            <a:avLst/>
            <a:gdLst/>
            <a:ahLst/>
            <a:cxnLst/>
            <a:rect l="l" t="t" r="r" b="b"/>
            <a:pathLst>
              <a:path w="1600200" h="533400">
                <a:moveTo>
                  <a:pt x="0" y="88900"/>
                </a:moveTo>
                <a:lnTo>
                  <a:pt x="6979" y="54274"/>
                </a:lnTo>
                <a:lnTo>
                  <a:pt x="26019" y="26019"/>
                </a:lnTo>
                <a:lnTo>
                  <a:pt x="54274" y="6979"/>
                </a:lnTo>
                <a:lnTo>
                  <a:pt x="88900" y="0"/>
                </a:lnTo>
                <a:lnTo>
                  <a:pt x="1511300" y="0"/>
                </a:lnTo>
                <a:lnTo>
                  <a:pt x="1545925" y="6979"/>
                </a:lnTo>
                <a:lnTo>
                  <a:pt x="1574180" y="26019"/>
                </a:lnTo>
                <a:lnTo>
                  <a:pt x="1593220" y="54274"/>
                </a:lnTo>
                <a:lnTo>
                  <a:pt x="1600200" y="88900"/>
                </a:lnTo>
                <a:lnTo>
                  <a:pt x="1600200" y="444500"/>
                </a:lnTo>
                <a:lnTo>
                  <a:pt x="1593220" y="479125"/>
                </a:lnTo>
                <a:lnTo>
                  <a:pt x="1574180" y="507380"/>
                </a:lnTo>
                <a:lnTo>
                  <a:pt x="1545925" y="526420"/>
                </a:lnTo>
                <a:lnTo>
                  <a:pt x="1511300" y="533400"/>
                </a:lnTo>
                <a:lnTo>
                  <a:pt x="88900" y="533400"/>
                </a:lnTo>
                <a:lnTo>
                  <a:pt x="54274" y="526420"/>
                </a:lnTo>
                <a:lnTo>
                  <a:pt x="26019" y="507380"/>
                </a:lnTo>
                <a:lnTo>
                  <a:pt x="6979" y="479125"/>
                </a:lnTo>
                <a:lnTo>
                  <a:pt x="0" y="444500"/>
                </a:lnTo>
                <a:lnTo>
                  <a:pt x="0" y="88900"/>
                </a:lnTo>
                <a:close/>
              </a:path>
            </a:pathLst>
          </a:custGeom>
          <a:ln w="25908">
            <a:solidFill>
              <a:srgbClr val="91C5F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677161" y="4674184"/>
            <a:ext cx="114173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35" dirty="0">
                <a:solidFill>
                  <a:srgbClr val="404040"/>
                </a:solidFill>
                <a:latin typeface="Constantia"/>
                <a:cs typeface="Constantia"/>
              </a:rPr>
              <a:t>“</a:t>
            </a:r>
            <a:r>
              <a:rPr sz="1800" b="1" spc="-160" dirty="0">
                <a:solidFill>
                  <a:srgbClr val="404040"/>
                </a:solidFill>
                <a:latin typeface="Constantia"/>
                <a:cs typeface="Constantia"/>
              </a:rPr>
              <a:t>T</a:t>
            </a:r>
            <a:r>
              <a:rPr sz="1800" b="1" dirty="0">
                <a:solidFill>
                  <a:srgbClr val="404040"/>
                </a:solidFill>
                <a:latin typeface="Constantia"/>
                <a:cs typeface="Constantia"/>
              </a:rPr>
              <a:t>u</a:t>
            </a:r>
            <a:r>
              <a:rPr sz="1800" b="1" spc="-10" dirty="0">
                <a:solidFill>
                  <a:srgbClr val="404040"/>
                </a:solidFill>
                <a:latin typeface="Constantia"/>
                <a:cs typeface="Constantia"/>
              </a:rPr>
              <a:t>b</a:t>
            </a:r>
            <a:r>
              <a:rPr sz="1800" b="1" dirty="0">
                <a:solidFill>
                  <a:srgbClr val="404040"/>
                </a:solidFill>
                <a:latin typeface="Constantia"/>
                <a:cs typeface="Constantia"/>
              </a:rPr>
              <a:t>e</a:t>
            </a:r>
            <a:r>
              <a:rPr sz="1800" b="1" spc="-25" dirty="0">
                <a:solidFill>
                  <a:srgbClr val="404040"/>
                </a:solidFill>
                <a:latin typeface="Constantia"/>
                <a:cs typeface="Constantia"/>
              </a:rPr>
              <a:t>r</a:t>
            </a:r>
            <a:r>
              <a:rPr sz="1800" b="1" spc="-5" dirty="0">
                <a:solidFill>
                  <a:srgbClr val="404040"/>
                </a:solidFill>
                <a:latin typeface="Constantia"/>
                <a:cs typeface="Constantia"/>
              </a:rPr>
              <a:t>cl</a:t>
            </a:r>
            <a:r>
              <a:rPr sz="1800" b="1" spc="-25" dirty="0">
                <a:solidFill>
                  <a:srgbClr val="404040"/>
                </a:solidFill>
                <a:latin typeface="Constantia"/>
                <a:cs typeface="Constantia"/>
              </a:rPr>
              <a:t>e</a:t>
            </a:r>
            <a:r>
              <a:rPr sz="1800" b="1" dirty="0">
                <a:solidFill>
                  <a:srgbClr val="404040"/>
                </a:solidFill>
                <a:latin typeface="Constantia"/>
                <a:cs typeface="Constantia"/>
              </a:rPr>
              <a:t>”</a:t>
            </a:r>
            <a:endParaRPr sz="1800">
              <a:latin typeface="Constantia"/>
              <a:cs typeface="Constanti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753361" y="5563361"/>
            <a:ext cx="990600" cy="457200"/>
          </a:xfrm>
          <a:custGeom>
            <a:avLst/>
            <a:gdLst/>
            <a:ahLst/>
            <a:cxnLst/>
            <a:rect l="l" t="t" r="r" b="b"/>
            <a:pathLst>
              <a:path w="990600" h="457200">
                <a:moveTo>
                  <a:pt x="914400" y="0"/>
                </a:moveTo>
                <a:lnTo>
                  <a:pt x="76200" y="0"/>
                </a:lnTo>
                <a:lnTo>
                  <a:pt x="46559" y="5987"/>
                </a:lnTo>
                <a:lnTo>
                  <a:pt x="22336" y="22317"/>
                </a:lnTo>
                <a:lnTo>
                  <a:pt x="5994" y="46537"/>
                </a:lnTo>
                <a:lnTo>
                  <a:pt x="0" y="76200"/>
                </a:lnTo>
                <a:lnTo>
                  <a:pt x="0" y="381000"/>
                </a:lnTo>
                <a:lnTo>
                  <a:pt x="5994" y="410662"/>
                </a:lnTo>
                <a:lnTo>
                  <a:pt x="22336" y="434882"/>
                </a:lnTo>
                <a:lnTo>
                  <a:pt x="46559" y="451212"/>
                </a:lnTo>
                <a:lnTo>
                  <a:pt x="76200" y="457200"/>
                </a:lnTo>
                <a:lnTo>
                  <a:pt x="914400" y="457200"/>
                </a:lnTo>
                <a:lnTo>
                  <a:pt x="944040" y="451212"/>
                </a:lnTo>
                <a:lnTo>
                  <a:pt x="968263" y="434882"/>
                </a:lnTo>
                <a:lnTo>
                  <a:pt x="984605" y="410662"/>
                </a:lnTo>
                <a:lnTo>
                  <a:pt x="990600" y="381000"/>
                </a:lnTo>
                <a:lnTo>
                  <a:pt x="990600" y="76200"/>
                </a:lnTo>
                <a:lnTo>
                  <a:pt x="984605" y="46537"/>
                </a:lnTo>
                <a:lnTo>
                  <a:pt x="968263" y="22317"/>
                </a:lnTo>
                <a:lnTo>
                  <a:pt x="944040" y="5987"/>
                </a:lnTo>
                <a:lnTo>
                  <a:pt x="914400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753361" y="5563361"/>
            <a:ext cx="990600" cy="457200"/>
          </a:xfrm>
          <a:custGeom>
            <a:avLst/>
            <a:gdLst/>
            <a:ahLst/>
            <a:cxnLst/>
            <a:rect l="l" t="t" r="r" b="b"/>
            <a:pathLst>
              <a:path w="990600" h="457200">
                <a:moveTo>
                  <a:pt x="0" y="76200"/>
                </a:moveTo>
                <a:lnTo>
                  <a:pt x="5994" y="46537"/>
                </a:lnTo>
                <a:lnTo>
                  <a:pt x="22336" y="22317"/>
                </a:lnTo>
                <a:lnTo>
                  <a:pt x="46559" y="5987"/>
                </a:lnTo>
                <a:lnTo>
                  <a:pt x="76200" y="0"/>
                </a:lnTo>
                <a:lnTo>
                  <a:pt x="914400" y="0"/>
                </a:lnTo>
                <a:lnTo>
                  <a:pt x="944040" y="5987"/>
                </a:lnTo>
                <a:lnTo>
                  <a:pt x="968263" y="22317"/>
                </a:lnTo>
                <a:lnTo>
                  <a:pt x="984605" y="46537"/>
                </a:lnTo>
                <a:lnTo>
                  <a:pt x="990600" y="76200"/>
                </a:lnTo>
                <a:lnTo>
                  <a:pt x="990600" y="381000"/>
                </a:lnTo>
                <a:lnTo>
                  <a:pt x="984605" y="410662"/>
                </a:lnTo>
                <a:lnTo>
                  <a:pt x="968263" y="434882"/>
                </a:lnTo>
                <a:lnTo>
                  <a:pt x="944040" y="451212"/>
                </a:lnTo>
                <a:lnTo>
                  <a:pt x="914400" y="457200"/>
                </a:lnTo>
                <a:lnTo>
                  <a:pt x="76200" y="457200"/>
                </a:lnTo>
                <a:lnTo>
                  <a:pt x="46559" y="451212"/>
                </a:lnTo>
                <a:lnTo>
                  <a:pt x="22336" y="434882"/>
                </a:lnTo>
                <a:lnTo>
                  <a:pt x="5994" y="410662"/>
                </a:lnTo>
                <a:lnTo>
                  <a:pt x="0" y="381000"/>
                </a:lnTo>
                <a:lnTo>
                  <a:pt x="0" y="76200"/>
                </a:lnTo>
                <a:close/>
              </a:path>
            </a:pathLst>
          </a:custGeom>
          <a:ln w="25908">
            <a:solidFill>
              <a:srgbClr val="91C5F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910842" y="5627319"/>
            <a:ext cx="6756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30" dirty="0">
                <a:solidFill>
                  <a:srgbClr val="404040"/>
                </a:solidFill>
                <a:latin typeface="Constantia"/>
                <a:cs typeface="Constantia"/>
              </a:rPr>
              <a:t>“</a:t>
            </a:r>
            <a:r>
              <a:rPr sz="1800" b="1" dirty="0">
                <a:solidFill>
                  <a:srgbClr val="404040"/>
                </a:solidFill>
                <a:latin typeface="Constantia"/>
                <a:cs typeface="Constantia"/>
              </a:rPr>
              <a:t>O</a:t>
            </a:r>
            <a:r>
              <a:rPr sz="1800" b="1" spc="-15" dirty="0">
                <a:solidFill>
                  <a:srgbClr val="404040"/>
                </a:solidFill>
                <a:latin typeface="Constantia"/>
                <a:cs typeface="Constantia"/>
              </a:rPr>
              <a:t>s</a:t>
            </a:r>
            <a:r>
              <a:rPr sz="1800" b="1" dirty="0">
                <a:solidFill>
                  <a:srgbClr val="404040"/>
                </a:solidFill>
                <a:latin typeface="Constantia"/>
                <a:cs typeface="Constantia"/>
              </a:rPr>
              <a:t>i</a:t>
            </a:r>
            <a:r>
              <a:rPr sz="1800" b="1" spc="-5" dirty="0">
                <a:solidFill>
                  <a:srgbClr val="404040"/>
                </a:solidFill>
                <a:latin typeface="Constantia"/>
                <a:cs typeface="Constantia"/>
              </a:rPr>
              <a:t>s</a:t>
            </a:r>
            <a:r>
              <a:rPr sz="1800" b="1" dirty="0">
                <a:solidFill>
                  <a:srgbClr val="404040"/>
                </a:solidFill>
                <a:latin typeface="Constantia"/>
                <a:cs typeface="Constantia"/>
              </a:rPr>
              <a:t>”</a:t>
            </a:r>
            <a:endParaRPr sz="1800">
              <a:latin typeface="Constantia"/>
              <a:cs typeface="Constant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8300" y="632206"/>
            <a:ext cx="7587615" cy="7880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45" dirty="0"/>
              <a:t>Tuberculin </a:t>
            </a:r>
            <a:r>
              <a:rPr spc="-30" dirty="0"/>
              <a:t>test</a:t>
            </a:r>
            <a:r>
              <a:rPr spc="25" dirty="0"/>
              <a:t> </a:t>
            </a:r>
            <a:r>
              <a:rPr spc="-25" dirty="0"/>
              <a:t>interpretation</a:t>
            </a:r>
          </a:p>
        </p:txBody>
      </p:sp>
      <p:sp>
        <p:nvSpPr>
          <p:cNvPr id="3" name="object 3"/>
          <p:cNvSpPr/>
          <p:nvPr/>
        </p:nvSpPr>
        <p:spPr>
          <a:xfrm>
            <a:off x="685800" y="1752600"/>
            <a:ext cx="7633716" cy="48935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4500" y="1031189"/>
            <a:ext cx="5355590" cy="7886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5" dirty="0"/>
              <a:t>Causative</a:t>
            </a:r>
            <a:r>
              <a:rPr spc="-65" dirty="0"/>
              <a:t> </a:t>
            </a:r>
            <a:r>
              <a:rPr spc="-20" dirty="0"/>
              <a:t>Organisms</a:t>
            </a:r>
          </a:p>
        </p:txBody>
      </p:sp>
      <p:sp>
        <p:nvSpPr>
          <p:cNvPr id="3" name="object 3"/>
          <p:cNvSpPr/>
          <p:nvPr/>
        </p:nvSpPr>
        <p:spPr>
          <a:xfrm>
            <a:off x="4267961" y="2972561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342900" y="0"/>
                </a:moveTo>
                <a:lnTo>
                  <a:pt x="114300" y="0"/>
                </a:lnTo>
                <a:lnTo>
                  <a:pt x="114300" y="14224"/>
                </a:lnTo>
                <a:lnTo>
                  <a:pt x="342900" y="14224"/>
                </a:lnTo>
                <a:lnTo>
                  <a:pt x="342900" y="0"/>
                </a:lnTo>
                <a:close/>
              </a:path>
              <a:path w="457200" h="533400">
                <a:moveTo>
                  <a:pt x="342900" y="28575"/>
                </a:moveTo>
                <a:lnTo>
                  <a:pt x="114300" y="28575"/>
                </a:lnTo>
                <a:lnTo>
                  <a:pt x="114300" y="57150"/>
                </a:lnTo>
                <a:lnTo>
                  <a:pt x="342900" y="57150"/>
                </a:lnTo>
                <a:lnTo>
                  <a:pt x="342900" y="28575"/>
                </a:lnTo>
                <a:close/>
              </a:path>
              <a:path w="457200" h="533400">
                <a:moveTo>
                  <a:pt x="457200" y="304800"/>
                </a:moveTo>
                <a:lnTo>
                  <a:pt x="0" y="304800"/>
                </a:lnTo>
                <a:lnTo>
                  <a:pt x="228600" y="533400"/>
                </a:lnTo>
                <a:lnTo>
                  <a:pt x="457200" y="304800"/>
                </a:lnTo>
                <a:close/>
              </a:path>
              <a:path w="457200" h="533400">
                <a:moveTo>
                  <a:pt x="342900" y="71374"/>
                </a:moveTo>
                <a:lnTo>
                  <a:pt x="114300" y="71374"/>
                </a:lnTo>
                <a:lnTo>
                  <a:pt x="114300" y="304800"/>
                </a:lnTo>
                <a:lnTo>
                  <a:pt x="342900" y="304800"/>
                </a:lnTo>
                <a:lnTo>
                  <a:pt x="342900" y="71374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369308" y="2959607"/>
            <a:ext cx="254635" cy="28575"/>
          </a:xfrm>
          <a:custGeom>
            <a:avLst/>
            <a:gdLst/>
            <a:ahLst/>
            <a:cxnLst/>
            <a:rect l="l" t="t" r="r" b="b"/>
            <a:pathLst>
              <a:path w="254635" h="28575">
                <a:moveTo>
                  <a:pt x="0" y="28575"/>
                </a:moveTo>
                <a:lnTo>
                  <a:pt x="254507" y="28575"/>
                </a:lnTo>
                <a:lnTo>
                  <a:pt x="254507" y="0"/>
                </a:lnTo>
                <a:lnTo>
                  <a:pt x="0" y="0"/>
                </a:lnTo>
                <a:lnTo>
                  <a:pt x="0" y="28575"/>
                </a:lnTo>
                <a:close/>
              </a:path>
            </a:pathLst>
          </a:custGeom>
          <a:solidFill>
            <a:srgbClr val="08509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369308" y="2988182"/>
            <a:ext cx="254635" cy="54610"/>
          </a:xfrm>
          <a:custGeom>
            <a:avLst/>
            <a:gdLst/>
            <a:ahLst/>
            <a:cxnLst/>
            <a:rect l="l" t="t" r="r" b="b"/>
            <a:pathLst>
              <a:path w="254635" h="54610">
                <a:moveTo>
                  <a:pt x="0" y="54482"/>
                </a:moveTo>
                <a:lnTo>
                  <a:pt x="254507" y="54482"/>
                </a:lnTo>
                <a:lnTo>
                  <a:pt x="254507" y="0"/>
                </a:lnTo>
                <a:lnTo>
                  <a:pt x="0" y="0"/>
                </a:lnTo>
                <a:lnTo>
                  <a:pt x="0" y="54482"/>
                </a:lnTo>
                <a:close/>
              </a:path>
            </a:pathLst>
          </a:custGeom>
          <a:solidFill>
            <a:srgbClr val="08509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267961" y="3043935"/>
            <a:ext cx="457200" cy="462280"/>
          </a:xfrm>
          <a:custGeom>
            <a:avLst/>
            <a:gdLst/>
            <a:ahLst/>
            <a:cxnLst/>
            <a:rect l="l" t="t" r="r" b="b"/>
            <a:pathLst>
              <a:path w="457200" h="462279">
                <a:moveTo>
                  <a:pt x="342900" y="0"/>
                </a:moveTo>
                <a:lnTo>
                  <a:pt x="342900" y="233425"/>
                </a:lnTo>
                <a:lnTo>
                  <a:pt x="457200" y="233425"/>
                </a:lnTo>
                <a:lnTo>
                  <a:pt x="228600" y="462025"/>
                </a:lnTo>
                <a:lnTo>
                  <a:pt x="0" y="233425"/>
                </a:lnTo>
                <a:lnTo>
                  <a:pt x="114300" y="233425"/>
                </a:lnTo>
                <a:lnTo>
                  <a:pt x="114300" y="0"/>
                </a:lnTo>
                <a:lnTo>
                  <a:pt x="342900" y="0"/>
                </a:lnTo>
                <a:close/>
              </a:path>
            </a:pathLst>
          </a:custGeom>
          <a:ln w="25907">
            <a:solidFill>
              <a:srgbClr val="08509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464558" y="4953761"/>
            <a:ext cx="457200" cy="609600"/>
          </a:xfrm>
          <a:custGeom>
            <a:avLst/>
            <a:gdLst/>
            <a:ahLst/>
            <a:cxnLst/>
            <a:rect l="l" t="t" r="r" b="b"/>
            <a:pathLst>
              <a:path w="457200" h="609600">
                <a:moveTo>
                  <a:pt x="342900" y="0"/>
                </a:moveTo>
                <a:lnTo>
                  <a:pt x="114300" y="0"/>
                </a:lnTo>
                <a:lnTo>
                  <a:pt x="114300" y="14224"/>
                </a:lnTo>
                <a:lnTo>
                  <a:pt x="342900" y="14224"/>
                </a:lnTo>
                <a:lnTo>
                  <a:pt x="342900" y="0"/>
                </a:lnTo>
                <a:close/>
              </a:path>
              <a:path w="457200" h="609600">
                <a:moveTo>
                  <a:pt x="342900" y="28575"/>
                </a:moveTo>
                <a:lnTo>
                  <a:pt x="114300" y="28575"/>
                </a:lnTo>
                <a:lnTo>
                  <a:pt x="114300" y="57150"/>
                </a:lnTo>
                <a:lnTo>
                  <a:pt x="342900" y="57150"/>
                </a:lnTo>
                <a:lnTo>
                  <a:pt x="342900" y="28575"/>
                </a:lnTo>
                <a:close/>
              </a:path>
              <a:path w="457200" h="609600">
                <a:moveTo>
                  <a:pt x="457200" y="381000"/>
                </a:moveTo>
                <a:lnTo>
                  <a:pt x="0" y="381000"/>
                </a:lnTo>
                <a:lnTo>
                  <a:pt x="228600" y="609600"/>
                </a:lnTo>
                <a:lnTo>
                  <a:pt x="457200" y="381000"/>
                </a:lnTo>
                <a:close/>
              </a:path>
              <a:path w="457200" h="609600">
                <a:moveTo>
                  <a:pt x="342900" y="71374"/>
                </a:moveTo>
                <a:lnTo>
                  <a:pt x="114300" y="71374"/>
                </a:lnTo>
                <a:lnTo>
                  <a:pt x="114300" y="381000"/>
                </a:lnTo>
                <a:lnTo>
                  <a:pt x="342900" y="381000"/>
                </a:lnTo>
                <a:lnTo>
                  <a:pt x="342900" y="71374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565903" y="4940808"/>
            <a:ext cx="254635" cy="28575"/>
          </a:xfrm>
          <a:custGeom>
            <a:avLst/>
            <a:gdLst/>
            <a:ahLst/>
            <a:cxnLst/>
            <a:rect l="l" t="t" r="r" b="b"/>
            <a:pathLst>
              <a:path w="254635" h="28575">
                <a:moveTo>
                  <a:pt x="0" y="28575"/>
                </a:moveTo>
                <a:lnTo>
                  <a:pt x="254507" y="28575"/>
                </a:lnTo>
                <a:lnTo>
                  <a:pt x="254507" y="0"/>
                </a:lnTo>
                <a:lnTo>
                  <a:pt x="0" y="0"/>
                </a:lnTo>
                <a:lnTo>
                  <a:pt x="0" y="28575"/>
                </a:lnTo>
                <a:close/>
              </a:path>
            </a:pathLst>
          </a:custGeom>
          <a:solidFill>
            <a:srgbClr val="08509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565903" y="4969383"/>
            <a:ext cx="254635" cy="54610"/>
          </a:xfrm>
          <a:custGeom>
            <a:avLst/>
            <a:gdLst/>
            <a:ahLst/>
            <a:cxnLst/>
            <a:rect l="l" t="t" r="r" b="b"/>
            <a:pathLst>
              <a:path w="254635" h="54610">
                <a:moveTo>
                  <a:pt x="0" y="54483"/>
                </a:moveTo>
                <a:lnTo>
                  <a:pt x="254507" y="54483"/>
                </a:lnTo>
                <a:lnTo>
                  <a:pt x="254507" y="0"/>
                </a:lnTo>
                <a:lnTo>
                  <a:pt x="0" y="0"/>
                </a:lnTo>
                <a:lnTo>
                  <a:pt x="0" y="54483"/>
                </a:lnTo>
                <a:close/>
              </a:path>
            </a:pathLst>
          </a:custGeom>
          <a:solidFill>
            <a:srgbClr val="08509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464558" y="5025135"/>
            <a:ext cx="457200" cy="538480"/>
          </a:xfrm>
          <a:custGeom>
            <a:avLst/>
            <a:gdLst/>
            <a:ahLst/>
            <a:cxnLst/>
            <a:rect l="l" t="t" r="r" b="b"/>
            <a:pathLst>
              <a:path w="457200" h="538479">
                <a:moveTo>
                  <a:pt x="342900" y="0"/>
                </a:moveTo>
                <a:lnTo>
                  <a:pt x="342900" y="309625"/>
                </a:lnTo>
                <a:lnTo>
                  <a:pt x="457200" y="309625"/>
                </a:lnTo>
                <a:lnTo>
                  <a:pt x="228600" y="538226"/>
                </a:lnTo>
                <a:lnTo>
                  <a:pt x="0" y="309625"/>
                </a:lnTo>
                <a:lnTo>
                  <a:pt x="114300" y="309625"/>
                </a:lnTo>
                <a:lnTo>
                  <a:pt x="114300" y="0"/>
                </a:lnTo>
                <a:lnTo>
                  <a:pt x="342900" y="0"/>
                </a:lnTo>
                <a:close/>
              </a:path>
            </a:pathLst>
          </a:custGeom>
          <a:ln w="25908">
            <a:solidFill>
              <a:srgbClr val="08509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820161" y="3810761"/>
            <a:ext cx="3505200" cy="502920"/>
          </a:xfrm>
          <a:custGeom>
            <a:avLst/>
            <a:gdLst/>
            <a:ahLst/>
            <a:cxnLst/>
            <a:rect l="l" t="t" r="r" b="b"/>
            <a:pathLst>
              <a:path w="3505200" h="502920">
                <a:moveTo>
                  <a:pt x="3421379" y="0"/>
                </a:moveTo>
                <a:lnTo>
                  <a:pt x="83819" y="0"/>
                </a:lnTo>
                <a:lnTo>
                  <a:pt x="51167" y="6578"/>
                </a:lnTo>
                <a:lnTo>
                  <a:pt x="24526" y="24526"/>
                </a:lnTo>
                <a:lnTo>
                  <a:pt x="6578" y="51167"/>
                </a:lnTo>
                <a:lnTo>
                  <a:pt x="0" y="83819"/>
                </a:lnTo>
                <a:lnTo>
                  <a:pt x="0" y="419100"/>
                </a:lnTo>
                <a:lnTo>
                  <a:pt x="6578" y="451752"/>
                </a:lnTo>
                <a:lnTo>
                  <a:pt x="24526" y="478393"/>
                </a:lnTo>
                <a:lnTo>
                  <a:pt x="51167" y="496341"/>
                </a:lnTo>
                <a:lnTo>
                  <a:pt x="83819" y="502919"/>
                </a:lnTo>
                <a:lnTo>
                  <a:pt x="3421379" y="502919"/>
                </a:lnTo>
                <a:lnTo>
                  <a:pt x="3454032" y="496341"/>
                </a:lnTo>
                <a:lnTo>
                  <a:pt x="3480673" y="478393"/>
                </a:lnTo>
                <a:lnTo>
                  <a:pt x="3498621" y="451752"/>
                </a:lnTo>
                <a:lnTo>
                  <a:pt x="3505200" y="419100"/>
                </a:lnTo>
                <a:lnTo>
                  <a:pt x="3505200" y="83819"/>
                </a:lnTo>
                <a:lnTo>
                  <a:pt x="3498621" y="51167"/>
                </a:lnTo>
                <a:lnTo>
                  <a:pt x="3480673" y="24526"/>
                </a:lnTo>
                <a:lnTo>
                  <a:pt x="3454032" y="6578"/>
                </a:lnTo>
                <a:lnTo>
                  <a:pt x="3421379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820161" y="3810761"/>
            <a:ext cx="3505200" cy="502920"/>
          </a:xfrm>
          <a:custGeom>
            <a:avLst/>
            <a:gdLst/>
            <a:ahLst/>
            <a:cxnLst/>
            <a:rect l="l" t="t" r="r" b="b"/>
            <a:pathLst>
              <a:path w="3505200" h="502920">
                <a:moveTo>
                  <a:pt x="0" y="83819"/>
                </a:moveTo>
                <a:lnTo>
                  <a:pt x="6578" y="51167"/>
                </a:lnTo>
                <a:lnTo>
                  <a:pt x="24526" y="24526"/>
                </a:lnTo>
                <a:lnTo>
                  <a:pt x="51167" y="6578"/>
                </a:lnTo>
                <a:lnTo>
                  <a:pt x="83819" y="0"/>
                </a:lnTo>
                <a:lnTo>
                  <a:pt x="3421379" y="0"/>
                </a:lnTo>
                <a:lnTo>
                  <a:pt x="3454032" y="6578"/>
                </a:lnTo>
                <a:lnTo>
                  <a:pt x="3480673" y="24526"/>
                </a:lnTo>
                <a:lnTo>
                  <a:pt x="3498621" y="51167"/>
                </a:lnTo>
                <a:lnTo>
                  <a:pt x="3505200" y="83819"/>
                </a:lnTo>
                <a:lnTo>
                  <a:pt x="3505200" y="419100"/>
                </a:lnTo>
                <a:lnTo>
                  <a:pt x="3498621" y="451752"/>
                </a:lnTo>
                <a:lnTo>
                  <a:pt x="3480673" y="478393"/>
                </a:lnTo>
                <a:lnTo>
                  <a:pt x="3454032" y="496341"/>
                </a:lnTo>
                <a:lnTo>
                  <a:pt x="3421379" y="502919"/>
                </a:lnTo>
                <a:lnTo>
                  <a:pt x="83819" y="502919"/>
                </a:lnTo>
                <a:lnTo>
                  <a:pt x="51167" y="496341"/>
                </a:lnTo>
                <a:lnTo>
                  <a:pt x="24526" y="478393"/>
                </a:lnTo>
                <a:lnTo>
                  <a:pt x="6578" y="451752"/>
                </a:lnTo>
                <a:lnTo>
                  <a:pt x="0" y="419100"/>
                </a:lnTo>
                <a:lnTo>
                  <a:pt x="0" y="83819"/>
                </a:lnTo>
                <a:close/>
              </a:path>
            </a:pathLst>
          </a:custGeom>
          <a:ln w="25907">
            <a:solidFill>
              <a:srgbClr val="08509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1360677" y="2423287"/>
            <a:ext cx="4070985" cy="23247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600" u="heavy" spc="-1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Mycobacterium</a:t>
            </a:r>
            <a:r>
              <a:rPr sz="2600" u="heavy" spc="-12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 </a:t>
            </a:r>
            <a:r>
              <a:rPr sz="2600" u="heavy" spc="-10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tuberculosis</a:t>
            </a:r>
            <a:endParaRPr sz="2600">
              <a:latin typeface="Constantia"/>
              <a:cs typeface="Constantia"/>
            </a:endParaRPr>
          </a:p>
          <a:p>
            <a:pPr>
              <a:lnSpc>
                <a:spcPct val="100000"/>
              </a:lnSpc>
            </a:pPr>
            <a:endParaRPr sz="2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600">
              <a:latin typeface="Times New Roman"/>
              <a:cs typeface="Times New Roman"/>
            </a:endParaRPr>
          </a:p>
          <a:p>
            <a:pPr marL="2469515">
              <a:lnSpc>
                <a:spcPct val="100000"/>
              </a:lnSpc>
              <a:spcBef>
                <a:spcPts val="1585"/>
              </a:spcBef>
            </a:pPr>
            <a:r>
              <a:rPr sz="3200" spc="-20" dirty="0">
                <a:solidFill>
                  <a:srgbClr val="0D0D0D"/>
                </a:solidFill>
                <a:latin typeface="Constantia"/>
                <a:cs typeface="Constantia"/>
              </a:rPr>
              <a:t>Human</a:t>
            </a:r>
            <a:endParaRPr sz="3200">
              <a:latin typeface="Constantia"/>
              <a:cs typeface="Constantia"/>
            </a:endParaRPr>
          </a:p>
          <a:p>
            <a:pPr marL="342900">
              <a:lnSpc>
                <a:spcPct val="100000"/>
              </a:lnSpc>
              <a:spcBef>
                <a:spcPts val="450"/>
              </a:spcBef>
            </a:pPr>
            <a:r>
              <a:rPr sz="2600" u="heavy" spc="-1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Mycobacterium</a:t>
            </a:r>
            <a:r>
              <a:rPr sz="2600" u="heavy" spc="-90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 </a:t>
            </a:r>
            <a:r>
              <a:rPr sz="2600" u="heavy" spc="-10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Bovis</a:t>
            </a:r>
            <a:endParaRPr sz="2600">
              <a:latin typeface="Constantia"/>
              <a:cs typeface="Constantia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169157" y="5791961"/>
            <a:ext cx="3505200" cy="502920"/>
          </a:xfrm>
          <a:custGeom>
            <a:avLst/>
            <a:gdLst/>
            <a:ahLst/>
            <a:cxnLst/>
            <a:rect l="l" t="t" r="r" b="b"/>
            <a:pathLst>
              <a:path w="3505200" h="502920">
                <a:moveTo>
                  <a:pt x="3421380" y="0"/>
                </a:moveTo>
                <a:lnTo>
                  <a:pt x="83819" y="0"/>
                </a:lnTo>
                <a:lnTo>
                  <a:pt x="51167" y="6587"/>
                </a:lnTo>
                <a:lnTo>
                  <a:pt x="24526" y="24550"/>
                </a:lnTo>
                <a:lnTo>
                  <a:pt x="6578" y="51193"/>
                </a:lnTo>
                <a:lnTo>
                  <a:pt x="0" y="83819"/>
                </a:lnTo>
                <a:lnTo>
                  <a:pt x="0" y="419100"/>
                </a:lnTo>
                <a:lnTo>
                  <a:pt x="6578" y="451726"/>
                </a:lnTo>
                <a:lnTo>
                  <a:pt x="24526" y="478369"/>
                </a:lnTo>
                <a:lnTo>
                  <a:pt x="51167" y="496332"/>
                </a:lnTo>
                <a:lnTo>
                  <a:pt x="83819" y="502919"/>
                </a:lnTo>
                <a:lnTo>
                  <a:pt x="3421380" y="502919"/>
                </a:lnTo>
                <a:lnTo>
                  <a:pt x="3454032" y="496332"/>
                </a:lnTo>
                <a:lnTo>
                  <a:pt x="3480673" y="478369"/>
                </a:lnTo>
                <a:lnTo>
                  <a:pt x="3498621" y="451726"/>
                </a:lnTo>
                <a:lnTo>
                  <a:pt x="3505200" y="419100"/>
                </a:lnTo>
                <a:lnTo>
                  <a:pt x="3505200" y="83819"/>
                </a:lnTo>
                <a:lnTo>
                  <a:pt x="3498621" y="51193"/>
                </a:lnTo>
                <a:lnTo>
                  <a:pt x="3480673" y="24550"/>
                </a:lnTo>
                <a:lnTo>
                  <a:pt x="3454032" y="6587"/>
                </a:lnTo>
                <a:lnTo>
                  <a:pt x="3421380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169157" y="5791961"/>
            <a:ext cx="3505200" cy="502920"/>
          </a:xfrm>
          <a:custGeom>
            <a:avLst/>
            <a:gdLst/>
            <a:ahLst/>
            <a:cxnLst/>
            <a:rect l="l" t="t" r="r" b="b"/>
            <a:pathLst>
              <a:path w="3505200" h="502920">
                <a:moveTo>
                  <a:pt x="0" y="83819"/>
                </a:moveTo>
                <a:lnTo>
                  <a:pt x="6578" y="51193"/>
                </a:lnTo>
                <a:lnTo>
                  <a:pt x="24526" y="24550"/>
                </a:lnTo>
                <a:lnTo>
                  <a:pt x="51167" y="6587"/>
                </a:lnTo>
                <a:lnTo>
                  <a:pt x="83819" y="0"/>
                </a:lnTo>
                <a:lnTo>
                  <a:pt x="3421380" y="0"/>
                </a:lnTo>
                <a:lnTo>
                  <a:pt x="3454032" y="6587"/>
                </a:lnTo>
                <a:lnTo>
                  <a:pt x="3480673" y="24550"/>
                </a:lnTo>
                <a:lnTo>
                  <a:pt x="3498621" y="51193"/>
                </a:lnTo>
                <a:lnTo>
                  <a:pt x="3505200" y="83819"/>
                </a:lnTo>
                <a:lnTo>
                  <a:pt x="3505200" y="419100"/>
                </a:lnTo>
                <a:lnTo>
                  <a:pt x="3498621" y="451726"/>
                </a:lnTo>
                <a:lnTo>
                  <a:pt x="3480673" y="478369"/>
                </a:lnTo>
                <a:lnTo>
                  <a:pt x="3454032" y="496332"/>
                </a:lnTo>
                <a:lnTo>
                  <a:pt x="3421380" y="502919"/>
                </a:lnTo>
                <a:lnTo>
                  <a:pt x="83819" y="502919"/>
                </a:lnTo>
                <a:lnTo>
                  <a:pt x="51167" y="496332"/>
                </a:lnTo>
                <a:lnTo>
                  <a:pt x="24526" y="478369"/>
                </a:lnTo>
                <a:lnTo>
                  <a:pt x="6578" y="451726"/>
                </a:lnTo>
                <a:lnTo>
                  <a:pt x="0" y="419100"/>
                </a:lnTo>
                <a:lnTo>
                  <a:pt x="0" y="83819"/>
                </a:lnTo>
                <a:close/>
              </a:path>
            </a:pathLst>
          </a:custGeom>
          <a:ln w="25907">
            <a:solidFill>
              <a:srgbClr val="08509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4060697" y="5761431"/>
            <a:ext cx="147828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5" dirty="0">
                <a:solidFill>
                  <a:srgbClr val="0D0D0D"/>
                </a:solidFill>
                <a:latin typeface="Constantia"/>
                <a:cs typeface="Constantia"/>
              </a:rPr>
              <a:t>Animals</a:t>
            </a:r>
            <a:endParaRPr sz="3200">
              <a:latin typeface="Constantia"/>
              <a:cs typeface="Constant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4500" y="1031189"/>
            <a:ext cx="6840855" cy="7886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Other </a:t>
            </a:r>
            <a:r>
              <a:rPr spc="-15" dirty="0"/>
              <a:t>causative</a:t>
            </a:r>
            <a:r>
              <a:rPr spc="-95" dirty="0"/>
              <a:t> </a:t>
            </a:r>
            <a:r>
              <a:rPr spc="-20" dirty="0"/>
              <a:t>organisms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876170"/>
            <a:ext cx="3767454" cy="309816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287020" indent="-274955">
              <a:lnSpc>
                <a:spcPct val="100000"/>
              </a:lnSpc>
              <a:spcBef>
                <a:spcPts val="675"/>
              </a:spcBef>
              <a:buClr>
                <a:srgbClr val="0AD0D9"/>
              </a:buClr>
              <a:buSzPct val="93750"/>
              <a:buFont typeface="Wingdings 2"/>
              <a:buChar char=""/>
              <a:tabLst>
                <a:tab pos="287655" algn="l"/>
              </a:tabLst>
            </a:pPr>
            <a:r>
              <a:rPr sz="2400" spc="-20" dirty="0">
                <a:latin typeface="Constantia"/>
                <a:cs typeface="Constantia"/>
              </a:rPr>
              <a:t>Mycobacterium</a:t>
            </a:r>
            <a:r>
              <a:rPr sz="2400" spc="-114" dirty="0">
                <a:latin typeface="Constantia"/>
                <a:cs typeface="Constantia"/>
              </a:rPr>
              <a:t> </a:t>
            </a:r>
            <a:r>
              <a:rPr sz="2400" spc="-5" dirty="0">
                <a:latin typeface="Constantia"/>
                <a:cs typeface="Constantia"/>
              </a:rPr>
              <a:t>africanum</a:t>
            </a:r>
            <a:endParaRPr sz="2400">
              <a:latin typeface="Constantia"/>
              <a:cs typeface="Constantia"/>
            </a:endParaRPr>
          </a:p>
          <a:p>
            <a:pPr marL="287020" indent="-274955">
              <a:lnSpc>
                <a:spcPct val="100000"/>
              </a:lnSpc>
              <a:spcBef>
                <a:spcPts val="575"/>
              </a:spcBef>
              <a:buClr>
                <a:srgbClr val="0AD0D9"/>
              </a:buClr>
              <a:buSzPct val="93750"/>
              <a:buFont typeface="Wingdings 2"/>
              <a:buChar char=""/>
              <a:tabLst>
                <a:tab pos="287655" algn="l"/>
              </a:tabLst>
            </a:pPr>
            <a:r>
              <a:rPr sz="2400" spc="-20" dirty="0">
                <a:latin typeface="Constantia"/>
                <a:cs typeface="Constantia"/>
              </a:rPr>
              <a:t>Mycobacterium</a:t>
            </a:r>
            <a:r>
              <a:rPr sz="2400" spc="-35" dirty="0">
                <a:latin typeface="Constantia"/>
                <a:cs typeface="Constantia"/>
              </a:rPr>
              <a:t> </a:t>
            </a:r>
            <a:r>
              <a:rPr sz="2400" spc="-10" dirty="0">
                <a:latin typeface="Constantia"/>
                <a:cs typeface="Constantia"/>
              </a:rPr>
              <a:t>microti</a:t>
            </a:r>
            <a:endParaRPr sz="2400">
              <a:latin typeface="Constantia"/>
              <a:cs typeface="Constantia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0AD0D9"/>
              </a:buClr>
              <a:buFont typeface="Wingdings 2"/>
              <a:buChar char=""/>
            </a:pPr>
            <a:endParaRPr sz="3500">
              <a:latin typeface="Times New Roman"/>
              <a:cs typeface="Times New Roman"/>
            </a:endParaRPr>
          </a:p>
          <a:p>
            <a:pPr marL="94615">
              <a:lnSpc>
                <a:spcPct val="100000"/>
              </a:lnSpc>
              <a:spcBef>
                <a:spcPts val="5"/>
              </a:spcBef>
            </a:pPr>
            <a:r>
              <a:rPr sz="2400" u="heavy" spc="-1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Non-Mycobacterium</a:t>
            </a:r>
            <a:r>
              <a:rPr sz="2400" u="heavy" spc="-6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Genus</a:t>
            </a:r>
            <a:endParaRPr sz="2400">
              <a:latin typeface="Constantia"/>
              <a:cs typeface="Constantia"/>
            </a:endParaRPr>
          </a:p>
          <a:p>
            <a:pPr marL="287020" indent="-274955">
              <a:lnSpc>
                <a:spcPct val="100000"/>
              </a:lnSpc>
              <a:spcBef>
                <a:spcPts val="575"/>
              </a:spcBef>
              <a:buClr>
                <a:srgbClr val="0AD0D9"/>
              </a:buClr>
              <a:buSzPct val="93750"/>
              <a:buFont typeface="Wingdings 2"/>
              <a:buChar char=""/>
              <a:tabLst>
                <a:tab pos="287655" algn="l"/>
              </a:tabLst>
            </a:pPr>
            <a:r>
              <a:rPr sz="2400" spc="-20" dirty="0">
                <a:latin typeface="Constantia"/>
                <a:cs typeface="Constantia"/>
              </a:rPr>
              <a:t>Mycobacterium</a:t>
            </a:r>
            <a:r>
              <a:rPr sz="2400" spc="-55" dirty="0">
                <a:latin typeface="Constantia"/>
                <a:cs typeface="Constantia"/>
              </a:rPr>
              <a:t> </a:t>
            </a:r>
            <a:r>
              <a:rPr sz="2400" spc="-10" dirty="0">
                <a:latin typeface="Constantia"/>
                <a:cs typeface="Constantia"/>
              </a:rPr>
              <a:t>leprae</a:t>
            </a:r>
            <a:endParaRPr sz="2400">
              <a:latin typeface="Constantia"/>
              <a:cs typeface="Constantia"/>
            </a:endParaRPr>
          </a:p>
          <a:p>
            <a:pPr marL="287020" indent="-274955">
              <a:lnSpc>
                <a:spcPct val="100000"/>
              </a:lnSpc>
              <a:spcBef>
                <a:spcPts val="575"/>
              </a:spcBef>
              <a:buClr>
                <a:srgbClr val="0AD0D9"/>
              </a:buClr>
              <a:buSzPct val="93750"/>
              <a:buFont typeface="Wingdings 2"/>
              <a:buChar char=""/>
              <a:tabLst>
                <a:tab pos="287655" algn="l"/>
              </a:tabLst>
            </a:pPr>
            <a:r>
              <a:rPr sz="2400" spc="-20" dirty="0">
                <a:latin typeface="Constantia"/>
                <a:cs typeface="Constantia"/>
              </a:rPr>
              <a:t>Mycobacterium</a:t>
            </a:r>
            <a:r>
              <a:rPr sz="2400" spc="-130" dirty="0">
                <a:latin typeface="Constantia"/>
                <a:cs typeface="Constantia"/>
              </a:rPr>
              <a:t> </a:t>
            </a:r>
            <a:r>
              <a:rPr sz="2400" spc="-15" dirty="0">
                <a:latin typeface="Constantia"/>
                <a:cs typeface="Constantia"/>
              </a:rPr>
              <a:t>avium</a:t>
            </a:r>
            <a:endParaRPr sz="2400">
              <a:latin typeface="Constantia"/>
              <a:cs typeface="Constantia"/>
            </a:endParaRPr>
          </a:p>
          <a:p>
            <a:pPr marL="287020" indent="-274955">
              <a:lnSpc>
                <a:spcPct val="100000"/>
              </a:lnSpc>
              <a:spcBef>
                <a:spcPts val="580"/>
              </a:spcBef>
              <a:buClr>
                <a:srgbClr val="0AD0D9"/>
              </a:buClr>
              <a:buSzPct val="93750"/>
              <a:buFont typeface="Wingdings 2"/>
              <a:buChar char=""/>
              <a:tabLst>
                <a:tab pos="287655" algn="l"/>
              </a:tabLst>
            </a:pPr>
            <a:r>
              <a:rPr sz="2400" spc="-15" dirty="0">
                <a:latin typeface="Constantia"/>
                <a:cs typeface="Constantia"/>
              </a:rPr>
              <a:t>Mycobacterium</a:t>
            </a:r>
            <a:r>
              <a:rPr sz="2400" spc="-14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asiaticum</a:t>
            </a:r>
            <a:endParaRPr sz="2400">
              <a:latin typeface="Constantia"/>
              <a:cs typeface="Constant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401561" y="4807458"/>
            <a:ext cx="1905000" cy="1752600"/>
          </a:xfrm>
          <a:custGeom>
            <a:avLst/>
            <a:gdLst/>
            <a:ahLst/>
            <a:cxnLst/>
            <a:rect l="l" t="t" r="r" b="b"/>
            <a:pathLst>
              <a:path w="1905000" h="1752600">
                <a:moveTo>
                  <a:pt x="1612899" y="0"/>
                </a:moveTo>
                <a:lnTo>
                  <a:pt x="292099" y="0"/>
                </a:lnTo>
                <a:lnTo>
                  <a:pt x="244727" y="3823"/>
                </a:lnTo>
                <a:lnTo>
                  <a:pt x="199786" y="14894"/>
                </a:lnTo>
                <a:lnTo>
                  <a:pt x="157877" y="32609"/>
                </a:lnTo>
                <a:lnTo>
                  <a:pt x="119603" y="56367"/>
                </a:lnTo>
                <a:lnTo>
                  <a:pt x="85566" y="85566"/>
                </a:lnTo>
                <a:lnTo>
                  <a:pt x="56367" y="119603"/>
                </a:lnTo>
                <a:lnTo>
                  <a:pt x="32609" y="157877"/>
                </a:lnTo>
                <a:lnTo>
                  <a:pt x="14894" y="199786"/>
                </a:lnTo>
                <a:lnTo>
                  <a:pt x="3823" y="244727"/>
                </a:lnTo>
                <a:lnTo>
                  <a:pt x="0" y="292100"/>
                </a:lnTo>
                <a:lnTo>
                  <a:pt x="0" y="1460487"/>
                </a:lnTo>
                <a:lnTo>
                  <a:pt x="3823" y="1507869"/>
                </a:lnTo>
                <a:lnTo>
                  <a:pt x="14894" y="1552817"/>
                </a:lnTo>
                <a:lnTo>
                  <a:pt x="32609" y="1594729"/>
                </a:lnTo>
                <a:lnTo>
                  <a:pt x="56367" y="1633004"/>
                </a:lnTo>
                <a:lnTo>
                  <a:pt x="85566" y="1667041"/>
                </a:lnTo>
                <a:lnTo>
                  <a:pt x="119603" y="1696238"/>
                </a:lnTo>
                <a:lnTo>
                  <a:pt x="157877" y="1719994"/>
                </a:lnTo>
                <a:lnTo>
                  <a:pt x="199786" y="1737707"/>
                </a:lnTo>
                <a:lnTo>
                  <a:pt x="244727" y="1748776"/>
                </a:lnTo>
                <a:lnTo>
                  <a:pt x="292099" y="1752600"/>
                </a:lnTo>
                <a:lnTo>
                  <a:pt x="1612899" y="1752600"/>
                </a:lnTo>
                <a:lnTo>
                  <a:pt x="1660272" y="1748776"/>
                </a:lnTo>
                <a:lnTo>
                  <a:pt x="1705213" y="1737707"/>
                </a:lnTo>
                <a:lnTo>
                  <a:pt x="1747122" y="1719994"/>
                </a:lnTo>
                <a:lnTo>
                  <a:pt x="1785396" y="1696238"/>
                </a:lnTo>
                <a:lnTo>
                  <a:pt x="1819433" y="1667041"/>
                </a:lnTo>
                <a:lnTo>
                  <a:pt x="1848632" y="1633004"/>
                </a:lnTo>
                <a:lnTo>
                  <a:pt x="1872390" y="1594729"/>
                </a:lnTo>
                <a:lnTo>
                  <a:pt x="1890105" y="1552817"/>
                </a:lnTo>
                <a:lnTo>
                  <a:pt x="1901176" y="1507869"/>
                </a:lnTo>
                <a:lnTo>
                  <a:pt x="1904999" y="1460487"/>
                </a:lnTo>
                <a:lnTo>
                  <a:pt x="1904999" y="292100"/>
                </a:lnTo>
                <a:lnTo>
                  <a:pt x="1901176" y="244727"/>
                </a:lnTo>
                <a:lnTo>
                  <a:pt x="1890105" y="199786"/>
                </a:lnTo>
                <a:lnTo>
                  <a:pt x="1872390" y="157877"/>
                </a:lnTo>
                <a:lnTo>
                  <a:pt x="1848632" y="119603"/>
                </a:lnTo>
                <a:lnTo>
                  <a:pt x="1819433" y="85566"/>
                </a:lnTo>
                <a:lnTo>
                  <a:pt x="1785396" y="56367"/>
                </a:lnTo>
                <a:lnTo>
                  <a:pt x="1747122" y="32609"/>
                </a:lnTo>
                <a:lnTo>
                  <a:pt x="1705213" y="14894"/>
                </a:lnTo>
                <a:lnTo>
                  <a:pt x="1660272" y="3823"/>
                </a:lnTo>
                <a:lnTo>
                  <a:pt x="1612899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401561" y="4807458"/>
            <a:ext cx="1905000" cy="1752600"/>
          </a:xfrm>
          <a:custGeom>
            <a:avLst/>
            <a:gdLst/>
            <a:ahLst/>
            <a:cxnLst/>
            <a:rect l="l" t="t" r="r" b="b"/>
            <a:pathLst>
              <a:path w="1905000" h="1752600">
                <a:moveTo>
                  <a:pt x="0" y="292100"/>
                </a:moveTo>
                <a:lnTo>
                  <a:pt x="3823" y="244727"/>
                </a:lnTo>
                <a:lnTo>
                  <a:pt x="14894" y="199786"/>
                </a:lnTo>
                <a:lnTo>
                  <a:pt x="32609" y="157877"/>
                </a:lnTo>
                <a:lnTo>
                  <a:pt x="56367" y="119603"/>
                </a:lnTo>
                <a:lnTo>
                  <a:pt x="85566" y="85566"/>
                </a:lnTo>
                <a:lnTo>
                  <a:pt x="119603" y="56367"/>
                </a:lnTo>
                <a:lnTo>
                  <a:pt x="157877" y="32609"/>
                </a:lnTo>
                <a:lnTo>
                  <a:pt x="199786" y="14894"/>
                </a:lnTo>
                <a:lnTo>
                  <a:pt x="244727" y="3823"/>
                </a:lnTo>
                <a:lnTo>
                  <a:pt x="292099" y="0"/>
                </a:lnTo>
                <a:lnTo>
                  <a:pt x="1612899" y="0"/>
                </a:lnTo>
                <a:lnTo>
                  <a:pt x="1660272" y="3823"/>
                </a:lnTo>
                <a:lnTo>
                  <a:pt x="1705213" y="14894"/>
                </a:lnTo>
                <a:lnTo>
                  <a:pt x="1747122" y="32609"/>
                </a:lnTo>
                <a:lnTo>
                  <a:pt x="1785396" y="56367"/>
                </a:lnTo>
                <a:lnTo>
                  <a:pt x="1819433" y="85566"/>
                </a:lnTo>
                <a:lnTo>
                  <a:pt x="1848632" y="119603"/>
                </a:lnTo>
                <a:lnTo>
                  <a:pt x="1872390" y="157877"/>
                </a:lnTo>
                <a:lnTo>
                  <a:pt x="1890105" y="199786"/>
                </a:lnTo>
                <a:lnTo>
                  <a:pt x="1901176" y="244727"/>
                </a:lnTo>
                <a:lnTo>
                  <a:pt x="1904999" y="292100"/>
                </a:lnTo>
                <a:lnTo>
                  <a:pt x="1904999" y="1460487"/>
                </a:lnTo>
                <a:lnTo>
                  <a:pt x="1901176" y="1507869"/>
                </a:lnTo>
                <a:lnTo>
                  <a:pt x="1890105" y="1552817"/>
                </a:lnTo>
                <a:lnTo>
                  <a:pt x="1872390" y="1594729"/>
                </a:lnTo>
                <a:lnTo>
                  <a:pt x="1848632" y="1633004"/>
                </a:lnTo>
                <a:lnTo>
                  <a:pt x="1819433" y="1667041"/>
                </a:lnTo>
                <a:lnTo>
                  <a:pt x="1785396" y="1696238"/>
                </a:lnTo>
                <a:lnTo>
                  <a:pt x="1747122" y="1719994"/>
                </a:lnTo>
                <a:lnTo>
                  <a:pt x="1705213" y="1737707"/>
                </a:lnTo>
                <a:lnTo>
                  <a:pt x="1660272" y="1748776"/>
                </a:lnTo>
                <a:lnTo>
                  <a:pt x="1612899" y="1752600"/>
                </a:lnTo>
                <a:lnTo>
                  <a:pt x="292099" y="1752600"/>
                </a:lnTo>
                <a:lnTo>
                  <a:pt x="244727" y="1748776"/>
                </a:lnTo>
                <a:lnTo>
                  <a:pt x="199786" y="1737707"/>
                </a:lnTo>
                <a:lnTo>
                  <a:pt x="157877" y="1719994"/>
                </a:lnTo>
                <a:lnTo>
                  <a:pt x="119603" y="1696238"/>
                </a:lnTo>
                <a:lnTo>
                  <a:pt x="85566" y="1667041"/>
                </a:lnTo>
                <a:lnTo>
                  <a:pt x="56367" y="1633004"/>
                </a:lnTo>
                <a:lnTo>
                  <a:pt x="32609" y="1594729"/>
                </a:lnTo>
                <a:lnTo>
                  <a:pt x="14894" y="1552817"/>
                </a:lnTo>
                <a:lnTo>
                  <a:pt x="3823" y="1507869"/>
                </a:lnTo>
                <a:lnTo>
                  <a:pt x="0" y="1460487"/>
                </a:lnTo>
                <a:lnTo>
                  <a:pt x="0" y="292100"/>
                </a:lnTo>
                <a:close/>
              </a:path>
            </a:pathLst>
          </a:custGeom>
          <a:ln w="25908">
            <a:solidFill>
              <a:srgbClr val="08509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6648704" y="4892802"/>
            <a:ext cx="1189990" cy="15506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solidFill>
                  <a:srgbClr val="404040"/>
                </a:solidFill>
                <a:latin typeface="Constantia"/>
                <a:cs typeface="Constantia"/>
              </a:rPr>
              <a:t>M.</a:t>
            </a:r>
            <a:endParaRPr sz="2000">
              <a:latin typeface="Constantia"/>
              <a:cs typeface="Constantia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solidFill>
                  <a:srgbClr val="404040"/>
                </a:solidFill>
                <a:latin typeface="Constantia"/>
                <a:cs typeface="Constantia"/>
              </a:rPr>
              <a:t>africanum</a:t>
            </a:r>
            <a:endParaRPr sz="2000">
              <a:latin typeface="Constantia"/>
              <a:cs typeface="Constanti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spc="-5" dirty="0">
                <a:solidFill>
                  <a:srgbClr val="404040"/>
                </a:solidFill>
                <a:latin typeface="Constantia"/>
                <a:cs typeface="Constantia"/>
              </a:rPr>
              <a:t>M.</a:t>
            </a:r>
            <a:r>
              <a:rPr sz="2000" spc="-30" dirty="0">
                <a:solidFill>
                  <a:srgbClr val="404040"/>
                </a:solidFill>
                <a:latin typeface="Constantia"/>
                <a:cs typeface="Constantia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onstantia"/>
                <a:cs typeface="Constantia"/>
              </a:rPr>
              <a:t>Bovis</a:t>
            </a:r>
            <a:endParaRPr sz="2000">
              <a:latin typeface="Constantia"/>
              <a:cs typeface="Constantia"/>
            </a:endParaRPr>
          </a:p>
          <a:p>
            <a:pPr marL="12700">
              <a:lnSpc>
                <a:spcPct val="100000"/>
              </a:lnSpc>
            </a:pPr>
            <a:r>
              <a:rPr sz="2000" spc="-5" dirty="0">
                <a:solidFill>
                  <a:srgbClr val="404040"/>
                </a:solidFill>
                <a:latin typeface="Constantia"/>
                <a:cs typeface="Constantia"/>
              </a:rPr>
              <a:t>M.</a:t>
            </a:r>
            <a:r>
              <a:rPr sz="2000" spc="-80" dirty="0">
                <a:solidFill>
                  <a:srgbClr val="404040"/>
                </a:solidFill>
                <a:latin typeface="Constantia"/>
                <a:cs typeface="Constantia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Constantia"/>
                <a:cs typeface="Constantia"/>
              </a:rPr>
              <a:t>Canetti</a:t>
            </a:r>
            <a:endParaRPr sz="2000">
              <a:latin typeface="Constantia"/>
              <a:cs typeface="Constantia"/>
            </a:endParaRPr>
          </a:p>
          <a:p>
            <a:pPr marL="12700">
              <a:lnSpc>
                <a:spcPct val="100000"/>
              </a:lnSpc>
            </a:pPr>
            <a:r>
              <a:rPr sz="2000" spc="-5" dirty="0">
                <a:solidFill>
                  <a:srgbClr val="404040"/>
                </a:solidFill>
                <a:latin typeface="Constantia"/>
                <a:cs typeface="Constantia"/>
              </a:rPr>
              <a:t>M.</a:t>
            </a:r>
            <a:r>
              <a:rPr sz="2000" spc="-95" dirty="0">
                <a:solidFill>
                  <a:srgbClr val="404040"/>
                </a:solidFill>
                <a:latin typeface="Constantia"/>
                <a:cs typeface="Constantia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onstantia"/>
                <a:cs typeface="Constantia"/>
              </a:rPr>
              <a:t>microti</a:t>
            </a:r>
            <a:endParaRPr sz="2000">
              <a:latin typeface="Constantia"/>
              <a:cs typeface="Constanti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362961" y="5220461"/>
            <a:ext cx="3657600" cy="914400"/>
          </a:xfrm>
          <a:custGeom>
            <a:avLst/>
            <a:gdLst/>
            <a:ahLst/>
            <a:cxnLst/>
            <a:rect l="l" t="t" r="r" b="b"/>
            <a:pathLst>
              <a:path w="3657600" h="914400">
                <a:moveTo>
                  <a:pt x="3200400" y="0"/>
                </a:moveTo>
                <a:lnTo>
                  <a:pt x="3200400" y="228600"/>
                </a:lnTo>
                <a:lnTo>
                  <a:pt x="0" y="228600"/>
                </a:lnTo>
                <a:lnTo>
                  <a:pt x="228600" y="457200"/>
                </a:lnTo>
                <a:lnTo>
                  <a:pt x="0" y="685800"/>
                </a:lnTo>
                <a:lnTo>
                  <a:pt x="3200400" y="685800"/>
                </a:lnTo>
                <a:lnTo>
                  <a:pt x="3200400" y="914400"/>
                </a:lnTo>
                <a:lnTo>
                  <a:pt x="3657600" y="457200"/>
                </a:lnTo>
                <a:lnTo>
                  <a:pt x="3200400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362961" y="5220461"/>
            <a:ext cx="3657600" cy="914400"/>
          </a:xfrm>
          <a:custGeom>
            <a:avLst/>
            <a:gdLst/>
            <a:ahLst/>
            <a:cxnLst/>
            <a:rect l="l" t="t" r="r" b="b"/>
            <a:pathLst>
              <a:path w="3657600" h="914400">
                <a:moveTo>
                  <a:pt x="0" y="228600"/>
                </a:moveTo>
                <a:lnTo>
                  <a:pt x="3200400" y="228600"/>
                </a:lnTo>
                <a:lnTo>
                  <a:pt x="3200400" y="0"/>
                </a:lnTo>
                <a:lnTo>
                  <a:pt x="3657600" y="457200"/>
                </a:lnTo>
                <a:lnTo>
                  <a:pt x="3200400" y="914400"/>
                </a:lnTo>
                <a:lnTo>
                  <a:pt x="3200400" y="685800"/>
                </a:lnTo>
                <a:lnTo>
                  <a:pt x="0" y="685800"/>
                </a:lnTo>
                <a:lnTo>
                  <a:pt x="228600" y="457200"/>
                </a:lnTo>
                <a:lnTo>
                  <a:pt x="0" y="228600"/>
                </a:lnTo>
                <a:close/>
              </a:path>
            </a:pathLst>
          </a:custGeom>
          <a:ln w="25908">
            <a:solidFill>
              <a:srgbClr val="08509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2808858" y="5513019"/>
            <a:ext cx="26479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i="1" dirty="0">
                <a:solidFill>
                  <a:srgbClr val="536321"/>
                </a:solidFill>
                <a:latin typeface="Constantia"/>
                <a:cs typeface="Constantia"/>
              </a:rPr>
              <a:t>M. </a:t>
            </a:r>
            <a:r>
              <a:rPr sz="1800" b="1" i="1" spc="-10" dirty="0">
                <a:solidFill>
                  <a:srgbClr val="536321"/>
                </a:solidFill>
                <a:latin typeface="Constantia"/>
                <a:cs typeface="Constantia"/>
              </a:rPr>
              <a:t>tuberculosis</a:t>
            </a:r>
            <a:r>
              <a:rPr sz="1800" b="1" i="1" spc="-80" dirty="0">
                <a:solidFill>
                  <a:srgbClr val="536321"/>
                </a:solidFill>
                <a:latin typeface="Constantia"/>
                <a:cs typeface="Constantia"/>
              </a:rPr>
              <a:t> </a:t>
            </a:r>
            <a:r>
              <a:rPr sz="1800" b="1" spc="-5" dirty="0">
                <a:solidFill>
                  <a:srgbClr val="536321"/>
                </a:solidFill>
                <a:latin typeface="Constantia"/>
                <a:cs typeface="Constantia"/>
              </a:rPr>
              <a:t>complex</a:t>
            </a:r>
            <a:endParaRPr sz="1800">
              <a:latin typeface="Constantia"/>
              <a:cs typeface="Constant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828" y="0"/>
            <a:ext cx="9145590" cy="10289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310894" y="6299857"/>
            <a:ext cx="4109720" cy="266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000"/>
              </a:lnSpc>
              <a:tabLst>
                <a:tab pos="273685" algn="l"/>
              </a:tabLst>
            </a:pPr>
            <a:r>
              <a:rPr sz="1900" spc="-5" dirty="0">
                <a:solidFill>
                  <a:srgbClr val="0AD0D9"/>
                </a:solidFill>
                <a:latin typeface="Wingdings 2"/>
                <a:cs typeface="Wingdings 2"/>
              </a:rPr>
              <a:t></a:t>
            </a:r>
            <a:r>
              <a:rPr sz="1900" spc="-5" dirty="0">
                <a:solidFill>
                  <a:srgbClr val="0AD0D9"/>
                </a:solidFill>
                <a:latin typeface="Times New Roman"/>
                <a:cs typeface="Times New Roman"/>
              </a:rPr>
              <a:t>	</a:t>
            </a:r>
            <a:r>
              <a:rPr sz="2000" spc="-15" dirty="0">
                <a:latin typeface="Constantia"/>
                <a:cs typeface="Constantia"/>
              </a:rPr>
              <a:t>Discovered </a:t>
            </a:r>
            <a:r>
              <a:rPr sz="2000" spc="-5" dirty="0">
                <a:latin typeface="Constantia"/>
                <a:cs typeface="Constantia"/>
              </a:rPr>
              <a:t>in 1882 </a:t>
            </a:r>
            <a:r>
              <a:rPr sz="2000" spc="-15" dirty="0">
                <a:latin typeface="Constantia"/>
                <a:cs typeface="Constantia"/>
              </a:rPr>
              <a:t>by </a:t>
            </a:r>
            <a:r>
              <a:rPr sz="2000" spc="-5" dirty="0">
                <a:latin typeface="Constantia"/>
                <a:cs typeface="Constantia"/>
              </a:rPr>
              <a:t>Robert</a:t>
            </a:r>
            <a:r>
              <a:rPr sz="2000" spc="-220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Koch.</a:t>
            </a:r>
            <a:endParaRPr sz="2000">
              <a:latin typeface="Constantia"/>
              <a:cs typeface="Constant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57200" y="82294"/>
            <a:ext cx="8119872" cy="67757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600188" y="4817363"/>
            <a:ext cx="1543811" cy="204063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4500" y="1031189"/>
            <a:ext cx="3387090" cy="7886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Classification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02994" y="2618994"/>
            <a:ext cx="2140585" cy="1006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u="heavy" spc="-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Calibri"/>
                <a:cs typeface="Calibri"/>
              </a:rPr>
              <a:t>Pulmonary</a:t>
            </a:r>
            <a:r>
              <a:rPr sz="2400" u="heavy" spc="-2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Calibri"/>
                <a:cs typeface="Calibri"/>
              </a:rPr>
              <a:t> </a:t>
            </a:r>
            <a:r>
              <a:rPr sz="2400" u="heavy" spc="-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Calibri"/>
                <a:cs typeface="Calibri"/>
              </a:rPr>
              <a:t>TB</a:t>
            </a:r>
            <a:endParaRPr sz="2400">
              <a:latin typeface="Calibri"/>
              <a:cs typeface="Calibri"/>
            </a:endParaRPr>
          </a:p>
          <a:p>
            <a:pPr marL="204470" indent="-136525">
              <a:lnSpc>
                <a:spcPct val="100000"/>
              </a:lnSpc>
              <a:spcBef>
                <a:spcPts val="25"/>
              </a:spcBef>
              <a:buChar char="-"/>
              <a:tabLst>
                <a:tab pos="205104" algn="l"/>
              </a:tabLst>
            </a:pP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Primary</a:t>
            </a:r>
            <a:r>
              <a:rPr sz="2000" spc="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Disease</a:t>
            </a:r>
            <a:endParaRPr sz="2000">
              <a:latin typeface="Calibri"/>
              <a:cs typeface="Calibri"/>
            </a:endParaRPr>
          </a:p>
          <a:p>
            <a:pPr marL="204470" indent="-136525">
              <a:lnSpc>
                <a:spcPct val="100000"/>
              </a:lnSpc>
              <a:spcBef>
                <a:spcPts val="15"/>
              </a:spcBef>
              <a:buChar char="-"/>
              <a:tabLst>
                <a:tab pos="205104" algn="l"/>
              </a:tabLst>
            </a:pP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Secondary</a:t>
            </a:r>
            <a:r>
              <a:rPr sz="2000" spc="-5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Disease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sz="half" idx="4294967295"/>
          </p:nvPr>
        </p:nvSpPr>
        <p:spPr>
          <a:xfrm>
            <a:off x="5032628" y="2607386"/>
            <a:ext cx="3001009" cy="3444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Extra</a:t>
            </a:r>
            <a:r>
              <a:rPr spc="-35" dirty="0"/>
              <a:t> </a:t>
            </a:r>
            <a:r>
              <a:rPr spc="-5" dirty="0"/>
              <a:t>pulmonary</a:t>
            </a:r>
          </a:p>
          <a:p>
            <a:pPr marL="584200" indent="-571500">
              <a:lnSpc>
                <a:spcPct val="100000"/>
              </a:lnSpc>
              <a:spcBef>
                <a:spcPts val="30"/>
              </a:spcBef>
              <a:buAutoNum type="romanLcPeriod"/>
              <a:tabLst>
                <a:tab pos="583565" algn="l"/>
                <a:tab pos="584200" algn="l"/>
              </a:tabLst>
            </a:pPr>
            <a:r>
              <a:rPr sz="2000" u="none" spc="-15" dirty="0">
                <a:solidFill>
                  <a:srgbClr val="0D0D0D"/>
                </a:solidFill>
              </a:rPr>
              <a:t>Lymph </a:t>
            </a:r>
            <a:r>
              <a:rPr sz="2000" u="none" dirty="0">
                <a:solidFill>
                  <a:srgbClr val="0D0D0D"/>
                </a:solidFill>
              </a:rPr>
              <a:t>node</a:t>
            </a:r>
            <a:r>
              <a:rPr sz="2000" u="none" spc="-30" dirty="0">
                <a:solidFill>
                  <a:srgbClr val="0D0D0D"/>
                </a:solidFill>
              </a:rPr>
              <a:t> </a:t>
            </a:r>
            <a:r>
              <a:rPr sz="2000" u="none" spc="-5" dirty="0">
                <a:solidFill>
                  <a:srgbClr val="0D0D0D"/>
                </a:solidFill>
              </a:rPr>
              <a:t>TB</a:t>
            </a:r>
            <a:endParaRPr sz="2000"/>
          </a:p>
          <a:p>
            <a:pPr marL="584200" indent="-571500">
              <a:lnSpc>
                <a:spcPct val="100000"/>
              </a:lnSpc>
              <a:buAutoNum type="romanLcPeriod"/>
              <a:tabLst>
                <a:tab pos="583565" algn="l"/>
                <a:tab pos="584200" algn="l"/>
              </a:tabLst>
            </a:pPr>
            <a:r>
              <a:rPr sz="2000" u="none" spc="-10" dirty="0">
                <a:solidFill>
                  <a:srgbClr val="0D0D0D"/>
                </a:solidFill>
              </a:rPr>
              <a:t>Pleural</a:t>
            </a:r>
            <a:r>
              <a:rPr sz="2000" u="none" dirty="0">
                <a:solidFill>
                  <a:srgbClr val="0D0D0D"/>
                </a:solidFill>
              </a:rPr>
              <a:t> </a:t>
            </a:r>
            <a:r>
              <a:rPr sz="2000" u="none" spc="-5" dirty="0">
                <a:solidFill>
                  <a:srgbClr val="0D0D0D"/>
                </a:solidFill>
              </a:rPr>
              <a:t>TB</a:t>
            </a:r>
            <a:endParaRPr sz="2000"/>
          </a:p>
          <a:p>
            <a:pPr marL="584200" indent="-571500">
              <a:lnSpc>
                <a:spcPct val="100000"/>
              </a:lnSpc>
              <a:buAutoNum type="romanLcPeriod"/>
              <a:tabLst>
                <a:tab pos="583565" algn="l"/>
                <a:tab pos="584200" algn="l"/>
              </a:tabLst>
            </a:pPr>
            <a:r>
              <a:rPr sz="2000" u="none" spc="-5" dirty="0">
                <a:solidFill>
                  <a:srgbClr val="0D0D0D"/>
                </a:solidFill>
              </a:rPr>
              <a:t>TB of upper</a:t>
            </a:r>
            <a:r>
              <a:rPr sz="2000" u="none" spc="-30" dirty="0">
                <a:solidFill>
                  <a:srgbClr val="0D0D0D"/>
                </a:solidFill>
              </a:rPr>
              <a:t> </a:t>
            </a:r>
            <a:r>
              <a:rPr sz="2000" u="none" spc="-15" dirty="0">
                <a:solidFill>
                  <a:srgbClr val="0D0D0D"/>
                </a:solidFill>
              </a:rPr>
              <a:t>airways</a:t>
            </a:r>
            <a:endParaRPr sz="2000"/>
          </a:p>
          <a:p>
            <a:pPr marL="584200" indent="-571500">
              <a:lnSpc>
                <a:spcPct val="100000"/>
              </a:lnSpc>
              <a:buAutoNum type="romanLcPeriod"/>
              <a:tabLst>
                <a:tab pos="583565" algn="l"/>
                <a:tab pos="584200" algn="l"/>
              </a:tabLst>
            </a:pPr>
            <a:r>
              <a:rPr sz="2000" u="none" spc="-15" dirty="0">
                <a:solidFill>
                  <a:srgbClr val="0D0D0D"/>
                </a:solidFill>
              </a:rPr>
              <a:t>Skeletal</a:t>
            </a:r>
            <a:r>
              <a:rPr sz="2000" u="none" spc="15" dirty="0">
                <a:solidFill>
                  <a:srgbClr val="0D0D0D"/>
                </a:solidFill>
              </a:rPr>
              <a:t> </a:t>
            </a:r>
            <a:r>
              <a:rPr sz="2000" u="none" spc="-5" dirty="0">
                <a:solidFill>
                  <a:srgbClr val="0D0D0D"/>
                </a:solidFill>
              </a:rPr>
              <a:t>TB</a:t>
            </a:r>
            <a:endParaRPr sz="2000"/>
          </a:p>
          <a:p>
            <a:pPr marL="584200" indent="-571500">
              <a:lnSpc>
                <a:spcPct val="100000"/>
              </a:lnSpc>
              <a:spcBef>
                <a:spcPts val="5"/>
              </a:spcBef>
              <a:buAutoNum type="romanLcPeriod"/>
              <a:tabLst>
                <a:tab pos="583565" algn="l"/>
                <a:tab pos="584200" algn="l"/>
              </a:tabLst>
            </a:pPr>
            <a:r>
              <a:rPr sz="2000" u="none" spc="-5" dirty="0">
                <a:solidFill>
                  <a:srgbClr val="0D0D0D"/>
                </a:solidFill>
              </a:rPr>
              <a:t>Genitourinary TB</a:t>
            </a:r>
            <a:endParaRPr sz="2000"/>
          </a:p>
          <a:p>
            <a:pPr marL="584200" indent="-571500">
              <a:lnSpc>
                <a:spcPct val="100000"/>
              </a:lnSpc>
              <a:buAutoNum type="romanLcPeriod"/>
              <a:tabLst>
                <a:tab pos="583565" algn="l"/>
                <a:tab pos="584200" algn="l"/>
              </a:tabLst>
            </a:pPr>
            <a:r>
              <a:rPr sz="2000" u="none" dirty="0">
                <a:solidFill>
                  <a:srgbClr val="0D0D0D"/>
                </a:solidFill>
              </a:rPr>
              <a:t>Miliary</a:t>
            </a:r>
            <a:r>
              <a:rPr sz="2000" u="none" spc="20" dirty="0">
                <a:solidFill>
                  <a:srgbClr val="0D0D0D"/>
                </a:solidFill>
              </a:rPr>
              <a:t> </a:t>
            </a:r>
            <a:r>
              <a:rPr sz="2000" u="none" spc="-5" dirty="0">
                <a:solidFill>
                  <a:srgbClr val="0D0D0D"/>
                </a:solidFill>
              </a:rPr>
              <a:t>TB</a:t>
            </a:r>
            <a:endParaRPr sz="2000"/>
          </a:p>
          <a:p>
            <a:pPr marL="584200" indent="-571500">
              <a:lnSpc>
                <a:spcPct val="100000"/>
              </a:lnSpc>
              <a:buAutoNum type="romanLcPeriod"/>
              <a:tabLst>
                <a:tab pos="583565" algn="l"/>
                <a:tab pos="584200" algn="l"/>
              </a:tabLst>
            </a:pPr>
            <a:r>
              <a:rPr sz="2000" u="none" spc="-10" dirty="0">
                <a:solidFill>
                  <a:srgbClr val="0D0D0D"/>
                </a:solidFill>
              </a:rPr>
              <a:t>Pericardial</a:t>
            </a:r>
            <a:r>
              <a:rPr sz="2000" u="none" spc="10" dirty="0">
                <a:solidFill>
                  <a:srgbClr val="0D0D0D"/>
                </a:solidFill>
              </a:rPr>
              <a:t> </a:t>
            </a:r>
            <a:r>
              <a:rPr sz="2000" u="none" spc="-5" dirty="0">
                <a:solidFill>
                  <a:srgbClr val="0D0D0D"/>
                </a:solidFill>
              </a:rPr>
              <a:t>TB</a:t>
            </a:r>
            <a:endParaRPr sz="2000"/>
          </a:p>
          <a:p>
            <a:pPr marL="584200" indent="-571500">
              <a:lnSpc>
                <a:spcPct val="100000"/>
              </a:lnSpc>
              <a:buAutoNum type="romanLcPeriod"/>
              <a:tabLst>
                <a:tab pos="583565" algn="l"/>
                <a:tab pos="584200" algn="l"/>
              </a:tabLst>
            </a:pPr>
            <a:r>
              <a:rPr sz="2000" u="none" spc="-10" dirty="0">
                <a:solidFill>
                  <a:srgbClr val="0D0D0D"/>
                </a:solidFill>
              </a:rPr>
              <a:t>Gastrointestinal</a:t>
            </a:r>
            <a:r>
              <a:rPr sz="2000" u="none" spc="50" dirty="0">
                <a:solidFill>
                  <a:srgbClr val="0D0D0D"/>
                </a:solidFill>
              </a:rPr>
              <a:t> </a:t>
            </a:r>
            <a:r>
              <a:rPr sz="2000" u="none" spc="-5" dirty="0">
                <a:solidFill>
                  <a:srgbClr val="0D0D0D"/>
                </a:solidFill>
              </a:rPr>
              <a:t>TB</a:t>
            </a:r>
            <a:endParaRPr sz="2000"/>
          </a:p>
          <a:p>
            <a:pPr marL="584200" indent="-571500">
              <a:lnSpc>
                <a:spcPct val="100000"/>
              </a:lnSpc>
              <a:buAutoNum type="romanLcPeriod"/>
              <a:tabLst>
                <a:tab pos="583565" algn="l"/>
                <a:tab pos="584200" algn="l"/>
              </a:tabLst>
            </a:pPr>
            <a:r>
              <a:rPr sz="2000" u="none" spc="-15" dirty="0">
                <a:solidFill>
                  <a:srgbClr val="0D0D0D"/>
                </a:solidFill>
              </a:rPr>
              <a:t>Tuberculous</a:t>
            </a:r>
            <a:r>
              <a:rPr sz="2000" u="none" spc="-55" dirty="0">
                <a:solidFill>
                  <a:srgbClr val="0D0D0D"/>
                </a:solidFill>
              </a:rPr>
              <a:t> </a:t>
            </a:r>
            <a:r>
              <a:rPr sz="2000" u="none" dirty="0">
                <a:solidFill>
                  <a:srgbClr val="0D0D0D"/>
                </a:solidFill>
              </a:rPr>
              <a:t>Meningitis</a:t>
            </a:r>
            <a:endParaRPr sz="2000"/>
          </a:p>
          <a:p>
            <a:pPr marL="584200" indent="-571500">
              <a:lnSpc>
                <a:spcPct val="100000"/>
              </a:lnSpc>
              <a:buAutoNum type="romanLcPeriod"/>
              <a:tabLst>
                <a:tab pos="583565" algn="l"/>
                <a:tab pos="584200" algn="l"/>
              </a:tabLst>
            </a:pPr>
            <a:r>
              <a:rPr sz="2000" u="none" spc="-5" dirty="0">
                <a:solidFill>
                  <a:srgbClr val="0D0D0D"/>
                </a:solidFill>
              </a:rPr>
              <a:t>Less common</a:t>
            </a:r>
            <a:r>
              <a:rPr sz="2000" u="none" spc="-15" dirty="0">
                <a:solidFill>
                  <a:srgbClr val="0D0D0D"/>
                </a:solidFill>
              </a:rPr>
              <a:t> forms</a:t>
            </a:r>
            <a:endParaRPr sz="2000"/>
          </a:p>
        </p:txBody>
      </p:sp>
      <p:sp>
        <p:nvSpPr>
          <p:cNvPr id="5" name="object 5"/>
          <p:cNvSpPr/>
          <p:nvPr/>
        </p:nvSpPr>
        <p:spPr>
          <a:xfrm>
            <a:off x="4496561" y="183261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28956">
            <a:solidFill>
              <a:srgbClr val="DBF5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896361" y="2122932"/>
            <a:ext cx="3581400" cy="29209"/>
          </a:xfrm>
          <a:custGeom>
            <a:avLst/>
            <a:gdLst/>
            <a:ahLst/>
            <a:cxnLst/>
            <a:rect l="l" t="t" r="r" b="b"/>
            <a:pathLst>
              <a:path w="3581400" h="29210">
                <a:moveTo>
                  <a:pt x="0" y="28955"/>
                </a:moveTo>
                <a:lnTo>
                  <a:pt x="3581400" y="28955"/>
                </a:lnTo>
                <a:lnTo>
                  <a:pt x="3581400" y="0"/>
                </a:lnTo>
                <a:lnTo>
                  <a:pt x="0" y="0"/>
                </a:lnTo>
                <a:lnTo>
                  <a:pt x="0" y="28955"/>
                </a:lnTo>
                <a:close/>
              </a:path>
            </a:pathLst>
          </a:custGeom>
          <a:solidFill>
            <a:srgbClr val="DBF5F8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828" y="0"/>
            <a:ext cx="9145590" cy="10289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35940" y="1949322"/>
            <a:ext cx="7843520" cy="11963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marR="5080" indent="-274955">
              <a:lnSpc>
                <a:spcPct val="100000"/>
              </a:lnSpc>
              <a:spcBef>
                <a:spcPts val="100"/>
              </a:spcBef>
              <a:buClr>
                <a:srgbClr val="0AD0D9"/>
              </a:buClr>
              <a:buSzPct val="93750"/>
              <a:buFont typeface="Wingdings 2"/>
              <a:buChar char=""/>
              <a:tabLst>
                <a:tab pos="287655" algn="l"/>
                <a:tab pos="699770" algn="l"/>
              </a:tabLst>
            </a:pPr>
            <a:r>
              <a:rPr sz="2400" dirty="0">
                <a:latin typeface="Constantia"/>
                <a:cs typeface="Constantia"/>
              </a:rPr>
              <a:t>In</a:t>
            </a:r>
            <a:r>
              <a:rPr sz="2400" spc="-50" dirty="0">
                <a:latin typeface="Constantia"/>
                <a:cs typeface="Constantia"/>
              </a:rPr>
              <a:t> </a:t>
            </a:r>
            <a:r>
              <a:rPr sz="2400" spc="-5" dirty="0">
                <a:latin typeface="Constantia"/>
                <a:cs typeface="Constantia"/>
              </a:rPr>
              <a:t>2011,there</a:t>
            </a:r>
            <a:r>
              <a:rPr sz="2400" spc="-145" dirty="0">
                <a:latin typeface="Constantia"/>
                <a:cs typeface="Constantia"/>
              </a:rPr>
              <a:t> </a:t>
            </a:r>
            <a:r>
              <a:rPr sz="2400" spc="-25" dirty="0">
                <a:latin typeface="Constantia"/>
                <a:cs typeface="Constantia"/>
              </a:rPr>
              <a:t>were</a:t>
            </a:r>
            <a:r>
              <a:rPr sz="2400" spc="-114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an</a:t>
            </a:r>
            <a:r>
              <a:rPr sz="2400" spc="-95" dirty="0">
                <a:latin typeface="Constantia"/>
                <a:cs typeface="Constantia"/>
              </a:rPr>
              <a:t> </a:t>
            </a:r>
            <a:r>
              <a:rPr sz="2400" spc="-5" dirty="0">
                <a:latin typeface="Constantia"/>
                <a:cs typeface="Constantia"/>
              </a:rPr>
              <a:t>estimated</a:t>
            </a:r>
            <a:r>
              <a:rPr sz="2400" spc="-25" dirty="0">
                <a:latin typeface="Constantia"/>
                <a:cs typeface="Constantia"/>
              </a:rPr>
              <a:t> </a:t>
            </a:r>
            <a:r>
              <a:rPr sz="2400" spc="-5" dirty="0">
                <a:latin typeface="Constantia"/>
                <a:cs typeface="Constantia"/>
              </a:rPr>
              <a:t>8.7million</a:t>
            </a:r>
            <a:r>
              <a:rPr sz="2400" spc="-45" dirty="0">
                <a:latin typeface="Constantia"/>
                <a:cs typeface="Constantia"/>
              </a:rPr>
              <a:t> </a:t>
            </a:r>
            <a:r>
              <a:rPr sz="2400" spc="-15" dirty="0">
                <a:latin typeface="Constantia"/>
                <a:cs typeface="Constantia"/>
              </a:rPr>
              <a:t>incidence</a:t>
            </a:r>
            <a:r>
              <a:rPr sz="2400" spc="-100" dirty="0">
                <a:latin typeface="Constantia"/>
                <a:cs typeface="Constantia"/>
              </a:rPr>
              <a:t> </a:t>
            </a:r>
            <a:r>
              <a:rPr sz="2400" spc="-5" dirty="0">
                <a:latin typeface="Constantia"/>
                <a:cs typeface="Constantia"/>
              </a:rPr>
              <a:t>cases  </a:t>
            </a:r>
            <a:r>
              <a:rPr sz="2400" dirty="0">
                <a:latin typeface="Constantia"/>
                <a:cs typeface="Constantia"/>
              </a:rPr>
              <a:t>of	</a:t>
            </a:r>
            <a:r>
              <a:rPr sz="2400" spc="-5" dirty="0">
                <a:latin typeface="Constantia"/>
                <a:cs typeface="Constantia"/>
              </a:rPr>
              <a:t>TB</a:t>
            </a:r>
            <a:r>
              <a:rPr sz="2400" spc="-60" dirty="0">
                <a:latin typeface="Constantia"/>
                <a:cs typeface="Constantia"/>
              </a:rPr>
              <a:t> </a:t>
            </a:r>
            <a:r>
              <a:rPr sz="2400" spc="-35" dirty="0">
                <a:latin typeface="Constantia"/>
                <a:cs typeface="Constantia"/>
              </a:rPr>
              <a:t>globally.</a:t>
            </a:r>
            <a:endParaRPr sz="2400">
              <a:latin typeface="Constantia"/>
              <a:cs typeface="Constantia"/>
            </a:endParaRPr>
          </a:p>
          <a:p>
            <a:pPr marL="287020" indent="-274955">
              <a:lnSpc>
                <a:spcPct val="100000"/>
              </a:lnSpc>
              <a:spcBef>
                <a:spcPts val="575"/>
              </a:spcBef>
              <a:buClr>
                <a:srgbClr val="0AD0D9"/>
              </a:buClr>
              <a:buSzPct val="93750"/>
              <a:buFont typeface="Wingdings 2"/>
              <a:buChar char=""/>
              <a:tabLst>
                <a:tab pos="287655" algn="l"/>
              </a:tabLst>
            </a:pPr>
            <a:r>
              <a:rPr sz="2400" spc="-25" dirty="0">
                <a:latin typeface="Constantia"/>
                <a:cs typeface="Constantia"/>
              </a:rPr>
              <a:t>Its </a:t>
            </a:r>
            <a:r>
              <a:rPr sz="2400" spc="-5" dirty="0">
                <a:latin typeface="Constantia"/>
                <a:cs typeface="Constantia"/>
              </a:rPr>
              <a:t>equivalent </a:t>
            </a:r>
            <a:r>
              <a:rPr sz="2400" spc="-20" dirty="0">
                <a:latin typeface="Constantia"/>
                <a:cs typeface="Constantia"/>
              </a:rPr>
              <a:t>to </a:t>
            </a:r>
            <a:r>
              <a:rPr sz="2400" spc="-15" dirty="0">
                <a:latin typeface="Constantia"/>
                <a:cs typeface="Constantia"/>
              </a:rPr>
              <a:t>125 </a:t>
            </a:r>
            <a:r>
              <a:rPr sz="2400" spc="-5" dirty="0">
                <a:latin typeface="Constantia"/>
                <a:cs typeface="Constantia"/>
              </a:rPr>
              <a:t>cases in </a:t>
            </a:r>
            <a:r>
              <a:rPr sz="2400" dirty="0">
                <a:latin typeface="Constantia"/>
                <a:cs typeface="Constantia"/>
              </a:rPr>
              <a:t>1,00,000</a:t>
            </a:r>
            <a:r>
              <a:rPr sz="2400" spc="-420" dirty="0">
                <a:latin typeface="Constantia"/>
                <a:cs typeface="Constantia"/>
              </a:rPr>
              <a:t> </a:t>
            </a:r>
            <a:r>
              <a:rPr sz="2400" spc="-5" dirty="0">
                <a:latin typeface="Constantia"/>
                <a:cs typeface="Constantia"/>
              </a:rPr>
              <a:t>population.</a:t>
            </a:r>
            <a:endParaRPr sz="2400">
              <a:latin typeface="Constantia"/>
              <a:cs typeface="Constant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18236" y="3558921"/>
            <a:ext cx="1141730" cy="9036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0000"/>
              </a:lnSpc>
              <a:spcBef>
                <a:spcPts val="100"/>
              </a:spcBef>
            </a:pPr>
            <a:r>
              <a:rPr sz="2400" spc="-5" dirty="0">
                <a:latin typeface="Constantia"/>
                <a:cs typeface="Constantia"/>
              </a:rPr>
              <a:t>Asian </a:t>
            </a:r>
            <a:r>
              <a:rPr sz="2400" dirty="0">
                <a:latin typeface="Constantia"/>
                <a:cs typeface="Constantia"/>
              </a:rPr>
              <a:t>:  </a:t>
            </a:r>
            <a:r>
              <a:rPr sz="2400" spc="-5" dirty="0">
                <a:latin typeface="Constantia"/>
                <a:cs typeface="Constantia"/>
              </a:rPr>
              <a:t>African</a:t>
            </a:r>
            <a:r>
              <a:rPr sz="2400" spc="-13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:</a:t>
            </a:r>
            <a:endParaRPr sz="2400">
              <a:latin typeface="Constantia"/>
              <a:cs typeface="Constant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02494" y="3558921"/>
            <a:ext cx="664210" cy="90360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2400" dirty="0">
                <a:latin typeface="Constantia"/>
                <a:cs typeface="Constantia"/>
              </a:rPr>
              <a:t>59%</a:t>
            </a:r>
            <a:endParaRPr sz="2400">
              <a:latin typeface="Constantia"/>
              <a:cs typeface="Constantia"/>
            </a:endParaRPr>
          </a:p>
          <a:p>
            <a:pPr marL="88265">
              <a:lnSpc>
                <a:spcPct val="100000"/>
              </a:lnSpc>
              <a:spcBef>
                <a:spcPts val="575"/>
              </a:spcBef>
            </a:pPr>
            <a:r>
              <a:rPr sz="2400" spc="-5" dirty="0">
                <a:latin typeface="Constantia"/>
                <a:cs typeface="Constantia"/>
              </a:rPr>
              <a:t>26%</a:t>
            </a:r>
            <a:endParaRPr sz="2400">
              <a:latin typeface="Constantia"/>
              <a:cs typeface="Constant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18236" y="4436046"/>
            <a:ext cx="4956175" cy="1343660"/>
          </a:xfrm>
          <a:prstGeom prst="rect">
            <a:avLst/>
          </a:prstGeom>
        </p:spPr>
        <p:txBody>
          <a:bodyPr vert="horz" wrap="square" lIns="0" tIns="863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80"/>
              </a:spcBef>
              <a:tabLst>
                <a:tab pos="4319905" algn="l"/>
              </a:tabLst>
            </a:pPr>
            <a:r>
              <a:rPr sz="2400" dirty="0">
                <a:latin typeface="Constantia"/>
                <a:cs typeface="Constantia"/>
              </a:rPr>
              <a:t>Eas</a:t>
            </a:r>
            <a:r>
              <a:rPr sz="2400" spc="-35" dirty="0">
                <a:latin typeface="Constantia"/>
                <a:cs typeface="Constantia"/>
              </a:rPr>
              <a:t>t</a:t>
            </a:r>
            <a:r>
              <a:rPr sz="2400" dirty="0">
                <a:latin typeface="Constantia"/>
                <a:cs typeface="Constantia"/>
              </a:rPr>
              <a:t>ern</a:t>
            </a:r>
            <a:r>
              <a:rPr sz="2400" spc="-35" dirty="0">
                <a:latin typeface="Constantia"/>
                <a:cs typeface="Constantia"/>
              </a:rPr>
              <a:t> </a:t>
            </a:r>
            <a:r>
              <a:rPr sz="2400" spc="-55" dirty="0">
                <a:latin typeface="Constantia"/>
                <a:cs typeface="Constantia"/>
              </a:rPr>
              <a:t>M</a:t>
            </a:r>
            <a:r>
              <a:rPr sz="2400" dirty="0">
                <a:latin typeface="Constantia"/>
                <a:cs typeface="Constantia"/>
              </a:rPr>
              <a:t>edi</a:t>
            </a:r>
            <a:r>
              <a:rPr sz="2400" spc="-35" dirty="0">
                <a:latin typeface="Constantia"/>
                <a:cs typeface="Constantia"/>
              </a:rPr>
              <a:t>t</a:t>
            </a:r>
            <a:r>
              <a:rPr sz="2400" dirty="0">
                <a:latin typeface="Constantia"/>
                <a:cs typeface="Constantia"/>
              </a:rPr>
              <a:t>er</a:t>
            </a:r>
            <a:r>
              <a:rPr sz="2400" spc="-30" dirty="0">
                <a:latin typeface="Constantia"/>
                <a:cs typeface="Constantia"/>
              </a:rPr>
              <a:t>r</a:t>
            </a:r>
            <a:r>
              <a:rPr sz="2400" dirty="0">
                <a:latin typeface="Constantia"/>
                <a:cs typeface="Constantia"/>
              </a:rPr>
              <a:t>anean</a:t>
            </a:r>
            <a:r>
              <a:rPr sz="2400" spc="-55" dirty="0">
                <a:latin typeface="Constantia"/>
                <a:cs typeface="Constantia"/>
              </a:rPr>
              <a:t> </a:t>
            </a:r>
            <a:r>
              <a:rPr sz="2400" spc="-45" dirty="0">
                <a:latin typeface="Constantia"/>
                <a:cs typeface="Constantia"/>
              </a:rPr>
              <a:t>R</a:t>
            </a:r>
            <a:r>
              <a:rPr sz="2400" dirty="0">
                <a:latin typeface="Constantia"/>
                <a:cs typeface="Constantia"/>
              </a:rPr>
              <a:t>eg</a:t>
            </a:r>
            <a:r>
              <a:rPr sz="2400" spc="5" dirty="0">
                <a:latin typeface="Constantia"/>
                <a:cs typeface="Constantia"/>
              </a:rPr>
              <a:t>i</a:t>
            </a:r>
            <a:r>
              <a:rPr sz="2400" dirty="0">
                <a:latin typeface="Constantia"/>
                <a:cs typeface="Constantia"/>
              </a:rPr>
              <a:t>o</a:t>
            </a:r>
            <a:r>
              <a:rPr sz="2400" spc="-10" dirty="0">
                <a:latin typeface="Constantia"/>
                <a:cs typeface="Constantia"/>
              </a:rPr>
              <a:t>n</a:t>
            </a:r>
            <a:r>
              <a:rPr sz="2400" dirty="0">
                <a:latin typeface="Constantia"/>
                <a:cs typeface="Constantia"/>
              </a:rPr>
              <a:t>:	</a:t>
            </a:r>
            <a:r>
              <a:rPr sz="2400" spc="-5" dirty="0">
                <a:latin typeface="Constantia"/>
                <a:cs typeface="Constantia"/>
              </a:rPr>
              <a:t>7.7%</a:t>
            </a:r>
            <a:endParaRPr sz="2400">
              <a:latin typeface="Constantia"/>
              <a:cs typeface="Constantia"/>
            </a:endParaRPr>
          </a:p>
          <a:p>
            <a:pPr marL="12700">
              <a:lnSpc>
                <a:spcPct val="100000"/>
              </a:lnSpc>
              <a:spcBef>
                <a:spcPts val="580"/>
              </a:spcBef>
              <a:tabLst>
                <a:tab pos="4138929" algn="l"/>
              </a:tabLst>
            </a:pPr>
            <a:r>
              <a:rPr sz="2400" dirty="0">
                <a:latin typeface="Constantia"/>
                <a:cs typeface="Constantia"/>
              </a:rPr>
              <a:t>The </a:t>
            </a:r>
            <a:r>
              <a:rPr sz="2400" spc="-10" dirty="0">
                <a:latin typeface="Constantia"/>
                <a:cs typeface="Constantia"/>
              </a:rPr>
              <a:t>European</a:t>
            </a:r>
            <a:r>
              <a:rPr sz="2400" spc="-105" dirty="0">
                <a:latin typeface="Constantia"/>
                <a:cs typeface="Constantia"/>
              </a:rPr>
              <a:t> </a:t>
            </a:r>
            <a:r>
              <a:rPr sz="2400" spc="-10" dirty="0">
                <a:latin typeface="Constantia"/>
                <a:cs typeface="Constantia"/>
              </a:rPr>
              <a:t>Region</a:t>
            </a:r>
            <a:r>
              <a:rPr sz="2400" spc="-3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:	</a:t>
            </a:r>
            <a:r>
              <a:rPr sz="2400" spc="-5" dirty="0">
                <a:latin typeface="Constantia"/>
                <a:cs typeface="Constantia"/>
              </a:rPr>
              <a:t>4.3%</a:t>
            </a:r>
            <a:endParaRPr sz="2400">
              <a:latin typeface="Constantia"/>
              <a:cs typeface="Constantia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  <a:tabLst>
                <a:tab pos="4148454" algn="l"/>
              </a:tabLst>
            </a:pPr>
            <a:r>
              <a:rPr sz="2400" spc="-10" dirty="0">
                <a:latin typeface="Constantia"/>
                <a:cs typeface="Constantia"/>
              </a:rPr>
              <a:t>Region </a:t>
            </a:r>
            <a:r>
              <a:rPr sz="2400" dirty="0">
                <a:latin typeface="Constantia"/>
                <a:cs typeface="Constantia"/>
              </a:rPr>
              <a:t>of </a:t>
            </a:r>
            <a:r>
              <a:rPr sz="2400" spc="-5" dirty="0">
                <a:latin typeface="Constantia"/>
                <a:cs typeface="Constantia"/>
              </a:rPr>
              <a:t>the</a:t>
            </a:r>
            <a:r>
              <a:rPr sz="2400" spc="-145" dirty="0">
                <a:latin typeface="Constantia"/>
                <a:cs typeface="Constantia"/>
              </a:rPr>
              <a:t> </a:t>
            </a:r>
            <a:r>
              <a:rPr sz="2400" spc="-5" dirty="0">
                <a:latin typeface="Constantia"/>
                <a:cs typeface="Constantia"/>
              </a:rPr>
              <a:t>America</a:t>
            </a:r>
            <a:r>
              <a:rPr sz="2400" spc="-7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:	</a:t>
            </a:r>
            <a:r>
              <a:rPr sz="2400" spc="-10" dirty="0">
                <a:latin typeface="Constantia"/>
                <a:cs typeface="Constantia"/>
              </a:rPr>
              <a:t>3%</a:t>
            </a:r>
            <a:endParaRPr sz="2400">
              <a:latin typeface="Constantia"/>
              <a:cs typeface="Constant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828" y="0"/>
            <a:ext cx="9145590" cy="10289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81000" y="609600"/>
            <a:ext cx="8127492" cy="609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2100" y="403606"/>
            <a:ext cx="5822950" cy="7880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5" dirty="0"/>
              <a:t>Spread </a:t>
            </a:r>
            <a:r>
              <a:rPr spc="-5" dirty="0"/>
              <a:t>of</a:t>
            </a:r>
            <a:r>
              <a:rPr spc="-70" dirty="0"/>
              <a:t> </a:t>
            </a:r>
            <a:r>
              <a:rPr spc="-35" dirty="0"/>
              <a:t>Tuberculosis</a:t>
            </a:r>
          </a:p>
        </p:txBody>
      </p:sp>
      <p:sp>
        <p:nvSpPr>
          <p:cNvPr id="3" name="object 3"/>
          <p:cNvSpPr/>
          <p:nvPr/>
        </p:nvSpPr>
        <p:spPr>
          <a:xfrm>
            <a:off x="533400" y="1828799"/>
            <a:ext cx="8153400" cy="50291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601</Words>
  <Application>Microsoft Office PowerPoint</Application>
  <PresentationFormat>On-screen Show (4:3)</PresentationFormat>
  <Paragraphs>142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Slide 1</vt:lpstr>
      <vt:lpstr>Definition</vt:lpstr>
      <vt:lpstr>Causative Organisms</vt:lpstr>
      <vt:lpstr>Other causative organisms</vt:lpstr>
      <vt:lpstr>Slide 5</vt:lpstr>
      <vt:lpstr>Classification</vt:lpstr>
      <vt:lpstr>Slide 7</vt:lpstr>
      <vt:lpstr>Slide 8</vt:lpstr>
      <vt:lpstr>Spread of Tuberculosis</vt:lpstr>
      <vt:lpstr>Severe Symptoms</vt:lpstr>
      <vt:lpstr>Based on types of TB</vt:lpstr>
      <vt:lpstr>Pathogenesis</vt:lpstr>
      <vt:lpstr>Types</vt:lpstr>
      <vt:lpstr>B} Extra Pulmonary TB :-</vt:lpstr>
      <vt:lpstr>3) TB of Upper airways :- Involvement of larynx, pharynx and epiglottis.  Symptoms :- Dysphagia, chronic productive cough</vt:lpstr>
      <vt:lpstr>7) TB Meningitis &amp; Tuberculoma :- 5% of All Extra pulmonary TB</vt:lpstr>
      <vt:lpstr>Diagnosis</vt:lpstr>
      <vt:lpstr>3.Radiography: Chest X-Ray(CXR)</vt:lpstr>
      <vt:lpstr>5.Tuberculin skin test (PPD)</vt:lpstr>
      <vt:lpstr>Tuberculin test interpretation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Rashid</dc:creator>
  <cp:lastModifiedBy>Rashid</cp:lastModifiedBy>
  <cp:revision>1</cp:revision>
  <dcterms:created xsi:type="dcterms:W3CDTF">2021-01-11T16:06:07Z</dcterms:created>
  <dcterms:modified xsi:type="dcterms:W3CDTF">2021-01-11T16:08:06Z</dcterms:modified>
</cp:coreProperties>
</file>