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5279-BC1C-4476-A69D-1543C2CE2F1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EE2BC-53E2-44C3-986E-899156E696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28" y="0"/>
            <a:ext cx="9145590" cy="1028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24000" y="2183892"/>
            <a:ext cx="6320028" cy="938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461010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5" dirty="0"/>
              <a:t>Severe</a:t>
            </a:r>
            <a:r>
              <a:rPr spc="-55" dirty="0"/>
              <a:t> </a:t>
            </a:r>
            <a:r>
              <a:rPr spc="-20" dirty="0"/>
              <a:t>Symptoms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60321"/>
            <a:ext cx="4954905" cy="379539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434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15" dirty="0">
                <a:solidFill>
                  <a:srgbClr val="0D0D0D"/>
                </a:solidFill>
                <a:latin typeface="Constantia"/>
                <a:cs typeface="Constantia"/>
              </a:rPr>
              <a:t>Persistent</a:t>
            </a:r>
            <a:r>
              <a:rPr sz="2800" spc="-150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20" dirty="0">
                <a:solidFill>
                  <a:srgbClr val="0D0D0D"/>
                </a:solidFill>
                <a:latin typeface="Constantia"/>
                <a:cs typeface="Constantia"/>
              </a:rPr>
              <a:t>cough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5" dirty="0">
                <a:solidFill>
                  <a:srgbClr val="0D0D0D"/>
                </a:solidFill>
                <a:latin typeface="Constantia"/>
                <a:cs typeface="Constantia"/>
              </a:rPr>
              <a:t>Chest</a:t>
            </a:r>
            <a:r>
              <a:rPr sz="2800" spc="-114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Constantia"/>
                <a:cs typeface="Constantia"/>
              </a:rPr>
              <a:t>pain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Coughing </a:t>
            </a:r>
            <a:r>
              <a:rPr sz="2800" spc="-5" dirty="0">
                <a:solidFill>
                  <a:srgbClr val="0D0D0D"/>
                </a:solidFill>
                <a:latin typeface="Constantia"/>
                <a:cs typeface="Constantia"/>
              </a:rPr>
              <a:t>with </a:t>
            </a: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bloody</a:t>
            </a:r>
            <a:r>
              <a:rPr sz="2800" spc="-254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sputum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365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5" dirty="0">
                <a:solidFill>
                  <a:srgbClr val="0D0D0D"/>
                </a:solidFill>
                <a:latin typeface="Constantia"/>
                <a:cs typeface="Constantia"/>
              </a:rPr>
              <a:t>Shortness of</a:t>
            </a:r>
            <a:r>
              <a:rPr sz="2800" spc="-55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breath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20" dirty="0">
                <a:solidFill>
                  <a:srgbClr val="0D0D0D"/>
                </a:solidFill>
                <a:latin typeface="Constantia"/>
                <a:cs typeface="Constantia"/>
              </a:rPr>
              <a:t>Urine</a:t>
            </a:r>
            <a:r>
              <a:rPr sz="2800" spc="-140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15" dirty="0">
                <a:solidFill>
                  <a:srgbClr val="0D0D0D"/>
                </a:solidFill>
                <a:latin typeface="Constantia"/>
                <a:cs typeface="Constantia"/>
              </a:rPr>
              <a:t>discoloration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360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Cloudy </a:t>
            </a:r>
            <a:r>
              <a:rPr sz="2800" spc="-5" dirty="0">
                <a:solidFill>
                  <a:srgbClr val="0D0D0D"/>
                </a:solidFill>
                <a:latin typeface="Constantia"/>
                <a:cs typeface="Constantia"/>
              </a:rPr>
              <a:t>&amp; </a:t>
            </a: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reddish</a:t>
            </a:r>
            <a:r>
              <a:rPr sz="2800" spc="-170" dirty="0">
                <a:solidFill>
                  <a:srgbClr val="0D0D0D"/>
                </a:solidFill>
                <a:latin typeface="Constantia"/>
                <a:cs typeface="Constantia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Constantia"/>
                <a:cs typeface="Constantia"/>
              </a:rPr>
              <a:t>urine</a:t>
            </a:r>
            <a:endParaRPr sz="2800" dirty="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Fever with</a:t>
            </a:r>
            <a:r>
              <a:rPr sz="2800" spc="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chills.</a:t>
            </a:r>
            <a:endParaRPr sz="2800" dirty="0">
              <a:latin typeface="Arial"/>
              <a:cs typeface="Arial"/>
            </a:endParaRPr>
          </a:p>
          <a:p>
            <a:pPr marL="287020" indent="-274955">
              <a:lnSpc>
                <a:spcPct val="100000"/>
              </a:lnSpc>
              <a:spcBef>
                <a:spcPts val="335"/>
              </a:spcBef>
              <a:buClr>
                <a:srgbClr val="0AD0D9"/>
              </a:buClr>
              <a:buSzPct val="91071"/>
              <a:buFont typeface="Wingdings"/>
              <a:buChar char=""/>
              <a:tabLst>
                <a:tab pos="28765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Fatigue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3161" y="488949"/>
            <a:ext cx="43199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Based on types of</a:t>
            </a:r>
            <a:r>
              <a:rPr sz="4000" spc="-55" dirty="0"/>
              <a:t> </a:t>
            </a:r>
            <a:r>
              <a:rPr sz="4000" spc="-10" dirty="0"/>
              <a:t>TB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533400" y="1295400"/>
            <a:ext cx="8382000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171399"/>
            <a:ext cx="24752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Pathogenesis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533400" y="838200"/>
            <a:ext cx="8127492" cy="5829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9153" y="408178"/>
            <a:ext cx="134683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200" dirty="0">
                <a:solidFill>
                  <a:srgbClr val="000000"/>
                </a:solidFill>
              </a:rPr>
              <a:t>T</a:t>
            </a:r>
            <a:r>
              <a:rPr sz="4500" dirty="0">
                <a:solidFill>
                  <a:srgbClr val="000000"/>
                </a:solidFill>
              </a:rPr>
              <a:t>ypes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1755394" y="1231138"/>
            <a:ext cx="7157720" cy="4772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10" dirty="0">
                <a:latin typeface="Calibri"/>
                <a:cs typeface="Calibri"/>
              </a:rPr>
              <a:t>A. </a:t>
            </a:r>
            <a:r>
              <a:rPr sz="26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Pulmonary TB</a:t>
            </a:r>
            <a:r>
              <a:rPr sz="26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600" b="1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:-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50">
              <a:latin typeface="Times New Roman"/>
              <a:cs typeface="Times New Roman"/>
            </a:endParaRPr>
          </a:p>
          <a:p>
            <a:pPr marL="666115" indent="-255270">
              <a:lnSpc>
                <a:spcPct val="100000"/>
              </a:lnSpc>
              <a:buSzPct val="83333"/>
              <a:buAutoNum type="arabicPeriod"/>
              <a:tabLst>
                <a:tab pos="66675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Primary 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Tuberculosis</a:t>
            </a:r>
            <a:r>
              <a:rPr sz="2400" b="1" u="heavy" spc="-1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 marL="469900" marR="180975">
              <a:lnSpc>
                <a:spcPct val="100000"/>
              </a:lnSpc>
              <a:spcBef>
                <a:spcPts val="509"/>
              </a:spcBef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infection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an </a:t>
            </a:r>
            <a:r>
              <a:rPr sz="2000" spc="-5" dirty="0">
                <a:latin typeface="Calibri"/>
                <a:cs typeface="Calibri"/>
              </a:rPr>
              <a:t>individual </a:t>
            </a:r>
            <a:r>
              <a:rPr sz="2000" dirty="0">
                <a:latin typeface="Calibri"/>
                <a:cs typeface="Calibri"/>
              </a:rPr>
              <a:t>who </a:t>
            </a:r>
            <a:r>
              <a:rPr sz="2000" spc="-5" dirty="0">
                <a:latin typeface="Calibri"/>
                <a:cs typeface="Calibri"/>
              </a:rPr>
              <a:t>has </a:t>
            </a:r>
            <a:r>
              <a:rPr sz="2000" dirty="0">
                <a:latin typeface="Calibri"/>
                <a:cs typeface="Calibri"/>
              </a:rPr>
              <a:t>not </a:t>
            </a:r>
            <a:r>
              <a:rPr sz="2000" spc="-5" dirty="0">
                <a:latin typeface="Calibri"/>
                <a:cs typeface="Calibri"/>
              </a:rPr>
              <a:t>been </a:t>
            </a:r>
            <a:r>
              <a:rPr sz="2000" spc="-10" dirty="0">
                <a:latin typeface="Calibri"/>
                <a:cs typeface="Calibri"/>
              </a:rPr>
              <a:t>previously  infected </a:t>
            </a:r>
            <a:r>
              <a:rPr sz="2000" spc="-5" dirty="0">
                <a:latin typeface="Calibri"/>
                <a:cs typeface="Calibri"/>
              </a:rPr>
              <a:t>or immunised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called </a:t>
            </a:r>
            <a:r>
              <a:rPr sz="2000" b="1" spc="-5" dirty="0">
                <a:latin typeface="Calibri"/>
                <a:cs typeface="Calibri"/>
              </a:rPr>
              <a:t>Primary tuberculosis </a:t>
            </a:r>
            <a:r>
              <a:rPr sz="2000" spc="-5" dirty="0">
                <a:latin typeface="Calibri"/>
                <a:cs typeface="Calibri"/>
              </a:rPr>
              <a:t>or </a:t>
            </a:r>
            <a:r>
              <a:rPr sz="2000" b="1" spc="-20" dirty="0">
                <a:latin typeface="Calibri"/>
                <a:cs typeface="Calibri"/>
              </a:rPr>
              <a:t>Ghon’s  </a:t>
            </a:r>
            <a:r>
              <a:rPr sz="2000" b="1" spc="-5" dirty="0">
                <a:latin typeface="Calibri"/>
                <a:cs typeface="Calibri"/>
              </a:rPr>
              <a:t>complex </a:t>
            </a:r>
            <a:r>
              <a:rPr sz="2000" dirty="0">
                <a:latin typeface="Calibri"/>
                <a:cs typeface="Calibri"/>
              </a:rPr>
              <a:t>or </a:t>
            </a:r>
            <a:r>
              <a:rPr sz="2000" b="1" spc="-5" dirty="0">
                <a:latin typeface="Calibri"/>
                <a:cs typeface="Calibri"/>
              </a:rPr>
              <a:t>childhood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tuberculosis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  <a:p>
            <a:pPr marL="469900" marR="508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Lesions </a:t>
            </a:r>
            <a:r>
              <a:rPr sz="2000" spc="-10" dirty="0">
                <a:latin typeface="Calibri"/>
                <a:cs typeface="Calibri"/>
              </a:rPr>
              <a:t>forming after infection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10" dirty="0">
                <a:latin typeface="Calibri"/>
                <a:cs typeface="Calibri"/>
              </a:rPr>
              <a:t>peripheral </a:t>
            </a:r>
            <a:r>
              <a:rPr sz="2000" dirty="0">
                <a:latin typeface="Calibri"/>
                <a:cs typeface="Calibri"/>
              </a:rPr>
              <a:t>and accompanied </a:t>
            </a:r>
            <a:r>
              <a:rPr sz="2000" spc="-5" dirty="0">
                <a:latin typeface="Calibri"/>
                <a:cs typeface="Calibri"/>
              </a:rPr>
              <a:t>by  hilar </a:t>
            </a:r>
            <a:r>
              <a:rPr sz="2000" dirty="0">
                <a:latin typeface="Calibri"/>
                <a:cs typeface="Calibri"/>
              </a:rPr>
              <a:t>which </a:t>
            </a:r>
            <a:r>
              <a:rPr sz="2000" spc="-15" dirty="0">
                <a:latin typeface="Calibri"/>
                <a:cs typeface="Calibri"/>
              </a:rPr>
              <a:t>may </a:t>
            </a:r>
            <a:r>
              <a:rPr sz="2000" spc="-5" dirty="0">
                <a:latin typeface="Calibri"/>
                <a:cs typeface="Calibri"/>
              </a:rPr>
              <a:t>not be detectable on chest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radiography.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546100" indent="-228600">
              <a:lnSpc>
                <a:spcPct val="100000"/>
              </a:lnSpc>
              <a:buSzPct val="90000"/>
              <a:buAutoNum type="arabicPeriod" startAt="2"/>
              <a:tabLst>
                <a:tab pos="5461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Secondary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Tuberculosis</a:t>
            </a:r>
            <a:r>
              <a:rPr sz="2000" b="1" u="heavy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317500" marR="257175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infection </a:t>
            </a:r>
            <a:r>
              <a:rPr sz="1800" dirty="0">
                <a:latin typeface="Calibri"/>
                <a:cs typeface="Calibri"/>
              </a:rPr>
              <a:t>that </a:t>
            </a:r>
            <a:r>
              <a:rPr sz="1800" spc="-5" dirty="0">
                <a:latin typeface="Calibri"/>
                <a:cs typeface="Calibri"/>
              </a:rPr>
              <a:t>individual </a:t>
            </a:r>
            <a:r>
              <a:rPr sz="1800" dirty="0">
                <a:latin typeface="Calibri"/>
                <a:cs typeface="Calibri"/>
              </a:rPr>
              <a:t>who has been </a:t>
            </a:r>
            <a:r>
              <a:rPr sz="1800" spc="-5" dirty="0">
                <a:latin typeface="Calibri"/>
                <a:cs typeface="Calibri"/>
              </a:rPr>
              <a:t>previously </a:t>
            </a:r>
            <a:r>
              <a:rPr sz="1800" spc="-15" dirty="0">
                <a:latin typeface="Calibri"/>
                <a:cs typeface="Calibri"/>
              </a:rPr>
              <a:t>infected </a:t>
            </a:r>
            <a:r>
              <a:rPr sz="1800" spc="-5" dirty="0">
                <a:latin typeface="Calibri"/>
                <a:cs typeface="Calibri"/>
              </a:rPr>
              <a:t>or  </a:t>
            </a:r>
            <a:r>
              <a:rPr sz="1800" spc="-10" dirty="0">
                <a:latin typeface="Calibri"/>
                <a:cs typeface="Calibri"/>
              </a:rPr>
              <a:t>sensitized </a:t>
            </a:r>
            <a:r>
              <a:rPr sz="1800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called </a:t>
            </a:r>
            <a:r>
              <a:rPr sz="1800" b="1" spc="-5" dirty="0">
                <a:latin typeface="Calibri"/>
                <a:cs typeface="Calibri"/>
              </a:rPr>
              <a:t>secondary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b="1" spc="-5" dirty="0">
                <a:latin typeface="Calibri"/>
                <a:cs typeface="Calibri"/>
              </a:rPr>
              <a:t>post primary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b="1" spc="-10" dirty="0">
                <a:latin typeface="Calibri"/>
                <a:cs typeface="Calibri"/>
              </a:rPr>
              <a:t>reinfection </a:t>
            </a:r>
            <a:r>
              <a:rPr sz="1800" spc="-5" dirty="0">
                <a:latin typeface="Calibri"/>
                <a:cs typeface="Calibri"/>
              </a:rPr>
              <a:t>or </a:t>
            </a:r>
            <a:r>
              <a:rPr sz="1800" b="1" spc="-5" dirty="0">
                <a:latin typeface="Calibri"/>
                <a:cs typeface="Calibri"/>
              </a:rPr>
              <a:t>chronic  </a:t>
            </a:r>
            <a:r>
              <a:rPr sz="1800" b="1" spc="-10" dirty="0">
                <a:latin typeface="Calibri"/>
                <a:cs typeface="Calibri"/>
              </a:rPr>
              <a:t>tuberculosis</a:t>
            </a:r>
            <a:r>
              <a:rPr sz="1800" spc="-10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1154" y="452373"/>
            <a:ext cx="3620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00000"/>
                </a:solidFill>
                <a:latin typeface="Calibri"/>
                <a:cs typeface="Calibri"/>
              </a:rPr>
              <a:t>B} </a:t>
            </a:r>
            <a:r>
              <a:rPr sz="2800" b="1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Extra </a:t>
            </a:r>
            <a:r>
              <a:rPr sz="28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Pulmonary TB</a:t>
            </a:r>
            <a:r>
              <a:rPr sz="2800" b="1" u="heavy" spc="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800" b="1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:-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41550" y="1328135"/>
            <a:ext cx="6410325" cy="40201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403225">
              <a:lnSpc>
                <a:spcPct val="100000"/>
              </a:lnSpc>
              <a:spcBef>
                <a:spcPts val="575"/>
              </a:spcBef>
            </a:pPr>
            <a:r>
              <a:rPr sz="2000" dirty="0">
                <a:latin typeface="Calibri"/>
                <a:cs typeface="Calibri"/>
              </a:rPr>
              <a:t>20%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patients </a:t>
            </a:r>
            <a:r>
              <a:rPr sz="2000" spc="-5" dirty="0">
                <a:latin typeface="Calibri"/>
                <a:cs typeface="Calibri"/>
              </a:rPr>
              <a:t>of TB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Patient</a:t>
            </a:r>
            <a:endParaRPr sz="2000">
              <a:latin typeface="Calibri"/>
              <a:cs typeface="Calibri"/>
            </a:endParaRPr>
          </a:p>
          <a:p>
            <a:pPr marL="403225">
              <a:lnSpc>
                <a:spcPct val="100000"/>
              </a:lnSpc>
              <a:spcBef>
                <a:spcPts val="480"/>
              </a:spcBef>
            </a:pPr>
            <a:r>
              <a:rPr sz="2000" i="1" spc="-10" dirty="0">
                <a:latin typeface="Calibri"/>
                <a:cs typeface="Calibri"/>
              </a:rPr>
              <a:t>Affected sites </a:t>
            </a:r>
            <a:r>
              <a:rPr sz="2000" i="1" dirty="0">
                <a:latin typeface="Calibri"/>
                <a:cs typeface="Calibri"/>
              </a:rPr>
              <a:t>in </a:t>
            </a:r>
            <a:r>
              <a:rPr sz="2000" i="1" spc="-5" dirty="0">
                <a:latin typeface="Calibri"/>
                <a:cs typeface="Calibri"/>
              </a:rPr>
              <a:t>body are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Times New Roman"/>
              <a:cs typeface="Times New Roman"/>
            </a:endParaRPr>
          </a:p>
          <a:p>
            <a:pPr marL="404495" indent="-345440">
              <a:lnSpc>
                <a:spcPct val="100000"/>
              </a:lnSpc>
              <a:buAutoNum type="arabicParenR"/>
              <a:tabLst>
                <a:tab pos="404495" algn="l"/>
                <a:tab pos="405130" algn="l"/>
              </a:tabLst>
            </a:pP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Lymph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node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TB </a:t>
            </a:r>
            <a:r>
              <a:rPr sz="18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tuberculuous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lymphadenitis):-</a:t>
            </a:r>
            <a:endParaRPr sz="1800">
              <a:latin typeface="Calibri"/>
              <a:cs typeface="Calibri"/>
            </a:endParaRPr>
          </a:p>
          <a:p>
            <a:pPr marL="76581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latin typeface="Calibri"/>
                <a:cs typeface="Calibri"/>
              </a:rPr>
              <a:t>Seen frequently in HIV </a:t>
            </a:r>
            <a:r>
              <a:rPr sz="1800" spc="-15" dirty="0">
                <a:latin typeface="Calibri"/>
                <a:cs typeface="Calibri"/>
              </a:rPr>
              <a:t>infected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patients.</a:t>
            </a:r>
            <a:endParaRPr sz="1800">
              <a:latin typeface="Calibri"/>
              <a:cs typeface="Calibri"/>
            </a:endParaRPr>
          </a:p>
          <a:p>
            <a:pPr marL="346710">
              <a:lnSpc>
                <a:spcPct val="100000"/>
              </a:lnSpc>
              <a:spcBef>
                <a:spcPts val="430"/>
              </a:spcBef>
            </a:pPr>
            <a:r>
              <a:rPr sz="1800" b="1" spc="-10" dirty="0">
                <a:latin typeface="Calibri"/>
                <a:cs typeface="Calibri"/>
              </a:rPr>
              <a:t>Symptoms :- </a:t>
            </a:r>
            <a:r>
              <a:rPr sz="1800" spc="-10" dirty="0">
                <a:latin typeface="Calibri"/>
                <a:cs typeface="Calibri"/>
              </a:rPr>
              <a:t>Painless swelling </a:t>
            </a:r>
            <a:r>
              <a:rPr sz="1800" spc="-5" dirty="0">
                <a:latin typeface="Calibri"/>
                <a:cs typeface="Calibri"/>
              </a:rPr>
              <a:t>of lymph nodes most </a:t>
            </a:r>
            <a:r>
              <a:rPr sz="1800" spc="-10" dirty="0">
                <a:latin typeface="Calibri"/>
                <a:cs typeface="Calibri"/>
              </a:rPr>
              <a:t>commonly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</a:t>
            </a:r>
            <a:endParaRPr sz="1800">
              <a:latin typeface="Calibri"/>
              <a:cs typeface="Calibri"/>
            </a:endParaRPr>
          </a:p>
          <a:p>
            <a:pPr marL="34671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cervical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10" dirty="0">
                <a:latin typeface="Calibri"/>
                <a:cs typeface="Calibri"/>
              </a:rPr>
              <a:t>Supraclavical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(Scrofula)</a:t>
            </a:r>
            <a:endParaRPr sz="1800">
              <a:latin typeface="Calibri"/>
              <a:cs typeface="Calibri"/>
            </a:endParaRPr>
          </a:p>
          <a:p>
            <a:pPr marL="346710">
              <a:lnSpc>
                <a:spcPct val="100000"/>
              </a:lnSpc>
              <a:spcBef>
                <a:spcPts val="434"/>
              </a:spcBef>
            </a:pPr>
            <a:r>
              <a:rPr sz="1800" spc="-15" dirty="0">
                <a:latin typeface="Calibri"/>
                <a:cs typeface="Calibri"/>
              </a:rPr>
              <a:t>Systemic systems </a:t>
            </a:r>
            <a:r>
              <a:rPr sz="1800" spc="-10" dirty="0">
                <a:latin typeface="Calibri"/>
                <a:cs typeface="Calibri"/>
              </a:rPr>
              <a:t>are limited to </a:t>
            </a:r>
            <a:r>
              <a:rPr sz="1800" spc="-5" dirty="0">
                <a:latin typeface="Calibri"/>
                <a:cs typeface="Calibri"/>
              </a:rPr>
              <a:t>HIV </a:t>
            </a:r>
            <a:r>
              <a:rPr sz="1800" spc="-15" dirty="0">
                <a:latin typeface="Calibri"/>
                <a:cs typeface="Calibri"/>
              </a:rPr>
              <a:t>infected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patients.</a:t>
            </a:r>
            <a:endParaRPr sz="1800">
              <a:latin typeface="Calibri"/>
              <a:cs typeface="Calibri"/>
            </a:endParaRPr>
          </a:p>
          <a:p>
            <a:pPr marL="387985" indent="-375285">
              <a:lnSpc>
                <a:spcPct val="100000"/>
              </a:lnSpc>
              <a:spcBef>
                <a:spcPts val="875"/>
              </a:spcBef>
              <a:buAutoNum type="arabicParenR" startAt="2"/>
              <a:tabLst>
                <a:tab pos="387350" algn="l"/>
                <a:tab pos="387985" algn="l"/>
              </a:tabLst>
            </a:pP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Pleural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</a:t>
            </a:r>
            <a:r>
              <a:rPr sz="1800" b="1" u="sng" spc="-7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 marL="578485">
              <a:lnSpc>
                <a:spcPct val="100000"/>
              </a:lnSpc>
              <a:spcBef>
                <a:spcPts val="35"/>
              </a:spcBef>
            </a:pPr>
            <a:r>
              <a:rPr sz="1800" spc="-20" dirty="0">
                <a:latin typeface="Constantia"/>
                <a:cs typeface="Constantia"/>
              </a:rPr>
              <a:t>Involvement </a:t>
            </a:r>
            <a:r>
              <a:rPr sz="1800" dirty="0">
                <a:latin typeface="Constantia"/>
                <a:cs typeface="Constantia"/>
              </a:rPr>
              <a:t>of </a:t>
            </a:r>
            <a:r>
              <a:rPr sz="1800" spc="-10" dirty="0">
                <a:latin typeface="Constantia"/>
                <a:cs typeface="Constantia"/>
              </a:rPr>
              <a:t>pleura </a:t>
            </a:r>
            <a:r>
              <a:rPr sz="1800" spc="-5" dirty="0">
                <a:latin typeface="Constantia"/>
                <a:cs typeface="Constantia"/>
              </a:rPr>
              <a:t>is </a:t>
            </a:r>
            <a:r>
              <a:rPr sz="1800" spc="-10" dirty="0">
                <a:latin typeface="Constantia"/>
                <a:cs typeface="Constantia"/>
              </a:rPr>
              <a:t>common </a:t>
            </a:r>
            <a:r>
              <a:rPr sz="1800" spc="-5" dirty="0">
                <a:latin typeface="Constantia"/>
                <a:cs typeface="Constantia"/>
              </a:rPr>
              <a:t>in </a:t>
            </a:r>
            <a:r>
              <a:rPr sz="1800" dirty="0">
                <a:latin typeface="Constantia"/>
                <a:cs typeface="Constantia"/>
              </a:rPr>
              <a:t>Primary</a:t>
            </a:r>
            <a:r>
              <a:rPr sz="1800" spc="-24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TB</a:t>
            </a:r>
            <a:endParaRPr sz="1800">
              <a:latin typeface="Constantia"/>
              <a:cs typeface="Constantia"/>
            </a:endParaRPr>
          </a:p>
          <a:p>
            <a:pPr marL="549275">
              <a:lnSpc>
                <a:spcPct val="100000"/>
              </a:lnSpc>
            </a:pPr>
            <a:r>
              <a:rPr sz="1800" spc="-5" dirty="0">
                <a:latin typeface="Constantia"/>
                <a:cs typeface="Constantia"/>
              </a:rPr>
              <a:t>and results </a:t>
            </a:r>
            <a:r>
              <a:rPr sz="1800" spc="-10" dirty="0">
                <a:latin typeface="Constantia"/>
                <a:cs typeface="Constantia"/>
              </a:rPr>
              <a:t>from </a:t>
            </a:r>
            <a:r>
              <a:rPr sz="1800" spc="-5" dirty="0">
                <a:latin typeface="Constantia"/>
                <a:cs typeface="Constantia"/>
              </a:rPr>
              <a:t>penetration </a:t>
            </a:r>
            <a:r>
              <a:rPr sz="1800" dirty="0">
                <a:latin typeface="Constantia"/>
                <a:cs typeface="Constantia"/>
              </a:rPr>
              <a:t>of </a:t>
            </a:r>
            <a:r>
              <a:rPr sz="1800" spc="-5" dirty="0">
                <a:latin typeface="Constantia"/>
                <a:cs typeface="Constantia"/>
              </a:rPr>
              <a:t>tubercle bacilli </a:t>
            </a:r>
            <a:r>
              <a:rPr sz="1800" spc="-15" dirty="0">
                <a:latin typeface="Constantia"/>
                <a:cs typeface="Constantia"/>
              </a:rPr>
              <a:t>into</a:t>
            </a:r>
            <a:r>
              <a:rPr sz="1800" spc="-28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pleural</a:t>
            </a:r>
            <a:endParaRPr sz="1800">
              <a:latin typeface="Constantia"/>
              <a:cs typeface="Constantia"/>
            </a:endParaRPr>
          </a:p>
          <a:p>
            <a:pPr marL="55054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onstantia"/>
                <a:cs typeface="Constantia"/>
              </a:rPr>
              <a:t>space.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3994" y="69641"/>
            <a:ext cx="5785485" cy="123380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800" b="1" spc="-5" dirty="0">
                <a:solidFill>
                  <a:srgbClr val="000000"/>
                </a:solidFill>
                <a:latin typeface="Constantia"/>
                <a:cs typeface="Constantia"/>
              </a:rPr>
              <a:t>3) </a:t>
            </a:r>
            <a:r>
              <a:rPr sz="1800" b="1" u="sng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 </a:t>
            </a:r>
            <a:r>
              <a:rPr sz="18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of </a:t>
            </a:r>
            <a:r>
              <a:rPr sz="1800" b="1" u="sng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Upper </a:t>
            </a:r>
            <a:r>
              <a:rPr sz="1800" b="1" u="sng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airways</a:t>
            </a:r>
            <a:r>
              <a:rPr sz="1800" b="1" u="sng" spc="-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 marL="639445" marR="5080">
              <a:lnSpc>
                <a:spcPct val="136500"/>
              </a:lnSpc>
              <a:spcBef>
                <a:spcPts val="5"/>
              </a:spcBef>
            </a:pPr>
            <a:r>
              <a:rPr sz="2000" spc="-15" dirty="0">
                <a:solidFill>
                  <a:srgbClr val="000000"/>
                </a:solidFill>
              </a:rPr>
              <a:t>Involvement </a:t>
            </a:r>
            <a:r>
              <a:rPr sz="2000" spc="-5" dirty="0">
                <a:solidFill>
                  <a:srgbClr val="000000"/>
                </a:solidFill>
              </a:rPr>
              <a:t>of larynx, pharynx </a:t>
            </a:r>
            <a:r>
              <a:rPr sz="2000" dirty="0">
                <a:solidFill>
                  <a:srgbClr val="000000"/>
                </a:solidFill>
              </a:rPr>
              <a:t>and </a:t>
            </a:r>
            <a:r>
              <a:rPr sz="2000" spc="-5" dirty="0">
                <a:solidFill>
                  <a:srgbClr val="000000"/>
                </a:solidFill>
              </a:rPr>
              <a:t>epiglottis.  </a:t>
            </a:r>
            <a:r>
              <a:rPr sz="2000" spc="-10" dirty="0">
                <a:solidFill>
                  <a:srgbClr val="000000"/>
                </a:solidFill>
              </a:rPr>
              <a:t>Symptoms </a:t>
            </a:r>
            <a:r>
              <a:rPr sz="2000" dirty="0">
                <a:solidFill>
                  <a:srgbClr val="000000"/>
                </a:solidFill>
              </a:rPr>
              <a:t>:- </a:t>
            </a:r>
            <a:r>
              <a:rPr sz="2000" spc="-5" dirty="0">
                <a:solidFill>
                  <a:srgbClr val="000000"/>
                </a:solidFill>
              </a:rPr>
              <a:t>Dysphagia, </a:t>
            </a:r>
            <a:r>
              <a:rPr sz="2000" spc="-10" dirty="0">
                <a:solidFill>
                  <a:srgbClr val="000000"/>
                </a:solidFill>
              </a:rPr>
              <a:t>chronic productive</a:t>
            </a:r>
            <a:r>
              <a:rPr sz="2000" spc="10" dirty="0">
                <a:solidFill>
                  <a:srgbClr val="000000"/>
                </a:solidFill>
              </a:rPr>
              <a:t> </a:t>
            </a:r>
            <a:r>
              <a:rPr sz="2000" spc="-5" dirty="0">
                <a:solidFill>
                  <a:srgbClr val="000000"/>
                </a:solidFill>
              </a:rPr>
              <a:t>cough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983994" y="1739849"/>
            <a:ext cx="5557520" cy="4463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 indent="-262255">
              <a:lnSpc>
                <a:spcPct val="100000"/>
              </a:lnSpc>
              <a:spcBef>
                <a:spcPts val="100"/>
              </a:spcBef>
              <a:buAutoNum type="arabicParenR" startAt="4"/>
              <a:tabLst>
                <a:tab pos="274955" algn="l"/>
              </a:tabLst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Genitourinary TB</a:t>
            </a:r>
            <a:r>
              <a:rPr sz="1800" b="1" u="sng" spc="-10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 marL="664845" lvl="1" indent="-271780">
              <a:lnSpc>
                <a:spcPct val="100000"/>
              </a:lnSpc>
              <a:spcBef>
                <a:spcPts val="1445"/>
              </a:spcBef>
              <a:buChar char="•"/>
              <a:tabLst>
                <a:tab pos="664845" algn="l"/>
                <a:tab pos="665480" algn="l"/>
              </a:tabLst>
            </a:pPr>
            <a:r>
              <a:rPr sz="1800" dirty="0">
                <a:latin typeface="Calibri"/>
                <a:cs typeface="Calibri"/>
              </a:rPr>
              <a:t>15% </a:t>
            </a:r>
            <a:r>
              <a:rPr sz="1800" spc="-5" dirty="0">
                <a:latin typeface="Calibri"/>
                <a:cs typeface="Calibri"/>
              </a:rPr>
              <a:t>of all </a:t>
            </a:r>
            <a:r>
              <a:rPr sz="1800" spc="-15" dirty="0">
                <a:latin typeface="Calibri"/>
                <a:cs typeface="Calibri"/>
              </a:rPr>
              <a:t>Extra </a:t>
            </a:r>
            <a:r>
              <a:rPr sz="1800" spc="-5" dirty="0">
                <a:latin typeface="Calibri"/>
                <a:cs typeface="Calibri"/>
              </a:rPr>
              <a:t>pulmonary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cases.</a:t>
            </a:r>
            <a:endParaRPr sz="1800">
              <a:latin typeface="Calibri"/>
              <a:cs typeface="Calibri"/>
            </a:endParaRPr>
          </a:p>
          <a:p>
            <a:pPr marL="716915" lvl="1" indent="-323850">
              <a:lnSpc>
                <a:spcPct val="100000"/>
              </a:lnSpc>
              <a:buChar char="•"/>
              <a:tabLst>
                <a:tab pos="716915" algn="l"/>
                <a:tab pos="717550" algn="l"/>
              </a:tabLst>
            </a:pPr>
            <a:r>
              <a:rPr sz="1800" spc="-10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part of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genitourinary </a:t>
            </a:r>
            <a:r>
              <a:rPr sz="1800" spc="-10" dirty="0">
                <a:latin typeface="Calibri"/>
                <a:cs typeface="Calibri"/>
              </a:rPr>
              <a:t>tract get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infected.</a:t>
            </a:r>
            <a:endParaRPr sz="1800">
              <a:latin typeface="Calibri"/>
              <a:cs typeface="Calibri"/>
            </a:endParaRPr>
          </a:p>
          <a:p>
            <a:pPr marL="716915" lvl="1" indent="-323850">
              <a:lnSpc>
                <a:spcPct val="100000"/>
              </a:lnSpc>
              <a:buChar char="•"/>
              <a:tabLst>
                <a:tab pos="716915" algn="l"/>
                <a:tab pos="717550" algn="l"/>
              </a:tabLst>
            </a:pPr>
            <a:r>
              <a:rPr sz="1800" spc="-10" dirty="0">
                <a:latin typeface="Calibri"/>
                <a:cs typeface="Calibri"/>
              </a:rPr>
              <a:t>Symptoms </a:t>
            </a:r>
            <a:r>
              <a:rPr sz="1800" dirty="0">
                <a:latin typeface="Calibri"/>
                <a:cs typeface="Calibri"/>
              </a:rPr>
              <a:t>:- </a:t>
            </a:r>
            <a:r>
              <a:rPr sz="1800" spc="-5" dirty="0">
                <a:latin typeface="Calibri"/>
                <a:cs typeface="Calibri"/>
              </a:rPr>
              <a:t>Urinary </a:t>
            </a:r>
            <a:r>
              <a:rPr sz="1800" spc="-20" dirty="0">
                <a:latin typeface="Calibri"/>
                <a:cs typeface="Calibri"/>
              </a:rPr>
              <a:t>frequency, </a:t>
            </a:r>
            <a:r>
              <a:rPr sz="1800" spc="-5" dirty="0">
                <a:latin typeface="Calibri"/>
                <a:cs typeface="Calibri"/>
              </a:rPr>
              <a:t>Dysuria,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Hematuria.</a:t>
            </a:r>
            <a:endParaRPr sz="1800">
              <a:latin typeface="Calibri"/>
              <a:cs typeface="Calibri"/>
            </a:endParaRPr>
          </a:p>
          <a:p>
            <a:pPr marL="338455" indent="-250190">
              <a:lnSpc>
                <a:spcPct val="100000"/>
              </a:lnSpc>
              <a:spcBef>
                <a:spcPts val="1320"/>
              </a:spcBef>
              <a:buAutoNum type="arabicParenR" startAt="4"/>
              <a:tabLst>
                <a:tab pos="339090" algn="l"/>
              </a:tabLst>
            </a:pP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Skeletal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</a:t>
            </a:r>
            <a:r>
              <a:rPr sz="1800" b="1" u="sng" spc="-8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 marL="602615" marR="145415" lvl="1" indent="-209550">
              <a:lnSpc>
                <a:spcPct val="100000"/>
              </a:lnSpc>
              <a:spcBef>
                <a:spcPts val="1080"/>
              </a:spcBef>
              <a:buFont typeface="Calibri"/>
              <a:buChar char="•"/>
              <a:tabLst>
                <a:tab pos="664845" algn="l"/>
                <a:tab pos="665480" algn="l"/>
              </a:tabLst>
            </a:pPr>
            <a:r>
              <a:rPr dirty="0"/>
              <a:t>	</a:t>
            </a:r>
            <a:r>
              <a:rPr sz="1800" spc="-10" dirty="0">
                <a:latin typeface="Calibri"/>
                <a:cs typeface="Calibri"/>
              </a:rPr>
              <a:t>Involvement </a:t>
            </a:r>
            <a:r>
              <a:rPr sz="1800" spc="-5" dirty="0">
                <a:latin typeface="Calibri"/>
                <a:cs typeface="Calibri"/>
              </a:rPr>
              <a:t>of weight bearing parts </a:t>
            </a:r>
            <a:r>
              <a:rPr sz="1800" spc="-20" dirty="0">
                <a:latin typeface="Calibri"/>
                <a:cs typeface="Calibri"/>
              </a:rPr>
              <a:t>like </a:t>
            </a:r>
            <a:r>
              <a:rPr sz="1800" spc="-5" dirty="0">
                <a:latin typeface="Calibri"/>
                <a:cs typeface="Calibri"/>
              </a:rPr>
              <a:t>spine, hip,  </a:t>
            </a:r>
            <a:r>
              <a:rPr sz="1800" dirty="0">
                <a:latin typeface="Calibri"/>
                <a:cs typeface="Calibri"/>
              </a:rPr>
              <a:t>knee.</a:t>
            </a:r>
            <a:endParaRPr sz="1800">
              <a:latin typeface="Calibri"/>
              <a:cs typeface="Calibri"/>
            </a:endParaRPr>
          </a:p>
          <a:p>
            <a:pPr marL="655955" marR="278130" lvl="1" indent="-262890">
              <a:lnSpc>
                <a:spcPct val="100000"/>
              </a:lnSpc>
              <a:buChar char="•"/>
              <a:tabLst>
                <a:tab pos="664845" algn="l"/>
                <a:tab pos="665480" algn="l"/>
              </a:tabLst>
            </a:pPr>
            <a:r>
              <a:rPr sz="1800" spc="-10" dirty="0">
                <a:latin typeface="Calibri"/>
                <a:cs typeface="Calibri"/>
              </a:rPr>
              <a:t>Symptoms </a:t>
            </a:r>
            <a:r>
              <a:rPr sz="1800" spc="-5" dirty="0">
                <a:latin typeface="Calibri"/>
                <a:cs typeface="Calibri"/>
              </a:rPr>
              <a:t>:- </a:t>
            </a:r>
            <a:r>
              <a:rPr sz="1800" spc="-15" dirty="0">
                <a:latin typeface="Calibri"/>
                <a:cs typeface="Calibri"/>
              </a:rPr>
              <a:t>Pain </a:t>
            </a:r>
            <a:r>
              <a:rPr sz="1800" spc="-5" dirty="0">
                <a:latin typeface="Calibri"/>
                <a:cs typeface="Calibri"/>
              </a:rPr>
              <a:t>in hip joints </a:t>
            </a:r>
            <a:r>
              <a:rPr sz="1800" dirty="0">
                <a:latin typeface="Calibri"/>
                <a:cs typeface="Calibri"/>
              </a:rPr>
              <a:t>n knees, </a:t>
            </a:r>
            <a:r>
              <a:rPr sz="1800" spc="-10" dirty="0">
                <a:latin typeface="Calibri"/>
                <a:cs typeface="Calibri"/>
              </a:rPr>
              <a:t>swelling </a:t>
            </a:r>
            <a:r>
              <a:rPr sz="1800" spc="-5" dirty="0">
                <a:latin typeface="Calibri"/>
                <a:cs typeface="Calibri"/>
              </a:rPr>
              <a:t>of  </a:t>
            </a:r>
            <a:r>
              <a:rPr sz="1800" dirty="0">
                <a:latin typeface="Calibri"/>
                <a:cs typeface="Calibri"/>
              </a:rPr>
              <a:t>knees,</a:t>
            </a:r>
            <a:r>
              <a:rPr sz="1800" spc="-10" dirty="0">
                <a:latin typeface="Calibri"/>
                <a:cs typeface="Calibri"/>
              </a:rPr>
              <a:t> trauma.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356870" indent="-268605">
              <a:lnSpc>
                <a:spcPct val="100000"/>
              </a:lnSpc>
              <a:spcBef>
                <a:spcPts val="1055"/>
              </a:spcBef>
              <a:buAutoNum type="arabicParenR" startAt="4"/>
              <a:tabLst>
                <a:tab pos="357505" algn="l"/>
              </a:tabLst>
            </a:pP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Gastrointestinal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</a:t>
            </a:r>
            <a:r>
              <a:rPr sz="1800" b="1" u="sng" spc="-4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61341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Involvement </a:t>
            </a:r>
            <a:r>
              <a:rPr sz="1800" spc="-5" dirty="0">
                <a:latin typeface="Calibri"/>
                <a:cs typeface="Calibri"/>
              </a:rPr>
              <a:t>of </a:t>
            </a:r>
            <a:r>
              <a:rPr sz="1800" spc="-15" dirty="0">
                <a:latin typeface="Calibri"/>
                <a:cs typeface="Calibri"/>
              </a:rPr>
              <a:t>any </a:t>
            </a:r>
            <a:r>
              <a:rPr sz="1800" spc="-5" dirty="0">
                <a:latin typeface="Calibri"/>
                <a:cs typeface="Calibri"/>
              </a:rPr>
              <a:t>part of </a:t>
            </a:r>
            <a:r>
              <a:rPr sz="1800" dirty="0">
                <a:latin typeface="Calibri"/>
                <a:cs typeface="Calibri"/>
              </a:rPr>
              <a:t>GI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Tract.</a:t>
            </a:r>
            <a:endParaRPr sz="1800">
              <a:latin typeface="Calibri"/>
              <a:cs typeface="Calibri"/>
            </a:endParaRPr>
          </a:p>
          <a:p>
            <a:pPr marL="61341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Symptoms </a:t>
            </a:r>
            <a:r>
              <a:rPr sz="1800" spc="-5" dirty="0">
                <a:latin typeface="Calibri"/>
                <a:cs typeface="Calibri"/>
              </a:rPr>
              <a:t>:- Abdominal pain, diarrhea, weight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loss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4954" y="397890"/>
            <a:ext cx="39376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00"/>
              </a:lnSpc>
              <a:spcBef>
                <a:spcPts val="105"/>
              </a:spcBef>
            </a:pPr>
            <a:r>
              <a:rPr sz="2000" b="1" dirty="0">
                <a:solidFill>
                  <a:srgbClr val="000000"/>
                </a:solidFill>
                <a:latin typeface="Calibri"/>
                <a:cs typeface="Calibri"/>
              </a:rPr>
              <a:t>7) </a:t>
            </a:r>
            <a:r>
              <a:rPr sz="20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TB </a:t>
            </a:r>
            <a:r>
              <a:rPr sz="2000" b="1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Meningitis &amp; </a:t>
            </a:r>
            <a:r>
              <a:rPr sz="2000" b="1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Tuberculoma</a:t>
            </a:r>
            <a:r>
              <a:rPr sz="2000" b="1" u="heavy" spc="-7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:-</a:t>
            </a:r>
            <a:endParaRPr sz="2000">
              <a:latin typeface="Calibri"/>
              <a:cs typeface="Calibri"/>
            </a:endParaRPr>
          </a:p>
          <a:p>
            <a:pPr marL="683260">
              <a:lnSpc>
                <a:spcPts val="2400"/>
              </a:lnSpc>
            </a:pPr>
            <a:r>
              <a:rPr sz="2000" dirty="0">
                <a:solidFill>
                  <a:srgbClr val="000000"/>
                </a:solidFill>
                <a:latin typeface="Constantia"/>
                <a:cs typeface="Constantia"/>
              </a:rPr>
              <a:t>5% of All </a:t>
            </a:r>
            <a:r>
              <a:rPr sz="2000" spc="-10" dirty="0">
                <a:solidFill>
                  <a:srgbClr val="000000"/>
                </a:solidFill>
                <a:latin typeface="Constantia"/>
                <a:cs typeface="Constantia"/>
              </a:rPr>
              <a:t>Extra </a:t>
            </a:r>
            <a:r>
              <a:rPr sz="2000" spc="-5" dirty="0">
                <a:solidFill>
                  <a:srgbClr val="000000"/>
                </a:solidFill>
                <a:latin typeface="Constantia"/>
                <a:cs typeface="Constantia"/>
              </a:rPr>
              <a:t>pulmonary</a:t>
            </a:r>
            <a:r>
              <a:rPr sz="2000" spc="-270" dirty="0">
                <a:solidFill>
                  <a:srgbClr val="000000"/>
                </a:solidFill>
                <a:latin typeface="Constantia"/>
                <a:cs typeface="Constantia"/>
              </a:rPr>
              <a:t> </a:t>
            </a:r>
            <a:r>
              <a:rPr sz="2000" spc="-5" dirty="0">
                <a:solidFill>
                  <a:srgbClr val="000000"/>
                </a:solidFill>
                <a:latin typeface="Constantia"/>
                <a:cs typeface="Constantia"/>
              </a:rPr>
              <a:t>TB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85594" y="1068070"/>
            <a:ext cx="5951855" cy="4938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262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onstantia"/>
                <a:cs typeface="Constantia"/>
              </a:rPr>
              <a:t>Results from </a:t>
            </a:r>
            <a:r>
              <a:rPr sz="2000" spc="-10" dirty="0">
                <a:latin typeface="Constantia"/>
                <a:cs typeface="Constantia"/>
              </a:rPr>
              <a:t>Hematogenous </a:t>
            </a:r>
            <a:r>
              <a:rPr sz="2000" dirty="0">
                <a:latin typeface="Constantia"/>
                <a:cs typeface="Constantia"/>
              </a:rPr>
              <a:t>spead of </a:t>
            </a:r>
            <a:r>
              <a:rPr sz="2000" spc="5" dirty="0">
                <a:latin typeface="Constantia"/>
                <a:cs typeface="Constantia"/>
              </a:rPr>
              <a:t>1</a:t>
            </a:r>
            <a:r>
              <a:rPr sz="1950" spc="7" baseline="25641" dirty="0">
                <a:latin typeface="Constantia"/>
                <a:cs typeface="Constantia"/>
              </a:rPr>
              <a:t>0 </a:t>
            </a:r>
            <a:r>
              <a:rPr sz="2000" dirty="0">
                <a:latin typeface="Constantia"/>
                <a:cs typeface="Constantia"/>
              </a:rPr>
              <a:t>&amp; </a:t>
            </a:r>
            <a:r>
              <a:rPr sz="2000" spc="5" dirty="0">
                <a:latin typeface="Constantia"/>
                <a:cs typeface="Constantia"/>
              </a:rPr>
              <a:t>2</a:t>
            </a:r>
            <a:r>
              <a:rPr sz="1950" spc="7" baseline="25641" dirty="0">
                <a:latin typeface="Constantia"/>
                <a:cs typeface="Constantia"/>
              </a:rPr>
              <a:t>0</a:t>
            </a:r>
            <a:r>
              <a:rPr sz="1950" spc="-120" baseline="25641" dirty="0">
                <a:latin typeface="Constantia"/>
                <a:cs typeface="Constantia"/>
              </a:rPr>
              <a:t> </a:t>
            </a:r>
            <a:r>
              <a:rPr sz="2000" dirty="0">
                <a:latin typeface="Constantia"/>
                <a:cs typeface="Constantia"/>
              </a:rPr>
              <a:t>TB</a:t>
            </a:r>
            <a:r>
              <a:rPr sz="2000" b="1" dirty="0">
                <a:latin typeface="Constantia"/>
                <a:cs typeface="Constantia"/>
              </a:rPr>
              <a:t>.</a:t>
            </a:r>
            <a:endParaRPr sz="20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323850" indent="-260985">
              <a:lnSpc>
                <a:spcPct val="100000"/>
              </a:lnSpc>
              <a:buAutoNum type="arabicParenR" startAt="8"/>
              <a:tabLst>
                <a:tab pos="324485" algn="l"/>
              </a:tabLst>
            </a:pP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Pericardiatis</a:t>
            </a:r>
            <a:r>
              <a:rPr sz="1800" b="1" u="sng" spc="6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:-</a:t>
            </a:r>
            <a:endParaRPr sz="1800">
              <a:latin typeface="Arial"/>
              <a:cs typeface="Arial"/>
            </a:endParaRPr>
          </a:p>
          <a:p>
            <a:pPr marL="471805" lvl="1" indent="-180340">
              <a:lnSpc>
                <a:spcPct val="100000"/>
              </a:lnSpc>
              <a:spcBef>
                <a:spcPts val="220"/>
              </a:spcBef>
              <a:buChar char="•"/>
              <a:tabLst>
                <a:tab pos="472440" algn="l"/>
              </a:tabLst>
            </a:pPr>
            <a:r>
              <a:rPr sz="1800" dirty="0">
                <a:latin typeface="Constantia"/>
                <a:cs typeface="Constantia"/>
              </a:rPr>
              <a:t>1- 8% of </a:t>
            </a:r>
            <a:r>
              <a:rPr sz="1800" spc="-5" dirty="0">
                <a:latin typeface="Constantia"/>
                <a:cs typeface="Constantia"/>
              </a:rPr>
              <a:t>All </a:t>
            </a:r>
            <a:r>
              <a:rPr sz="1800" spc="-10" dirty="0">
                <a:latin typeface="Constantia"/>
                <a:cs typeface="Constantia"/>
              </a:rPr>
              <a:t>Extra </a:t>
            </a:r>
            <a:r>
              <a:rPr sz="1800" spc="-5" dirty="0">
                <a:latin typeface="Constantia"/>
                <a:cs typeface="Constantia"/>
              </a:rPr>
              <a:t>pulmonary TB</a:t>
            </a:r>
            <a:r>
              <a:rPr sz="1800" spc="-254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cases.</a:t>
            </a:r>
            <a:endParaRPr sz="1800">
              <a:latin typeface="Constantia"/>
              <a:cs typeface="Constantia"/>
            </a:endParaRPr>
          </a:p>
          <a:p>
            <a:pPr marL="458470" marR="1097915" lvl="1" indent="-167005">
              <a:lnSpc>
                <a:spcPct val="100000"/>
              </a:lnSpc>
              <a:buChar char="•"/>
              <a:tabLst>
                <a:tab pos="478790" algn="l"/>
              </a:tabLst>
            </a:pPr>
            <a:r>
              <a:rPr sz="1800" spc="-5" dirty="0">
                <a:latin typeface="Constantia"/>
                <a:cs typeface="Constantia"/>
              </a:rPr>
              <a:t>Spreads </a:t>
            </a:r>
            <a:r>
              <a:rPr sz="1800" spc="-10" dirty="0">
                <a:latin typeface="Constantia"/>
                <a:cs typeface="Constantia"/>
              </a:rPr>
              <a:t>mainly </a:t>
            </a:r>
            <a:r>
              <a:rPr sz="1800" spc="-5" dirty="0">
                <a:latin typeface="Constantia"/>
                <a:cs typeface="Constantia"/>
              </a:rPr>
              <a:t>in mediastinal </a:t>
            </a:r>
            <a:r>
              <a:rPr sz="1800" dirty="0">
                <a:latin typeface="Constantia"/>
                <a:cs typeface="Constantia"/>
              </a:rPr>
              <a:t>or </a:t>
            </a:r>
            <a:r>
              <a:rPr sz="1800" spc="-5" dirty="0">
                <a:latin typeface="Constantia"/>
                <a:cs typeface="Constantia"/>
              </a:rPr>
              <a:t>hilar</a:t>
            </a:r>
            <a:r>
              <a:rPr sz="1800" spc="-28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nodes  </a:t>
            </a:r>
            <a:r>
              <a:rPr sz="1800" dirty="0">
                <a:latin typeface="Constantia"/>
                <a:cs typeface="Constantia"/>
              </a:rPr>
              <a:t>or </a:t>
            </a:r>
            <a:r>
              <a:rPr sz="1800" spc="-10" dirty="0">
                <a:latin typeface="Constantia"/>
                <a:cs typeface="Constantia"/>
              </a:rPr>
              <a:t>from</a:t>
            </a:r>
            <a:r>
              <a:rPr sz="1800" spc="-10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lungs.</a:t>
            </a:r>
            <a:endParaRPr sz="1800">
              <a:latin typeface="Constantia"/>
              <a:cs typeface="Constantia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onstantia"/>
              <a:buChar char="•"/>
            </a:pPr>
            <a:endParaRPr sz="2150">
              <a:latin typeface="Times New Roman"/>
              <a:cs typeface="Times New Roman"/>
            </a:endParaRPr>
          </a:p>
          <a:p>
            <a:pPr marL="331470" indent="-268605">
              <a:lnSpc>
                <a:spcPct val="100000"/>
              </a:lnSpc>
              <a:buAutoNum type="arabicParenR" startAt="8"/>
              <a:tabLst>
                <a:tab pos="332105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Miliary or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disseminated TB</a:t>
            </a:r>
            <a:r>
              <a:rPr sz="1800" b="1" u="sng" spc="-24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:-</a:t>
            </a:r>
            <a:endParaRPr sz="1800">
              <a:latin typeface="Constantia"/>
              <a:cs typeface="Constantia"/>
            </a:endParaRPr>
          </a:p>
          <a:p>
            <a:pPr marL="319405" lvl="1" indent="-180340">
              <a:lnSpc>
                <a:spcPct val="100000"/>
              </a:lnSpc>
              <a:spcBef>
                <a:spcPts val="1445"/>
              </a:spcBef>
              <a:buChar char="•"/>
              <a:tabLst>
                <a:tab pos="320040" algn="l"/>
              </a:tabLst>
            </a:pPr>
            <a:r>
              <a:rPr sz="1800" spc="-5" dirty="0">
                <a:latin typeface="Constantia"/>
                <a:cs typeface="Constantia"/>
              </a:rPr>
              <a:t>Results </a:t>
            </a:r>
            <a:r>
              <a:rPr sz="1800" spc="-10" dirty="0">
                <a:latin typeface="Constantia"/>
                <a:cs typeface="Constantia"/>
              </a:rPr>
              <a:t>from Hematogenous </a:t>
            </a:r>
            <a:r>
              <a:rPr sz="1800" spc="-5" dirty="0">
                <a:latin typeface="Constantia"/>
                <a:cs typeface="Constantia"/>
              </a:rPr>
              <a:t>spread </a:t>
            </a:r>
            <a:r>
              <a:rPr sz="1800" dirty="0">
                <a:latin typeface="Constantia"/>
                <a:cs typeface="Constantia"/>
              </a:rPr>
              <a:t>of </a:t>
            </a:r>
            <a:r>
              <a:rPr sz="1800" spc="-25" dirty="0">
                <a:latin typeface="Constantia"/>
                <a:cs typeface="Constantia"/>
              </a:rPr>
              <a:t>Tubercle</a:t>
            </a:r>
            <a:r>
              <a:rPr sz="1800" spc="-27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Bacilli.</a:t>
            </a:r>
            <a:endParaRPr sz="1800">
              <a:latin typeface="Constantia"/>
              <a:cs typeface="Constantia"/>
            </a:endParaRPr>
          </a:p>
          <a:p>
            <a:pPr marL="215900" marR="177165" lvl="2">
              <a:lnSpc>
                <a:spcPct val="100000"/>
              </a:lnSpc>
              <a:spcBef>
                <a:spcPts val="840"/>
              </a:spcBef>
              <a:buChar char="•"/>
              <a:tabLst>
                <a:tab pos="401955" algn="l"/>
              </a:tabLst>
            </a:pPr>
            <a:r>
              <a:rPr sz="1800" spc="-5" dirty="0">
                <a:latin typeface="Constantia"/>
                <a:cs typeface="Constantia"/>
              </a:rPr>
              <a:t>Spread</a:t>
            </a:r>
            <a:r>
              <a:rPr sz="1800" spc="-2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is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due</a:t>
            </a:r>
            <a:r>
              <a:rPr sz="1800" spc="-60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to</a:t>
            </a:r>
            <a:r>
              <a:rPr sz="1800" spc="-90" dirty="0">
                <a:latin typeface="Constantia"/>
                <a:cs typeface="Constantia"/>
              </a:rPr>
              <a:t> </a:t>
            </a:r>
            <a:r>
              <a:rPr sz="1800" spc="5" dirty="0">
                <a:latin typeface="Constantia"/>
                <a:cs typeface="Constantia"/>
              </a:rPr>
              <a:t>entry</a:t>
            </a:r>
            <a:r>
              <a:rPr sz="1800" spc="-95" dirty="0">
                <a:latin typeface="Constantia"/>
                <a:cs typeface="Constantia"/>
              </a:rPr>
              <a:t> </a:t>
            </a:r>
            <a:r>
              <a:rPr sz="1800" dirty="0">
                <a:latin typeface="Constantia"/>
                <a:cs typeface="Constantia"/>
              </a:rPr>
              <a:t>of</a:t>
            </a:r>
            <a:r>
              <a:rPr sz="1800" spc="30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infection</a:t>
            </a:r>
            <a:r>
              <a:rPr sz="180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into</a:t>
            </a:r>
            <a:r>
              <a:rPr sz="1800" spc="-6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pulmonary</a:t>
            </a:r>
            <a:r>
              <a:rPr sz="1800" spc="-85" dirty="0">
                <a:latin typeface="Constantia"/>
                <a:cs typeface="Constantia"/>
              </a:rPr>
              <a:t> </a:t>
            </a:r>
            <a:r>
              <a:rPr sz="1800" spc="-15" dirty="0">
                <a:latin typeface="Constantia"/>
                <a:cs typeface="Constantia"/>
              </a:rPr>
              <a:t>vein  </a:t>
            </a:r>
            <a:r>
              <a:rPr sz="1800" spc="-10" dirty="0">
                <a:latin typeface="Constantia"/>
                <a:cs typeface="Constantia"/>
              </a:rPr>
              <a:t>producing</a:t>
            </a:r>
            <a:endParaRPr sz="1800">
              <a:latin typeface="Constantia"/>
              <a:cs typeface="Constantia"/>
            </a:endParaRPr>
          </a:p>
          <a:p>
            <a:pPr marL="444500">
              <a:lnSpc>
                <a:spcPct val="100000"/>
              </a:lnSpc>
            </a:pPr>
            <a:r>
              <a:rPr sz="1800" spc="-5" dirty="0">
                <a:latin typeface="Constantia"/>
                <a:cs typeface="Constantia"/>
              </a:rPr>
              <a:t>lesions in </a:t>
            </a:r>
            <a:r>
              <a:rPr sz="1800" spc="-10" dirty="0">
                <a:latin typeface="Constantia"/>
                <a:cs typeface="Constantia"/>
              </a:rPr>
              <a:t>different </a:t>
            </a:r>
            <a:r>
              <a:rPr sz="1800" spc="-5" dirty="0">
                <a:latin typeface="Constantia"/>
                <a:cs typeface="Constantia"/>
              </a:rPr>
              <a:t>extra </a:t>
            </a:r>
            <a:r>
              <a:rPr sz="1800" dirty="0">
                <a:latin typeface="Constantia"/>
                <a:cs typeface="Constantia"/>
              </a:rPr>
              <a:t>pulmonary</a:t>
            </a:r>
            <a:r>
              <a:rPr sz="1800" spc="-260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sites.</a:t>
            </a:r>
            <a:endParaRPr sz="18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421640" indent="-358140">
              <a:lnSpc>
                <a:spcPct val="100000"/>
              </a:lnSpc>
              <a:buAutoNum type="arabicParenR" startAt="10"/>
              <a:tabLst>
                <a:tab pos="421640" algn="l"/>
              </a:tabLst>
            </a:pPr>
            <a:r>
              <a:rPr sz="1800" b="1" u="sng" spc="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Less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common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Extra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Pulmonary</a:t>
            </a:r>
            <a:r>
              <a:rPr sz="1800" b="1" u="sng" spc="-28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1800" b="1" u="sng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TB</a:t>
            </a:r>
            <a:endParaRPr sz="1800">
              <a:latin typeface="Constantia"/>
              <a:cs typeface="Constantia"/>
            </a:endParaRPr>
          </a:p>
          <a:p>
            <a:pPr marL="382905" marR="587375" indent="12065">
              <a:lnSpc>
                <a:spcPct val="101099"/>
              </a:lnSpc>
              <a:spcBef>
                <a:spcPts val="30"/>
              </a:spcBef>
            </a:pPr>
            <a:r>
              <a:rPr sz="1800" spc="-10" dirty="0">
                <a:latin typeface="Constantia"/>
                <a:cs typeface="Constantia"/>
              </a:rPr>
              <a:t>uveitis, </a:t>
            </a:r>
            <a:r>
              <a:rPr sz="1800" spc="-5" dirty="0">
                <a:latin typeface="Constantia"/>
                <a:cs typeface="Constantia"/>
              </a:rPr>
              <a:t>panophthalmitis, </a:t>
            </a:r>
            <a:r>
              <a:rPr sz="1800" dirty="0">
                <a:latin typeface="Constantia"/>
                <a:cs typeface="Constantia"/>
              </a:rPr>
              <a:t>painfull </a:t>
            </a:r>
            <a:r>
              <a:rPr sz="1800" spc="-5" dirty="0">
                <a:latin typeface="Constantia"/>
                <a:cs typeface="Constantia"/>
              </a:rPr>
              <a:t>Hypersensitivity  related </a:t>
            </a:r>
            <a:r>
              <a:rPr sz="1800" spc="-10" dirty="0">
                <a:latin typeface="Constantia"/>
                <a:cs typeface="Constantia"/>
              </a:rPr>
              <a:t>phlyctenular</a:t>
            </a:r>
            <a:r>
              <a:rPr sz="1800" spc="-145" dirty="0">
                <a:latin typeface="Constantia"/>
                <a:cs typeface="Constantia"/>
              </a:rPr>
              <a:t> </a:t>
            </a:r>
            <a:r>
              <a:rPr sz="1800" spc="-10" dirty="0">
                <a:latin typeface="Constantia"/>
                <a:cs typeface="Constantia"/>
              </a:rPr>
              <a:t>conjuctivis.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247777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Diagnosis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8236" y="1876170"/>
            <a:ext cx="7056120" cy="35375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Constantia"/>
                <a:cs typeface="Constantia"/>
              </a:rPr>
              <a:t>1.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Bacteriological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test</a:t>
            </a:r>
            <a:r>
              <a:rPr sz="2400" spc="-15" dirty="0">
                <a:latin typeface="Constantia"/>
                <a:cs typeface="Constantia"/>
              </a:rPr>
              <a:t>: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onstantia"/>
                <a:cs typeface="Constantia"/>
              </a:rPr>
              <a:t>Zeihl-Neelsen</a:t>
            </a:r>
            <a:r>
              <a:rPr sz="2400" spc="-9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stain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AutoNum type="alphaL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Constantia"/>
                <a:cs typeface="Constantia"/>
              </a:rPr>
              <a:t>Auramine </a:t>
            </a:r>
            <a:r>
              <a:rPr sz="2400" dirty="0">
                <a:latin typeface="Constantia"/>
                <a:cs typeface="Constantia"/>
              </a:rPr>
              <a:t>stain(fluorescence</a:t>
            </a:r>
            <a:r>
              <a:rPr sz="2400" spc="-170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microscopy)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Constantia"/>
                <a:cs typeface="Constantia"/>
              </a:rPr>
              <a:t>2.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Sputum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culture</a:t>
            </a:r>
            <a:r>
              <a:rPr sz="2400" u="heavy" spc="-20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test</a:t>
            </a:r>
            <a:r>
              <a:rPr sz="2400" spc="-5" dirty="0">
                <a:latin typeface="Constantia"/>
                <a:cs typeface="Constantia"/>
              </a:rPr>
              <a:t>: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AutoNum type="alphaLcPeriod"/>
              <a:tabLst>
                <a:tab pos="527685" algn="l"/>
                <a:tab pos="528320" algn="l"/>
              </a:tabLst>
            </a:pPr>
            <a:r>
              <a:rPr sz="2400" spc="-15" dirty="0">
                <a:latin typeface="Constantia"/>
                <a:cs typeface="Constantia"/>
              </a:rPr>
              <a:t>Lowenstein </a:t>
            </a:r>
            <a:r>
              <a:rPr sz="2400" spc="-5" dirty="0">
                <a:latin typeface="Constantia"/>
                <a:cs typeface="Constantia"/>
              </a:rPr>
              <a:t>–Jensen(LJ) </a:t>
            </a:r>
            <a:r>
              <a:rPr sz="2400" dirty="0">
                <a:latin typeface="Constantia"/>
                <a:cs typeface="Constantia"/>
              </a:rPr>
              <a:t>solid </a:t>
            </a:r>
            <a:r>
              <a:rPr sz="2400" spc="-5" dirty="0">
                <a:latin typeface="Constantia"/>
                <a:cs typeface="Constantia"/>
              </a:rPr>
              <a:t>medium: </a:t>
            </a:r>
            <a:r>
              <a:rPr sz="2400" dirty="0">
                <a:latin typeface="Constantia"/>
                <a:cs typeface="Constantia"/>
              </a:rPr>
              <a:t>4-18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weeks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AutoNum type="alphaLcPeriod"/>
              <a:tabLst>
                <a:tab pos="527685" algn="l"/>
                <a:tab pos="528320" algn="l"/>
              </a:tabLst>
            </a:pPr>
            <a:r>
              <a:rPr sz="2400" dirty="0">
                <a:latin typeface="Constantia"/>
                <a:cs typeface="Constantia"/>
              </a:rPr>
              <a:t>Liquid </a:t>
            </a:r>
            <a:r>
              <a:rPr sz="2400" spc="-5" dirty="0">
                <a:latin typeface="Constantia"/>
                <a:cs typeface="Constantia"/>
              </a:rPr>
              <a:t>medium </a:t>
            </a:r>
            <a:r>
              <a:rPr sz="2400" dirty="0">
                <a:latin typeface="Constantia"/>
                <a:cs typeface="Constantia"/>
              </a:rPr>
              <a:t>: </a:t>
            </a:r>
            <a:r>
              <a:rPr sz="2400" spc="-5" dirty="0">
                <a:latin typeface="Constantia"/>
                <a:cs typeface="Constantia"/>
              </a:rPr>
              <a:t>8-14</a:t>
            </a:r>
            <a:r>
              <a:rPr sz="2400" spc="-150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days</a:t>
            </a:r>
            <a:endParaRPr sz="2400">
              <a:latin typeface="Constantia"/>
              <a:cs typeface="Constantia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AutoNum type="alphaL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Constantia"/>
                <a:cs typeface="Constantia"/>
              </a:rPr>
              <a:t>Agar medium </a:t>
            </a:r>
            <a:r>
              <a:rPr sz="2400" dirty="0">
                <a:latin typeface="Constantia"/>
                <a:cs typeface="Constantia"/>
              </a:rPr>
              <a:t>: 7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dirty="0">
                <a:latin typeface="Constantia"/>
                <a:cs typeface="Constantia"/>
              </a:rPr>
              <a:t>14</a:t>
            </a:r>
            <a:r>
              <a:rPr sz="2400" spc="-270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days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3850" y="1478738"/>
            <a:ext cx="1863089" cy="805815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400"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3.Radiography</a:t>
            </a:r>
            <a:r>
              <a:rPr sz="1800" spc="-10" dirty="0">
                <a:solidFill>
                  <a:srgbClr val="000000"/>
                </a:solidFill>
              </a:rPr>
              <a:t>:</a:t>
            </a:r>
            <a:endParaRPr sz="1800"/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Chest</a:t>
            </a:r>
            <a:r>
              <a:rPr sz="180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X-Ray(CXR)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1511553" y="2778040"/>
            <a:ext cx="4663440" cy="3690620"/>
          </a:xfrm>
          <a:prstGeom prst="rect">
            <a:avLst/>
          </a:prstGeom>
        </p:spPr>
        <p:txBody>
          <a:bodyPr vert="horz" wrap="square" lIns="0" tIns="220345" rIns="0" bIns="0" rtlCol="0">
            <a:spAutoFit/>
          </a:bodyPr>
          <a:lstStyle/>
          <a:p>
            <a:pPr marL="94615">
              <a:lnSpc>
                <a:spcPct val="100000"/>
              </a:lnSpc>
              <a:spcBef>
                <a:spcPts val="1735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4.Nucleic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acid</a:t>
            </a:r>
            <a:r>
              <a:rPr sz="2400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amplification:</a:t>
            </a:r>
            <a:endParaRPr sz="24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1225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1800" spc="-5" dirty="0">
                <a:latin typeface="Calibri"/>
                <a:cs typeface="Calibri"/>
              </a:rPr>
              <a:t>Species </a:t>
            </a:r>
            <a:r>
              <a:rPr sz="1800" spc="-10" dirty="0">
                <a:latin typeface="Calibri"/>
                <a:cs typeface="Calibri"/>
              </a:rPr>
              <a:t>identification </a:t>
            </a:r>
            <a:r>
              <a:rPr sz="1800" dirty="0">
                <a:latin typeface="Calibri"/>
                <a:cs typeface="Calibri"/>
              </a:rPr>
              <a:t>; </a:t>
            </a:r>
            <a:r>
              <a:rPr sz="1800" spc="-10" dirty="0">
                <a:latin typeface="Calibri"/>
                <a:cs typeface="Calibri"/>
              </a:rPr>
              <a:t>several</a:t>
            </a:r>
            <a:r>
              <a:rPr sz="1800" spc="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hours</a:t>
            </a:r>
            <a:endParaRPr sz="18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151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1800" spc="-10" dirty="0">
                <a:latin typeface="Calibri"/>
                <a:cs typeface="Calibri"/>
              </a:rPr>
              <a:t>Low </a:t>
            </a:r>
            <a:r>
              <a:rPr sz="1800" spc="-15" dirty="0">
                <a:latin typeface="Calibri"/>
                <a:cs typeface="Calibri"/>
              </a:rPr>
              <a:t>sensitivity, </a:t>
            </a:r>
            <a:r>
              <a:rPr sz="1800" spc="-5" dirty="0">
                <a:latin typeface="Calibri"/>
                <a:cs typeface="Calibri"/>
              </a:rPr>
              <a:t>high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cost</a:t>
            </a:r>
            <a:endParaRPr sz="1800">
              <a:latin typeface="Calibri"/>
              <a:cs typeface="Calibri"/>
            </a:endParaRPr>
          </a:p>
          <a:p>
            <a:pPr marL="274320" marR="5080" indent="-262255">
              <a:lnSpc>
                <a:spcPct val="135100"/>
              </a:lnSpc>
              <a:spcBef>
                <a:spcPts val="755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1800" spc="-10" dirty="0">
                <a:latin typeface="Calibri"/>
                <a:cs typeface="Calibri"/>
              </a:rPr>
              <a:t>Most </a:t>
            </a:r>
            <a:r>
              <a:rPr sz="1800" spc="-5" dirty="0">
                <a:latin typeface="Calibri"/>
                <a:cs typeface="Calibri"/>
              </a:rPr>
              <a:t>useful </a:t>
            </a:r>
            <a:r>
              <a:rPr sz="1800" spc="-15" dirty="0">
                <a:latin typeface="Calibri"/>
                <a:cs typeface="Calibri"/>
              </a:rPr>
              <a:t>for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rapid confirmation </a:t>
            </a:r>
            <a:r>
              <a:rPr sz="1800" spc="-5" dirty="0">
                <a:latin typeface="Calibri"/>
                <a:cs typeface="Calibri"/>
              </a:rPr>
              <a:t>of  </a:t>
            </a:r>
            <a:r>
              <a:rPr sz="1800" spc="-10" dirty="0">
                <a:latin typeface="Calibri"/>
                <a:cs typeface="Calibri"/>
              </a:rPr>
              <a:t>tuberculosis </a:t>
            </a:r>
            <a:r>
              <a:rPr sz="1800" spc="-5" dirty="0">
                <a:latin typeface="Calibri"/>
                <a:cs typeface="Calibri"/>
              </a:rPr>
              <a:t>in </a:t>
            </a:r>
            <a:r>
              <a:rPr sz="1800" spc="-10" dirty="0">
                <a:latin typeface="Calibri"/>
                <a:cs typeface="Calibri"/>
              </a:rPr>
              <a:t>persons </a:t>
            </a:r>
            <a:r>
              <a:rPr sz="1800" spc="-5" dirty="0">
                <a:latin typeface="Calibri"/>
                <a:cs typeface="Calibri"/>
              </a:rPr>
              <a:t>with AFB-positive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sputa</a:t>
            </a:r>
            <a:endParaRPr sz="1800">
              <a:latin typeface="Calibri"/>
              <a:cs typeface="Calibri"/>
            </a:endParaRPr>
          </a:p>
          <a:p>
            <a:pPr marL="287020" indent="-274320">
              <a:lnSpc>
                <a:spcPct val="100000"/>
              </a:lnSpc>
              <a:spcBef>
                <a:spcPts val="1190"/>
              </a:spcBef>
              <a:buClr>
                <a:srgbClr val="0AD0D9"/>
              </a:buClr>
              <a:buSzPct val="94444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1800" spc="-5" dirty="0">
                <a:latin typeface="Calibri"/>
                <a:cs typeface="Calibri"/>
              </a:rPr>
              <a:t>Utility</a:t>
            </a:r>
            <a:endParaRPr sz="1800">
              <a:latin typeface="Calibri"/>
              <a:cs typeface="Calibri"/>
            </a:endParaRPr>
          </a:p>
          <a:p>
            <a:pPr marL="652780" lvl="1" indent="-247015">
              <a:lnSpc>
                <a:spcPct val="100000"/>
              </a:lnSpc>
              <a:spcBef>
                <a:spcPts val="1510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145" algn="l"/>
                <a:tab pos="652780" algn="l"/>
              </a:tabLst>
            </a:pPr>
            <a:r>
              <a:rPr sz="1800" spc="-10" dirty="0">
                <a:latin typeface="Calibri"/>
                <a:cs typeface="Calibri"/>
              </a:rPr>
              <a:t>AFB-negative </a:t>
            </a:r>
            <a:r>
              <a:rPr sz="1800" spc="-5" dirty="0">
                <a:latin typeface="Calibri"/>
                <a:cs typeface="Calibri"/>
              </a:rPr>
              <a:t>pulmonary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tuberculosis</a:t>
            </a:r>
            <a:endParaRPr sz="1800">
              <a:latin typeface="Calibri"/>
              <a:cs typeface="Calibri"/>
            </a:endParaRPr>
          </a:p>
          <a:p>
            <a:pPr marL="652780" lvl="1" indent="-247015">
              <a:lnSpc>
                <a:spcPct val="100000"/>
              </a:lnSpc>
              <a:spcBef>
                <a:spcPts val="1510"/>
              </a:spcBef>
              <a:buClr>
                <a:srgbClr val="0E6EC5"/>
              </a:buClr>
              <a:buSzPct val="83333"/>
              <a:buFont typeface="Wingdings 2"/>
              <a:buChar char=""/>
              <a:tabLst>
                <a:tab pos="652145" algn="l"/>
                <a:tab pos="652780" algn="l"/>
              </a:tabLst>
            </a:pPr>
            <a:r>
              <a:rPr sz="1800" spc="-15" dirty="0">
                <a:latin typeface="Calibri"/>
                <a:cs typeface="Calibri"/>
              </a:rPr>
              <a:t>Extra </a:t>
            </a:r>
            <a:r>
              <a:rPr sz="1800" spc="-5" dirty="0">
                <a:latin typeface="Calibri"/>
                <a:cs typeface="Calibri"/>
              </a:rPr>
              <a:t>pulmonary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tuberculosis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74993" y="152400"/>
            <a:ext cx="2789174" cy="26256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6897" y="320751"/>
            <a:ext cx="28251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spc="-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5.Tuberculin </a:t>
            </a: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skin </a:t>
            </a:r>
            <a:r>
              <a:rPr sz="20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test </a:t>
            </a:r>
            <a:r>
              <a:rPr sz="20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(PPD)</a:t>
            </a:r>
            <a:endParaRPr sz="2000"/>
          </a:p>
        </p:txBody>
      </p:sp>
      <p:sp>
        <p:nvSpPr>
          <p:cNvPr id="3" name="object 3"/>
          <p:cNvSpPr/>
          <p:nvPr/>
        </p:nvSpPr>
        <p:spPr>
          <a:xfrm>
            <a:off x="4969764" y="990600"/>
            <a:ext cx="3931920" cy="2606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4255" y="4303776"/>
            <a:ext cx="2665476" cy="22768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94888" y="4303776"/>
            <a:ext cx="2520695" cy="2276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98464" y="4280915"/>
            <a:ext cx="2621280" cy="22768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26794" y="687070"/>
            <a:ext cx="3187065" cy="30118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22960" marR="203835" indent="-457200" algn="just">
              <a:lnSpc>
                <a:spcPct val="100000"/>
              </a:lnSpc>
              <a:spcBef>
                <a:spcPts val="105"/>
              </a:spcBef>
              <a:buClr>
                <a:srgbClr val="0E6EC5"/>
              </a:buClr>
              <a:buSzPct val="85000"/>
              <a:buFont typeface="Wingdings"/>
              <a:buChar char=""/>
              <a:tabLst>
                <a:tab pos="823594" algn="l"/>
              </a:tabLst>
            </a:pPr>
            <a:r>
              <a:rPr sz="2000" dirty="0">
                <a:latin typeface="Calibri"/>
                <a:cs typeface="Calibri"/>
              </a:rPr>
              <a:t>Injection </a:t>
            </a:r>
            <a:r>
              <a:rPr sz="2000" spc="-5" dirty="0">
                <a:latin typeface="Calibri"/>
                <a:cs typeface="Calibri"/>
              </a:rPr>
              <a:t>of fluid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into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skin of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lower  arm.</a:t>
            </a:r>
            <a:endParaRPr sz="2000">
              <a:latin typeface="Calibri"/>
              <a:cs typeface="Calibri"/>
            </a:endParaRPr>
          </a:p>
          <a:p>
            <a:pPr marL="822960" indent="-457834" algn="just">
              <a:lnSpc>
                <a:spcPct val="100000"/>
              </a:lnSpc>
              <a:spcBef>
                <a:spcPts val="475"/>
              </a:spcBef>
              <a:buClr>
                <a:srgbClr val="0E6EC5"/>
              </a:buClr>
              <a:buSzPct val="85000"/>
              <a:buFont typeface="Wingdings"/>
              <a:buChar char=""/>
              <a:tabLst>
                <a:tab pos="823594" algn="l"/>
              </a:tabLst>
            </a:pPr>
            <a:r>
              <a:rPr sz="2000" dirty="0">
                <a:latin typeface="Calibri"/>
                <a:cs typeface="Calibri"/>
              </a:rPr>
              <a:t>48-72 </a:t>
            </a:r>
            <a:r>
              <a:rPr sz="2000" spc="-10" dirty="0">
                <a:latin typeface="Calibri"/>
                <a:cs typeface="Calibri"/>
              </a:rPr>
              <a:t>hours later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  <a:p>
            <a:pPr marL="822960" algn="just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checked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reaction.</a:t>
            </a:r>
            <a:endParaRPr sz="2000">
              <a:latin typeface="Calibri"/>
              <a:cs typeface="Calibri"/>
            </a:endParaRPr>
          </a:p>
          <a:p>
            <a:pPr marL="822960" marR="157480" indent="-457200" algn="just">
              <a:lnSpc>
                <a:spcPct val="100000"/>
              </a:lnSpc>
              <a:spcBef>
                <a:spcPts val="480"/>
              </a:spcBef>
              <a:buClr>
                <a:srgbClr val="0E6EC5"/>
              </a:buClr>
              <a:buSzPct val="85000"/>
              <a:buFont typeface="Wingdings"/>
              <a:buChar char=""/>
              <a:tabLst>
                <a:tab pos="823594" algn="l"/>
              </a:tabLst>
            </a:pPr>
            <a:r>
              <a:rPr sz="2000" spc="-5" dirty="0">
                <a:latin typeface="Calibri"/>
                <a:cs typeface="Calibri"/>
              </a:rPr>
              <a:t>Diagnosis </a:t>
            </a:r>
            <a:r>
              <a:rPr sz="2000" dirty="0">
                <a:latin typeface="Calibri"/>
                <a:cs typeface="Calibri"/>
              </a:rPr>
              <a:t>is </a:t>
            </a:r>
            <a:r>
              <a:rPr sz="2000" spc="-5" dirty="0">
                <a:latin typeface="Calibri"/>
                <a:cs typeface="Calibri"/>
              </a:rPr>
              <a:t>based on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size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wheal.</a:t>
            </a:r>
            <a:endParaRPr sz="2000">
              <a:latin typeface="Calibri"/>
              <a:cs typeface="Calibri"/>
            </a:endParaRPr>
          </a:p>
          <a:p>
            <a:pPr marL="12700" marR="169545">
              <a:lnSpc>
                <a:spcPct val="100000"/>
              </a:lnSpc>
              <a:spcBef>
                <a:spcPts val="1425"/>
              </a:spcBef>
            </a:pPr>
            <a:r>
              <a:rPr sz="1800" dirty="0">
                <a:latin typeface="Constantia"/>
                <a:cs typeface="Constantia"/>
              </a:rPr>
              <a:t>1 </a:t>
            </a:r>
            <a:r>
              <a:rPr sz="1800" spc="-5" dirty="0">
                <a:latin typeface="Constantia"/>
                <a:cs typeface="Constantia"/>
              </a:rPr>
              <a:t>dose </a:t>
            </a:r>
            <a:r>
              <a:rPr sz="1800" dirty="0">
                <a:latin typeface="Constantia"/>
                <a:cs typeface="Constantia"/>
              </a:rPr>
              <a:t>= </a:t>
            </a:r>
            <a:r>
              <a:rPr sz="1800" spc="-5" dirty="0">
                <a:latin typeface="Constantia"/>
                <a:cs typeface="Constantia"/>
              </a:rPr>
              <a:t>0.1 </a:t>
            </a:r>
            <a:r>
              <a:rPr sz="1800" dirty="0">
                <a:latin typeface="Constantia"/>
                <a:cs typeface="Constantia"/>
              </a:rPr>
              <a:t>ml </a:t>
            </a:r>
            <a:r>
              <a:rPr sz="1800" spc="-10" dirty="0">
                <a:latin typeface="Constantia"/>
                <a:cs typeface="Constantia"/>
              </a:rPr>
              <a:t>contains</a:t>
            </a:r>
            <a:r>
              <a:rPr sz="1800" spc="-195" dirty="0">
                <a:latin typeface="Constantia"/>
                <a:cs typeface="Constantia"/>
              </a:rPr>
              <a:t> </a:t>
            </a:r>
            <a:r>
              <a:rPr sz="1800" spc="-5" dirty="0">
                <a:latin typeface="Constantia"/>
                <a:cs typeface="Constantia"/>
              </a:rPr>
              <a:t>0.04µg  </a:t>
            </a:r>
            <a:r>
              <a:rPr sz="1800" spc="-25" dirty="0">
                <a:latin typeface="Constantia"/>
                <a:cs typeface="Constantia"/>
              </a:rPr>
              <a:t>Tuberculin</a:t>
            </a:r>
            <a:r>
              <a:rPr sz="1800" spc="-40" dirty="0">
                <a:latin typeface="Constantia"/>
                <a:cs typeface="Constantia"/>
              </a:rPr>
              <a:t> </a:t>
            </a:r>
            <a:r>
              <a:rPr sz="1800" spc="-50" dirty="0">
                <a:latin typeface="Constantia"/>
                <a:cs typeface="Constantia"/>
              </a:rPr>
              <a:t>PPD.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Definition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>
              <a:lnSpc>
                <a:spcPct val="100000"/>
              </a:lnSpc>
              <a:spcBef>
                <a:spcPts val="105"/>
              </a:spcBef>
              <a:buClr>
                <a:srgbClr val="0AD0D9"/>
              </a:buClr>
              <a:buSzPct val="94230"/>
              <a:buFont typeface="Wingdings 2"/>
              <a:buChar char=""/>
              <a:tabLst>
                <a:tab pos="287020" algn="l"/>
              </a:tabLst>
            </a:pPr>
            <a:r>
              <a:rPr b="1" spc="-25" dirty="0">
                <a:latin typeface="Constantia"/>
                <a:cs typeface="Constantia"/>
              </a:rPr>
              <a:t>Tuberculosis </a:t>
            </a:r>
            <a:r>
              <a:rPr spc="-5" dirty="0"/>
              <a:t>(</a:t>
            </a:r>
            <a:r>
              <a:rPr b="1" spc="-5" dirty="0">
                <a:latin typeface="Constantia"/>
                <a:cs typeface="Constantia"/>
              </a:rPr>
              <a:t>TB</a:t>
            </a:r>
            <a:r>
              <a:rPr spc="-5" dirty="0"/>
              <a:t>) is </a:t>
            </a:r>
            <a:r>
              <a:rPr dirty="0"/>
              <a:t>a </a:t>
            </a:r>
            <a:r>
              <a:rPr spc="-10" dirty="0"/>
              <a:t>potentially </a:t>
            </a:r>
            <a:r>
              <a:rPr dirty="0"/>
              <a:t>fatal  </a:t>
            </a:r>
            <a:r>
              <a:rPr spc="-10" dirty="0"/>
              <a:t>contagious</a:t>
            </a:r>
            <a:r>
              <a:rPr spc="-150" dirty="0"/>
              <a:t> </a:t>
            </a:r>
            <a:r>
              <a:rPr spc="-5" dirty="0"/>
              <a:t>disease</a:t>
            </a:r>
            <a:r>
              <a:rPr spc="-95" dirty="0"/>
              <a:t> </a:t>
            </a:r>
            <a:r>
              <a:rPr spc="-5" dirty="0"/>
              <a:t>that</a:t>
            </a:r>
            <a:r>
              <a:rPr spc="-145" dirty="0"/>
              <a:t> </a:t>
            </a:r>
            <a:r>
              <a:rPr spc="-5" dirty="0"/>
              <a:t>can</a:t>
            </a:r>
            <a:r>
              <a:rPr spc="-110" dirty="0"/>
              <a:t> </a:t>
            </a:r>
            <a:r>
              <a:rPr spc="-5" dirty="0"/>
              <a:t>affect</a:t>
            </a:r>
            <a:r>
              <a:rPr spc="-150" dirty="0"/>
              <a:t> </a:t>
            </a:r>
            <a:r>
              <a:rPr dirty="0"/>
              <a:t>almost</a:t>
            </a:r>
            <a:r>
              <a:rPr spc="-165" dirty="0"/>
              <a:t> </a:t>
            </a:r>
            <a:r>
              <a:rPr spc="-15" dirty="0"/>
              <a:t>any</a:t>
            </a:r>
            <a:r>
              <a:rPr spc="-114" dirty="0"/>
              <a:t> </a:t>
            </a:r>
            <a:r>
              <a:rPr spc="-5" dirty="0"/>
              <a:t>part  </a:t>
            </a:r>
            <a:r>
              <a:rPr dirty="0"/>
              <a:t>of </a:t>
            </a:r>
            <a:r>
              <a:rPr spc="-5" dirty="0"/>
              <a:t>the </a:t>
            </a:r>
            <a:r>
              <a:rPr spc="-10" dirty="0"/>
              <a:t>body </a:t>
            </a:r>
            <a:r>
              <a:rPr dirty="0"/>
              <a:t>but </a:t>
            </a:r>
            <a:r>
              <a:rPr spc="-5" dirty="0"/>
              <a:t>is </a:t>
            </a:r>
            <a:r>
              <a:rPr spc="-10" dirty="0"/>
              <a:t>mainly </a:t>
            </a:r>
            <a:r>
              <a:rPr dirty="0"/>
              <a:t>an </a:t>
            </a:r>
            <a:r>
              <a:rPr spc="-5" dirty="0"/>
              <a:t>infection </a:t>
            </a:r>
            <a:r>
              <a:rPr dirty="0"/>
              <a:t>of </a:t>
            </a:r>
            <a:r>
              <a:rPr spc="-5" dirty="0"/>
              <a:t>the  lungs.</a:t>
            </a:r>
          </a:p>
          <a:p>
            <a:pPr>
              <a:lnSpc>
                <a:spcPct val="100000"/>
              </a:lnSpc>
            </a:pPr>
            <a:endParaRPr sz="38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Neo-latin </a:t>
            </a:r>
            <a:r>
              <a:rPr spc="-25" dirty="0"/>
              <a:t>word</a:t>
            </a:r>
            <a:r>
              <a:rPr spc="-150" dirty="0"/>
              <a:t> </a:t>
            </a:r>
            <a:r>
              <a:rPr dirty="0"/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165475" y="4576648"/>
            <a:ext cx="33058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nstantia"/>
                <a:cs typeface="Constantia"/>
              </a:rPr>
              <a:t>- </a:t>
            </a:r>
            <a:r>
              <a:rPr sz="2400" spc="-10" dirty="0">
                <a:latin typeface="Constantia"/>
                <a:cs typeface="Constantia"/>
              </a:rPr>
              <a:t>Round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nodule/Swelling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18586" y="5502351"/>
            <a:ext cx="155956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Constantia"/>
                <a:cs typeface="Constantia"/>
              </a:rPr>
              <a:t>-</a:t>
            </a:r>
            <a:r>
              <a:rPr sz="2600" spc="-5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Condition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48561" y="4572761"/>
            <a:ext cx="1600200" cy="533400"/>
          </a:xfrm>
          <a:custGeom>
            <a:avLst/>
            <a:gdLst/>
            <a:ahLst/>
            <a:cxnLst/>
            <a:rect l="l" t="t" r="r" b="b"/>
            <a:pathLst>
              <a:path w="1600200" h="533400">
                <a:moveTo>
                  <a:pt x="1511300" y="0"/>
                </a:moveTo>
                <a:lnTo>
                  <a:pt x="88900" y="0"/>
                </a:lnTo>
                <a:lnTo>
                  <a:pt x="54274" y="6979"/>
                </a:lnTo>
                <a:lnTo>
                  <a:pt x="26019" y="26019"/>
                </a:lnTo>
                <a:lnTo>
                  <a:pt x="6979" y="54274"/>
                </a:lnTo>
                <a:lnTo>
                  <a:pt x="0" y="88900"/>
                </a:lnTo>
                <a:lnTo>
                  <a:pt x="0" y="444500"/>
                </a:lnTo>
                <a:lnTo>
                  <a:pt x="6979" y="479125"/>
                </a:lnTo>
                <a:lnTo>
                  <a:pt x="26019" y="507380"/>
                </a:lnTo>
                <a:lnTo>
                  <a:pt x="54274" y="526420"/>
                </a:lnTo>
                <a:lnTo>
                  <a:pt x="88900" y="533400"/>
                </a:lnTo>
                <a:lnTo>
                  <a:pt x="1511300" y="533400"/>
                </a:lnTo>
                <a:lnTo>
                  <a:pt x="1545925" y="526420"/>
                </a:lnTo>
                <a:lnTo>
                  <a:pt x="1574180" y="507380"/>
                </a:lnTo>
                <a:lnTo>
                  <a:pt x="1593220" y="479125"/>
                </a:lnTo>
                <a:lnTo>
                  <a:pt x="1600200" y="444500"/>
                </a:lnTo>
                <a:lnTo>
                  <a:pt x="1600200" y="88900"/>
                </a:lnTo>
                <a:lnTo>
                  <a:pt x="1593220" y="54274"/>
                </a:lnTo>
                <a:lnTo>
                  <a:pt x="1574180" y="26019"/>
                </a:lnTo>
                <a:lnTo>
                  <a:pt x="1545925" y="6979"/>
                </a:lnTo>
                <a:lnTo>
                  <a:pt x="15113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8561" y="4572761"/>
            <a:ext cx="1600200" cy="533400"/>
          </a:xfrm>
          <a:custGeom>
            <a:avLst/>
            <a:gdLst/>
            <a:ahLst/>
            <a:cxnLst/>
            <a:rect l="l" t="t" r="r" b="b"/>
            <a:pathLst>
              <a:path w="1600200" h="533400">
                <a:moveTo>
                  <a:pt x="0" y="88900"/>
                </a:moveTo>
                <a:lnTo>
                  <a:pt x="6979" y="54274"/>
                </a:lnTo>
                <a:lnTo>
                  <a:pt x="26019" y="26019"/>
                </a:lnTo>
                <a:lnTo>
                  <a:pt x="54274" y="6979"/>
                </a:lnTo>
                <a:lnTo>
                  <a:pt x="88900" y="0"/>
                </a:lnTo>
                <a:lnTo>
                  <a:pt x="1511300" y="0"/>
                </a:lnTo>
                <a:lnTo>
                  <a:pt x="1545925" y="6979"/>
                </a:lnTo>
                <a:lnTo>
                  <a:pt x="1574180" y="26019"/>
                </a:lnTo>
                <a:lnTo>
                  <a:pt x="1593220" y="54274"/>
                </a:lnTo>
                <a:lnTo>
                  <a:pt x="1600200" y="88900"/>
                </a:lnTo>
                <a:lnTo>
                  <a:pt x="1600200" y="444500"/>
                </a:lnTo>
                <a:lnTo>
                  <a:pt x="1593220" y="479125"/>
                </a:lnTo>
                <a:lnTo>
                  <a:pt x="1574180" y="507380"/>
                </a:lnTo>
                <a:lnTo>
                  <a:pt x="1545925" y="526420"/>
                </a:lnTo>
                <a:lnTo>
                  <a:pt x="1511300" y="533400"/>
                </a:lnTo>
                <a:lnTo>
                  <a:pt x="88900" y="533400"/>
                </a:lnTo>
                <a:lnTo>
                  <a:pt x="54274" y="526420"/>
                </a:lnTo>
                <a:lnTo>
                  <a:pt x="26019" y="507380"/>
                </a:lnTo>
                <a:lnTo>
                  <a:pt x="6979" y="479125"/>
                </a:lnTo>
                <a:lnTo>
                  <a:pt x="0" y="444500"/>
                </a:lnTo>
                <a:lnTo>
                  <a:pt x="0" y="88900"/>
                </a:lnTo>
                <a:close/>
              </a:path>
            </a:pathLst>
          </a:custGeom>
          <a:ln w="25908">
            <a:solidFill>
              <a:srgbClr val="91C5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77161" y="4674184"/>
            <a:ext cx="11417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35" dirty="0">
                <a:solidFill>
                  <a:srgbClr val="404040"/>
                </a:solidFill>
                <a:latin typeface="Constantia"/>
                <a:cs typeface="Constantia"/>
              </a:rPr>
              <a:t>“</a:t>
            </a:r>
            <a:r>
              <a:rPr sz="1800" b="1" spc="-160" dirty="0">
                <a:solidFill>
                  <a:srgbClr val="404040"/>
                </a:solidFill>
                <a:latin typeface="Constantia"/>
                <a:cs typeface="Constantia"/>
              </a:rPr>
              <a:t>T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u</a:t>
            </a:r>
            <a:r>
              <a:rPr sz="1800" b="1" spc="-10" dirty="0">
                <a:solidFill>
                  <a:srgbClr val="404040"/>
                </a:solidFill>
                <a:latin typeface="Constantia"/>
                <a:cs typeface="Constantia"/>
              </a:rPr>
              <a:t>b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e</a:t>
            </a:r>
            <a:r>
              <a:rPr sz="1800" b="1" spc="-25" dirty="0">
                <a:solidFill>
                  <a:srgbClr val="404040"/>
                </a:solidFill>
                <a:latin typeface="Constantia"/>
                <a:cs typeface="Constantia"/>
              </a:rPr>
              <a:t>r</a:t>
            </a:r>
            <a:r>
              <a:rPr sz="1800" b="1" spc="-5" dirty="0">
                <a:solidFill>
                  <a:srgbClr val="404040"/>
                </a:solidFill>
                <a:latin typeface="Constantia"/>
                <a:cs typeface="Constantia"/>
              </a:rPr>
              <a:t>cl</a:t>
            </a:r>
            <a:r>
              <a:rPr sz="1800" b="1" spc="-25" dirty="0">
                <a:solidFill>
                  <a:srgbClr val="404040"/>
                </a:solidFill>
                <a:latin typeface="Constantia"/>
                <a:cs typeface="Constantia"/>
              </a:rPr>
              <a:t>e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”</a:t>
            </a:r>
            <a:endParaRPr sz="1800">
              <a:latin typeface="Constantia"/>
              <a:cs typeface="Constant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53361" y="5563361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914400" y="0"/>
                </a:moveTo>
                <a:lnTo>
                  <a:pt x="76200" y="0"/>
                </a:lnTo>
                <a:lnTo>
                  <a:pt x="46559" y="5987"/>
                </a:lnTo>
                <a:lnTo>
                  <a:pt x="22336" y="22317"/>
                </a:lnTo>
                <a:lnTo>
                  <a:pt x="5994" y="46537"/>
                </a:lnTo>
                <a:lnTo>
                  <a:pt x="0" y="76200"/>
                </a:lnTo>
                <a:lnTo>
                  <a:pt x="0" y="381000"/>
                </a:lnTo>
                <a:lnTo>
                  <a:pt x="5994" y="410662"/>
                </a:lnTo>
                <a:lnTo>
                  <a:pt x="22336" y="434882"/>
                </a:lnTo>
                <a:lnTo>
                  <a:pt x="46559" y="451212"/>
                </a:lnTo>
                <a:lnTo>
                  <a:pt x="76200" y="457200"/>
                </a:lnTo>
                <a:lnTo>
                  <a:pt x="914400" y="457200"/>
                </a:lnTo>
                <a:lnTo>
                  <a:pt x="944040" y="451212"/>
                </a:lnTo>
                <a:lnTo>
                  <a:pt x="968263" y="434882"/>
                </a:lnTo>
                <a:lnTo>
                  <a:pt x="984605" y="410662"/>
                </a:lnTo>
                <a:lnTo>
                  <a:pt x="990600" y="381000"/>
                </a:lnTo>
                <a:lnTo>
                  <a:pt x="990600" y="76200"/>
                </a:lnTo>
                <a:lnTo>
                  <a:pt x="984605" y="46537"/>
                </a:lnTo>
                <a:lnTo>
                  <a:pt x="968263" y="22317"/>
                </a:lnTo>
                <a:lnTo>
                  <a:pt x="944040" y="5987"/>
                </a:lnTo>
                <a:lnTo>
                  <a:pt x="9144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753361" y="5563361"/>
            <a:ext cx="990600" cy="457200"/>
          </a:xfrm>
          <a:custGeom>
            <a:avLst/>
            <a:gdLst/>
            <a:ahLst/>
            <a:cxnLst/>
            <a:rect l="l" t="t" r="r" b="b"/>
            <a:pathLst>
              <a:path w="990600" h="457200">
                <a:moveTo>
                  <a:pt x="0" y="76200"/>
                </a:moveTo>
                <a:lnTo>
                  <a:pt x="5994" y="46537"/>
                </a:lnTo>
                <a:lnTo>
                  <a:pt x="22336" y="22317"/>
                </a:lnTo>
                <a:lnTo>
                  <a:pt x="46559" y="5987"/>
                </a:lnTo>
                <a:lnTo>
                  <a:pt x="76200" y="0"/>
                </a:lnTo>
                <a:lnTo>
                  <a:pt x="914400" y="0"/>
                </a:lnTo>
                <a:lnTo>
                  <a:pt x="944040" y="5987"/>
                </a:lnTo>
                <a:lnTo>
                  <a:pt x="968263" y="22317"/>
                </a:lnTo>
                <a:lnTo>
                  <a:pt x="984605" y="46537"/>
                </a:lnTo>
                <a:lnTo>
                  <a:pt x="990600" y="76200"/>
                </a:lnTo>
                <a:lnTo>
                  <a:pt x="990600" y="381000"/>
                </a:lnTo>
                <a:lnTo>
                  <a:pt x="984605" y="410662"/>
                </a:lnTo>
                <a:lnTo>
                  <a:pt x="968263" y="434882"/>
                </a:lnTo>
                <a:lnTo>
                  <a:pt x="944040" y="451212"/>
                </a:lnTo>
                <a:lnTo>
                  <a:pt x="914400" y="457200"/>
                </a:lnTo>
                <a:lnTo>
                  <a:pt x="76200" y="457200"/>
                </a:lnTo>
                <a:lnTo>
                  <a:pt x="46559" y="451212"/>
                </a:lnTo>
                <a:lnTo>
                  <a:pt x="22336" y="434882"/>
                </a:lnTo>
                <a:lnTo>
                  <a:pt x="5994" y="410662"/>
                </a:lnTo>
                <a:lnTo>
                  <a:pt x="0" y="381000"/>
                </a:lnTo>
                <a:lnTo>
                  <a:pt x="0" y="76200"/>
                </a:lnTo>
                <a:close/>
              </a:path>
            </a:pathLst>
          </a:custGeom>
          <a:ln w="25908">
            <a:solidFill>
              <a:srgbClr val="91C5F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10842" y="5627319"/>
            <a:ext cx="6756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404040"/>
                </a:solidFill>
                <a:latin typeface="Constantia"/>
                <a:cs typeface="Constantia"/>
              </a:rPr>
              <a:t>“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O</a:t>
            </a:r>
            <a:r>
              <a:rPr sz="1800" b="1" spc="-15" dirty="0">
                <a:solidFill>
                  <a:srgbClr val="404040"/>
                </a:solidFill>
                <a:latin typeface="Constantia"/>
                <a:cs typeface="Constantia"/>
              </a:rPr>
              <a:t>s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i</a:t>
            </a:r>
            <a:r>
              <a:rPr sz="1800" b="1" spc="-5" dirty="0">
                <a:solidFill>
                  <a:srgbClr val="404040"/>
                </a:solidFill>
                <a:latin typeface="Constantia"/>
                <a:cs typeface="Constantia"/>
              </a:rPr>
              <a:t>s</a:t>
            </a:r>
            <a:r>
              <a:rPr sz="1800" b="1" dirty="0">
                <a:solidFill>
                  <a:srgbClr val="404040"/>
                </a:solidFill>
                <a:latin typeface="Constantia"/>
                <a:cs typeface="Constantia"/>
              </a:rPr>
              <a:t>”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8300" y="632206"/>
            <a:ext cx="7587615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Tuberculin </a:t>
            </a:r>
            <a:r>
              <a:rPr spc="-30" dirty="0"/>
              <a:t>test</a:t>
            </a:r>
            <a:r>
              <a:rPr spc="25" dirty="0"/>
              <a:t> </a:t>
            </a:r>
            <a:r>
              <a:rPr spc="-25" dirty="0"/>
              <a:t>interpretation</a:t>
            </a:r>
          </a:p>
        </p:txBody>
      </p:sp>
      <p:sp>
        <p:nvSpPr>
          <p:cNvPr id="3" name="object 3"/>
          <p:cNvSpPr/>
          <p:nvPr/>
        </p:nvSpPr>
        <p:spPr>
          <a:xfrm>
            <a:off x="685800" y="1752600"/>
            <a:ext cx="7633716" cy="4893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535559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Causative</a:t>
            </a:r>
            <a:r>
              <a:rPr spc="-65" dirty="0"/>
              <a:t> </a:t>
            </a:r>
            <a:r>
              <a:rPr spc="-20" dirty="0"/>
              <a:t>Organisms</a:t>
            </a:r>
          </a:p>
        </p:txBody>
      </p:sp>
      <p:sp>
        <p:nvSpPr>
          <p:cNvPr id="3" name="object 3"/>
          <p:cNvSpPr/>
          <p:nvPr/>
        </p:nvSpPr>
        <p:spPr>
          <a:xfrm>
            <a:off x="4267961" y="2972561"/>
            <a:ext cx="457200" cy="533400"/>
          </a:xfrm>
          <a:custGeom>
            <a:avLst/>
            <a:gdLst/>
            <a:ahLst/>
            <a:cxnLst/>
            <a:rect l="l" t="t" r="r" b="b"/>
            <a:pathLst>
              <a:path w="457200" h="533400">
                <a:moveTo>
                  <a:pt x="342900" y="0"/>
                </a:moveTo>
                <a:lnTo>
                  <a:pt x="114300" y="0"/>
                </a:lnTo>
                <a:lnTo>
                  <a:pt x="114300" y="14224"/>
                </a:lnTo>
                <a:lnTo>
                  <a:pt x="342900" y="14224"/>
                </a:lnTo>
                <a:lnTo>
                  <a:pt x="342900" y="0"/>
                </a:lnTo>
                <a:close/>
              </a:path>
              <a:path w="457200" h="533400">
                <a:moveTo>
                  <a:pt x="342900" y="28575"/>
                </a:moveTo>
                <a:lnTo>
                  <a:pt x="114300" y="28575"/>
                </a:lnTo>
                <a:lnTo>
                  <a:pt x="114300" y="57150"/>
                </a:lnTo>
                <a:lnTo>
                  <a:pt x="342900" y="57150"/>
                </a:lnTo>
                <a:lnTo>
                  <a:pt x="342900" y="28575"/>
                </a:lnTo>
                <a:close/>
              </a:path>
              <a:path w="457200" h="533400">
                <a:moveTo>
                  <a:pt x="457200" y="304800"/>
                </a:moveTo>
                <a:lnTo>
                  <a:pt x="0" y="304800"/>
                </a:lnTo>
                <a:lnTo>
                  <a:pt x="228600" y="533400"/>
                </a:lnTo>
                <a:lnTo>
                  <a:pt x="457200" y="304800"/>
                </a:lnTo>
                <a:close/>
              </a:path>
              <a:path w="457200" h="533400">
                <a:moveTo>
                  <a:pt x="342900" y="71374"/>
                </a:moveTo>
                <a:lnTo>
                  <a:pt x="114300" y="71374"/>
                </a:lnTo>
                <a:lnTo>
                  <a:pt x="114300" y="304800"/>
                </a:lnTo>
                <a:lnTo>
                  <a:pt x="342900" y="304800"/>
                </a:lnTo>
                <a:lnTo>
                  <a:pt x="342900" y="7137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69308" y="2959607"/>
            <a:ext cx="254635" cy="28575"/>
          </a:xfrm>
          <a:custGeom>
            <a:avLst/>
            <a:gdLst/>
            <a:ahLst/>
            <a:cxnLst/>
            <a:rect l="l" t="t" r="r" b="b"/>
            <a:pathLst>
              <a:path w="254635" h="28575">
                <a:moveTo>
                  <a:pt x="0" y="28575"/>
                </a:moveTo>
                <a:lnTo>
                  <a:pt x="254507" y="28575"/>
                </a:lnTo>
                <a:lnTo>
                  <a:pt x="254507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9308" y="2988182"/>
            <a:ext cx="254635" cy="54610"/>
          </a:xfrm>
          <a:custGeom>
            <a:avLst/>
            <a:gdLst/>
            <a:ahLst/>
            <a:cxnLst/>
            <a:rect l="l" t="t" r="r" b="b"/>
            <a:pathLst>
              <a:path w="254635" h="54610">
                <a:moveTo>
                  <a:pt x="0" y="54482"/>
                </a:moveTo>
                <a:lnTo>
                  <a:pt x="254507" y="54482"/>
                </a:lnTo>
                <a:lnTo>
                  <a:pt x="254507" y="0"/>
                </a:lnTo>
                <a:lnTo>
                  <a:pt x="0" y="0"/>
                </a:lnTo>
                <a:lnTo>
                  <a:pt x="0" y="54482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267961" y="3043935"/>
            <a:ext cx="457200" cy="462280"/>
          </a:xfrm>
          <a:custGeom>
            <a:avLst/>
            <a:gdLst/>
            <a:ahLst/>
            <a:cxnLst/>
            <a:rect l="l" t="t" r="r" b="b"/>
            <a:pathLst>
              <a:path w="457200" h="462279">
                <a:moveTo>
                  <a:pt x="342900" y="0"/>
                </a:moveTo>
                <a:lnTo>
                  <a:pt x="342900" y="233425"/>
                </a:lnTo>
                <a:lnTo>
                  <a:pt x="457200" y="233425"/>
                </a:lnTo>
                <a:lnTo>
                  <a:pt x="228600" y="462025"/>
                </a:lnTo>
                <a:lnTo>
                  <a:pt x="0" y="233425"/>
                </a:lnTo>
                <a:lnTo>
                  <a:pt x="114300" y="233425"/>
                </a:lnTo>
                <a:lnTo>
                  <a:pt x="114300" y="0"/>
                </a:lnTo>
                <a:lnTo>
                  <a:pt x="342900" y="0"/>
                </a:lnTo>
                <a:close/>
              </a:path>
            </a:pathLst>
          </a:custGeom>
          <a:ln w="25907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64558" y="4953761"/>
            <a:ext cx="457200" cy="609600"/>
          </a:xfrm>
          <a:custGeom>
            <a:avLst/>
            <a:gdLst/>
            <a:ahLst/>
            <a:cxnLst/>
            <a:rect l="l" t="t" r="r" b="b"/>
            <a:pathLst>
              <a:path w="457200" h="609600">
                <a:moveTo>
                  <a:pt x="342900" y="0"/>
                </a:moveTo>
                <a:lnTo>
                  <a:pt x="114300" y="0"/>
                </a:lnTo>
                <a:lnTo>
                  <a:pt x="114300" y="14224"/>
                </a:lnTo>
                <a:lnTo>
                  <a:pt x="342900" y="14224"/>
                </a:lnTo>
                <a:lnTo>
                  <a:pt x="342900" y="0"/>
                </a:lnTo>
                <a:close/>
              </a:path>
              <a:path w="457200" h="609600">
                <a:moveTo>
                  <a:pt x="342900" y="28575"/>
                </a:moveTo>
                <a:lnTo>
                  <a:pt x="114300" y="28575"/>
                </a:lnTo>
                <a:lnTo>
                  <a:pt x="114300" y="57150"/>
                </a:lnTo>
                <a:lnTo>
                  <a:pt x="342900" y="57150"/>
                </a:lnTo>
                <a:lnTo>
                  <a:pt x="342900" y="28575"/>
                </a:lnTo>
                <a:close/>
              </a:path>
              <a:path w="457200" h="609600">
                <a:moveTo>
                  <a:pt x="457200" y="381000"/>
                </a:moveTo>
                <a:lnTo>
                  <a:pt x="0" y="381000"/>
                </a:lnTo>
                <a:lnTo>
                  <a:pt x="228600" y="609600"/>
                </a:lnTo>
                <a:lnTo>
                  <a:pt x="457200" y="381000"/>
                </a:lnTo>
                <a:close/>
              </a:path>
              <a:path w="457200" h="609600">
                <a:moveTo>
                  <a:pt x="342900" y="71374"/>
                </a:moveTo>
                <a:lnTo>
                  <a:pt x="114300" y="71374"/>
                </a:lnTo>
                <a:lnTo>
                  <a:pt x="114300" y="381000"/>
                </a:lnTo>
                <a:lnTo>
                  <a:pt x="342900" y="381000"/>
                </a:lnTo>
                <a:lnTo>
                  <a:pt x="342900" y="71374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5903" y="4940808"/>
            <a:ext cx="254635" cy="28575"/>
          </a:xfrm>
          <a:custGeom>
            <a:avLst/>
            <a:gdLst/>
            <a:ahLst/>
            <a:cxnLst/>
            <a:rect l="l" t="t" r="r" b="b"/>
            <a:pathLst>
              <a:path w="254635" h="28575">
                <a:moveTo>
                  <a:pt x="0" y="28575"/>
                </a:moveTo>
                <a:lnTo>
                  <a:pt x="254507" y="28575"/>
                </a:lnTo>
                <a:lnTo>
                  <a:pt x="254507" y="0"/>
                </a:lnTo>
                <a:lnTo>
                  <a:pt x="0" y="0"/>
                </a:lnTo>
                <a:lnTo>
                  <a:pt x="0" y="28575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65903" y="4969383"/>
            <a:ext cx="254635" cy="54610"/>
          </a:xfrm>
          <a:custGeom>
            <a:avLst/>
            <a:gdLst/>
            <a:ahLst/>
            <a:cxnLst/>
            <a:rect l="l" t="t" r="r" b="b"/>
            <a:pathLst>
              <a:path w="254635" h="54610">
                <a:moveTo>
                  <a:pt x="0" y="54483"/>
                </a:moveTo>
                <a:lnTo>
                  <a:pt x="254507" y="54483"/>
                </a:lnTo>
                <a:lnTo>
                  <a:pt x="254507" y="0"/>
                </a:lnTo>
                <a:lnTo>
                  <a:pt x="0" y="0"/>
                </a:lnTo>
                <a:lnTo>
                  <a:pt x="0" y="54483"/>
                </a:lnTo>
                <a:close/>
              </a:path>
            </a:pathLst>
          </a:custGeom>
          <a:solidFill>
            <a:srgbClr val="08509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64558" y="5025135"/>
            <a:ext cx="457200" cy="538480"/>
          </a:xfrm>
          <a:custGeom>
            <a:avLst/>
            <a:gdLst/>
            <a:ahLst/>
            <a:cxnLst/>
            <a:rect l="l" t="t" r="r" b="b"/>
            <a:pathLst>
              <a:path w="457200" h="538479">
                <a:moveTo>
                  <a:pt x="342900" y="0"/>
                </a:moveTo>
                <a:lnTo>
                  <a:pt x="342900" y="309625"/>
                </a:lnTo>
                <a:lnTo>
                  <a:pt x="457200" y="309625"/>
                </a:lnTo>
                <a:lnTo>
                  <a:pt x="228600" y="538226"/>
                </a:lnTo>
                <a:lnTo>
                  <a:pt x="0" y="309625"/>
                </a:lnTo>
                <a:lnTo>
                  <a:pt x="114300" y="309625"/>
                </a:lnTo>
                <a:lnTo>
                  <a:pt x="114300" y="0"/>
                </a:lnTo>
                <a:lnTo>
                  <a:pt x="342900" y="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20161" y="3810761"/>
            <a:ext cx="3505200" cy="502920"/>
          </a:xfrm>
          <a:custGeom>
            <a:avLst/>
            <a:gdLst/>
            <a:ahLst/>
            <a:cxnLst/>
            <a:rect l="l" t="t" r="r" b="b"/>
            <a:pathLst>
              <a:path w="3505200" h="502920">
                <a:moveTo>
                  <a:pt x="3421379" y="0"/>
                </a:moveTo>
                <a:lnTo>
                  <a:pt x="83819" y="0"/>
                </a:lnTo>
                <a:lnTo>
                  <a:pt x="51167" y="6578"/>
                </a:lnTo>
                <a:lnTo>
                  <a:pt x="24526" y="24526"/>
                </a:lnTo>
                <a:lnTo>
                  <a:pt x="6578" y="51167"/>
                </a:lnTo>
                <a:lnTo>
                  <a:pt x="0" y="83819"/>
                </a:lnTo>
                <a:lnTo>
                  <a:pt x="0" y="419100"/>
                </a:lnTo>
                <a:lnTo>
                  <a:pt x="6578" y="451752"/>
                </a:lnTo>
                <a:lnTo>
                  <a:pt x="24526" y="478393"/>
                </a:lnTo>
                <a:lnTo>
                  <a:pt x="51167" y="496341"/>
                </a:lnTo>
                <a:lnTo>
                  <a:pt x="83819" y="502919"/>
                </a:lnTo>
                <a:lnTo>
                  <a:pt x="3421379" y="502919"/>
                </a:lnTo>
                <a:lnTo>
                  <a:pt x="3454032" y="496341"/>
                </a:lnTo>
                <a:lnTo>
                  <a:pt x="3480673" y="478393"/>
                </a:lnTo>
                <a:lnTo>
                  <a:pt x="3498621" y="451752"/>
                </a:lnTo>
                <a:lnTo>
                  <a:pt x="3505200" y="419100"/>
                </a:lnTo>
                <a:lnTo>
                  <a:pt x="3505200" y="83819"/>
                </a:lnTo>
                <a:lnTo>
                  <a:pt x="3498621" y="51167"/>
                </a:lnTo>
                <a:lnTo>
                  <a:pt x="3480673" y="24526"/>
                </a:lnTo>
                <a:lnTo>
                  <a:pt x="3454032" y="6578"/>
                </a:lnTo>
                <a:lnTo>
                  <a:pt x="342137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20161" y="3810761"/>
            <a:ext cx="3505200" cy="502920"/>
          </a:xfrm>
          <a:custGeom>
            <a:avLst/>
            <a:gdLst/>
            <a:ahLst/>
            <a:cxnLst/>
            <a:rect l="l" t="t" r="r" b="b"/>
            <a:pathLst>
              <a:path w="3505200" h="502920">
                <a:moveTo>
                  <a:pt x="0" y="83819"/>
                </a:moveTo>
                <a:lnTo>
                  <a:pt x="6578" y="51167"/>
                </a:lnTo>
                <a:lnTo>
                  <a:pt x="24526" y="24526"/>
                </a:lnTo>
                <a:lnTo>
                  <a:pt x="51167" y="6578"/>
                </a:lnTo>
                <a:lnTo>
                  <a:pt x="83819" y="0"/>
                </a:lnTo>
                <a:lnTo>
                  <a:pt x="3421379" y="0"/>
                </a:lnTo>
                <a:lnTo>
                  <a:pt x="3454032" y="6578"/>
                </a:lnTo>
                <a:lnTo>
                  <a:pt x="3480673" y="24526"/>
                </a:lnTo>
                <a:lnTo>
                  <a:pt x="3498621" y="51167"/>
                </a:lnTo>
                <a:lnTo>
                  <a:pt x="3505200" y="83819"/>
                </a:lnTo>
                <a:lnTo>
                  <a:pt x="3505200" y="419100"/>
                </a:lnTo>
                <a:lnTo>
                  <a:pt x="3498621" y="451752"/>
                </a:lnTo>
                <a:lnTo>
                  <a:pt x="3480673" y="478393"/>
                </a:lnTo>
                <a:lnTo>
                  <a:pt x="3454032" y="496341"/>
                </a:lnTo>
                <a:lnTo>
                  <a:pt x="3421379" y="502919"/>
                </a:lnTo>
                <a:lnTo>
                  <a:pt x="83819" y="502919"/>
                </a:lnTo>
                <a:lnTo>
                  <a:pt x="51167" y="496341"/>
                </a:lnTo>
                <a:lnTo>
                  <a:pt x="24526" y="478393"/>
                </a:lnTo>
                <a:lnTo>
                  <a:pt x="6578" y="451752"/>
                </a:lnTo>
                <a:lnTo>
                  <a:pt x="0" y="419100"/>
                </a:lnTo>
                <a:lnTo>
                  <a:pt x="0" y="83819"/>
                </a:lnTo>
                <a:close/>
              </a:path>
            </a:pathLst>
          </a:custGeom>
          <a:ln w="25907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60677" y="2423287"/>
            <a:ext cx="4070985" cy="23247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Mycobacterium</a:t>
            </a:r>
            <a:r>
              <a:rPr sz="2600" u="heavy" spc="-12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tuberculosis</a:t>
            </a:r>
            <a:endParaRPr sz="2600">
              <a:latin typeface="Constantia"/>
              <a:cs typeface="Constantia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2469515">
              <a:lnSpc>
                <a:spcPct val="100000"/>
              </a:lnSpc>
              <a:spcBef>
                <a:spcPts val="1585"/>
              </a:spcBef>
            </a:pPr>
            <a:r>
              <a:rPr sz="3200" spc="-20" dirty="0">
                <a:solidFill>
                  <a:srgbClr val="0D0D0D"/>
                </a:solidFill>
                <a:latin typeface="Constantia"/>
                <a:cs typeface="Constantia"/>
              </a:rPr>
              <a:t>Human</a:t>
            </a:r>
            <a:endParaRPr sz="3200">
              <a:latin typeface="Constantia"/>
              <a:cs typeface="Constantia"/>
            </a:endParaRPr>
          </a:p>
          <a:p>
            <a:pPr marL="342900">
              <a:lnSpc>
                <a:spcPct val="100000"/>
              </a:lnSpc>
              <a:spcBef>
                <a:spcPts val="450"/>
              </a:spcBef>
            </a:pPr>
            <a:r>
              <a:rPr sz="26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Mycobacterium</a:t>
            </a:r>
            <a:r>
              <a:rPr sz="2600" u="heavy" spc="-9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600" u="heavy" spc="-10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Bovis</a:t>
            </a:r>
            <a:endParaRPr sz="2600">
              <a:latin typeface="Constantia"/>
              <a:cs typeface="Constant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69157" y="5791961"/>
            <a:ext cx="3505200" cy="502920"/>
          </a:xfrm>
          <a:custGeom>
            <a:avLst/>
            <a:gdLst/>
            <a:ahLst/>
            <a:cxnLst/>
            <a:rect l="l" t="t" r="r" b="b"/>
            <a:pathLst>
              <a:path w="3505200" h="502920">
                <a:moveTo>
                  <a:pt x="3421380" y="0"/>
                </a:moveTo>
                <a:lnTo>
                  <a:pt x="83819" y="0"/>
                </a:lnTo>
                <a:lnTo>
                  <a:pt x="51167" y="6587"/>
                </a:lnTo>
                <a:lnTo>
                  <a:pt x="24526" y="24550"/>
                </a:lnTo>
                <a:lnTo>
                  <a:pt x="6578" y="51193"/>
                </a:lnTo>
                <a:lnTo>
                  <a:pt x="0" y="83819"/>
                </a:lnTo>
                <a:lnTo>
                  <a:pt x="0" y="419100"/>
                </a:lnTo>
                <a:lnTo>
                  <a:pt x="6578" y="451726"/>
                </a:lnTo>
                <a:lnTo>
                  <a:pt x="24526" y="478369"/>
                </a:lnTo>
                <a:lnTo>
                  <a:pt x="51167" y="496332"/>
                </a:lnTo>
                <a:lnTo>
                  <a:pt x="83819" y="502919"/>
                </a:lnTo>
                <a:lnTo>
                  <a:pt x="3421380" y="502919"/>
                </a:lnTo>
                <a:lnTo>
                  <a:pt x="3454032" y="496332"/>
                </a:lnTo>
                <a:lnTo>
                  <a:pt x="3480673" y="478369"/>
                </a:lnTo>
                <a:lnTo>
                  <a:pt x="3498621" y="451726"/>
                </a:lnTo>
                <a:lnTo>
                  <a:pt x="3505200" y="419100"/>
                </a:lnTo>
                <a:lnTo>
                  <a:pt x="3505200" y="83819"/>
                </a:lnTo>
                <a:lnTo>
                  <a:pt x="3498621" y="51193"/>
                </a:lnTo>
                <a:lnTo>
                  <a:pt x="3480673" y="24550"/>
                </a:lnTo>
                <a:lnTo>
                  <a:pt x="3454032" y="6587"/>
                </a:lnTo>
                <a:lnTo>
                  <a:pt x="342138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69157" y="5791961"/>
            <a:ext cx="3505200" cy="502920"/>
          </a:xfrm>
          <a:custGeom>
            <a:avLst/>
            <a:gdLst/>
            <a:ahLst/>
            <a:cxnLst/>
            <a:rect l="l" t="t" r="r" b="b"/>
            <a:pathLst>
              <a:path w="3505200" h="502920">
                <a:moveTo>
                  <a:pt x="0" y="83819"/>
                </a:moveTo>
                <a:lnTo>
                  <a:pt x="6578" y="51193"/>
                </a:lnTo>
                <a:lnTo>
                  <a:pt x="24526" y="24550"/>
                </a:lnTo>
                <a:lnTo>
                  <a:pt x="51167" y="6587"/>
                </a:lnTo>
                <a:lnTo>
                  <a:pt x="83819" y="0"/>
                </a:lnTo>
                <a:lnTo>
                  <a:pt x="3421380" y="0"/>
                </a:lnTo>
                <a:lnTo>
                  <a:pt x="3454032" y="6587"/>
                </a:lnTo>
                <a:lnTo>
                  <a:pt x="3480673" y="24550"/>
                </a:lnTo>
                <a:lnTo>
                  <a:pt x="3498621" y="51193"/>
                </a:lnTo>
                <a:lnTo>
                  <a:pt x="3505200" y="83819"/>
                </a:lnTo>
                <a:lnTo>
                  <a:pt x="3505200" y="419100"/>
                </a:lnTo>
                <a:lnTo>
                  <a:pt x="3498621" y="451726"/>
                </a:lnTo>
                <a:lnTo>
                  <a:pt x="3480673" y="478369"/>
                </a:lnTo>
                <a:lnTo>
                  <a:pt x="3454032" y="496332"/>
                </a:lnTo>
                <a:lnTo>
                  <a:pt x="3421380" y="502919"/>
                </a:lnTo>
                <a:lnTo>
                  <a:pt x="83819" y="502919"/>
                </a:lnTo>
                <a:lnTo>
                  <a:pt x="51167" y="496332"/>
                </a:lnTo>
                <a:lnTo>
                  <a:pt x="24526" y="478369"/>
                </a:lnTo>
                <a:lnTo>
                  <a:pt x="6578" y="451726"/>
                </a:lnTo>
                <a:lnTo>
                  <a:pt x="0" y="419100"/>
                </a:lnTo>
                <a:lnTo>
                  <a:pt x="0" y="83819"/>
                </a:lnTo>
                <a:close/>
              </a:path>
            </a:pathLst>
          </a:custGeom>
          <a:ln w="25907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60697" y="5761431"/>
            <a:ext cx="14782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0D0D0D"/>
                </a:solidFill>
                <a:latin typeface="Constantia"/>
                <a:cs typeface="Constantia"/>
              </a:rPr>
              <a:t>Animals</a:t>
            </a:r>
            <a:endParaRPr sz="32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684085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Other </a:t>
            </a:r>
            <a:r>
              <a:rPr spc="-15" dirty="0"/>
              <a:t>causative</a:t>
            </a:r>
            <a:r>
              <a:rPr spc="-95" dirty="0"/>
              <a:t> </a:t>
            </a:r>
            <a:r>
              <a:rPr spc="-20" dirty="0"/>
              <a:t>organisms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76170"/>
            <a:ext cx="3767454" cy="309816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6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20" dirty="0">
                <a:latin typeface="Constantia"/>
                <a:cs typeface="Constantia"/>
              </a:rPr>
              <a:t>Mycobacterium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africanum</a:t>
            </a:r>
            <a:endParaRPr sz="240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20" dirty="0">
                <a:latin typeface="Constantia"/>
                <a:cs typeface="Constantia"/>
              </a:rPr>
              <a:t>Mycobacterium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microti</a:t>
            </a:r>
            <a:endParaRPr sz="2400"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Font typeface="Wingdings 2"/>
              <a:buChar char=""/>
            </a:pPr>
            <a:endParaRPr sz="35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5"/>
              </a:spcBef>
            </a:pP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Non-Mycobacterium</a:t>
            </a:r>
            <a:r>
              <a:rPr sz="2400" u="heavy" spc="-6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onstantia"/>
                <a:cs typeface="Constantia"/>
              </a:rPr>
              <a:t>Genus</a:t>
            </a:r>
            <a:endParaRPr sz="240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20" dirty="0">
                <a:latin typeface="Constantia"/>
                <a:cs typeface="Constantia"/>
              </a:rPr>
              <a:t>Mycobacterium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leprae</a:t>
            </a:r>
            <a:endParaRPr sz="240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20" dirty="0">
                <a:latin typeface="Constantia"/>
                <a:cs typeface="Constantia"/>
              </a:rPr>
              <a:t>Mycobacterium</a:t>
            </a:r>
            <a:r>
              <a:rPr sz="2400" spc="-13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avium</a:t>
            </a:r>
            <a:endParaRPr sz="240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58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15" dirty="0">
                <a:latin typeface="Constantia"/>
                <a:cs typeface="Constantia"/>
              </a:rPr>
              <a:t>Mycobacterium</a:t>
            </a:r>
            <a:r>
              <a:rPr sz="2400" spc="-14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asiaticum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01561" y="4807458"/>
            <a:ext cx="1905000" cy="1752600"/>
          </a:xfrm>
          <a:custGeom>
            <a:avLst/>
            <a:gdLst/>
            <a:ahLst/>
            <a:cxnLst/>
            <a:rect l="l" t="t" r="r" b="b"/>
            <a:pathLst>
              <a:path w="1905000" h="1752600">
                <a:moveTo>
                  <a:pt x="1612899" y="0"/>
                </a:moveTo>
                <a:lnTo>
                  <a:pt x="292099" y="0"/>
                </a:lnTo>
                <a:lnTo>
                  <a:pt x="244727" y="3823"/>
                </a:lnTo>
                <a:lnTo>
                  <a:pt x="199786" y="14894"/>
                </a:lnTo>
                <a:lnTo>
                  <a:pt x="157877" y="32609"/>
                </a:lnTo>
                <a:lnTo>
                  <a:pt x="119603" y="56367"/>
                </a:lnTo>
                <a:lnTo>
                  <a:pt x="85566" y="85566"/>
                </a:lnTo>
                <a:lnTo>
                  <a:pt x="56367" y="119603"/>
                </a:lnTo>
                <a:lnTo>
                  <a:pt x="32609" y="157877"/>
                </a:lnTo>
                <a:lnTo>
                  <a:pt x="14894" y="199786"/>
                </a:lnTo>
                <a:lnTo>
                  <a:pt x="3823" y="244727"/>
                </a:lnTo>
                <a:lnTo>
                  <a:pt x="0" y="292100"/>
                </a:lnTo>
                <a:lnTo>
                  <a:pt x="0" y="1460487"/>
                </a:lnTo>
                <a:lnTo>
                  <a:pt x="3823" y="1507869"/>
                </a:lnTo>
                <a:lnTo>
                  <a:pt x="14894" y="1552817"/>
                </a:lnTo>
                <a:lnTo>
                  <a:pt x="32609" y="1594729"/>
                </a:lnTo>
                <a:lnTo>
                  <a:pt x="56367" y="1633004"/>
                </a:lnTo>
                <a:lnTo>
                  <a:pt x="85566" y="1667041"/>
                </a:lnTo>
                <a:lnTo>
                  <a:pt x="119603" y="1696238"/>
                </a:lnTo>
                <a:lnTo>
                  <a:pt x="157877" y="1719994"/>
                </a:lnTo>
                <a:lnTo>
                  <a:pt x="199786" y="1737707"/>
                </a:lnTo>
                <a:lnTo>
                  <a:pt x="244727" y="1748776"/>
                </a:lnTo>
                <a:lnTo>
                  <a:pt x="292099" y="1752600"/>
                </a:lnTo>
                <a:lnTo>
                  <a:pt x="1612899" y="1752600"/>
                </a:lnTo>
                <a:lnTo>
                  <a:pt x="1660272" y="1748776"/>
                </a:lnTo>
                <a:lnTo>
                  <a:pt x="1705213" y="1737707"/>
                </a:lnTo>
                <a:lnTo>
                  <a:pt x="1747122" y="1719994"/>
                </a:lnTo>
                <a:lnTo>
                  <a:pt x="1785396" y="1696238"/>
                </a:lnTo>
                <a:lnTo>
                  <a:pt x="1819433" y="1667041"/>
                </a:lnTo>
                <a:lnTo>
                  <a:pt x="1848632" y="1633004"/>
                </a:lnTo>
                <a:lnTo>
                  <a:pt x="1872390" y="1594729"/>
                </a:lnTo>
                <a:lnTo>
                  <a:pt x="1890105" y="1552817"/>
                </a:lnTo>
                <a:lnTo>
                  <a:pt x="1901176" y="1507869"/>
                </a:lnTo>
                <a:lnTo>
                  <a:pt x="1904999" y="1460487"/>
                </a:lnTo>
                <a:lnTo>
                  <a:pt x="1904999" y="292100"/>
                </a:lnTo>
                <a:lnTo>
                  <a:pt x="1901176" y="244727"/>
                </a:lnTo>
                <a:lnTo>
                  <a:pt x="1890105" y="199786"/>
                </a:lnTo>
                <a:lnTo>
                  <a:pt x="1872390" y="157877"/>
                </a:lnTo>
                <a:lnTo>
                  <a:pt x="1848632" y="119603"/>
                </a:lnTo>
                <a:lnTo>
                  <a:pt x="1819433" y="85566"/>
                </a:lnTo>
                <a:lnTo>
                  <a:pt x="1785396" y="56367"/>
                </a:lnTo>
                <a:lnTo>
                  <a:pt x="1747122" y="32609"/>
                </a:lnTo>
                <a:lnTo>
                  <a:pt x="1705213" y="14894"/>
                </a:lnTo>
                <a:lnTo>
                  <a:pt x="1660272" y="3823"/>
                </a:lnTo>
                <a:lnTo>
                  <a:pt x="161289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01561" y="4807458"/>
            <a:ext cx="1905000" cy="1752600"/>
          </a:xfrm>
          <a:custGeom>
            <a:avLst/>
            <a:gdLst/>
            <a:ahLst/>
            <a:cxnLst/>
            <a:rect l="l" t="t" r="r" b="b"/>
            <a:pathLst>
              <a:path w="1905000" h="1752600">
                <a:moveTo>
                  <a:pt x="0" y="292100"/>
                </a:moveTo>
                <a:lnTo>
                  <a:pt x="3823" y="244727"/>
                </a:lnTo>
                <a:lnTo>
                  <a:pt x="14894" y="199786"/>
                </a:lnTo>
                <a:lnTo>
                  <a:pt x="32609" y="157877"/>
                </a:lnTo>
                <a:lnTo>
                  <a:pt x="56367" y="119603"/>
                </a:lnTo>
                <a:lnTo>
                  <a:pt x="85566" y="85566"/>
                </a:lnTo>
                <a:lnTo>
                  <a:pt x="119603" y="56367"/>
                </a:lnTo>
                <a:lnTo>
                  <a:pt x="157877" y="32609"/>
                </a:lnTo>
                <a:lnTo>
                  <a:pt x="199786" y="14894"/>
                </a:lnTo>
                <a:lnTo>
                  <a:pt x="244727" y="3823"/>
                </a:lnTo>
                <a:lnTo>
                  <a:pt x="292099" y="0"/>
                </a:lnTo>
                <a:lnTo>
                  <a:pt x="1612899" y="0"/>
                </a:lnTo>
                <a:lnTo>
                  <a:pt x="1660272" y="3823"/>
                </a:lnTo>
                <a:lnTo>
                  <a:pt x="1705213" y="14894"/>
                </a:lnTo>
                <a:lnTo>
                  <a:pt x="1747122" y="32609"/>
                </a:lnTo>
                <a:lnTo>
                  <a:pt x="1785396" y="56367"/>
                </a:lnTo>
                <a:lnTo>
                  <a:pt x="1819433" y="85566"/>
                </a:lnTo>
                <a:lnTo>
                  <a:pt x="1848632" y="119603"/>
                </a:lnTo>
                <a:lnTo>
                  <a:pt x="1872390" y="157877"/>
                </a:lnTo>
                <a:lnTo>
                  <a:pt x="1890105" y="199786"/>
                </a:lnTo>
                <a:lnTo>
                  <a:pt x="1901176" y="244727"/>
                </a:lnTo>
                <a:lnTo>
                  <a:pt x="1904999" y="292100"/>
                </a:lnTo>
                <a:lnTo>
                  <a:pt x="1904999" y="1460487"/>
                </a:lnTo>
                <a:lnTo>
                  <a:pt x="1901176" y="1507869"/>
                </a:lnTo>
                <a:lnTo>
                  <a:pt x="1890105" y="1552817"/>
                </a:lnTo>
                <a:lnTo>
                  <a:pt x="1872390" y="1594729"/>
                </a:lnTo>
                <a:lnTo>
                  <a:pt x="1848632" y="1633004"/>
                </a:lnTo>
                <a:lnTo>
                  <a:pt x="1819433" y="1667041"/>
                </a:lnTo>
                <a:lnTo>
                  <a:pt x="1785396" y="1696238"/>
                </a:lnTo>
                <a:lnTo>
                  <a:pt x="1747122" y="1719994"/>
                </a:lnTo>
                <a:lnTo>
                  <a:pt x="1705213" y="1737707"/>
                </a:lnTo>
                <a:lnTo>
                  <a:pt x="1660272" y="1748776"/>
                </a:lnTo>
                <a:lnTo>
                  <a:pt x="1612899" y="1752600"/>
                </a:lnTo>
                <a:lnTo>
                  <a:pt x="292099" y="1752600"/>
                </a:lnTo>
                <a:lnTo>
                  <a:pt x="244727" y="1748776"/>
                </a:lnTo>
                <a:lnTo>
                  <a:pt x="199786" y="1737707"/>
                </a:lnTo>
                <a:lnTo>
                  <a:pt x="157877" y="1719994"/>
                </a:lnTo>
                <a:lnTo>
                  <a:pt x="119603" y="1696238"/>
                </a:lnTo>
                <a:lnTo>
                  <a:pt x="85566" y="1667041"/>
                </a:lnTo>
                <a:lnTo>
                  <a:pt x="56367" y="1633004"/>
                </a:lnTo>
                <a:lnTo>
                  <a:pt x="32609" y="1594729"/>
                </a:lnTo>
                <a:lnTo>
                  <a:pt x="14894" y="1552817"/>
                </a:lnTo>
                <a:lnTo>
                  <a:pt x="3823" y="1507869"/>
                </a:lnTo>
                <a:lnTo>
                  <a:pt x="0" y="1460487"/>
                </a:lnTo>
                <a:lnTo>
                  <a:pt x="0" y="29210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48704" y="4892802"/>
            <a:ext cx="1189990" cy="1550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M.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Constantia"/>
                <a:cs typeface="Constantia"/>
              </a:rPr>
              <a:t>africanum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M.</a:t>
            </a:r>
            <a:r>
              <a:rPr sz="2000" spc="-30" dirty="0">
                <a:solidFill>
                  <a:srgbClr val="404040"/>
                </a:solidFill>
                <a:latin typeface="Constantia"/>
                <a:cs typeface="Constantia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Bovis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M.</a:t>
            </a:r>
            <a:r>
              <a:rPr sz="2000" spc="-80" dirty="0">
                <a:solidFill>
                  <a:srgbClr val="404040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onstantia"/>
                <a:cs typeface="Constantia"/>
              </a:rPr>
              <a:t>Canetti</a:t>
            </a:r>
            <a:endParaRPr sz="20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M.</a:t>
            </a:r>
            <a:r>
              <a:rPr sz="2000" spc="-95" dirty="0">
                <a:solidFill>
                  <a:srgbClr val="404040"/>
                </a:solidFill>
                <a:latin typeface="Constantia"/>
                <a:cs typeface="Constantia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onstantia"/>
                <a:cs typeface="Constantia"/>
              </a:rPr>
              <a:t>microti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62961" y="5220461"/>
            <a:ext cx="3657600" cy="914400"/>
          </a:xfrm>
          <a:custGeom>
            <a:avLst/>
            <a:gdLst/>
            <a:ahLst/>
            <a:cxnLst/>
            <a:rect l="l" t="t" r="r" b="b"/>
            <a:pathLst>
              <a:path w="3657600" h="914400">
                <a:moveTo>
                  <a:pt x="3200400" y="0"/>
                </a:moveTo>
                <a:lnTo>
                  <a:pt x="3200400" y="228600"/>
                </a:lnTo>
                <a:lnTo>
                  <a:pt x="0" y="228600"/>
                </a:lnTo>
                <a:lnTo>
                  <a:pt x="228600" y="457200"/>
                </a:lnTo>
                <a:lnTo>
                  <a:pt x="0" y="685800"/>
                </a:lnTo>
                <a:lnTo>
                  <a:pt x="3200400" y="685800"/>
                </a:lnTo>
                <a:lnTo>
                  <a:pt x="3200400" y="914400"/>
                </a:lnTo>
                <a:lnTo>
                  <a:pt x="3657600" y="457200"/>
                </a:lnTo>
                <a:lnTo>
                  <a:pt x="32004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62961" y="5220461"/>
            <a:ext cx="3657600" cy="914400"/>
          </a:xfrm>
          <a:custGeom>
            <a:avLst/>
            <a:gdLst/>
            <a:ahLst/>
            <a:cxnLst/>
            <a:rect l="l" t="t" r="r" b="b"/>
            <a:pathLst>
              <a:path w="3657600" h="914400">
                <a:moveTo>
                  <a:pt x="0" y="228600"/>
                </a:moveTo>
                <a:lnTo>
                  <a:pt x="3200400" y="228600"/>
                </a:lnTo>
                <a:lnTo>
                  <a:pt x="3200400" y="0"/>
                </a:lnTo>
                <a:lnTo>
                  <a:pt x="3657600" y="457200"/>
                </a:lnTo>
                <a:lnTo>
                  <a:pt x="3200400" y="914400"/>
                </a:lnTo>
                <a:lnTo>
                  <a:pt x="3200400" y="685800"/>
                </a:lnTo>
                <a:lnTo>
                  <a:pt x="0" y="685800"/>
                </a:lnTo>
                <a:lnTo>
                  <a:pt x="228600" y="457200"/>
                </a:lnTo>
                <a:lnTo>
                  <a:pt x="0" y="228600"/>
                </a:lnTo>
                <a:close/>
              </a:path>
            </a:pathLst>
          </a:custGeom>
          <a:ln w="25908">
            <a:solidFill>
              <a:srgbClr val="0850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808858" y="5513019"/>
            <a:ext cx="2647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536321"/>
                </a:solidFill>
                <a:latin typeface="Constantia"/>
                <a:cs typeface="Constantia"/>
              </a:rPr>
              <a:t>M. </a:t>
            </a:r>
            <a:r>
              <a:rPr sz="1800" b="1" i="1" spc="-10" dirty="0">
                <a:solidFill>
                  <a:srgbClr val="536321"/>
                </a:solidFill>
                <a:latin typeface="Constantia"/>
                <a:cs typeface="Constantia"/>
              </a:rPr>
              <a:t>tuberculosis</a:t>
            </a:r>
            <a:r>
              <a:rPr sz="1800" b="1" i="1" spc="-80" dirty="0">
                <a:solidFill>
                  <a:srgbClr val="536321"/>
                </a:solidFill>
                <a:latin typeface="Constantia"/>
                <a:cs typeface="Constantia"/>
              </a:rPr>
              <a:t> </a:t>
            </a:r>
            <a:r>
              <a:rPr sz="1800" b="1" spc="-5" dirty="0">
                <a:solidFill>
                  <a:srgbClr val="536321"/>
                </a:solidFill>
                <a:latin typeface="Constantia"/>
                <a:cs typeface="Constantia"/>
              </a:rPr>
              <a:t>complex</a:t>
            </a:r>
            <a:endParaRPr sz="18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28" y="0"/>
            <a:ext cx="9145590" cy="1028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10894" y="6299857"/>
            <a:ext cx="410972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00"/>
              </a:lnSpc>
              <a:tabLst>
                <a:tab pos="273685" algn="l"/>
              </a:tabLst>
            </a:pPr>
            <a:r>
              <a:rPr sz="1900" spc="-5" dirty="0">
                <a:solidFill>
                  <a:srgbClr val="0AD0D9"/>
                </a:solidFill>
                <a:latin typeface="Wingdings 2"/>
                <a:cs typeface="Wingdings 2"/>
              </a:rPr>
              <a:t></a:t>
            </a:r>
            <a:r>
              <a:rPr sz="1900" spc="-5" dirty="0">
                <a:solidFill>
                  <a:srgbClr val="0AD0D9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latin typeface="Constantia"/>
                <a:cs typeface="Constantia"/>
              </a:rPr>
              <a:t>Discovered </a:t>
            </a:r>
            <a:r>
              <a:rPr sz="2000" spc="-5" dirty="0">
                <a:latin typeface="Constantia"/>
                <a:cs typeface="Constantia"/>
              </a:rPr>
              <a:t>in 1882 </a:t>
            </a:r>
            <a:r>
              <a:rPr sz="2000" spc="-15" dirty="0">
                <a:latin typeface="Constantia"/>
                <a:cs typeface="Constantia"/>
              </a:rPr>
              <a:t>by </a:t>
            </a:r>
            <a:r>
              <a:rPr sz="2000" spc="-5" dirty="0">
                <a:latin typeface="Constantia"/>
                <a:cs typeface="Constantia"/>
              </a:rPr>
              <a:t>Robert</a:t>
            </a:r>
            <a:r>
              <a:rPr sz="2000" spc="-220" dirty="0">
                <a:latin typeface="Constantia"/>
                <a:cs typeface="Constantia"/>
              </a:rPr>
              <a:t> </a:t>
            </a:r>
            <a:r>
              <a:rPr sz="2000" spc="-10" dirty="0">
                <a:latin typeface="Constantia"/>
                <a:cs typeface="Constantia"/>
              </a:rPr>
              <a:t>Koch.</a:t>
            </a:r>
            <a:endParaRPr sz="2000">
              <a:latin typeface="Constantia"/>
              <a:cs typeface="Constant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82294"/>
            <a:ext cx="8119872" cy="6775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00188" y="4817363"/>
            <a:ext cx="1543811" cy="20406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1031189"/>
            <a:ext cx="338709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Classification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2994" y="2618994"/>
            <a:ext cx="2140585" cy="100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Pulmonary</a:t>
            </a:r>
            <a:r>
              <a:rPr sz="24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TB</a:t>
            </a:r>
            <a:endParaRPr sz="2400">
              <a:latin typeface="Calibri"/>
              <a:cs typeface="Calibri"/>
            </a:endParaRPr>
          </a:p>
          <a:p>
            <a:pPr marL="204470" indent="-136525">
              <a:lnSpc>
                <a:spcPct val="100000"/>
              </a:lnSpc>
              <a:spcBef>
                <a:spcPts val="25"/>
              </a:spcBef>
              <a:buChar char="-"/>
              <a:tabLst>
                <a:tab pos="205104" algn="l"/>
              </a:tabLst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Primary</a:t>
            </a:r>
            <a:r>
              <a:rPr sz="2000" spc="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  <a:p>
            <a:pPr marL="204470" indent="-136525">
              <a:lnSpc>
                <a:spcPct val="100000"/>
              </a:lnSpc>
              <a:spcBef>
                <a:spcPts val="15"/>
              </a:spcBef>
              <a:buChar char="-"/>
              <a:tabLst>
                <a:tab pos="205104" algn="l"/>
              </a:tabLst>
            </a:pP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Secondary</a:t>
            </a:r>
            <a:r>
              <a:rPr sz="2000" spc="-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4294967295"/>
          </p:nvPr>
        </p:nvSpPr>
        <p:spPr>
          <a:xfrm>
            <a:off x="5032628" y="2607386"/>
            <a:ext cx="3001009" cy="344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Extra</a:t>
            </a:r>
            <a:r>
              <a:rPr spc="-35" dirty="0"/>
              <a:t> </a:t>
            </a:r>
            <a:r>
              <a:rPr spc="-5" dirty="0"/>
              <a:t>pulmonary</a:t>
            </a:r>
          </a:p>
          <a:p>
            <a:pPr marL="584200" indent="-571500">
              <a:lnSpc>
                <a:spcPct val="100000"/>
              </a:lnSpc>
              <a:spcBef>
                <a:spcPts val="30"/>
              </a:spcBef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5" dirty="0">
                <a:solidFill>
                  <a:srgbClr val="0D0D0D"/>
                </a:solidFill>
              </a:rPr>
              <a:t>Lymph </a:t>
            </a:r>
            <a:r>
              <a:rPr sz="2000" u="none" dirty="0">
                <a:solidFill>
                  <a:srgbClr val="0D0D0D"/>
                </a:solidFill>
              </a:rPr>
              <a:t>node</a:t>
            </a:r>
            <a:r>
              <a:rPr sz="2000" u="none" spc="-30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0" dirty="0">
                <a:solidFill>
                  <a:srgbClr val="0D0D0D"/>
                </a:solidFill>
              </a:rPr>
              <a:t>Pleural</a:t>
            </a:r>
            <a:r>
              <a:rPr sz="2000" u="none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5" dirty="0">
                <a:solidFill>
                  <a:srgbClr val="0D0D0D"/>
                </a:solidFill>
              </a:rPr>
              <a:t>TB of upper</a:t>
            </a:r>
            <a:r>
              <a:rPr sz="2000" u="none" spc="-30" dirty="0">
                <a:solidFill>
                  <a:srgbClr val="0D0D0D"/>
                </a:solidFill>
              </a:rPr>
              <a:t> </a:t>
            </a:r>
            <a:r>
              <a:rPr sz="2000" u="none" spc="-15" dirty="0">
                <a:solidFill>
                  <a:srgbClr val="0D0D0D"/>
                </a:solidFill>
              </a:rPr>
              <a:t>airways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5" dirty="0">
                <a:solidFill>
                  <a:srgbClr val="0D0D0D"/>
                </a:solidFill>
              </a:rPr>
              <a:t>Skeletal</a:t>
            </a:r>
            <a:r>
              <a:rPr sz="2000" u="none" spc="15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5" dirty="0">
                <a:solidFill>
                  <a:srgbClr val="0D0D0D"/>
                </a:solidFill>
              </a:rPr>
              <a:t>Genitourinary 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dirty="0">
                <a:solidFill>
                  <a:srgbClr val="0D0D0D"/>
                </a:solidFill>
              </a:rPr>
              <a:t>Miliary</a:t>
            </a:r>
            <a:r>
              <a:rPr sz="2000" u="none" spc="20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0" dirty="0">
                <a:solidFill>
                  <a:srgbClr val="0D0D0D"/>
                </a:solidFill>
              </a:rPr>
              <a:t>Pericardial</a:t>
            </a:r>
            <a:r>
              <a:rPr sz="2000" u="none" spc="10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0" dirty="0">
                <a:solidFill>
                  <a:srgbClr val="0D0D0D"/>
                </a:solidFill>
              </a:rPr>
              <a:t>Gastrointestinal</a:t>
            </a:r>
            <a:r>
              <a:rPr sz="2000" u="none" spc="50" dirty="0">
                <a:solidFill>
                  <a:srgbClr val="0D0D0D"/>
                </a:solidFill>
              </a:rPr>
              <a:t> </a:t>
            </a:r>
            <a:r>
              <a:rPr sz="2000" u="none" spc="-5" dirty="0">
                <a:solidFill>
                  <a:srgbClr val="0D0D0D"/>
                </a:solidFill>
              </a:rPr>
              <a:t>TB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15" dirty="0">
                <a:solidFill>
                  <a:srgbClr val="0D0D0D"/>
                </a:solidFill>
              </a:rPr>
              <a:t>Tuberculous</a:t>
            </a:r>
            <a:r>
              <a:rPr sz="2000" u="none" spc="-55" dirty="0">
                <a:solidFill>
                  <a:srgbClr val="0D0D0D"/>
                </a:solidFill>
              </a:rPr>
              <a:t> </a:t>
            </a:r>
            <a:r>
              <a:rPr sz="2000" u="none" dirty="0">
                <a:solidFill>
                  <a:srgbClr val="0D0D0D"/>
                </a:solidFill>
              </a:rPr>
              <a:t>Meningitis</a:t>
            </a:r>
            <a:endParaRPr sz="2000"/>
          </a:p>
          <a:p>
            <a:pPr marL="584200" indent="-571500">
              <a:lnSpc>
                <a:spcPct val="100000"/>
              </a:lnSpc>
              <a:buAutoNum type="romanLcPeriod"/>
              <a:tabLst>
                <a:tab pos="583565" algn="l"/>
                <a:tab pos="584200" algn="l"/>
              </a:tabLst>
            </a:pPr>
            <a:r>
              <a:rPr sz="2000" u="none" spc="-5" dirty="0">
                <a:solidFill>
                  <a:srgbClr val="0D0D0D"/>
                </a:solidFill>
              </a:rPr>
              <a:t>Less common</a:t>
            </a:r>
            <a:r>
              <a:rPr sz="2000" u="none" spc="-15" dirty="0">
                <a:solidFill>
                  <a:srgbClr val="0D0D0D"/>
                </a:solidFill>
              </a:rPr>
              <a:t> forms</a:t>
            </a:r>
            <a:endParaRPr sz="2000"/>
          </a:p>
        </p:txBody>
      </p:sp>
      <p:sp>
        <p:nvSpPr>
          <p:cNvPr id="5" name="object 5"/>
          <p:cNvSpPr/>
          <p:nvPr/>
        </p:nvSpPr>
        <p:spPr>
          <a:xfrm>
            <a:off x="4496561" y="183261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28956">
            <a:solidFill>
              <a:srgbClr val="DBF5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96361" y="2122932"/>
            <a:ext cx="3581400" cy="29209"/>
          </a:xfrm>
          <a:custGeom>
            <a:avLst/>
            <a:gdLst/>
            <a:ahLst/>
            <a:cxnLst/>
            <a:rect l="l" t="t" r="r" b="b"/>
            <a:pathLst>
              <a:path w="3581400" h="29210">
                <a:moveTo>
                  <a:pt x="0" y="28955"/>
                </a:moveTo>
                <a:lnTo>
                  <a:pt x="3581400" y="28955"/>
                </a:lnTo>
                <a:lnTo>
                  <a:pt x="3581400" y="0"/>
                </a:lnTo>
                <a:lnTo>
                  <a:pt x="0" y="0"/>
                </a:lnTo>
                <a:lnTo>
                  <a:pt x="0" y="28955"/>
                </a:lnTo>
                <a:close/>
              </a:path>
            </a:pathLst>
          </a:custGeom>
          <a:solidFill>
            <a:srgbClr val="DBF5F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28" y="0"/>
            <a:ext cx="9145590" cy="1028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949322"/>
            <a:ext cx="7843520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955">
              <a:lnSpc>
                <a:spcPct val="100000"/>
              </a:lnSpc>
              <a:spcBef>
                <a:spcPts val="100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  <a:tab pos="699770" algn="l"/>
              </a:tabLst>
            </a:pPr>
            <a:r>
              <a:rPr sz="2400" dirty="0">
                <a:latin typeface="Constantia"/>
                <a:cs typeface="Constantia"/>
              </a:rPr>
              <a:t>In</a:t>
            </a:r>
            <a:r>
              <a:rPr sz="2400" spc="-5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2011,there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25" dirty="0">
                <a:latin typeface="Constantia"/>
                <a:cs typeface="Constantia"/>
              </a:rPr>
              <a:t>were</a:t>
            </a:r>
            <a:r>
              <a:rPr sz="2400" spc="-114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an</a:t>
            </a:r>
            <a:r>
              <a:rPr sz="2400" spc="-9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estimated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8.7million</a:t>
            </a:r>
            <a:r>
              <a:rPr sz="2400" spc="-4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incidence</a:t>
            </a:r>
            <a:r>
              <a:rPr sz="2400" spc="-1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cases  </a:t>
            </a:r>
            <a:r>
              <a:rPr sz="2400" dirty="0">
                <a:latin typeface="Constantia"/>
                <a:cs typeface="Constantia"/>
              </a:rPr>
              <a:t>of	</a:t>
            </a:r>
            <a:r>
              <a:rPr sz="2400" spc="-5" dirty="0">
                <a:latin typeface="Constantia"/>
                <a:cs typeface="Constantia"/>
              </a:rPr>
              <a:t>TB</a:t>
            </a:r>
            <a:r>
              <a:rPr sz="2400" spc="-60" dirty="0">
                <a:latin typeface="Constantia"/>
                <a:cs typeface="Constantia"/>
              </a:rPr>
              <a:t> </a:t>
            </a:r>
            <a:r>
              <a:rPr sz="2400" spc="-35" dirty="0">
                <a:latin typeface="Constantia"/>
                <a:cs typeface="Constantia"/>
              </a:rPr>
              <a:t>globally.</a:t>
            </a:r>
            <a:endParaRPr sz="2400">
              <a:latin typeface="Constantia"/>
              <a:cs typeface="Constantia"/>
            </a:endParaRPr>
          </a:p>
          <a:p>
            <a:pPr marL="287020" indent="-274955">
              <a:lnSpc>
                <a:spcPct val="100000"/>
              </a:lnSpc>
              <a:spcBef>
                <a:spcPts val="575"/>
              </a:spcBef>
              <a:buClr>
                <a:srgbClr val="0AD0D9"/>
              </a:buClr>
              <a:buSzPct val="93750"/>
              <a:buFont typeface="Wingdings 2"/>
              <a:buChar char=""/>
              <a:tabLst>
                <a:tab pos="287655" algn="l"/>
              </a:tabLst>
            </a:pPr>
            <a:r>
              <a:rPr sz="2400" spc="-25" dirty="0">
                <a:latin typeface="Constantia"/>
                <a:cs typeface="Constantia"/>
              </a:rPr>
              <a:t>Its </a:t>
            </a:r>
            <a:r>
              <a:rPr sz="2400" spc="-5" dirty="0">
                <a:latin typeface="Constantia"/>
                <a:cs typeface="Constantia"/>
              </a:rPr>
              <a:t>equivalent </a:t>
            </a:r>
            <a:r>
              <a:rPr sz="2400" spc="-20" dirty="0">
                <a:latin typeface="Constantia"/>
                <a:cs typeface="Constantia"/>
              </a:rPr>
              <a:t>to </a:t>
            </a:r>
            <a:r>
              <a:rPr sz="2400" spc="-15" dirty="0">
                <a:latin typeface="Constantia"/>
                <a:cs typeface="Constantia"/>
              </a:rPr>
              <a:t>125 </a:t>
            </a:r>
            <a:r>
              <a:rPr sz="2400" spc="-5" dirty="0">
                <a:latin typeface="Constantia"/>
                <a:cs typeface="Constantia"/>
              </a:rPr>
              <a:t>cases in </a:t>
            </a:r>
            <a:r>
              <a:rPr sz="2400" dirty="0">
                <a:latin typeface="Constantia"/>
                <a:cs typeface="Constantia"/>
              </a:rPr>
              <a:t>1,00,000</a:t>
            </a:r>
            <a:r>
              <a:rPr sz="2400" spc="-4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population.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236" y="3558921"/>
            <a:ext cx="1141730" cy="903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400" spc="-5" dirty="0">
                <a:latin typeface="Constantia"/>
                <a:cs typeface="Constantia"/>
              </a:rPr>
              <a:t>Asian </a:t>
            </a:r>
            <a:r>
              <a:rPr sz="2400" dirty="0">
                <a:latin typeface="Constantia"/>
                <a:cs typeface="Constantia"/>
              </a:rPr>
              <a:t>:  </a:t>
            </a:r>
            <a:r>
              <a:rPr sz="2400" spc="-5" dirty="0">
                <a:latin typeface="Constantia"/>
                <a:cs typeface="Constantia"/>
              </a:rPr>
              <a:t>African</a:t>
            </a:r>
            <a:r>
              <a:rPr sz="2400" spc="-1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: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02494" y="3558921"/>
            <a:ext cx="66421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Constantia"/>
                <a:cs typeface="Constantia"/>
              </a:rPr>
              <a:t>59%</a:t>
            </a:r>
            <a:endParaRPr sz="2400">
              <a:latin typeface="Constantia"/>
              <a:cs typeface="Constantia"/>
            </a:endParaRPr>
          </a:p>
          <a:p>
            <a:pPr marL="88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Constantia"/>
                <a:cs typeface="Constantia"/>
              </a:rPr>
              <a:t>26%</a:t>
            </a:r>
            <a:endParaRPr sz="2400">
              <a:latin typeface="Constantia"/>
              <a:cs typeface="Constant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236" y="4436046"/>
            <a:ext cx="4956175" cy="134366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4319905" algn="l"/>
              </a:tabLst>
            </a:pPr>
            <a:r>
              <a:rPr sz="2400" dirty="0">
                <a:latin typeface="Constantia"/>
                <a:cs typeface="Constantia"/>
              </a:rPr>
              <a:t>Eas</a:t>
            </a:r>
            <a:r>
              <a:rPr sz="2400" spc="-3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ern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spc="-55" dirty="0">
                <a:latin typeface="Constantia"/>
                <a:cs typeface="Constantia"/>
              </a:rPr>
              <a:t>M</a:t>
            </a:r>
            <a:r>
              <a:rPr sz="2400" dirty="0">
                <a:latin typeface="Constantia"/>
                <a:cs typeface="Constantia"/>
              </a:rPr>
              <a:t>edi</a:t>
            </a:r>
            <a:r>
              <a:rPr sz="2400" spc="-35" dirty="0">
                <a:latin typeface="Constantia"/>
                <a:cs typeface="Constantia"/>
              </a:rPr>
              <a:t>t</a:t>
            </a:r>
            <a:r>
              <a:rPr sz="2400" dirty="0">
                <a:latin typeface="Constantia"/>
                <a:cs typeface="Constantia"/>
              </a:rPr>
              <a:t>er</a:t>
            </a:r>
            <a:r>
              <a:rPr sz="2400" spc="-30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anean</a:t>
            </a:r>
            <a:r>
              <a:rPr sz="2400" spc="-55" dirty="0">
                <a:latin typeface="Constantia"/>
                <a:cs typeface="Constantia"/>
              </a:rPr>
              <a:t> </a:t>
            </a:r>
            <a:r>
              <a:rPr sz="2400" spc="-45" dirty="0">
                <a:latin typeface="Constantia"/>
                <a:cs typeface="Constantia"/>
              </a:rPr>
              <a:t>R</a:t>
            </a:r>
            <a:r>
              <a:rPr sz="2400" dirty="0">
                <a:latin typeface="Constantia"/>
                <a:cs typeface="Constantia"/>
              </a:rPr>
              <a:t>eg</a:t>
            </a:r>
            <a:r>
              <a:rPr sz="2400" spc="5" dirty="0">
                <a:latin typeface="Constantia"/>
                <a:cs typeface="Constantia"/>
              </a:rPr>
              <a:t>i</a:t>
            </a:r>
            <a:r>
              <a:rPr sz="2400" dirty="0">
                <a:latin typeface="Constantia"/>
                <a:cs typeface="Constantia"/>
              </a:rPr>
              <a:t>o</a:t>
            </a:r>
            <a:r>
              <a:rPr sz="2400" spc="-10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:	</a:t>
            </a:r>
            <a:r>
              <a:rPr sz="2400" spc="-5" dirty="0">
                <a:latin typeface="Constantia"/>
                <a:cs typeface="Constantia"/>
              </a:rPr>
              <a:t>7.7%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4138929" algn="l"/>
              </a:tabLst>
            </a:pPr>
            <a:r>
              <a:rPr sz="2400" dirty="0">
                <a:latin typeface="Constantia"/>
                <a:cs typeface="Constantia"/>
              </a:rPr>
              <a:t>The </a:t>
            </a:r>
            <a:r>
              <a:rPr sz="2400" spc="-10" dirty="0">
                <a:latin typeface="Constantia"/>
                <a:cs typeface="Constantia"/>
              </a:rPr>
              <a:t>European</a:t>
            </a:r>
            <a:r>
              <a:rPr sz="2400" spc="-10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Region</a:t>
            </a:r>
            <a:r>
              <a:rPr sz="2400" spc="-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:	</a:t>
            </a:r>
            <a:r>
              <a:rPr sz="2400" spc="-5" dirty="0">
                <a:latin typeface="Constantia"/>
                <a:cs typeface="Constantia"/>
              </a:rPr>
              <a:t>4.3%</a:t>
            </a:r>
            <a:endParaRPr sz="2400"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4148454" algn="l"/>
              </a:tabLst>
            </a:pPr>
            <a:r>
              <a:rPr sz="2400" spc="-10" dirty="0">
                <a:latin typeface="Constantia"/>
                <a:cs typeface="Constantia"/>
              </a:rPr>
              <a:t>Region </a:t>
            </a:r>
            <a:r>
              <a:rPr sz="2400" dirty="0">
                <a:latin typeface="Constantia"/>
                <a:cs typeface="Constantia"/>
              </a:rPr>
              <a:t>of </a:t>
            </a:r>
            <a:r>
              <a:rPr sz="2400" spc="-5" dirty="0">
                <a:latin typeface="Constantia"/>
                <a:cs typeface="Constantia"/>
              </a:rPr>
              <a:t>the</a:t>
            </a:r>
            <a:r>
              <a:rPr sz="2400" spc="-14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America</a:t>
            </a:r>
            <a:r>
              <a:rPr sz="2400" spc="-70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:	</a:t>
            </a:r>
            <a:r>
              <a:rPr sz="2400" spc="-10" dirty="0">
                <a:latin typeface="Constantia"/>
                <a:cs typeface="Constantia"/>
              </a:rPr>
              <a:t>3%</a:t>
            </a:r>
            <a:endParaRPr sz="2400">
              <a:latin typeface="Constantia"/>
              <a:cs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828" y="0"/>
            <a:ext cx="9145590" cy="10289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1000" y="609600"/>
            <a:ext cx="8127492" cy="609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100" y="403606"/>
            <a:ext cx="5822950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Spread </a:t>
            </a:r>
            <a:r>
              <a:rPr spc="-5" dirty="0"/>
              <a:t>of</a:t>
            </a:r>
            <a:r>
              <a:rPr spc="-70" dirty="0"/>
              <a:t> </a:t>
            </a:r>
            <a:r>
              <a:rPr spc="-35" dirty="0"/>
              <a:t>Tuberculosis</a:t>
            </a:r>
          </a:p>
        </p:txBody>
      </p:sp>
      <p:sp>
        <p:nvSpPr>
          <p:cNvPr id="3" name="object 3"/>
          <p:cNvSpPr/>
          <p:nvPr/>
        </p:nvSpPr>
        <p:spPr>
          <a:xfrm>
            <a:off x="533400" y="1828799"/>
            <a:ext cx="8153400" cy="5029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601</Words>
  <Application>Microsoft Office PowerPoint</Application>
  <PresentationFormat>On-screen Show (4:3)</PresentationFormat>
  <Paragraphs>142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Definition</vt:lpstr>
      <vt:lpstr>Causative Organisms</vt:lpstr>
      <vt:lpstr>Other causative organisms</vt:lpstr>
      <vt:lpstr>Slide 5</vt:lpstr>
      <vt:lpstr>Classification</vt:lpstr>
      <vt:lpstr>Slide 7</vt:lpstr>
      <vt:lpstr>Slide 8</vt:lpstr>
      <vt:lpstr>Spread of Tuberculosis</vt:lpstr>
      <vt:lpstr>Severe Symptoms</vt:lpstr>
      <vt:lpstr>Based on types of TB</vt:lpstr>
      <vt:lpstr>Pathogenesis</vt:lpstr>
      <vt:lpstr>Types</vt:lpstr>
      <vt:lpstr>B} Extra Pulmonary TB :-</vt:lpstr>
      <vt:lpstr>3) TB of Upper airways :- Involvement of larynx, pharynx and epiglottis.  Symptoms :- Dysphagia, chronic productive cough</vt:lpstr>
      <vt:lpstr>7) TB Meningitis &amp; Tuberculoma :- 5% of All Extra pulmonary TB</vt:lpstr>
      <vt:lpstr>Diagnosis</vt:lpstr>
      <vt:lpstr>3.Radiography: Chest X-Ray(CXR)</vt:lpstr>
      <vt:lpstr>5.Tuberculin skin test (PPD)</vt:lpstr>
      <vt:lpstr>Tuberculin test interpretation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</dc:creator>
  <cp:lastModifiedBy>Rashid</cp:lastModifiedBy>
  <cp:revision>1</cp:revision>
  <dcterms:created xsi:type="dcterms:W3CDTF">2021-01-11T16:06:07Z</dcterms:created>
  <dcterms:modified xsi:type="dcterms:W3CDTF">2021-01-11T16:08:06Z</dcterms:modified>
</cp:coreProperties>
</file>