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58"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FE3AF-17A3-49C1-A91F-066EF5BB1F5B}"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32C83-C373-490C-8D6F-4B403723042D}" type="slidenum">
              <a:rPr lang="en-US" smtClean="0"/>
              <a:t>‹#›</a:t>
            </a:fld>
            <a:endParaRPr lang="en-US"/>
          </a:p>
        </p:txBody>
      </p:sp>
    </p:spTree>
    <p:extLst>
      <p:ext uri="{BB962C8B-B14F-4D97-AF65-F5344CB8AC3E}">
        <p14:creationId xmlns:p14="http://schemas.microsoft.com/office/powerpoint/2010/main" val="285618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xtento.hawaii.edu/kbase/view/files/pictures/a_ipsil1.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extLst>
      <p:ext uri="{BB962C8B-B14F-4D97-AF65-F5344CB8AC3E}">
        <p14:creationId xmlns:p14="http://schemas.microsoft.com/office/powerpoint/2010/main" val="221633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extLst>
      <p:ext uri="{BB962C8B-B14F-4D97-AF65-F5344CB8AC3E}">
        <p14:creationId xmlns:p14="http://schemas.microsoft.com/office/powerpoint/2010/main" val="186504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microscopic,</a:t>
            </a:r>
            <a:r>
              <a:rPr lang="en-US" baseline="0" dirty="0" smtClean="0"/>
              <a:t> 40000 mite species, free </a:t>
            </a:r>
            <a:r>
              <a:rPr lang="en-US" baseline="0" dirty="0" err="1" smtClean="0"/>
              <a:t>livinig</a:t>
            </a:r>
            <a:r>
              <a:rPr lang="en-US" baseline="0" dirty="0" smtClean="0"/>
              <a:t> in soil, water, associated with plants, animals (same groups as </a:t>
            </a:r>
            <a:r>
              <a:rPr lang="en-US" baseline="0" dirty="0" err="1" smtClean="0"/>
              <a:t>tickes</a:t>
            </a:r>
            <a:r>
              <a:rPr lang="en-US" baseline="0" dirty="0" smtClean="0"/>
              <a:t>, spiders not insects)/ 4 pair of legs, 1</a:t>
            </a:r>
            <a:r>
              <a:rPr lang="en-US" baseline="30000" dirty="0" smtClean="0"/>
              <a:t>st</a:t>
            </a:r>
            <a:r>
              <a:rPr lang="en-US" baseline="0" dirty="0" smtClean="0"/>
              <a:t> instar having three pair of legs is called larva. 2</a:t>
            </a:r>
            <a:r>
              <a:rPr lang="en-US" baseline="30000" dirty="0" smtClean="0"/>
              <a:t>nd</a:t>
            </a:r>
            <a:r>
              <a:rPr lang="en-US" baseline="0" dirty="0" smtClean="0"/>
              <a:t> instar has 4 pairs and is called </a:t>
            </a:r>
            <a:r>
              <a:rPr lang="en-US" baseline="0" dirty="0" err="1" smtClean="0"/>
              <a:t>protonymph</a:t>
            </a:r>
            <a:r>
              <a:rPr lang="en-US" baseline="0" dirty="0" smtClean="0"/>
              <a:t>, then </a:t>
            </a:r>
            <a:r>
              <a:rPr lang="en-US" baseline="0" dirty="0" err="1" smtClean="0"/>
              <a:t>deutomymph</a:t>
            </a:r>
            <a:r>
              <a:rPr lang="en-US" baseline="0" dirty="0" smtClean="0"/>
              <a:t> and then adult.</a:t>
            </a:r>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effectLst/>
                <a:latin typeface="+mn-lt"/>
                <a:ea typeface="+mn-ea"/>
                <a:cs typeface="+mn-cs"/>
              </a:rPr>
              <a:t>DAMAGE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pest has solitary habits. They commonly feed on seedlings at ground level, cutting off the stem and sometimes dragging the plants into their burrows. Most of the plant is not consumed but merely eaten enough to cause it to collapse. Since the larvae occur burrowed near the roots of the host, it sometimes feeds on roots and the below ground stem. Because of the nature of their feeding on young plants, this pest can do great damage in newly planted fields.</a:t>
            </a:r>
          </a:p>
          <a:p>
            <a:r>
              <a:rPr lang="en-US" sz="1200" b="1" i="0" kern="1200" dirty="0" smtClean="0">
                <a:solidFill>
                  <a:schemeClr val="tx1"/>
                </a:solidFill>
                <a:effectLst/>
                <a:latin typeface="+mn-lt"/>
                <a:ea typeface="+mn-ea"/>
                <a:cs typeface="+mn-cs"/>
              </a:rPr>
              <a:t>PUPAE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Mature larvae burrow several inches into the soil where they form a pupation cell. Pupae are dark brown and are about 3/4 inch in length. Pupal development is completed in 10-30 days.</a:t>
            </a:r>
          </a:p>
          <a:p>
            <a:r>
              <a:rPr lang="en-US" sz="1200" b="0" i="0" kern="1200" dirty="0" smtClean="0">
                <a:solidFill>
                  <a:schemeClr val="tx1"/>
                </a:solidFill>
                <a:effectLst/>
                <a:latin typeface="+mn-lt"/>
                <a:ea typeface="+mn-ea"/>
                <a:cs typeface="+mn-cs"/>
              </a:rPr>
              <a:t>The creamy white eggs are globular with a ribbed surface </a:t>
            </a: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hlinkClick r:id="rId3"/>
              </a:rPr>
              <a:t>larvae</a:t>
            </a:r>
            <a:r>
              <a:rPr lang="en-US" sz="1200" b="0" i="0" kern="1200" dirty="0" smtClean="0">
                <a:solidFill>
                  <a:schemeClr val="tx1"/>
                </a:solidFill>
                <a:effectLst/>
                <a:latin typeface="+mn-lt"/>
                <a:ea typeface="+mn-ea"/>
                <a:cs typeface="+mn-cs"/>
              </a:rPr>
              <a:t> are thin, cylindrical and dark brown to greasy gray</a:t>
            </a:r>
          </a:p>
          <a:p>
            <a:r>
              <a:rPr lang="en-US" sz="1200" b="1" i="0" kern="1200" dirty="0" smtClean="0">
                <a:solidFill>
                  <a:schemeClr val="tx1"/>
                </a:solidFill>
                <a:effectLst/>
                <a:latin typeface="+mn-lt"/>
                <a:ea typeface="+mn-ea"/>
                <a:cs typeface="+mn-cs"/>
              </a:rPr>
              <a:t>BEHAVIOR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Larvae remain below the surface of the ground, under clods of soil, or other </a:t>
            </a:r>
            <a:r>
              <a:rPr lang="en-US" sz="1200" b="0" i="0" kern="1200" dirty="0" err="1" smtClean="0">
                <a:solidFill>
                  <a:schemeClr val="tx1"/>
                </a:solidFill>
                <a:effectLst/>
                <a:latin typeface="+mn-lt"/>
                <a:ea typeface="+mn-ea"/>
                <a:cs typeface="+mn-cs"/>
              </a:rPr>
              <a:t>refugia</a:t>
            </a:r>
            <a:r>
              <a:rPr lang="en-US" sz="1200" b="0" i="0" kern="1200" dirty="0" smtClean="0">
                <a:solidFill>
                  <a:schemeClr val="tx1"/>
                </a:solidFill>
                <a:effectLst/>
                <a:latin typeface="+mn-lt"/>
                <a:ea typeface="+mn-ea"/>
                <a:cs typeface="+mn-cs"/>
              </a:rPr>
              <a:t> (shelters) during the day and feed at night. The first two larval stages feed on the foliage of the plant. The third and later stages often become cannibalistic and thus adopt solitary habits (Hill, 1983).</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&amp;	²</a:t>
            </a:r>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EB557-F11F-4B66-9B85-7E297EEFDEEB}" type="slidenum">
              <a:rPr lang="en-US" smtClean="0"/>
              <a:pPr/>
              <a:t>9</a:t>
            </a:fld>
            <a:endParaRPr lang="en-US"/>
          </a:p>
        </p:txBody>
      </p:sp>
    </p:spTree>
    <p:extLst>
      <p:ext uri="{BB962C8B-B14F-4D97-AF65-F5344CB8AC3E}">
        <p14:creationId xmlns:p14="http://schemas.microsoft.com/office/powerpoint/2010/main" val="412815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2A9BD-449B-435C-8D22-A85416A5852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24599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2A9BD-449B-435C-8D22-A85416A5852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86153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2A9BD-449B-435C-8D22-A85416A5852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177609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2A9BD-449B-435C-8D22-A85416A5852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387937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2A9BD-449B-435C-8D22-A85416A5852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399290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2A9BD-449B-435C-8D22-A85416A5852A}"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204567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2A9BD-449B-435C-8D22-A85416A5852A}"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108665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2A9BD-449B-435C-8D22-A85416A5852A}"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27452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2A9BD-449B-435C-8D22-A85416A5852A}"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59280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2A9BD-449B-435C-8D22-A85416A5852A}"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427438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2A9BD-449B-435C-8D22-A85416A5852A}"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77EA8-561A-4927-BED7-EC0349682684}" type="slidenum">
              <a:rPr lang="en-US" smtClean="0"/>
              <a:t>‹#›</a:t>
            </a:fld>
            <a:endParaRPr lang="en-US"/>
          </a:p>
        </p:txBody>
      </p:sp>
    </p:spTree>
    <p:extLst>
      <p:ext uri="{BB962C8B-B14F-4D97-AF65-F5344CB8AC3E}">
        <p14:creationId xmlns:p14="http://schemas.microsoft.com/office/powerpoint/2010/main" val="361579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2A9BD-449B-435C-8D22-A85416A5852A}"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77EA8-561A-4927-BED7-EC0349682684}" type="slidenum">
              <a:rPr lang="en-US" smtClean="0"/>
              <a:t>‹#›</a:t>
            </a:fld>
            <a:endParaRPr lang="en-US"/>
          </a:p>
        </p:txBody>
      </p:sp>
    </p:spTree>
    <p:extLst>
      <p:ext uri="{BB962C8B-B14F-4D97-AF65-F5344CB8AC3E}">
        <p14:creationId xmlns:p14="http://schemas.microsoft.com/office/powerpoint/2010/main" val="30917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2312291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70" name="Picture 6" descr="http://1.bp.blogspot.com/-BePy_sspLD8/TYle4itfqhI/AAAAAAAAFGA/j3bvbrI4dws/s1600/2%2BAcherontia_atropos_larvas.jpg"/>
          <p:cNvPicPr>
            <a:picLocks noChangeAspect="1" noChangeArrowheads="1"/>
          </p:cNvPicPr>
          <p:nvPr/>
        </p:nvPicPr>
        <p:blipFill>
          <a:blip r:embed="rId3" cstate="print"/>
          <a:srcRect/>
          <a:stretch>
            <a:fillRect/>
          </a:stretch>
        </p:blipFill>
        <p:spPr bwMode="auto">
          <a:xfrm>
            <a:off x="3304674" y="4068305"/>
            <a:ext cx="3429000" cy="2789695"/>
          </a:xfrm>
          <a:prstGeom prst="rect">
            <a:avLst/>
          </a:prstGeom>
          <a:ln>
            <a:noFill/>
          </a:ln>
          <a:effectLst>
            <a:softEdge rad="112500"/>
          </a:effectLst>
        </p:spPr>
      </p:pic>
      <p:pic>
        <p:nvPicPr>
          <p:cNvPr id="2060" name="Picture 12" descr="http://tpittaway.tripod.com/sphinx/a_con_p2.jpg"/>
          <p:cNvPicPr>
            <a:picLocks noChangeAspect="1" noChangeArrowheads="1"/>
          </p:cNvPicPr>
          <p:nvPr/>
        </p:nvPicPr>
        <p:blipFill>
          <a:blip r:embed="rId4" cstate="print"/>
          <a:srcRect/>
          <a:stretch>
            <a:fillRect/>
          </a:stretch>
        </p:blipFill>
        <p:spPr bwMode="auto">
          <a:xfrm>
            <a:off x="790074" y="5334000"/>
            <a:ext cx="1943100" cy="971551"/>
          </a:xfrm>
          <a:prstGeom prst="rect">
            <a:avLst/>
          </a:prstGeom>
          <a:ln>
            <a:noFill/>
          </a:ln>
          <a:effectLst>
            <a:softEdge rad="112500"/>
          </a:effectLst>
        </p:spPr>
      </p:pic>
      <p:sp>
        <p:nvSpPr>
          <p:cNvPr id="3" name="TextBox 2"/>
          <p:cNvSpPr txBox="1"/>
          <p:nvPr/>
        </p:nvSpPr>
        <p:spPr>
          <a:xfrm>
            <a:off x="0" y="533400"/>
            <a:ext cx="715631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err="1" smtClean="0"/>
              <a:t>Til</a:t>
            </a:r>
            <a:r>
              <a:rPr lang="en-US" dirty="0" smtClean="0"/>
              <a:t> hawk </a:t>
            </a:r>
            <a:r>
              <a:rPr lang="en-US" dirty="0" err="1" smtClean="0"/>
              <a:t>moth_hornworm</a:t>
            </a:r>
            <a:r>
              <a:rPr lang="en-US" dirty="0" smtClean="0"/>
              <a:t> </a:t>
            </a:r>
            <a:r>
              <a:rPr lang="en-US" i="1" dirty="0" smtClean="0"/>
              <a:t> </a:t>
            </a:r>
            <a:r>
              <a:rPr lang="en-US" dirty="0" smtClean="0"/>
              <a:t>(</a:t>
            </a:r>
            <a:r>
              <a:rPr lang="en-US" i="1" dirty="0" err="1" smtClean="0"/>
              <a:t>Acherontia</a:t>
            </a:r>
            <a:r>
              <a:rPr lang="en-US" i="1" dirty="0" smtClean="0"/>
              <a:t> </a:t>
            </a:r>
            <a:r>
              <a:rPr lang="en-US" i="1" dirty="0" err="1" smtClean="0"/>
              <a:t>atropos</a:t>
            </a:r>
            <a:r>
              <a:rPr lang="en-US" i="1" dirty="0" smtClean="0"/>
              <a:t> </a:t>
            </a:r>
            <a:r>
              <a:rPr lang="en-US" dirty="0" smtClean="0"/>
              <a:t>:</a:t>
            </a:r>
            <a:r>
              <a:rPr lang="en-US" i="1" dirty="0" smtClean="0"/>
              <a:t> </a:t>
            </a:r>
            <a:r>
              <a:rPr lang="en-US" dirty="0" err="1" smtClean="0"/>
              <a:t>Sphingidae</a:t>
            </a:r>
            <a:r>
              <a:rPr lang="en-US" dirty="0" smtClean="0"/>
              <a:t>, Lepidoptera)</a:t>
            </a:r>
            <a:endParaRPr lang="en-US" dirty="0"/>
          </a:p>
        </p:txBody>
      </p:sp>
      <p:sp>
        <p:nvSpPr>
          <p:cNvPr id="9" name="TextBox 8"/>
          <p:cNvSpPr txBox="1"/>
          <p:nvPr/>
        </p:nvSpPr>
        <p:spPr>
          <a:xfrm>
            <a:off x="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pic>
        <p:nvPicPr>
          <p:cNvPr id="139266" name="Picture 2" descr="http://tpittaway.tripod.com/china/a_atr_c1.jpg"/>
          <p:cNvPicPr>
            <a:picLocks noChangeAspect="1" noChangeArrowheads="1"/>
          </p:cNvPicPr>
          <p:nvPr/>
        </p:nvPicPr>
        <p:blipFill>
          <a:blip r:embed="rId5" cstate="print"/>
          <a:srcRect/>
          <a:stretch>
            <a:fillRect/>
          </a:stretch>
        </p:blipFill>
        <p:spPr bwMode="auto">
          <a:xfrm>
            <a:off x="4295274" y="990600"/>
            <a:ext cx="4471719" cy="2971800"/>
          </a:xfrm>
          <a:prstGeom prst="rect">
            <a:avLst/>
          </a:prstGeom>
          <a:ln>
            <a:noFill/>
          </a:ln>
          <a:effectLst>
            <a:softEdge rad="112500"/>
          </a:effectLst>
        </p:spPr>
      </p:pic>
      <p:pic>
        <p:nvPicPr>
          <p:cNvPr id="139268" name="Picture 4" descr="http://3.bp.blogspot.com/_LHGrG4uT6KQ/TQeyRyrPTdI/AAAAAAAADFA/Yr0D3Oj6I_Y/s1600/Acherontia+atropos+%252818%2529.JPG"/>
          <p:cNvPicPr>
            <a:picLocks noChangeAspect="1" noChangeArrowheads="1"/>
          </p:cNvPicPr>
          <p:nvPr/>
        </p:nvPicPr>
        <p:blipFill>
          <a:blip r:embed="rId6" cstate="print"/>
          <a:srcRect/>
          <a:stretch>
            <a:fillRect/>
          </a:stretch>
        </p:blipFill>
        <p:spPr bwMode="auto">
          <a:xfrm>
            <a:off x="457200" y="2133600"/>
            <a:ext cx="3609474" cy="2743200"/>
          </a:xfrm>
          <a:prstGeom prst="rect">
            <a:avLst/>
          </a:prstGeom>
          <a:ln>
            <a:noFill/>
          </a:ln>
          <a:effectLst>
            <a:softEdge rad="112500"/>
          </a:effectLst>
        </p:spPr>
      </p:pic>
      <p:pic>
        <p:nvPicPr>
          <p:cNvPr id="2058" name="Picture 10" descr="http://tpittaway.tripod.com/sphinx/a_con_o1.jpg"/>
          <p:cNvPicPr>
            <a:picLocks noChangeAspect="1" noChangeArrowheads="1"/>
          </p:cNvPicPr>
          <p:nvPr/>
        </p:nvPicPr>
        <p:blipFill>
          <a:blip r:embed="rId7" cstate="print"/>
          <a:srcRect/>
          <a:stretch>
            <a:fillRect/>
          </a:stretch>
        </p:blipFill>
        <p:spPr bwMode="auto">
          <a:xfrm>
            <a:off x="3990474" y="3124200"/>
            <a:ext cx="1473574" cy="1138670"/>
          </a:xfrm>
          <a:prstGeom prst="rect">
            <a:avLst/>
          </a:prstGeom>
          <a:ln>
            <a:noFill/>
          </a:ln>
          <a:effectLst>
            <a:softEdge rad="112500"/>
          </a:effectLst>
        </p:spPr>
      </p:pic>
    </p:spTree>
    <p:extLst>
      <p:ext uri="{BB962C8B-B14F-4D97-AF65-F5344CB8AC3E}">
        <p14:creationId xmlns:p14="http://schemas.microsoft.com/office/powerpoint/2010/main" val="2521640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578388"/>
            <a:ext cx="5639301" cy="584775"/>
          </a:xfrm>
          <a:prstGeom prst="rect">
            <a:avLst/>
          </a:prstGeom>
          <a:noFill/>
        </p:spPr>
        <p:txBody>
          <a:bodyPr wrap="none" rtlCol="0">
            <a:spAutoFit/>
          </a:bodyPr>
          <a:lstStyle/>
          <a:p>
            <a:r>
              <a:rPr lang="en-US" sz="3200" dirty="0" smtClean="0"/>
              <a:t>Miscellaneous </a:t>
            </a:r>
            <a:r>
              <a:rPr lang="en-US" sz="3200" dirty="0" smtClean="0"/>
              <a:t>Agricultural </a:t>
            </a:r>
            <a:r>
              <a:rPr lang="en-US" sz="3200" dirty="0" smtClean="0"/>
              <a:t>Pests</a:t>
            </a:r>
          </a:p>
        </p:txBody>
      </p:sp>
    </p:spTree>
    <p:extLst>
      <p:ext uri="{BB962C8B-B14F-4D97-AF65-F5344CB8AC3E}">
        <p14:creationId xmlns:p14="http://schemas.microsoft.com/office/powerpoint/2010/main" val="2783687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4" name="Picture 10" descr="http://idtools.org/id/leps/tortai/large/images/Cydia_pomonella/pomonella1.jpg"/>
          <p:cNvPicPr>
            <a:picLocks noChangeAspect="1" noChangeArrowheads="1"/>
          </p:cNvPicPr>
          <p:nvPr/>
        </p:nvPicPr>
        <p:blipFill>
          <a:blip r:embed="rId3" cstate="print"/>
          <a:srcRect/>
          <a:stretch>
            <a:fillRect/>
          </a:stretch>
        </p:blipFill>
        <p:spPr bwMode="auto">
          <a:xfrm>
            <a:off x="5753100" y="533400"/>
            <a:ext cx="3390900" cy="2012179"/>
          </a:xfrm>
          <a:prstGeom prst="rect">
            <a:avLst/>
          </a:prstGeom>
          <a:ln>
            <a:noFill/>
          </a:ln>
          <a:effectLst>
            <a:softEdge rad="112500"/>
          </a:effectLst>
        </p:spPr>
      </p:pic>
      <p:sp>
        <p:nvSpPr>
          <p:cNvPr id="3" name="TextBox 2"/>
          <p:cNvSpPr txBox="1"/>
          <p:nvPr/>
        </p:nvSpPr>
        <p:spPr>
          <a:xfrm>
            <a:off x="0" y="304800"/>
            <a:ext cx="662816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fr-FR" dirty="0" err="1" smtClean="0"/>
              <a:t>Codling</a:t>
            </a:r>
            <a:r>
              <a:rPr lang="fr-FR" dirty="0" smtClean="0"/>
              <a:t> </a:t>
            </a:r>
            <a:r>
              <a:rPr lang="fr-FR" dirty="0" err="1" smtClean="0"/>
              <a:t>moth</a:t>
            </a:r>
            <a:r>
              <a:rPr lang="fr-FR" dirty="0" smtClean="0"/>
              <a:t> of Apple (</a:t>
            </a:r>
            <a:r>
              <a:rPr lang="fr-FR" i="1" dirty="0" err="1" smtClean="0"/>
              <a:t>Cydia</a:t>
            </a:r>
            <a:r>
              <a:rPr lang="fr-FR" i="1" dirty="0" smtClean="0"/>
              <a:t> </a:t>
            </a:r>
            <a:r>
              <a:rPr lang="fr-FR" i="1" dirty="0" err="1" smtClean="0"/>
              <a:t>pomonella</a:t>
            </a:r>
            <a:r>
              <a:rPr lang="fr-FR" i="1" dirty="0" smtClean="0"/>
              <a:t> </a:t>
            </a:r>
            <a:r>
              <a:rPr lang="fr-FR" dirty="0" smtClean="0"/>
              <a:t> : </a:t>
            </a:r>
            <a:r>
              <a:rPr lang="fr-FR" dirty="0" err="1" smtClean="0"/>
              <a:t>Eucosmidae</a:t>
            </a:r>
            <a:r>
              <a:rPr lang="fr-FR" dirty="0" smtClean="0"/>
              <a:t>, </a:t>
            </a:r>
            <a:r>
              <a:rPr lang="fr-FR" dirty="0" err="1" smtClean="0"/>
              <a:t>Lepidoptera</a:t>
            </a:r>
            <a:r>
              <a:rPr lang="fr-FR" dirty="0" smtClean="0"/>
              <a:t>)</a:t>
            </a:r>
            <a:endParaRPr lang="en-US" i="1" dirty="0"/>
          </a:p>
        </p:txBody>
      </p:sp>
      <p:pic>
        <p:nvPicPr>
          <p:cNvPr id="129028" name="Picture 4" descr="https://encrypted-tbn3.gstatic.com/images?q=tbn:ANd9GcRvUNNnR0hgsgw8pE5ghFMgkT3vMJ-3NipN4V7Je9ATi5gR4FGv"/>
          <p:cNvPicPr>
            <a:picLocks noChangeAspect="1" noChangeArrowheads="1"/>
          </p:cNvPicPr>
          <p:nvPr/>
        </p:nvPicPr>
        <p:blipFill>
          <a:blip r:embed="rId4" cstate="print"/>
          <a:srcRect/>
          <a:stretch>
            <a:fillRect/>
          </a:stretch>
        </p:blipFill>
        <p:spPr bwMode="auto">
          <a:xfrm>
            <a:off x="6720348" y="4648200"/>
            <a:ext cx="2423652" cy="2209800"/>
          </a:xfrm>
          <a:prstGeom prst="rect">
            <a:avLst/>
          </a:prstGeom>
          <a:ln>
            <a:noFill/>
          </a:ln>
          <a:effectLst>
            <a:softEdge rad="112500"/>
          </a:effectLst>
        </p:spPr>
      </p:pic>
      <p:pic>
        <p:nvPicPr>
          <p:cNvPr id="129030" name="Picture 6" descr="http://www.biolib.cz/IMG/GAL/35319.jpg"/>
          <p:cNvPicPr>
            <a:picLocks noChangeAspect="1" noChangeArrowheads="1"/>
          </p:cNvPicPr>
          <p:nvPr/>
        </p:nvPicPr>
        <p:blipFill>
          <a:blip r:embed="rId5" cstate="print"/>
          <a:srcRect/>
          <a:stretch>
            <a:fillRect/>
          </a:stretch>
        </p:blipFill>
        <p:spPr bwMode="auto">
          <a:xfrm>
            <a:off x="6553200" y="2971800"/>
            <a:ext cx="2590800" cy="1770076"/>
          </a:xfrm>
          <a:prstGeom prst="rect">
            <a:avLst/>
          </a:prstGeom>
          <a:ln>
            <a:noFill/>
          </a:ln>
          <a:effectLst>
            <a:softEdge rad="112500"/>
          </a:effectLst>
        </p:spPr>
      </p:pic>
      <p:pic>
        <p:nvPicPr>
          <p:cNvPr id="129036" name="Picture 12" descr="http://bugwoodcloud.org/images/768x512/1236184.jpg"/>
          <p:cNvPicPr>
            <a:picLocks noChangeAspect="1" noChangeArrowheads="1"/>
          </p:cNvPicPr>
          <p:nvPr/>
        </p:nvPicPr>
        <p:blipFill>
          <a:blip r:embed="rId6" cstate="print"/>
          <a:srcRect/>
          <a:stretch>
            <a:fillRect/>
          </a:stretch>
        </p:blipFill>
        <p:spPr bwMode="auto">
          <a:xfrm>
            <a:off x="4800600" y="4953000"/>
            <a:ext cx="1905000" cy="1905000"/>
          </a:xfrm>
          <a:prstGeom prst="rect">
            <a:avLst/>
          </a:prstGeom>
          <a:ln>
            <a:noFill/>
          </a:ln>
          <a:effectLst>
            <a:softEdge rad="112500"/>
          </a:effectLst>
        </p:spPr>
      </p:pic>
      <p:pic>
        <p:nvPicPr>
          <p:cNvPr id="129032" name="Picture 8" descr="http://ukmoths.org.uk/images/codlingSF.jpg"/>
          <p:cNvPicPr>
            <a:picLocks noChangeAspect="1" noChangeArrowheads="1"/>
          </p:cNvPicPr>
          <p:nvPr/>
        </p:nvPicPr>
        <p:blipFill>
          <a:blip r:embed="rId7" cstate="print"/>
          <a:srcRect/>
          <a:stretch>
            <a:fillRect/>
          </a:stretch>
        </p:blipFill>
        <p:spPr bwMode="auto">
          <a:xfrm>
            <a:off x="4724399" y="1779421"/>
            <a:ext cx="2743201" cy="1997051"/>
          </a:xfrm>
          <a:prstGeom prst="rect">
            <a:avLst/>
          </a:prstGeom>
          <a:ln>
            <a:noFill/>
          </a:ln>
          <a:effectLst>
            <a:softEdge rad="112500"/>
          </a:effectLst>
        </p:spPr>
      </p:pic>
      <p:sp>
        <p:nvSpPr>
          <p:cNvPr id="9" name="TextBox 8"/>
          <p:cNvSpPr txBox="1"/>
          <p:nvPr/>
        </p:nvSpPr>
        <p:spPr>
          <a:xfrm>
            <a:off x="1066800" y="-76200"/>
            <a:ext cx="5334000"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Fruit Insect Pests		</a:t>
            </a:r>
            <a:endParaRPr lang="en-US" b="1" dirty="0">
              <a:solidFill>
                <a:schemeClr val="tx1">
                  <a:lumMod val="50000"/>
                  <a:lumOff val="50000"/>
                </a:schemeClr>
              </a:solidFill>
            </a:endParaRPr>
          </a:p>
        </p:txBody>
      </p:sp>
      <p:sp>
        <p:nvSpPr>
          <p:cNvPr id="10" name="TextBox 9"/>
          <p:cNvSpPr txBox="1"/>
          <p:nvPr/>
        </p:nvSpPr>
        <p:spPr>
          <a:xfrm>
            <a:off x="0" y="2819400"/>
            <a:ext cx="4648200" cy="1600438"/>
          </a:xfrm>
          <a:prstGeom prst="rect">
            <a:avLst/>
          </a:prstGeom>
          <a:noFill/>
        </p:spPr>
        <p:txBody>
          <a:bodyPr wrap="square" rtlCol="0">
            <a:spAutoFit/>
          </a:bodyPr>
          <a:lstStyle/>
          <a:p>
            <a:r>
              <a:rPr lang="fr-FR" sz="1400" b="1" dirty="0" smtClean="0"/>
              <a:t>Life </a:t>
            </a:r>
            <a:r>
              <a:rPr lang="fr-FR" sz="1400" b="1" dirty="0" err="1" smtClean="0"/>
              <a:t>history</a:t>
            </a:r>
            <a:r>
              <a:rPr lang="fr-FR" sz="1400" b="1" dirty="0" smtClean="0"/>
              <a:t>:</a:t>
            </a:r>
          </a:p>
          <a:p>
            <a:r>
              <a:rPr lang="fr-FR" sz="1400" dirty="0" smtClean="0"/>
              <a:t>Life cycle: 1.5 – 2 </a:t>
            </a:r>
            <a:r>
              <a:rPr lang="fr-FR" sz="1400" dirty="0" err="1" smtClean="0"/>
              <a:t>months</a:t>
            </a:r>
            <a:endParaRPr lang="fr-FR" sz="1400" dirty="0" smtClean="0"/>
          </a:p>
          <a:p>
            <a:r>
              <a:rPr lang="fr-FR" sz="1400" dirty="0" err="1" smtClean="0"/>
              <a:t>Adult</a:t>
            </a:r>
            <a:r>
              <a:rPr lang="fr-FR" sz="1400" dirty="0" smtClean="0"/>
              <a:t>: 2-3 </a:t>
            </a:r>
            <a:r>
              <a:rPr lang="fr-FR" sz="1400" dirty="0" err="1" smtClean="0"/>
              <a:t>weeks</a:t>
            </a:r>
            <a:endParaRPr lang="fr-FR" sz="1400" dirty="0" smtClean="0"/>
          </a:p>
          <a:p>
            <a:r>
              <a:rPr lang="fr-FR" sz="1400" dirty="0" smtClean="0"/>
              <a:t>Egg </a:t>
            </a:r>
            <a:r>
              <a:rPr lang="fr-FR" sz="1400" dirty="0" err="1" smtClean="0"/>
              <a:t>hatching</a:t>
            </a:r>
            <a:r>
              <a:rPr lang="fr-FR" sz="1400" dirty="0" smtClean="0"/>
              <a:t> : in 1 -2 </a:t>
            </a:r>
            <a:r>
              <a:rPr lang="fr-FR" sz="1400" dirty="0" err="1" smtClean="0"/>
              <a:t>weeks</a:t>
            </a:r>
            <a:endParaRPr lang="fr-FR" sz="1400" dirty="0" smtClean="0"/>
          </a:p>
          <a:p>
            <a:r>
              <a:rPr lang="fr-FR" sz="1400" dirty="0" err="1" smtClean="0"/>
              <a:t>Larva</a:t>
            </a:r>
            <a:r>
              <a:rPr lang="fr-FR" sz="1400" dirty="0" smtClean="0"/>
              <a:t>: 4 – 6 </a:t>
            </a:r>
            <a:r>
              <a:rPr lang="fr-FR" sz="1400" dirty="0" err="1" smtClean="0"/>
              <a:t>weeks</a:t>
            </a:r>
            <a:endParaRPr lang="fr-FR" sz="1400" dirty="0" smtClean="0"/>
          </a:p>
          <a:p>
            <a:r>
              <a:rPr lang="fr-FR" sz="1400" dirty="0" err="1" smtClean="0"/>
              <a:t>Pupa</a:t>
            </a:r>
            <a:r>
              <a:rPr lang="fr-FR" sz="1400" dirty="0" smtClean="0"/>
              <a:t>: 2 – 4 </a:t>
            </a:r>
            <a:r>
              <a:rPr lang="fr-FR" sz="1400" dirty="0" err="1" smtClean="0"/>
              <a:t>weeks</a:t>
            </a:r>
            <a:endParaRPr lang="fr-FR" sz="1400" dirty="0" smtClean="0"/>
          </a:p>
          <a:p>
            <a:r>
              <a:rPr lang="fr-FR" sz="1400" dirty="0" smtClean="0"/>
              <a:t>No. of </a:t>
            </a:r>
            <a:r>
              <a:rPr lang="fr-FR" sz="1400" dirty="0" err="1" smtClean="0"/>
              <a:t>generations</a:t>
            </a:r>
            <a:r>
              <a:rPr lang="fr-FR" sz="1400" dirty="0" smtClean="0"/>
              <a:t>: 3</a:t>
            </a:r>
          </a:p>
        </p:txBody>
      </p:sp>
      <p:sp>
        <p:nvSpPr>
          <p:cNvPr id="11" name="Rectangle 10"/>
          <p:cNvSpPr/>
          <p:nvPr/>
        </p:nvSpPr>
        <p:spPr>
          <a:xfrm>
            <a:off x="0" y="1308318"/>
            <a:ext cx="6248400" cy="1815882"/>
          </a:xfrm>
          <a:prstGeom prst="rect">
            <a:avLst/>
          </a:prstGeom>
        </p:spPr>
        <p:txBody>
          <a:bodyPr wrap="square">
            <a:spAutoFit/>
          </a:bodyPr>
          <a:lstStyle/>
          <a:p>
            <a:pPr algn="just"/>
            <a:r>
              <a:rPr lang="fr-FR" sz="1400" b="1" dirty="0" smtClean="0"/>
              <a:t>Identification</a:t>
            </a:r>
            <a:endParaRPr lang="fr-FR" sz="1400" dirty="0" smtClean="0"/>
          </a:p>
          <a:p>
            <a:pPr algn="just"/>
            <a:r>
              <a:rPr lang="fr-FR" sz="1400" dirty="0" err="1" smtClean="0"/>
              <a:t>Adult</a:t>
            </a:r>
            <a:r>
              <a:rPr lang="fr-FR" sz="1400" dirty="0" smtClean="0"/>
              <a:t>: </a:t>
            </a:r>
            <a:r>
              <a:rPr lang="fr-FR" sz="1400" dirty="0" err="1" smtClean="0"/>
              <a:t>Greyish</a:t>
            </a:r>
            <a:r>
              <a:rPr lang="fr-FR" sz="1400" dirty="0" smtClean="0"/>
              <a:t> </a:t>
            </a:r>
            <a:r>
              <a:rPr lang="fr-FR" sz="1400" dirty="0" err="1" smtClean="0"/>
              <a:t>brown</a:t>
            </a:r>
            <a:r>
              <a:rPr lang="fr-FR" sz="1400" dirty="0" smtClean="0"/>
              <a:t> body </a:t>
            </a:r>
            <a:r>
              <a:rPr lang="fr-FR" sz="1400" dirty="0" err="1" smtClean="0"/>
              <a:t>with</a:t>
            </a:r>
            <a:r>
              <a:rPr lang="fr-FR" sz="1400" dirty="0" smtClean="0"/>
              <a:t> </a:t>
            </a:r>
            <a:r>
              <a:rPr lang="fr-FR" sz="1400" dirty="0" err="1" smtClean="0"/>
              <a:t>dark</a:t>
            </a:r>
            <a:r>
              <a:rPr lang="fr-FR" sz="1400" dirty="0" smtClean="0"/>
              <a:t> </a:t>
            </a:r>
            <a:r>
              <a:rPr lang="fr-FR" sz="1400" dirty="0" err="1" smtClean="0"/>
              <a:t>brown</a:t>
            </a:r>
            <a:r>
              <a:rPr lang="fr-FR" sz="1400" dirty="0" smtClean="0"/>
              <a:t> </a:t>
            </a:r>
            <a:r>
              <a:rPr lang="fr-FR" sz="1400" dirty="0" err="1" smtClean="0"/>
              <a:t>forewings</a:t>
            </a:r>
            <a:r>
              <a:rPr lang="fr-FR" sz="1400" dirty="0" smtClean="0"/>
              <a:t> </a:t>
            </a:r>
            <a:r>
              <a:rPr lang="fr-FR" sz="1400" dirty="0" err="1" smtClean="0"/>
              <a:t>which</a:t>
            </a:r>
            <a:endParaRPr lang="fr-FR" sz="1400" dirty="0" smtClean="0"/>
          </a:p>
          <a:p>
            <a:pPr algn="just"/>
            <a:r>
              <a:rPr lang="fr-FR" sz="1400" dirty="0" err="1" smtClean="0"/>
              <a:t>Sculptured</a:t>
            </a:r>
            <a:r>
              <a:rPr lang="fr-FR" sz="1400" dirty="0" smtClean="0"/>
              <a:t> apical </a:t>
            </a:r>
            <a:r>
              <a:rPr lang="fr-FR" sz="1400" dirty="0" err="1" smtClean="0"/>
              <a:t>margins</a:t>
            </a:r>
            <a:r>
              <a:rPr lang="fr-FR" sz="1400" dirty="0" smtClean="0"/>
              <a:t> and </a:t>
            </a:r>
            <a:r>
              <a:rPr lang="fr-FR" sz="1400" dirty="0" err="1" smtClean="0"/>
              <a:t>with</a:t>
            </a:r>
            <a:r>
              <a:rPr lang="fr-FR" sz="1400" dirty="0" smtClean="0"/>
              <a:t> </a:t>
            </a:r>
            <a:r>
              <a:rPr lang="fr-FR" sz="1400" dirty="0" err="1" smtClean="0"/>
              <a:t>fringes</a:t>
            </a:r>
            <a:r>
              <a:rPr lang="fr-FR" sz="1400" dirty="0" smtClean="0"/>
              <a:t> of </a:t>
            </a:r>
            <a:r>
              <a:rPr lang="fr-FR" sz="1400" dirty="0" err="1" smtClean="0"/>
              <a:t>hairs</a:t>
            </a:r>
            <a:endParaRPr lang="fr-FR" sz="1400" dirty="0" smtClean="0"/>
          </a:p>
          <a:p>
            <a:pPr algn="just"/>
            <a:r>
              <a:rPr lang="fr-FR" sz="1400" dirty="0" err="1" smtClean="0"/>
              <a:t>Eggs</a:t>
            </a:r>
            <a:r>
              <a:rPr lang="fr-FR" sz="1400" dirty="0" smtClean="0"/>
              <a:t>: White and </a:t>
            </a:r>
            <a:r>
              <a:rPr lang="fr-FR" sz="1400" dirty="0" err="1" smtClean="0"/>
              <a:t>flattened</a:t>
            </a:r>
            <a:r>
              <a:rPr lang="fr-FR" sz="1400" dirty="0" smtClean="0"/>
              <a:t> (</a:t>
            </a:r>
            <a:r>
              <a:rPr lang="fr-FR" sz="1400" dirty="0" err="1" smtClean="0"/>
              <a:t>averagely</a:t>
            </a:r>
            <a:r>
              <a:rPr lang="fr-FR" sz="1400" dirty="0" smtClean="0"/>
              <a:t> 80 </a:t>
            </a:r>
            <a:r>
              <a:rPr lang="fr-FR" sz="1400" dirty="0" err="1" smtClean="0"/>
              <a:t>eggs</a:t>
            </a:r>
            <a:r>
              <a:rPr lang="fr-FR" sz="1400" dirty="0" smtClean="0"/>
              <a:t> / </a:t>
            </a:r>
            <a:r>
              <a:rPr lang="fr-FR" sz="1400" dirty="0" err="1" smtClean="0"/>
              <a:t>female</a:t>
            </a:r>
            <a:r>
              <a:rPr lang="fr-FR" sz="1400" dirty="0" smtClean="0"/>
              <a:t> </a:t>
            </a:r>
            <a:r>
              <a:rPr lang="fr-FR" sz="1400" dirty="0" err="1" smtClean="0"/>
              <a:t>moth</a:t>
            </a:r>
            <a:r>
              <a:rPr lang="fr-FR" sz="1400" dirty="0" smtClean="0"/>
              <a:t>)</a:t>
            </a:r>
          </a:p>
          <a:p>
            <a:pPr algn="just"/>
            <a:r>
              <a:rPr lang="fr-FR" sz="1400" dirty="0" smtClean="0"/>
              <a:t>          laid </a:t>
            </a:r>
            <a:r>
              <a:rPr lang="fr-FR" sz="1400" dirty="0" err="1" smtClean="0"/>
              <a:t>singly</a:t>
            </a:r>
            <a:r>
              <a:rPr lang="fr-FR" sz="1400" dirty="0" smtClean="0"/>
              <a:t> on the </a:t>
            </a:r>
            <a:r>
              <a:rPr lang="fr-FR" sz="1400" dirty="0" err="1" smtClean="0"/>
              <a:t>upper</a:t>
            </a:r>
            <a:r>
              <a:rPr lang="fr-FR" sz="1400" dirty="0" smtClean="0"/>
              <a:t> surface of </a:t>
            </a:r>
            <a:r>
              <a:rPr lang="fr-FR" sz="1400" dirty="0" err="1" smtClean="0"/>
              <a:t>leaves</a:t>
            </a:r>
            <a:r>
              <a:rPr lang="fr-FR" sz="1400" dirty="0" smtClean="0"/>
              <a:t>, </a:t>
            </a:r>
            <a:r>
              <a:rPr lang="fr-FR" sz="1400" dirty="0" err="1" smtClean="0"/>
              <a:t>twigs</a:t>
            </a:r>
            <a:r>
              <a:rPr lang="fr-FR" sz="1400" dirty="0" smtClean="0"/>
              <a:t>, fruits.</a:t>
            </a:r>
          </a:p>
          <a:p>
            <a:pPr algn="just"/>
            <a:r>
              <a:rPr lang="fr-FR" sz="1400" dirty="0" err="1" smtClean="0"/>
              <a:t>Larva</a:t>
            </a:r>
            <a:r>
              <a:rPr lang="fr-FR" sz="1400" dirty="0" smtClean="0"/>
              <a:t>: </a:t>
            </a:r>
            <a:r>
              <a:rPr lang="fr-FR" sz="1400" dirty="0" err="1" smtClean="0"/>
              <a:t>Pinkish</a:t>
            </a:r>
            <a:r>
              <a:rPr lang="fr-FR" sz="1400" dirty="0" smtClean="0"/>
              <a:t> white </a:t>
            </a:r>
            <a:r>
              <a:rPr lang="fr-FR" sz="1400" dirty="0" err="1" smtClean="0"/>
              <a:t>color</a:t>
            </a:r>
            <a:r>
              <a:rPr lang="fr-FR" sz="1400" dirty="0" smtClean="0"/>
              <a:t> </a:t>
            </a:r>
            <a:r>
              <a:rPr lang="fr-FR" sz="1400" dirty="0" err="1" smtClean="0"/>
              <a:t>with</a:t>
            </a:r>
            <a:r>
              <a:rPr lang="fr-FR" sz="1400" dirty="0" smtClean="0"/>
              <a:t> </a:t>
            </a:r>
            <a:r>
              <a:rPr lang="fr-FR" sz="1400" dirty="0" err="1" smtClean="0"/>
              <a:t>brown</a:t>
            </a:r>
            <a:r>
              <a:rPr lang="fr-FR" sz="1400" dirty="0" smtClean="0"/>
              <a:t> </a:t>
            </a:r>
            <a:r>
              <a:rPr lang="fr-FR" sz="1400" dirty="0" err="1" smtClean="0"/>
              <a:t>head</a:t>
            </a:r>
            <a:r>
              <a:rPr lang="fr-FR" sz="1400" dirty="0" smtClean="0"/>
              <a:t> capsule</a:t>
            </a:r>
          </a:p>
          <a:p>
            <a:pPr algn="just"/>
            <a:r>
              <a:rPr lang="fr-FR" sz="1400" dirty="0" err="1" smtClean="0"/>
              <a:t>Pupa</a:t>
            </a:r>
            <a:r>
              <a:rPr lang="fr-FR" sz="1400" dirty="0" smtClean="0"/>
              <a:t>: Brown in </a:t>
            </a:r>
            <a:r>
              <a:rPr lang="fr-FR" sz="1400" dirty="0" err="1" smtClean="0"/>
              <a:t>color</a:t>
            </a:r>
            <a:r>
              <a:rPr lang="fr-FR" sz="1400" dirty="0" smtClean="0"/>
              <a:t> </a:t>
            </a:r>
            <a:r>
              <a:rPr lang="fr-FR" sz="1400" dirty="0" err="1" smtClean="0"/>
              <a:t>envelopped</a:t>
            </a:r>
            <a:r>
              <a:rPr lang="fr-FR" sz="1400" dirty="0" smtClean="0"/>
              <a:t> by a </a:t>
            </a:r>
            <a:r>
              <a:rPr lang="fr-FR" sz="1400" dirty="0" err="1" smtClean="0"/>
              <a:t>silken</a:t>
            </a:r>
            <a:r>
              <a:rPr lang="fr-FR" sz="1400" dirty="0" smtClean="0"/>
              <a:t> web (10 mm long)</a:t>
            </a:r>
          </a:p>
          <a:p>
            <a:pPr algn="just"/>
            <a:r>
              <a:rPr lang="fr-FR" sz="1400" dirty="0" smtClean="0"/>
              <a:t>                </a:t>
            </a:r>
            <a:endParaRPr lang="en-US" sz="1400" dirty="0" smtClean="0"/>
          </a:p>
        </p:txBody>
      </p:sp>
      <p:sp>
        <p:nvSpPr>
          <p:cNvPr id="12" name="Rectangle 11"/>
          <p:cNvSpPr/>
          <p:nvPr/>
        </p:nvSpPr>
        <p:spPr>
          <a:xfrm>
            <a:off x="0" y="5943600"/>
            <a:ext cx="6629400" cy="954107"/>
          </a:xfrm>
          <a:prstGeom prst="rect">
            <a:avLst/>
          </a:prstGeom>
        </p:spPr>
        <p:txBody>
          <a:bodyPr wrap="square">
            <a:spAutoFit/>
          </a:bodyPr>
          <a:lstStyle/>
          <a:p>
            <a:r>
              <a:rPr lang="fr-FR" sz="1400" b="1" dirty="0" smtClean="0"/>
              <a:t>Control:</a:t>
            </a:r>
          </a:p>
          <a:p>
            <a:pPr>
              <a:buFont typeface="Arial" pitchFamily="34" charset="0"/>
              <a:buChar char="•"/>
            </a:pPr>
            <a:r>
              <a:rPr lang="fr-FR" sz="1400" dirty="0" smtClean="0"/>
              <a:t>  </a:t>
            </a:r>
            <a:r>
              <a:rPr lang="fr-FR" sz="1400" dirty="0" err="1" smtClean="0"/>
              <a:t>Scraping</a:t>
            </a:r>
            <a:r>
              <a:rPr lang="fr-FR" sz="1400" dirty="0" smtClean="0"/>
              <a:t> (</a:t>
            </a:r>
            <a:r>
              <a:rPr lang="fr-FR" sz="1400" dirty="0" err="1" smtClean="0"/>
              <a:t>removal</a:t>
            </a:r>
            <a:r>
              <a:rPr lang="fr-FR" sz="1400" dirty="0" smtClean="0"/>
              <a:t>) of </a:t>
            </a:r>
            <a:r>
              <a:rPr lang="fr-FR" sz="1400" dirty="0" err="1" smtClean="0"/>
              <a:t>loose</a:t>
            </a:r>
            <a:r>
              <a:rPr lang="fr-FR" sz="1400" dirty="0" smtClean="0"/>
              <a:t> </a:t>
            </a:r>
            <a:r>
              <a:rPr lang="fr-FR" sz="1400" dirty="0" err="1" smtClean="0"/>
              <a:t>bark</a:t>
            </a:r>
            <a:r>
              <a:rPr lang="fr-FR" sz="1400" dirty="0" smtClean="0"/>
              <a:t> of fruit </a:t>
            </a:r>
            <a:r>
              <a:rPr lang="fr-FR" sz="1400" dirty="0" err="1" smtClean="0"/>
              <a:t>tree</a:t>
            </a:r>
            <a:endParaRPr lang="fr-FR" sz="1400" dirty="0" smtClean="0"/>
          </a:p>
          <a:p>
            <a:pPr>
              <a:buFont typeface="Arial" pitchFamily="34" charset="0"/>
              <a:buChar char="•"/>
            </a:pPr>
            <a:r>
              <a:rPr lang="fr-FR" sz="1400" dirty="0" smtClean="0"/>
              <a:t> Collection and destruction of </a:t>
            </a:r>
            <a:r>
              <a:rPr lang="fr-FR" sz="1400" dirty="0" err="1" smtClean="0"/>
              <a:t>infested</a:t>
            </a:r>
            <a:r>
              <a:rPr lang="fr-FR" sz="1400" dirty="0" smtClean="0"/>
              <a:t> fruits and </a:t>
            </a:r>
            <a:r>
              <a:rPr lang="fr-FR" sz="1400" dirty="0" err="1" smtClean="0"/>
              <a:t>other</a:t>
            </a:r>
            <a:r>
              <a:rPr lang="fr-FR" sz="1400" dirty="0" smtClean="0"/>
              <a:t> parts</a:t>
            </a:r>
          </a:p>
          <a:p>
            <a:pPr>
              <a:buFont typeface="Arial" pitchFamily="34" charset="0"/>
              <a:buChar char="•"/>
            </a:pPr>
            <a:r>
              <a:rPr lang="fr-FR" sz="1400" dirty="0" smtClean="0"/>
              <a:t> </a:t>
            </a:r>
            <a:r>
              <a:rPr lang="fr-FR" sz="1400" dirty="0" err="1" smtClean="0"/>
              <a:t>Chemical</a:t>
            </a:r>
            <a:r>
              <a:rPr lang="fr-FR" sz="1400" dirty="0" smtClean="0"/>
              <a:t> control (</a:t>
            </a:r>
            <a:r>
              <a:rPr lang="fr-FR" sz="1400" dirty="0" err="1" smtClean="0"/>
              <a:t>Cypermethrin</a:t>
            </a:r>
            <a:r>
              <a:rPr lang="fr-FR" sz="1400" dirty="0" smtClean="0"/>
              <a:t>, </a:t>
            </a:r>
            <a:r>
              <a:rPr lang="fr-FR" sz="1400" dirty="0" err="1" smtClean="0"/>
              <a:t>Abamectin</a:t>
            </a:r>
            <a:r>
              <a:rPr lang="fr-FR" sz="1400" dirty="0" smtClean="0"/>
              <a:t>,  </a:t>
            </a:r>
            <a:r>
              <a:rPr lang="fr-FR" sz="1400" dirty="0" err="1" smtClean="0"/>
              <a:t>Deltamethrin</a:t>
            </a:r>
            <a:r>
              <a:rPr lang="fr-FR" sz="1400" dirty="0" smtClean="0"/>
              <a:t>)</a:t>
            </a:r>
          </a:p>
        </p:txBody>
      </p:sp>
      <p:sp>
        <p:nvSpPr>
          <p:cNvPr id="13" name="Rectangle 12"/>
          <p:cNvSpPr/>
          <p:nvPr/>
        </p:nvSpPr>
        <p:spPr>
          <a:xfrm>
            <a:off x="-76200" y="4267200"/>
            <a:ext cx="5715000" cy="1815882"/>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April to October</a:t>
            </a:r>
          </a:p>
          <a:p>
            <a:pPr marL="342900" indent="-342900" algn="just">
              <a:buFont typeface="Arial" pitchFamily="34" charset="0"/>
              <a:buChar char="•"/>
            </a:pPr>
            <a:r>
              <a:rPr lang="fr-FR" sz="1400" dirty="0" smtClean="0"/>
              <a:t>Inactive </a:t>
            </a:r>
            <a:r>
              <a:rPr lang="fr-FR" sz="1400" dirty="0" err="1" smtClean="0"/>
              <a:t>period</a:t>
            </a:r>
            <a:r>
              <a:rPr lang="fr-FR" sz="1400" dirty="0" smtClean="0"/>
              <a:t>: </a:t>
            </a:r>
            <a:r>
              <a:rPr lang="fr-FR" sz="1400" dirty="0" err="1" smtClean="0"/>
              <a:t>November</a:t>
            </a:r>
            <a:r>
              <a:rPr lang="fr-FR" sz="1400" dirty="0" smtClean="0"/>
              <a:t> to </a:t>
            </a:r>
            <a:r>
              <a:rPr lang="fr-FR" sz="1400" dirty="0" err="1" smtClean="0"/>
              <a:t>Feburary</a:t>
            </a:r>
            <a:endParaRPr lang="en-US" sz="1400" dirty="0" smtClean="0"/>
          </a:p>
          <a:p>
            <a:pPr marL="342900" indent="-342900" algn="just"/>
            <a:r>
              <a:rPr lang="en-US" sz="1400" dirty="0" smtClean="0"/>
              <a:t>	(maxi. Damage June to August)</a:t>
            </a:r>
          </a:p>
          <a:p>
            <a:pPr marL="342900" indent="-342900" algn="just">
              <a:buFont typeface="Arial" pitchFamily="34" charset="0"/>
              <a:buChar char="•"/>
            </a:pPr>
            <a:r>
              <a:rPr lang="fr-FR" sz="1400" dirty="0" err="1" smtClean="0"/>
              <a:t>Larvae</a:t>
            </a:r>
            <a:r>
              <a:rPr lang="fr-FR" sz="1400" dirty="0" smtClean="0"/>
              <a:t> </a:t>
            </a:r>
            <a:r>
              <a:rPr lang="fr-FR" sz="1400" dirty="0" err="1" smtClean="0"/>
              <a:t>upon</a:t>
            </a:r>
            <a:r>
              <a:rPr lang="fr-FR" sz="1400" dirty="0" smtClean="0"/>
              <a:t> </a:t>
            </a:r>
            <a:r>
              <a:rPr lang="fr-FR" sz="1400" dirty="0" err="1" smtClean="0"/>
              <a:t>hatching</a:t>
            </a:r>
            <a:r>
              <a:rPr lang="fr-FR" sz="1400" dirty="0" smtClean="0"/>
              <a:t> </a:t>
            </a:r>
            <a:r>
              <a:rPr lang="fr-FR" sz="1400" dirty="0" err="1" smtClean="0"/>
              <a:t>feed</a:t>
            </a:r>
            <a:r>
              <a:rPr lang="fr-FR" sz="1400" dirty="0" smtClean="0"/>
              <a:t> on </a:t>
            </a:r>
            <a:r>
              <a:rPr lang="fr-FR" sz="1400" dirty="0" err="1" smtClean="0"/>
              <a:t>chlorophyl</a:t>
            </a:r>
            <a:r>
              <a:rPr lang="fr-FR" sz="1400" dirty="0" smtClean="0"/>
              <a:t> </a:t>
            </a:r>
            <a:r>
              <a:rPr lang="fr-FR" sz="1400" dirty="0" err="1" smtClean="0"/>
              <a:t>material</a:t>
            </a:r>
            <a:r>
              <a:rPr lang="fr-FR" sz="1400" dirty="0" smtClean="0"/>
              <a:t> of </a:t>
            </a:r>
          </a:p>
          <a:p>
            <a:pPr marL="342900" indent="-342900" algn="just"/>
            <a:r>
              <a:rPr lang="fr-FR" sz="1400" dirty="0" smtClean="0"/>
              <a:t>          plant and </a:t>
            </a:r>
            <a:r>
              <a:rPr lang="fr-FR" sz="1400" dirty="0" err="1" smtClean="0"/>
              <a:t>later</a:t>
            </a:r>
            <a:r>
              <a:rPr lang="fr-FR" sz="1400" dirty="0" smtClean="0"/>
              <a:t> on bores </a:t>
            </a:r>
            <a:r>
              <a:rPr lang="fr-FR" sz="1400" dirty="0" err="1" smtClean="0"/>
              <a:t>into</a:t>
            </a:r>
            <a:r>
              <a:rPr lang="fr-FR" sz="1400" dirty="0" smtClean="0"/>
              <a:t> the fruits (</a:t>
            </a:r>
            <a:r>
              <a:rPr lang="fr-FR" sz="1400" dirty="0" err="1" smtClean="0"/>
              <a:t>mostly</a:t>
            </a:r>
            <a:r>
              <a:rPr lang="fr-FR" sz="1400" dirty="0" smtClean="0"/>
              <a:t> by </a:t>
            </a:r>
            <a:r>
              <a:rPr lang="fr-FR" sz="1400" dirty="0" err="1" smtClean="0"/>
              <a:t>blossom</a:t>
            </a:r>
            <a:r>
              <a:rPr lang="fr-FR" sz="1400" dirty="0" smtClean="0"/>
              <a:t> end).</a:t>
            </a:r>
          </a:p>
          <a:p>
            <a:pPr marL="342900" indent="-342900" algn="just">
              <a:buFont typeface="Arial" pitchFamily="34" charset="0"/>
              <a:buChar char="•"/>
            </a:pPr>
            <a:r>
              <a:rPr lang="fr-FR" sz="1400" dirty="0" err="1" smtClean="0"/>
              <a:t>Infested</a:t>
            </a:r>
            <a:r>
              <a:rPr lang="fr-FR" sz="1400" dirty="0" smtClean="0"/>
              <a:t> fruit </a:t>
            </a:r>
            <a:r>
              <a:rPr lang="fr-FR" sz="1400" dirty="0" err="1" smtClean="0"/>
              <a:t>falls</a:t>
            </a:r>
            <a:r>
              <a:rPr lang="fr-FR" sz="1400" dirty="0" smtClean="0"/>
              <a:t> down and full </a:t>
            </a:r>
            <a:r>
              <a:rPr lang="fr-FR" sz="1400" dirty="0" err="1" smtClean="0"/>
              <a:t>grown</a:t>
            </a:r>
            <a:r>
              <a:rPr lang="fr-FR" sz="1400" dirty="0" smtClean="0"/>
              <a:t> </a:t>
            </a:r>
            <a:r>
              <a:rPr lang="fr-FR" sz="1400" dirty="0" err="1" smtClean="0"/>
              <a:t>larva</a:t>
            </a:r>
            <a:r>
              <a:rPr lang="fr-FR" sz="1400" dirty="0" smtClean="0"/>
              <a:t> </a:t>
            </a:r>
            <a:r>
              <a:rPr lang="fr-FR" sz="1400" dirty="0" err="1" smtClean="0"/>
              <a:t>comes</a:t>
            </a:r>
            <a:r>
              <a:rPr lang="fr-FR" sz="1400" dirty="0" smtClean="0"/>
              <a:t> out and </a:t>
            </a:r>
          </a:p>
          <a:p>
            <a:pPr marL="342900" indent="-342900" algn="just"/>
            <a:r>
              <a:rPr lang="fr-FR" sz="1400" dirty="0" smtClean="0"/>
              <a:t>         </a:t>
            </a:r>
            <a:r>
              <a:rPr lang="fr-FR" sz="1400" dirty="0" err="1" smtClean="0"/>
              <a:t>pupates</a:t>
            </a:r>
            <a:r>
              <a:rPr lang="fr-FR" sz="1400" dirty="0" smtClean="0"/>
              <a:t> </a:t>
            </a:r>
            <a:r>
              <a:rPr lang="fr-FR" sz="1400" dirty="0" err="1" smtClean="0"/>
              <a:t>under</a:t>
            </a:r>
            <a:r>
              <a:rPr lang="fr-FR" sz="1400" dirty="0" smtClean="0"/>
              <a:t> </a:t>
            </a:r>
            <a:r>
              <a:rPr lang="fr-FR" sz="1400" dirty="0" err="1" smtClean="0"/>
              <a:t>tree</a:t>
            </a:r>
            <a:r>
              <a:rPr lang="fr-FR" sz="1400" dirty="0" smtClean="0"/>
              <a:t> </a:t>
            </a:r>
            <a:r>
              <a:rPr lang="fr-FR" sz="1400" dirty="0" err="1" smtClean="0"/>
              <a:t>bark</a:t>
            </a:r>
            <a:r>
              <a:rPr lang="fr-FR" sz="1400" dirty="0" smtClean="0"/>
              <a:t> or </a:t>
            </a:r>
            <a:r>
              <a:rPr lang="fr-FR" sz="1400" dirty="0" err="1" smtClean="0"/>
              <a:t>other</a:t>
            </a:r>
            <a:r>
              <a:rPr lang="fr-FR" sz="1400" dirty="0" smtClean="0"/>
              <a:t> </a:t>
            </a:r>
            <a:r>
              <a:rPr lang="fr-FR" sz="1400" dirty="0" err="1" smtClean="0"/>
              <a:t>hidden</a:t>
            </a:r>
            <a:r>
              <a:rPr lang="fr-FR" sz="1400" dirty="0" smtClean="0"/>
              <a:t> structures</a:t>
            </a:r>
          </a:p>
        </p:txBody>
      </p:sp>
      <p:sp>
        <p:nvSpPr>
          <p:cNvPr id="14" name="Rectangle 13"/>
          <p:cNvSpPr/>
          <p:nvPr/>
        </p:nvSpPr>
        <p:spPr>
          <a:xfrm>
            <a:off x="0" y="848380"/>
            <a:ext cx="4953000" cy="523220"/>
          </a:xfrm>
          <a:prstGeom prst="rect">
            <a:avLst/>
          </a:prstGeom>
        </p:spPr>
        <p:txBody>
          <a:bodyPr wrap="square">
            <a:spAutoFit/>
          </a:bodyPr>
          <a:lstStyle/>
          <a:p>
            <a:r>
              <a:rPr lang="en-US" sz="1400" b="1" dirty="0" smtClean="0"/>
              <a:t>Host plants</a:t>
            </a:r>
            <a:r>
              <a:rPr lang="en-US" sz="1400" dirty="0" smtClean="0"/>
              <a:t>: Apple, pear, quince, peach </a:t>
            </a:r>
          </a:p>
          <a:p>
            <a:r>
              <a:rPr lang="fr-FR" sz="1400" dirty="0" smtClean="0"/>
              <a:t>Major </a:t>
            </a:r>
            <a:r>
              <a:rPr lang="fr-FR" sz="1400" dirty="0" err="1" smtClean="0"/>
              <a:t>pest</a:t>
            </a:r>
            <a:r>
              <a:rPr lang="fr-FR" sz="1400" dirty="0" smtClean="0"/>
              <a:t> of </a:t>
            </a:r>
            <a:r>
              <a:rPr lang="fr-FR" sz="1400" dirty="0" err="1" smtClean="0"/>
              <a:t>apple</a:t>
            </a:r>
            <a:r>
              <a:rPr lang="fr-FR" sz="1400" dirty="0" smtClean="0"/>
              <a:t> in </a:t>
            </a:r>
            <a:r>
              <a:rPr lang="fr-FR" sz="1400" dirty="0" err="1" smtClean="0"/>
              <a:t>hilly</a:t>
            </a:r>
            <a:r>
              <a:rPr lang="fr-FR" sz="1400" dirty="0" smtClean="0"/>
              <a:t> areas of Pakistan</a:t>
            </a:r>
            <a:endParaRPr lang="fr-FR" sz="1400" dirty="0"/>
          </a:p>
        </p:txBody>
      </p:sp>
      <p:pic>
        <p:nvPicPr>
          <p:cNvPr id="3074" name="Picture 2" descr="Headline 1"/>
          <p:cNvPicPr>
            <a:picLocks noChangeAspect="1" noChangeArrowheads="1"/>
          </p:cNvPicPr>
          <p:nvPr/>
        </p:nvPicPr>
        <p:blipFill>
          <a:blip r:embed="rId8" cstate="print"/>
          <a:srcRect/>
          <a:stretch>
            <a:fillRect/>
          </a:stretch>
        </p:blipFill>
        <p:spPr bwMode="auto">
          <a:xfrm>
            <a:off x="4800600" y="3657600"/>
            <a:ext cx="1749973" cy="1301262"/>
          </a:xfrm>
          <a:prstGeom prst="rect">
            <a:avLst/>
          </a:prstGeom>
          <a:ln>
            <a:noFill/>
          </a:ln>
          <a:effectLst>
            <a:softEdge rad="112500"/>
          </a:effectLst>
        </p:spPr>
      </p:pic>
    </p:spTree>
    <p:extLst>
      <p:ext uri="{BB962C8B-B14F-4D97-AF65-F5344CB8AC3E}">
        <p14:creationId xmlns:p14="http://schemas.microsoft.com/office/powerpoint/2010/main" val="32948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0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0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90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90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39" y="1066800"/>
            <a:ext cx="3448061" cy="166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descr="http://www.pestsandcrops.com/index_files/image14091.jpg"/>
          <p:cNvPicPr>
            <a:picLocks noChangeAspect="1" noChangeArrowheads="1"/>
          </p:cNvPicPr>
          <p:nvPr/>
        </p:nvPicPr>
        <p:blipFill>
          <a:blip r:embed="rId4" cstate="print"/>
          <a:srcRect/>
          <a:stretch>
            <a:fillRect/>
          </a:stretch>
        </p:blipFill>
        <p:spPr bwMode="auto">
          <a:xfrm>
            <a:off x="4267200" y="2667000"/>
            <a:ext cx="2619375" cy="2362200"/>
          </a:xfrm>
          <a:prstGeom prst="rect">
            <a:avLst/>
          </a:prstGeom>
          <a:ln>
            <a:noFill/>
          </a:ln>
          <a:effectLst>
            <a:softEdge rad="112500"/>
          </a:effectLst>
        </p:spPr>
      </p:pic>
      <p:sp>
        <p:nvSpPr>
          <p:cNvPr id="3" name="TextBox 2"/>
          <p:cNvSpPr txBox="1"/>
          <p:nvPr/>
        </p:nvSpPr>
        <p:spPr>
          <a:xfrm>
            <a:off x="304800" y="457200"/>
            <a:ext cx="837004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Red spider mites (</a:t>
            </a:r>
            <a:r>
              <a:rPr lang="en-US" i="1" dirty="0" err="1" smtClean="0"/>
              <a:t>Tetranychus</a:t>
            </a:r>
            <a:r>
              <a:rPr lang="en-US" i="1" dirty="0" smtClean="0"/>
              <a:t> </a:t>
            </a:r>
            <a:r>
              <a:rPr lang="en-US" i="1" dirty="0" err="1" smtClean="0"/>
              <a:t>urticae</a:t>
            </a:r>
            <a:r>
              <a:rPr lang="en-US" i="1" dirty="0" smtClean="0"/>
              <a:t> </a:t>
            </a:r>
            <a:r>
              <a:rPr lang="en-US" dirty="0" smtClean="0"/>
              <a:t>: </a:t>
            </a:r>
            <a:r>
              <a:rPr lang="en-US" dirty="0" err="1" smtClean="0"/>
              <a:t>Tetranychidae</a:t>
            </a:r>
            <a:r>
              <a:rPr lang="en-US" dirty="0" smtClean="0"/>
              <a:t>, Subclass: </a:t>
            </a:r>
            <a:r>
              <a:rPr lang="en-US" dirty="0" err="1" smtClean="0"/>
              <a:t>Acari</a:t>
            </a:r>
            <a:r>
              <a:rPr lang="en-US" dirty="0" smtClean="0"/>
              <a:t>; Class: </a:t>
            </a:r>
            <a:r>
              <a:rPr lang="en-US" dirty="0" err="1" smtClean="0"/>
              <a:t>Arachnida</a:t>
            </a:r>
            <a:r>
              <a:rPr lang="en-US" dirty="0" smtClean="0"/>
              <a:t>)</a:t>
            </a:r>
            <a:endParaRPr lang="en-US" i="1" dirty="0"/>
          </a:p>
        </p:txBody>
      </p:sp>
      <p:pic>
        <p:nvPicPr>
          <p:cNvPr id="3076" name="Picture 4" descr="http://extension.entm.purdue.edu/pestcrop/2007/issue17/graphic17/bug1.jpg"/>
          <p:cNvPicPr>
            <a:picLocks noChangeAspect="1" noChangeArrowheads="1"/>
          </p:cNvPicPr>
          <p:nvPr/>
        </p:nvPicPr>
        <p:blipFill>
          <a:blip r:embed="rId5" cstate="print"/>
          <a:srcRect/>
          <a:stretch>
            <a:fillRect/>
          </a:stretch>
        </p:blipFill>
        <p:spPr bwMode="auto">
          <a:xfrm>
            <a:off x="6705600" y="5029199"/>
            <a:ext cx="2438400" cy="1828801"/>
          </a:xfrm>
          <a:prstGeom prst="rect">
            <a:avLst/>
          </a:prstGeom>
          <a:ln>
            <a:noFill/>
          </a:ln>
          <a:effectLst>
            <a:softEdge rad="112500"/>
          </a:effectLst>
        </p:spPr>
      </p:pic>
      <p:pic>
        <p:nvPicPr>
          <p:cNvPr id="3078" name="Picture 6" descr="http://www.delange.org/Fruit_Tree_Pests_Arizona/Tetranychus_urticae_colony.jpg"/>
          <p:cNvPicPr>
            <a:picLocks noChangeAspect="1" noChangeArrowheads="1"/>
          </p:cNvPicPr>
          <p:nvPr/>
        </p:nvPicPr>
        <p:blipFill>
          <a:blip r:embed="rId6" cstate="print"/>
          <a:srcRect/>
          <a:stretch>
            <a:fillRect/>
          </a:stretch>
        </p:blipFill>
        <p:spPr bwMode="auto">
          <a:xfrm>
            <a:off x="6705599" y="3272506"/>
            <a:ext cx="2438401" cy="1832894"/>
          </a:xfrm>
          <a:prstGeom prst="rect">
            <a:avLst/>
          </a:prstGeom>
          <a:ln>
            <a:noFill/>
          </a:ln>
          <a:effectLst>
            <a:softEdge rad="112500"/>
          </a:effectLst>
        </p:spPr>
      </p:pic>
      <p:sp>
        <p:nvSpPr>
          <p:cNvPr id="9" name="TextBox 8"/>
          <p:cNvSpPr txBox="1"/>
          <p:nvPr/>
        </p:nvSpPr>
        <p:spPr>
          <a:xfrm>
            <a:off x="205740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sp>
        <p:nvSpPr>
          <p:cNvPr id="10" name="TextBox 9"/>
          <p:cNvSpPr txBox="1"/>
          <p:nvPr/>
        </p:nvSpPr>
        <p:spPr>
          <a:xfrm>
            <a:off x="0" y="2971800"/>
            <a:ext cx="4953000" cy="738664"/>
          </a:xfrm>
          <a:prstGeom prst="rect">
            <a:avLst/>
          </a:prstGeom>
          <a:noFill/>
        </p:spPr>
        <p:txBody>
          <a:bodyPr wrap="square" rtlCol="0">
            <a:spAutoFit/>
          </a:bodyPr>
          <a:lstStyle/>
          <a:p>
            <a:r>
              <a:rPr lang="en-US" sz="1400" b="1" dirty="0" smtClean="0"/>
              <a:t>Life history:</a:t>
            </a:r>
          </a:p>
          <a:p>
            <a:r>
              <a:rPr lang="en-US" sz="1400" dirty="0" smtClean="0"/>
              <a:t>Life cycle: 2-4 weeks</a:t>
            </a:r>
          </a:p>
          <a:p>
            <a:r>
              <a:rPr lang="en-US" sz="1400" dirty="0" smtClean="0"/>
              <a:t>No. of generations per annum: Several overlapping generations.</a:t>
            </a:r>
          </a:p>
        </p:txBody>
      </p:sp>
      <p:sp>
        <p:nvSpPr>
          <p:cNvPr id="11" name="Rectangle 10"/>
          <p:cNvSpPr/>
          <p:nvPr/>
        </p:nvSpPr>
        <p:spPr>
          <a:xfrm>
            <a:off x="0" y="1550606"/>
            <a:ext cx="6248400" cy="1384995"/>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Oval shaped reddish body (0.3 - 0.5 mm long)</a:t>
            </a:r>
          </a:p>
          <a:p>
            <a:pPr algn="just"/>
            <a:r>
              <a:rPr lang="en-US" sz="1400" dirty="0" smtClean="0"/>
              <a:t> hardly visible with naked eyes as red spots</a:t>
            </a:r>
          </a:p>
          <a:p>
            <a:pPr algn="just"/>
            <a:r>
              <a:rPr lang="en-US" sz="1400" dirty="0" smtClean="0"/>
              <a:t>Eggs: Pearly transluscent eggs (50 eggs / female</a:t>
            </a:r>
          </a:p>
          <a:p>
            <a:pPr algn="just"/>
            <a:r>
              <a:rPr lang="en-US" sz="1400" dirty="0" smtClean="0"/>
              <a:t>           laid singly along veins under leaf undersides</a:t>
            </a:r>
          </a:p>
          <a:p>
            <a:pPr algn="just"/>
            <a:r>
              <a:rPr lang="en-US" sz="1400" dirty="0" smtClean="0"/>
              <a:t>Nymph: Tiny red-colored nymphs</a:t>
            </a:r>
          </a:p>
        </p:txBody>
      </p:sp>
      <p:sp>
        <p:nvSpPr>
          <p:cNvPr id="12" name="Rectangle 11"/>
          <p:cNvSpPr/>
          <p:nvPr/>
        </p:nvSpPr>
        <p:spPr>
          <a:xfrm>
            <a:off x="0" y="5638800"/>
            <a:ext cx="6629400" cy="1169551"/>
          </a:xfrm>
          <a:prstGeom prst="rect">
            <a:avLst/>
          </a:prstGeom>
        </p:spPr>
        <p:txBody>
          <a:bodyPr wrap="square">
            <a:spAutoFit/>
          </a:bodyPr>
          <a:lstStyle/>
          <a:p>
            <a:r>
              <a:rPr lang="en-US" sz="1400" b="1" dirty="0" smtClean="0"/>
              <a:t>Control:</a:t>
            </a:r>
          </a:p>
          <a:p>
            <a:r>
              <a:rPr lang="en-US" sz="1400" dirty="0" smtClean="0"/>
              <a:t> Biological control (</a:t>
            </a:r>
            <a:r>
              <a:rPr lang="en-US" sz="1400" dirty="0" err="1" smtClean="0"/>
              <a:t>phytoseiid</a:t>
            </a:r>
            <a:r>
              <a:rPr lang="en-US" sz="1400" dirty="0" smtClean="0"/>
              <a:t> mites e.g. </a:t>
            </a:r>
          </a:p>
          <a:p>
            <a:r>
              <a:rPr lang="en-US" sz="1400" i="1" dirty="0" err="1" smtClean="0"/>
              <a:t>Phytoseiulus</a:t>
            </a:r>
            <a:r>
              <a:rPr lang="en-US" sz="1400" i="1" dirty="0" smtClean="0"/>
              <a:t> </a:t>
            </a:r>
            <a:r>
              <a:rPr lang="en-US" sz="1400" i="1" dirty="0" err="1" smtClean="0"/>
              <a:t>persimilis</a:t>
            </a:r>
            <a:r>
              <a:rPr lang="en-US" sz="1400" i="1" dirty="0" smtClean="0"/>
              <a:t> and </a:t>
            </a:r>
            <a:r>
              <a:rPr lang="en-US" sz="1400" i="1" dirty="0" err="1" smtClean="0"/>
              <a:t>Amblyseius</a:t>
            </a:r>
            <a:r>
              <a:rPr lang="en-US" sz="1400" i="1" dirty="0" smtClean="0"/>
              <a:t> </a:t>
            </a:r>
            <a:r>
              <a:rPr lang="en-US" sz="1400" i="1" dirty="0" err="1" smtClean="0"/>
              <a:t>fallacis</a:t>
            </a:r>
            <a:r>
              <a:rPr lang="en-US" sz="1400" dirty="0" smtClean="0"/>
              <a:t>)</a:t>
            </a:r>
          </a:p>
          <a:p>
            <a:pPr>
              <a:buFont typeface="Arial" pitchFamily="34" charset="0"/>
              <a:buChar char="•"/>
            </a:pPr>
            <a:r>
              <a:rPr lang="en-US" sz="1400" dirty="0" smtClean="0"/>
              <a:t> Chemical control (Imidacloprid, Thiamethoxam, </a:t>
            </a:r>
          </a:p>
          <a:p>
            <a:r>
              <a:rPr lang="en-US" sz="1400" dirty="0" smtClean="0"/>
              <a:t>    </a:t>
            </a:r>
            <a:r>
              <a:rPr lang="en-US" sz="1400" dirty="0" err="1" smtClean="0"/>
              <a:t>Chlorpyriphos</a:t>
            </a:r>
            <a:r>
              <a:rPr lang="en-US" sz="1400" dirty="0" smtClean="0"/>
              <a:t>, deltamethrin etc.)</a:t>
            </a:r>
          </a:p>
        </p:txBody>
      </p:sp>
      <p:sp>
        <p:nvSpPr>
          <p:cNvPr id="13" name="Rectangle 12"/>
          <p:cNvSpPr/>
          <p:nvPr/>
        </p:nvSpPr>
        <p:spPr>
          <a:xfrm>
            <a:off x="0" y="3759875"/>
            <a:ext cx="5715000" cy="2031325"/>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March to October</a:t>
            </a:r>
          </a:p>
          <a:p>
            <a:pPr marL="342900" indent="-342900" algn="just"/>
            <a:r>
              <a:rPr lang="en-US" sz="1400" dirty="0" smtClean="0"/>
              <a:t>	(maxi. Damage/infestation June-July in hot and dry season)</a:t>
            </a:r>
          </a:p>
          <a:p>
            <a:pPr marL="342900" indent="-342900" algn="just">
              <a:buFont typeface="Arial" pitchFamily="34" charset="0"/>
              <a:buChar char="•"/>
            </a:pPr>
            <a:r>
              <a:rPr lang="en-US" sz="1400" dirty="0" smtClean="0"/>
              <a:t>De-</a:t>
            </a:r>
            <a:r>
              <a:rPr lang="en-US" sz="1400" dirty="0" err="1" smtClean="0"/>
              <a:t>saping</a:t>
            </a:r>
            <a:r>
              <a:rPr lang="en-US" sz="1400" dirty="0" smtClean="0"/>
              <a:t>, yellow stippling (speckled look) on upper leaf-surfaces</a:t>
            </a:r>
          </a:p>
          <a:p>
            <a:pPr marL="342900" indent="-342900" algn="just">
              <a:buFont typeface="Arial" pitchFamily="34" charset="0"/>
              <a:buChar char="•"/>
            </a:pPr>
            <a:r>
              <a:rPr lang="en-US" sz="1400" dirty="0" smtClean="0"/>
              <a:t>Usually develop fine webbing on plant (leaf) surface</a:t>
            </a:r>
          </a:p>
          <a:p>
            <a:pPr marL="342900" indent="-342900" algn="just">
              <a:buFont typeface="Arial" pitchFamily="34" charset="0"/>
              <a:buChar char="•"/>
            </a:pPr>
            <a:r>
              <a:rPr lang="en-US" sz="1400" dirty="0" smtClean="0"/>
              <a:t>Sickly appearance on leaves and twigs</a:t>
            </a:r>
          </a:p>
          <a:p>
            <a:pPr marL="342900" indent="-342900" algn="just">
              <a:buFont typeface="Arial" pitchFamily="34" charset="0"/>
              <a:buChar char="•"/>
            </a:pPr>
            <a:r>
              <a:rPr lang="en-US" sz="1400" dirty="0" smtClean="0"/>
              <a:t>Later-on leaves become yellowish, bronze and drop off</a:t>
            </a:r>
          </a:p>
          <a:p>
            <a:pPr marL="342900" indent="-342900" algn="just">
              <a:buFont typeface="Arial" pitchFamily="34" charset="0"/>
              <a:buChar char="•"/>
            </a:pPr>
            <a:r>
              <a:rPr lang="en-US" sz="1400" dirty="0" smtClean="0"/>
              <a:t>Accumulate at plant peaks to be dispersed easily </a:t>
            </a:r>
          </a:p>
          <a:p>
            <a:pPr marL="342900" indent="-342900" algn="just"/>
            <a:r>
              <a:rPr lang="en-US" sz="1400" dirty="0" smtClean="0"/>
              <a:t>	to other host plants</a:t>
            </a:r>
          </a:p>
        </p:txBody>
      </p:sp>
      <p:sp>
        <p:nvSpPr>
          <p:cNvPr id="14" name="Rectangle 13"/>
          <p:cNvSpPr/>
          <p:nvPr/>
        </p:nvSpPr>
        <p:spPr>
          <a:xfrm>
            <a:off x="0" y="990600"/>
            <a:ext cx="4953000" cy="523220"/>
          </a:xfrm>
          <a:prstGeom prst="rect">
            <a:avLst/>
          </a:prstGeom>
        </p:spPr>
        <p:txBody>
          <a:bodyPr wrap="square">
            <a:spAutoFit/>
          </a:bodyPr>
          <a:lstStyle/>
          <a:p>
            <a:r>
              <a:rPr lang="en-US" sz="1400" b="1" dirty="0" smtClean="0"/>
              <a:t>Host plants</a:t>
            </a:r>
            <a:r>
              <a:rPr lang="en-US" sz="1400" dirty="0" smtClean="0"/>
              <a:t>: Cotton, Tobacco, Tomato, Okra, Brinjal, Citrus, Sunflower, Cucurbits etc.</a:t>
            </a:r>
            <a:endParaRPr lang="en-US" sz="1400" dirty="0"/>
          </a:p>
        </p:txBody>
      </p:sp>
      <p:pic>
        <p:nvPicPr>
          <p:cNvPr id="41987" name="Picture 3"/>
          <p:cNvPicPr>
            <a:picLocks noChangeAspect="1" noChangeArrowheads="1"/>
          </p:cNvPicPr>
          <p:nvPr/>
        </p:nvPicPr>
        <p:blipFill>
          <a:blip r:embed="rId7" cstate="print"/>
          <a:srcRect/>
          <a:stretch>
            <a:fillRect/>
          </a:stretch>
        </p:blipFill>
        <p:spPr bwMode="auto">
          <a:xfrm>
            <a:off x="4343400" y="4876800"/>
            <a:ext cx="2620909" cy="1981200"/>
          </a:xfrm>
          <a:prstGeom prst="rect">
            <a:avLst/>
          </a:prstGeom>
          <a:ln>
            <a:noFill/>
          </a:ln>
          <a:effectLst>
            <a:softEdge rad="112500"/>
          </a:effectLst>
        </p:spPr>
      </p:pic>
      <p:pic>
        <p:nvPicPr>
          <p:cNvPr id="23554" name="Picture 2" descr="http://nathistoc.bio.uci.edu/Other%20Arachnids/SpotMite5.jpg"/>
          <p:cNvPicPr>
            <a:picLocks noChangeAspect="1" noChangeArrowheads="1"/>
          </p:cNvPicPr>
          <p:nvPr/>
        </p:nvPicPr>
        <p:blipFill>
          <a:blip r:embed="rId8" cstate="print">
            <a:lum bright="10000" contrast="10000"/>
          </a:blip>
          <a:srcRect r="7134" b="168"/>
          <a:stretch>
            <a:fillRect/>
          </a:stretch>
        </p:blipFill>
        <p:spPr bwMode="auto">
          <a:xfrm rot="16200000">
            <a:off x="6727766" y="1197034"/>
            <a:ext cx="2438399" cy="1873131"/>
          </a:xfrm>
          <a:prstGeom prst="rect">
            <a:avLst/>
          </a:prstGeom>
          <a:ln>
            <a:noFill/>
          </a:ln>
          <a:effectLst>
            <a:softEdge rad="112500"/>
          </a:effectLst>
        </p:spPr>
      </p:pic>
    </p:spTree>
    <p:extLst>
      <p:ext uri="{BB962C8B-B14F-4D97-AF65-F5344CB8AC3E}">
        <p14:creationId xmlns:p14="http://schemas.microsoft.com/office/powerpoint/2010/main" val="38749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33" y="3131426"/>
            <a:ext cx="366548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334" t="11706" r="13862" b="19691"/>
          <a:stretch/>
        </p:blipFill>
        <p:spPr bwMode="auto">
          <a:xfrm>
            <a:off x="4724400" y="3131426"/>
            <a:ext cx="360780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28104" y="5643476"/>
            <a:ext cx="3200400" cy="369332"/>
          </a:xfrm>
          <a:prstGeom prst="rect">
            <a:avLst/>
          </a:prstGeom>
        </p:spPr>
        <p:txBody>
          <a:bodyPr wrap="square">
            <a:spAutoFit/>
          </a:bodyPr>
          <a:lstStyle/>
          <a:p>
            <a:pPr algn="ctr"/>
            <a:r>
              <a:rPr lang="en-US" i="1" dirty="0" err="1" smtClean="0"/>
              <a:t>Neoseiulus</a:t>
            </a:r>
            <a:r>
              <a:rPr lang="en-US" i="1" dirty="0"/>
              <a:t> (</a:t>
            </a:r>
            <a:r>
              <a:rPr lang="en-US" i="1" dirty="0" err="1" smtClean="0"/>
              <a:t>Amblyseius</a:t>
            </a:r>
            <a:r>
              <a:rPr lang="en-US" i="1" dirty="0" smtClean="0"/>
              <a:t>) </a:t>
            </a:r>
            <a:r>
              <a:rPr lang="en-US" i="1" dirty="0" err="1"/>
              <a:t>fallacis</a:t>
            </a:r>
            <a:endParaRPr lang="en-US" i="1" dirty="0"/>
          </a:p>
        </p:txBody>
      </p:sp>
      <p:sp>
        <p:nvSpPr>
          <p:cNvPr id="3" name="Rectangle 2"/>
          <p:cNvSpPr/>
          <p:nvPr/>
        </p:nvSpPr>
        <p:spPr>
          <a:xfrm>
            <a:off x="1398074" y="5650546"/>
            <a:ext cx="2361800" cy="369332"/>
          </a:xfrm>
          <a:prstGeom prst="rect">
            <a:avLst/>
          </a:prstGeom>
        </p:spPr>
        <p:txBody>
          <a:bodyPr wrap="none">
            <a:spAutoFit/>
          </a:bodyPr>
          <a:lstStyle/>
          <a:p>
            <a:pPr algn="ctr"/>
            <a:r>
              <a:rPr lang="en-US" i="1" dirty="0"/>
              <a:t>Phytoseiulus </a:t>
            </a:r>
            <a:r>
              <a:rPr lang="en-US" i="1" dirty="0" err="1"/>
              <a:t>persimilis</a:t>
            </a:r>
            <a:r>
              <a:rPr lang="en-US" i="1" dirty="0"/>
              <a:t>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3" y="186558"/>
            <a:ext cx="31908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18726" y="2263008"/>
            <a:ext cx="1906548" cy="369332"/>
          </a:xfrm>
          <a:prstGeom prst="rect">
            <a:avLst/>
          </a:prstGeom>
        </p:spPr>
        <p:txBody>
          <a:bodyPr wrap="none">
            <a:spAutoFit/>
          </a:bodyPr>
          <a:lstStyle/>
          <a:p>
            <a:pPr algn="ctr"/>
            <a:r>
              <a:rPr lang="en-US" i="1" dirty="0" err="1" smtClean="0"/>
              <a:t>Tetranchus</a:t>
            </a:r>
            <a:r>
              <a:rPr lang="en-US" i="1" dirty="0" smtClean="0"/>
              <a:t> </a:t>
            </a:r>
            <a:r>
              <a:rPr lang="en-US" i="1" dirty="0" err="1"/>
              <a:t>urticae</a:t>
            </a:r>
            <a:endParaRPr lang="en-US" i="1" dirty="0"/>
          </a:p>
        </p:txBody>
      </p:sp>
    </p:spTree>
    <p:extLst>
      <p:ext uri="{BB962C8B-B14F-4D97-AF65-F5344CB8AC3E}">
        <p14:creationId xmlns:p14="http://schemas.microsoft.com/office/powerpoint/2010/main" val="297643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80" name="Picture 12" descr="http://www.latvijasdaba.lv/content/taurini/agrotis-segetum-denis-schiffermuller-1775-C.jpg"/>
          <p:cNvPicPr>
            <a:picLocks noChangeAspect="1" noChangeArrowheads="1"/>
          </p:cNvPicPr>
          <p:nvPr/>
        </p:nvPicPr>
        <p:blipFill>
          <a:blip r:embed="rId3" cstate="print"/>
          <a:srcRect/>
          <a:stretch>
            <a:fillRect/>
          </a:stretch>
        </p:blipFill>
        <p:spPr bwMode="auto">
          <a:xfrm>
            <a:off x="5410199" y="0"/>
            <a:ext cx="3733801" cy="2667000"/>
          </a:xfrm>
          <a:prstGeom prst="rect">
            <a:avLst/>
          </a:prstGeom>
          <a:noFill/>
        </p:spPr>
      </p:pic>
      <p:sp>
        <p:nvSpPr>
          <p:cNvPr id="3" name="TextBox 2"/>
          <p:cNvSpPr txBox="1"/>
          <p:nvPr/>
        </p:nvSpPr>
        <p:spPr>
          <a:xfrm>
            <a:off x="-76200" y="304800"/>
            <a:ext cx="563615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Gram cutworm( </a:t>
            </a:r>
            <a:r>
              <a:rPr lang="en-US" i="1" dirty="0" err="1" smtClean="0"/>
              <a:t>Agrotis</a:t>
            </a:r>
            <a:r>
              <a:rPr lang="en-US" i="1" dirty="0" smtClean="0"/>
              <a:t> segetum </a:t>
            </a:r>
            <a:r>
              <a:rPr lang="en-US" dirty="0" smtClean="0"/>
              <a:t>:</a:t>
            </a:r>
            <a:r>
              <a:rPr lang="en-US" i="1" dirty="0" smtClean="0"/>
              <a:t>Noctuidae</a:t>
            </a:r>
            <a:r>
              <a:rPr lang="en-US" dirty="0" smtClean="0"/>
              <a:t>, Lepidoptera)</a:t>
            </a:r>
            <a:endParaRPr lang="en-US" dirty="0"/>
          </a:p>
        </p:txBody>
      </p:sp>
      <p:sp>
        <p:nvSpPr>
          <p:cNvPr id="9" name="TextBox 8"/>
          <p:cNvSpPr txBox="1"/>
          <p:nvPr/>
        </p:nvSpPr>
        <p:spPr>
          <a:xfrm>
            <a:off x="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sp>
        <p:nvSpPr>
          <p:cNvPr id="10" name="TextBox 9"/>
          <p:cNvSpPr txBox="1"/>
          <p:nvPr/>
        </p:nvSpPr>
        <p:spPr>
          <a:xfrm>
            <a:off x="0" y="2667000"/>
            <a:ext cx="4953000" cy="1600438"/>
          </a:xfrm>
          <a:prstGeom prst="rect">
            <a:avLst/>
          </a:prstGeom>
          <a:noFill/>
        </p:spPr>
        <p:txBody>
          <a:bodyPr wrap="square" rtlCol="0">
            <a:spAutoFit/>
          </a:bodyPr>
          <a:lstStyle/>
          <a:p>
            <a:r>
              <a:rPr lang="en-US" sz="1400" b="1" dirty="0" smtClean="0"/>
              <a:t>Life history:</a:t>
            </a:r>
          </a:p>
          <a:p>
            <a:r>
              <a:rPr lang="en-US" sz="1400" dirty="0" smtClean="0"/>
              <a:t>Life cycle: 2-3 months</a:t>
            </a:r>
          </a:p>
          <a:p>
            <a:r>
              <a:rPr lang="en-US" sz="1400" dirty="0" smtClean="0"/>
              <a:t>Egg: hatching: 3-7 days</a:t>
            </a:r>
          </a:p>
          <a:p>
            <a:r>
              <a:rPr lang="en-US" sz="1400" dirty="0" smtClean="0"/>
              <a:t>Adult: 1.5 – 2 weeks</a:t>
            </a:r>
          </a:p>
          <a:p>
            <a:r>
              <a:rPr lang="en-US" sz="1400" dirty="0" smtClean="0"/>
              <a:t>Larva: 1 – 1.5 months</a:t>
            </a:r>
          </a:p>
          <a:p>
            <a:r>
              <a:rPr lang="en-US" sz="1400" dirty="0" smtClean="0"/>
              <a:t>Pupa: 2 – 3 weeks</a:t>
            </a:r>
          </a:p>
          <a:p>
            <a:r>
              <a:rPr lang="en-US" sz="1400" dirty="0" smtClean="0"/>
              <a:t>No. of generations per annum: 1 – 2 </a:t>
            </a:r>
          </a:p>
        </p:txBody>
      </p:sp>
      <p:sp>
        <p:nvSpPr>
          <p:cNvPr id="11" name="Rectangle 10"/>
          <p:cNvSpPr/>
          <p:nvPr/>
        </p:nvSpPr>
        <p:spPr>
          <a:xfrm>
            <a:off x="0" y="1219200"/>
            <a:ext cx="6248400" cy="1600438"/>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Grayish brown (20 mm body length / wingspan 50 mm)</a:t>
            </a:r>
          </a:p>
          <a:p>
            <a:pPr algn="just"/>
            <a:r>
              <a:rPr lang="en-US" sz="1400" dirty="0" smtClean="0"/>
              <a:t>Eggs: Creamy white, dome-shaped eggs (laid in clusters of about 15-30 eggs)</a:t>
            </a:r>
          </a:p>
          <a:p>
            <a:pPr algn="just"/>
            <a:r>
              <a:rPr lang="en-US" sz="1400" dirty="0" smtClean="0"/>
              <a:t>           200-300 eggs per female</a:t>
            </a:r>
          </a:p>
          <a:p>
            <a:pPr algn="just"/>
            <a:r>
              <a:rPr lang="en-US" sz="1400" dirty="0" smtClean="0"/>
              <a:t>Larva: 1</a:t>
            </a:r>
            <a:r>
              <a:rPr lang="en-US" sz="1400" baseline="30000" dirty="0" smtClean="0"/>
              <a:t>st</a:t>
            </a:r>
            <a:r>
              <a:rPr lang="en-US" sz="1400" dirty="0" smtClean="0"/>
              <a:t> instar larva_1.5mm/full grown size_42 mm dark </a:t>
            </a:r>
          </a:p>
          <a:p>
            <a:pPr algn="just"/>
            <a:r>
              <a:rPr lang="en-US" sz="1400" dirty="0" smtClean="0"/>
              <a:t>            grey in color (6 larval instars)</a:t>
            </a:r>
          </a:p>
          <a:p>
            <a:pPr algn="just"/>
            <a:r>
              <a:rPr lang="en-US" sz="1400" dirty="0" smtClean="0"/>
              <a:t>Pupa: Reddish brown</a:t>
            </a:r>
          </a:p>
        </p:txBody>
      </p:sp>
      <p:sp>
        <p:nvSpPr>
          <p:cNvPr id="12" name="Rectangle 11"/>
          <p:cNvSpPr/>
          <p:nvPr/>
        </p:nvSpPr>
        <p:spPr>
          <a:xfrm>
            <a:off x="0" y="5688449"/>
            <a:ext cx="6629400" cy="1169551"/>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Deep soil ploughing/hoeing</a:t>
            </a:r>
          </a:p>
          <a:p>
            <a:pPr>
              <a:buFont typeface="Arial" pitchFamily="34" charset="0"/>
              <a:buChar char="•"/>
            </a:pPr>
            <a:r>
              <a:rPr lang="en-US" sz="1400" dirty="0" smtClean="0"/>
              <a:t> Egg collection and destruction</a:t>
            </a:r>
          </a:p>
          <a:p>
            <a:pPr>
              <a:buFont typeface="Arial" pitchFamily="34" charset="0"/>
              <a:buChar char="•"/>
            </a:pPr>
            <a:r>
              <a:rPr lang="en-US" sz="1400" dirty="0" smtClean="0"/>
              <a:t> Light traps / Organic baits / traps</a:t>
            </a:r>
          </a:p>
          <a:p>
            <a:pPr>
              <a:buFont typeface="Arial" pitchFamily="34" charset="0"/>
              <a:buChar char="•"/>
            </a:pPr>
            <a:r>
              <a:rPr lang="en-US" sz="1400" dirty="0" smtClean="0"/>
              <a:t> Chemical control (Chlorpyriphos, deltamethrin etc.)</a:t>
            </a:r>
          </a:p>
        </p:txBody>
      </p:sp>
      <p:sp>
        <p:nvSpPr>
          <p:cNvPr id="13" name="Rectangle 12"/>
          <p:cNvSpPr/>
          <p:nvPr/>
        </p:nvSpPr>
        <p:spPr>
          <a:xfrm>
            <a:off x="0" y="4114800"/>
            <a:ext cx="5715000" cy="1815882"/>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November  to May</a:t>
            </a:r>
          </a:p>
          <a:p>
            <a:pPr marL="342900" indent="-342900" algn="just"/>
            <a:r>
              <a:rPr lang="en-US" sz="1400" dirty="0" smtClean="0"/>
              <a:t>	(maxi. Damage/infestation in December-February)</a:t>
            </a:r>
          </a:p>
          <a:p>
            <a:pPr marL="342900" indent="-342900" algn="just">
              <a:buFont typeface="Arial" pitchFamily="34" charset="0"/>
              <a:buChar char="•"/>
            </a:pPr>
            <a:r>
              <a:rPr lang="en-US" sz="1400" dirty="0" smtClean="0"/>
              <a:t>Inactive period: May – Nov. (migration to hilly areas)</a:t>
            </a:r>
          </a:p>
          <a:p>
            <a:pPr marL="342900" indent="-342900" algn="just">
              <a:buFont typeface="Arial" pitchFamily="34" charset="0"/>
              <a:buChar char="•"/>
            </a:pPr>
            <a:r>
              <a:rPr lang="en-US" sz="1400" dirty="0" smtClean="0"/>
              <a:t>Voracious feeding and cutting of roots and shoots </a:t>
            </a:r>
          </a:p>
          <a:p>
            <a:pPr marL="342900" indent="-342900" algn="just"/>
            <a:r>
              <a:rPr lang="en-US" sz="1400" dirty="0" smtClean="0"/>
              <a:t>         of tender plants during night</a:t>
            </a:r>
          </a:p>
          <a:p>
            <a:pPr marL="342900" indent="-342900" algn="just">
              <a:buFont typeface="Arial" pitchFamily="34" charset="0"/>
              <a:buChar char="•"/>
            </a:pPr>
            <a:r>
              <a:rPr lang="en-US" sz="1400" dirty="0" smtClean="0"/>
              <a:t>Cut-away seedlings in field indicate its attack.</a:t>
            </a:r>
          </a:p>
          <a:p>
            <a:pPr marL="342900" indent="-342900" algn="just">
              <a:buFont typeface="Arial" pitchFamily="34" charset="0"/>
              <a:buChar char="•"/>
            </a:pPr>
            <a:r>
              <a:rPr lang="en-US" sz="1400" dirty="0" smtClean="0"/>
              <a:t>30-80% damage to </a:t>
            </a:r>
            <a:r>
              <a:rPr lang="en-US" sz="1400" i="1" dirty="0" smtClean="0"/>
              <a:t>Rabi </a:t>
            </a:r>
            <a:r>
              <a:rPr lang="en-US" sz="1400" dirty="0" smtClean="0"/>
              <a:t>crops</a:t>
            </a:r>
          </a:p>
        </p:txBody>
      </p:sp>
      <p:sp>
        <p:nvSpPr>
          <p:cNvPr id="14" name="Rectangle 13"/>
          <p:cNvSpPr/>
          <p:nvPr/>
        </p:nvSpPr>
        <p:spPr>
          <a:xfrm>
            <a:off x="0" y="632936"/>
            <a:ext cx="5334000" cy="738664"/>
          </a:xfrm>
          <a:prstGeom prst="rect">
            <a:avLst/>
          </a:prstGeom>
        </p:spPr>
        <p:txBody>
          <a:bodyPr wrap="square">
            <a:spAutoFit/>
          </a:bodyPr>
          <a:lstStyle/>
          <a:p>
            <a:r>
              <a:rPr lang="en-US" sz="1400" b="1" dirty="0" smtClean="0"/>
              <a:t>Host plants</a:t>
            </a:r>
            <a:r>
              <a:rPr lang="en-US" sz="1400" dirty="0" smtClean="0"/>
              <a:t>: Major pest of gram crop.</a:t>
            </a:r>
          </a:p>
          <a:p>
            <a:r>
              <a:rPr lang="en-US" sz="1400" dirty="0" smtClean="0"/>
              <a:t>                       Also found infesting potato, cucurbits, wheat, mustard, 	maize and pulses (polyphagous insect)</a:t>
            </a:r>
            <a:endParaRPr lang="en-US" sz="1400" dirty="0"/>
          </a:p>
        </p:txBody>
      </p:sp>
      <p:pic>
        <p:nvPicPr>
          <p:cNvPr id="135174" name="Picture 6" descr="http://www.lepinet.fr/especes/photos_grandes/SEGETUM-P-20060810-1.jpg"/>
          <p:cNvPicPr>
            <a:picLocks noChangeAspect="1" noChangeArrowheads="1"/>
          </p:cNvPicPr>
          <p:nvPr/>
        </p:nvPicPr>
        <p:blipFill>
          <a:blip r:embed="rId4" cstate="print"/>
          <a:srcRect/>
          <a:stretch>
            <a:fillRect/>
          </a:stretch>
        </p:blipFill>
        <p:spPr bwMode="auto">
          <a:xfrm>
            <a:off x="5029029" y="3276600"/>
            <a:ext cx="2143296" cy="1608376"/>
          </a:xfrm>
          <a:prstGeom prst="rect">
            <a:avLst/>
          </a:prstGeom>
          <a:ln>
            <a:noFill/>
          </a:ln>
          <a:effectLst>
            <a:softEdge rad="112500"/>
          </a:effectLst>
        </p:spPr>
      </p:pic>
      <p:pic>
        <p:nvPicPr>
          <p:cNvPr id="135176" name="Picture 8" descr="http://upload.wikimedia.org/wikipedia/commons/d/d3/Agrotis.segetum.jpg"/>
          <p:cNvPicPr>
            <a:picLocks noChangeAspect="1" noChangeArrowheads="1"/>
          </p:cNvPicPr>
          <p:nvPr/>
        </p:nvPicPr>
        <p:blipFill>
          <a:blip r:embed="rId5" cstate="print"/>
          <a:srcRect/>
          <a:stretch>
            <a:fillRect/>
          </a:stretch>
        </p:blipFill>
        <p:spPr bwMode="auto">
          <a:xfrm rot="5400000">
            <a:off x="6565900" y="2425700"/>
            <a:ext cx="2946400" cy="2209800"/>
          </a:xfrm>
          <a:prstGeom prst="rect">
            <a:avLst/>
          </a:prstGeom>
          <a:ln>
            <a:noFill/>
          </a:ln>
          <a:effectLst>
            <a:softEdge rad="112500"/>
          </a:effectLst>
        </p:spPr>
      </p:pic>
      <p:pic>
        <p:nvPicPr>
          <p:cNvPr id="135182" name="Picture 14" descr="http://www.biolib.cz/IMG/GAL/BIG/130205.jpg"/>
          <p:cNvPicPr>
            <a:picLocks noChangeAspect="1" noChangeArrowheads="1"/>
          </p:cNvPicPr>
          <p:nvPr/>
        </p:nvPicPr>
        <p:blipFill>
          <a:blip r:embed="rId6" cstate="print"/>
          <a:srcRect/>
          <a:stretch>
            <a:fillRect/>
          </a:stretch>
        </p:blipFill>
        <p:spPr bwMode="auto">
          <a:xfrm>
            <a:off x="3992330" y="4800600"/>
            <a:ext cx="2682049" cy="2057400"/>
          </a:xfrm>
          <a:prstGeom prst="rect">
            <a:avLst/>
          </a:prstGeom>
          <a:ln>
            <a:noFill/>
          </a:ln>
          <a:effectLst>
            <a:softEdge rad="112500"/>
          </a:effectLst>
        </p:spPr>
      </p:pic>
      <p:pic>
        <p:nvPicPr>
          <p:cNvPr id="95234" name="Picture 2" descr="http://images.bugwood.org/images/768x512/5361045.jpg"/>
          <p:cNvPicPr>
            <a:picLocks noChangeAspect="1" noChangeArrowheads="1"/>
          </p:cNvPicPr>
          <p:nvPr/>
        </p:nvPicPr>
        <p:blipFill>
          <a:blip r:embed="rId7" cstate="print"/>
          <a:srcRect/>
          <a:stretch>
            <a:fillRect/>
          </a:stretch>
        </p:blipFill>
        <p:spPr bwMode="auto">
          <a:xfrm>
            <a:off x="6333359" y="4724400"/>
            <a:ext cx="2810641" cy="2133600"/>
          </a:xfrm>
          <a:prstGeom prst="rect">
            <a:avLst/>
          </a:prstGeom>
          <a:ln>
            <a:noFill/>
          </a:ln>
          <a:effectLst>
            <a:softEdge rad="112500"/>
          </a:effectLst>
        </p:spPr>
      </p:pic>
      <p:pic>
        <p:nvPicPr>
          <p:cNvPr id="95236" name="Picture 4" descr="http://www7.inra.fr/hyppz/IMAGES/7030561.jpg"/>
          <p:cNvPicPr>
            <a:picLocks noChangeAspect="1" noChangeArrowheads="1"/>
          </p:cNvPicPr>
          <p:nvPr/>
        </p:nvPicPr>
        <p:blipFill>
          <a:blip r:embed="rId8" cstate="print"/>
          <a:srcRect/>
          <a:stretch>
            <a:fillRect/>
          </a:stretch>
        </p:blipFill>
        <p:spPr bwMode="auto">
          <a:xfrm>
            <a:off x="3200400" y="2346494"/>
            <a:ext cx="1828800" cy="2326717"/>
          </a:xfrm>
          <a:prstGeom prst="rect">
            <a:avLst/>
          </a:prstGeom>
          <a:ln>
            <a:noFill/>
          </a:ln>
          <a:effectLst>
            <a:softEdge rad="112500"/>
          </a:effectLst>
        </p:spPr>
      </p:pic>
    </p:spTree>
    <p:extLst>
      <p:ext uri="{BB962C8B-B14F-4D97-AF65-F5344CB8AC3E}">
        <p14:creationId xmlns:p14="http://schemas.microsoft.com/office/powerpoint/2010/main" val="8238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1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51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1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1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t;em&gt;Agrotis ipsilon&lt;/em&gt; (male). Noctuidae: Noctuinae. "/>
          <p:cNvPicPr>
            <a:picLocks noChangeAspect="1" noChangeArrowheads="1"/>
          </p:cNvPicPr>
          <p:nvPr/>
        </p:nvPicPr>
        <p:blipFill>
          <a:blip r:embed="rId3" cstate="print"/>
          <a:srcRect/>
          <a:stretch>
            <a:fillRect/>
          </a:stretch>
        </p:blipFill>
        <p:spPr bwMode="auto">
          <a:xfrm>
            <a:off x="304800" y="914400"/>
            <a:ext cx="4876800" cy="2869185"/>
          </a:xfrm>
          <a:prstGeom prst="rect">
            <a:avLst/>
          </a:prstGeom>
          <a:ln>
            <a:noFill/>
          </a:ln>
          <a:effectLst>
            <a:softEdge rad="112500"/>
          </a:effectLst>
        </p:spPr>
      </p:pic>
      <p:pic>
        <p:nvPicPr>
          <p:cNvPr id="7170" name="Picture 2" descr="Ipsilon Dart"/>
          <p:cNvPicPr>
            <a:picLocks noChangeAspect="1" noChangeArrowheads="1"/>
          </p:cNvPicPr>
          <p:nvPr/>
        </p:nvPicPr>
        <p:blipFill>
          <a:blip r:embed="rId4" cstate="print"/>
          <a:srcRect/>
          <a:stretch>
            <a:fillRect/>
          </a:stretch>
        </p:blipFill>
        <p:spPr bwMode="auto">
          <a:xfrm>
            <a:off x="5050049" y="1066800"/>
            <a:ext cx="4093951" cy="2764070"/>
          </a:xfrm>
          <a:prstGeom prst="rect">
            <a:avLst/>
          </a:prstGeom>
          <a:ln>
            <a:noFill/>
          </a:ln>
          <a:effectLst>
            <a:softEdge rad="112500"/>
          </a:effectLst>
        </p:spPr>
      </p:pic>
      <p:sp>
        <p:nvSpPr>
          <p:cNvPr id="9" name="TextBox 8"/>
          <p:cNvSpPr txBox="1"/>
          <p:nvPr/>
        </p:nvSpPr>
        <p:spPr>
          <a:xfrm>
            <a:off x="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pic>
        <p:nvPicPr>
          <p:cNvPr id="141314" name="Picture 2" descr="http://www.infonet-biovision.org/res/res/files/308.300x200.jpeg"/>
          <p:cNvPicPr>
            <a:picLocks noChangeAspect="1" noChangeArrowheads="1"/>
          </p:cNvPicPr>
          <p:nvPr/>
        </p:nvPicPr>
        <p:blipFill>
          <a:blip r:embed="rId5" cstate="print"/>
          <a:srcRect/>
          <a:stretch>
            <a:fillRect/>
          </a:stretch>
        </p:blipFill>
        <p:spPr bwMode="auto">
          <a:xfrm>
            <a:off x="0" y="4953000"/>
            <a:ext cx="2314575" cy="1905000"/>
          </a:xfrm>
          <a:prstGeom prst="rect">
            <a:avLst/>
          </a:prstGeom>
          <a:ln>
            <a:noFill/>
          </a:ln>
          <a:effectLst>
            <a:softEdge rad="112500"/>
          </a:effectLst>
        </p:spPr>
      </p:pic>
      <p:pic>
        <p:nvPicPr>
          <p:cNvPr id="141318" name="Picture 6" descr="http://upload.wikimedia.org/wikipedia/commons/9/94/Agrotis_ipsilon,_aardrups.jpg"/>
          <p:cNvPicPr>
            <a:picLocks noChangeAspect="1" noChangeArrowheads="1"/>
          </p:cNvPicPr>
          <p:nvPr/>
        </p:nvPicPr>
        <p:blipFill>
          <a:blip r:embed="rId6" cstate="print"/>
          <a:srcRect/>
          <a:stretch>
            <a:fillRect/>
          </a:stretch>
        </p:blipFill>
        <p:spPr bwMode="auto">
          <a:xfrm>
            <a:off x="2133600" y="3886200"/>
            <a:ext cx="2483839" cy="2971800"/>
          </a:xfrm>
          <a:prstGeom prst="rect">
            <a:avLst/>
          </a:prstGeom>
          <a:ln>
            <a:noFill/>
          </a:ln>
          <a:effectLst>
            <a:softEdge rad="112500"/>
          </a:effectLst>
        </p:spPr>
      </p:pic>
      <p:pic>
        <p:nvPicPr>
          <p:cNvPr id="141322" name="Picture 10" descr="http://farm5.staticflickr.com/4063/4383708066_bfb2da9fb2.jpg"/>
          <p:cNvPicPr>
            <a:picLocks noChangeAspect="1" noChangeArrowheads="1"/>
          </p:cNvPicPr>
          <p:nvPr/>
        </p:nvPicPr>
        <p:blipFill>
          <a:blip r:embed="rId7" cstate="print"/>
          <a:srcRect/>
          <a:stretch>
            <a:fillRect/>
          </a:stretch>
        </p:blipFill>
        <p:spPr bwMode="auto">
          <a:xfrm>
            <a:off x="5762297" y="3351486"/>
            <a:ext cx="3352800" cy="3429387"/>
          </a:xfrm>
          <a:prstGeom prst="rect">
            <a:avLst/>
          </a:prstGeom>
          <a:ln>
            <a:noFill/>
          </a:ln>
          <a:effectLst>
            <a:softEdge rad="112500"/>
          </a:effectLst>
        </p:spPr>
      </p:pic>
      <p:sp>
        <p:nvSpPr>
          <p:cNvPr id="3" name="TextBox 2"/>
          <p:cNvSpPr txBox="1"/>
          <p:nvPr/>
        </p:nvSpPr>
        <p:spPr>
          <a:xfrm>
            <a:off x="762000" y="457200"/>
            <a:ext cx="697659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Greasy  / Black cutworm of gram ( </a:t>
            </a:r>
            <a:r>
              <a:rPr lang="en-US" i="1" dirty="0" err="1" smtClean="0"/>
              <a:t>Agrotis</a:t>
            </a:r>
            <a:r>
              <a:rPr lang="en-US" i="1" dirty="0" smtClean="0"/>
              <a:t> </a:t>
            </a:r>
            <a:r>
              <a:rPr lang="en-US" i="1" dirty="0" err="1" smtClean="0"/>
              <a:t>ipsilon</a:t>
            </a:r>
            <a:r>
              <a:rPr lang="en-US" dirty="0" smtClean="0"/>
              <a:t>:</a:t>
            </a:r>
            <a:r>
              <a:rPr lang="en-US" i="1" dirty="0" smtClean="0"/>
              <a:t> </a:t>
            </a:r>
            <a:r>
              <a:rPr lang="en-US" dirty="0" err="1" smtClean="0"/>
              <a:t>Notuidae</a:t>
            </a:r>
            <a:r>
              <a:rPr lang="en-US" dirty="0" smtClean="0"/>
              <a:t>, Lepidoptera)</a:t>
            </a:r>
            <a:endParaRPr lang="en-US" dirty="0"/>
          </a:p>
        </p:txBody>
      </p:sp>
    </p:spTree>
    <p:extLst>
      <p:ext uri="{BB962C8B-B14F-4D97-AF65-F5344CB8AC3E}">
        <p14:creationId xmlns:p14="http://schemas.microsoft.com/office/powerpoint/2010/main" val="11326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1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tpittaway.tripod.com/sphinx/a_con_p2.jpg"/>
          <p:cNvPicPr>
            <a:picLocks noChangeAspect="1" noChangeArrowheads="1"/>
          </p:cNvPicPr>
          <p:nvPr/>
        </p:nvPicPr>
        <p:blipFill>
          <a:blip r:embed="rId3" cstate="print"/>
          <a:srcRect/>
          <a:stretch>
            <a:fillRect/>
          </a:stretch>
        </p:blipFill>
        <p:spPr bwMode="auto">
          <a:xfrm>
            <a:off x="4267200" y="5105400"/>
            <a:ext cx="1943100" cy="971551"/>
          </a:xfrm>
          <a:prstGeom prst="rect">
            <a:avLst/>
          </a:prstGeom>
          <a:ln>
            <a:noFill/>
          </a:ln>
          <a:effectLst>
            <a:softEdge rad="112500"/>
          </a:effectLst>
        </p:spPr>
      </p:pic>
      <p:sp>
        <p:nvSpPr>
          <p:cNvPr id="3" name="TextBox 2"/>
          <p:cNvSpPr txBox="1"/>
          <p:nvPr/>
        </p:nvSpPr>
        <p:spPr>
          <a:xfrm>
            <a:off x="304800" y="381000"/>
            <a:ext cx="693516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err="1" smtClean="0"/>
              <a:t>Til</a:t>
            </a:r>
            <a:r>
              <a:rPr lang="en-US" dirty="0" smtClean="0"/>
              <a:t> hawk </a:t>
            </a:r>
            <a:r>
              <a:rPr lang="en-US" dirty="0" err="1" smtClean="0"/>
              <a:t>moth_hornworm</a:t>
            </a:r>
            <a:r>
              <a:rPr lang="en-US" dirty="0" smtClean="0"/>
              <a:t> </a:t>
            </a:r>
            <a:r>
              <a:rPr lang="en-US" i="1" dirty="0" smtClean="0"/>
              <a:t> </a:t>
            </a:r>
            <a:r>
              <a:rPr lang="en-US" dirty="0" smtClean="0"/>
              <a:t>(</a:t>
            </a:r>
            <a:r>
              <a:rPr lang="en-US" i="1" dirty="0" err="1" smtClean="0"/>
              <a:t>Agrius</a:t>
            </a:r>
            <a:r>
              <a:rPr lang="en-US" i="1" dirty="0" smtClean="0"/>
              <a:t> convolvuli </a:t>
            </a:r>
            <a:r>
              <a:rPr lang="en-US" dirty="0" smtClean="0"/>
              <a:t>:</a:t>
            </a:r>
            <a:r>
              <a:rPr lang="en-US" i="1" dirty="0" smtClean="0"/>
              <a:t> </a:t>
            </a:r>
            <a:r>
              <a:rPr lang="en-US" dirty="0" err="1" smtClean="0"/>
              <a:t>Sphinigidae</a:t>
            </a:r>
            <a:r>
              <a:rPr lang="en-US" dirty="0" smtClean="0"/>
              <a:t>, Lepidoptera)</a:t>
            </a:r>
            <a:endParaRPr lang="en-US" dirty="0"/>
          </a:p>
        </p:txBody>
      </p:sp>
      <p:sp>
        <p:nvSpPr>
          <p:cNvPr id="9" name="TextBox 8"/>
          <p:cNvSpPr txBox="1"/>
          <p:nvPr/>
        </p:nvSpPr>
        <p:spPr>
          <a:xfrm>
            <a:off x="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sp>
        <p:nvSpPr>
          <p:cNvPr id="10" name="TextBox 9"/>
          <p:cNvSpPr txBox="1"/>
          <p:nvPr/>
        </p:nvSpPr>
        <p:spPr>
          <a:xfrm>
            <a:off x="0" y="3124200"/>
            <a:ext cx="4953000" cy="1600438"/>
          </a:xfrm>
          <a:prstGeom prst="rect">
            <a:avLst/>
          </a:prstGeom>
          <a:noFill/>
        </p:spPr>
        <p:txBody>
          <a:bodyPr wrap="square" rtlCol="0">
            <a:spAutoFit/>
          </a:bodyPr>
          <a:lstStyle/>
          <a:p>
            <a:r>
              <a:rPr lang="en-US" sz="1400" b="1" dirty="0" smtClean="0"/>
              <a:t>Life history:</a:t>
            </a:r>
          </a:p>
          <a:p>
            <a:r>
              <a:rPr lang="en-US" sz="1400" dirty="0" smtClean="0"/>
              <a:t>Life cycle: 3-4 months</a:t>
            </a:r>
          </a:p>
          <a:p>
            <a:r>
              <a:rPr lang="en-US" sz="1400" dirty="0" smtClean="0"/>
              <a:t>Egg: hatching: One week</a:t>
            </a:r>
          </a:p>
          <a:p>
            <a:r>
              <a:rPr lang="en-US" sz="1400" dirty="0" smtClean="0"/>
              <a:t>Adult: 1.5 month</a:t>
            </a:r>
          </a:p>
          <a:p>
            <a:r>
              <a:rPr lang="en-US" sz="1400" dirty="0" smtClean="0"/>
              <a:t>Larva: 2 months</a:t>
            </a:r>
          </a:p>
          <a:p>
            <a:r>
              <a:rPr lang="en-US" sz="1400" dirty="0" smtClean="0"/>
              <a:t>Pupa: 2 – 4months</a:t>
            </a:r>
          </a:p>
          <a:p>
            <a:r>
              <a:rPr lang="en-US" sz="1400" dirty="0" smtClean="0"/>
              <a:t>No. of generations per annum: 2 </a:t>
            </a:r>
          </a:p>
        </p:txBody>
      </p:sp>
      <p:sp>
        <p:nvSpPr>
          <p:cNvPr id="11" name="Rectangle 10"/>
          <p:cNvSpPr/>
          <p:nvPr/>
        </p:nvSpPr>
        <p:spPr>
          <a:xfrm>
            <a:off x="0" y="1066800"/>
            <a:ext cx="6248400" cy="2246769"/>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Stoutly built body </a:t>
            </a:r>
          </a:p>
          <a:p>
            <a:pPr algn="just"/>
            <a:r>
              <a:rPr lang="en-US" sz="1400" dirty="0" smtClean="0"/>
              <a:t>             Grayish colored body, mottled with brown and dark markings</a:t>
            </a:r>
          </a:p>
          <a:p>
            <a:pPr algn="just"/>
            <a:r>
              <a:rPr lang="en-US" sz="1400" dirty="0" smtClean="0"/>
              <a:t>            particularly in male forewings. Pink-black bands on abdomen</a:t>
            </a:r>
          </a:p>
          <a:p>
            <a:pPr algn="just"/>
            <a:r>
              <a:rPr lang="en-US" sz="1400" dirty="0" smtClean="0"/>
              <a:t>            proboscis length usually around 100 mm (body wingspan_80 mm)</a:t>
            </a:r>
          </a:p>
          <a:p>
            <a:pPr algn="just"/>
            <a:r>
              <a:rPr lang="en-US" sz="1400" dirty="0" smtClean="0"/>
              <a:t>Eggs: Bright bluish green (pearly) eggs laid singly on young crop foliage</a:t>
            </a:r>
          </a:p>
          <a:p>
            <a:pPr algn="just"/>
            <a:r>
              <a:rPr lang="en-US" sz="1400" dirty="0" smtClean="0"/>
              <a:t>Larva: Dark yellowish brown body with black markings on ventral side </a:t>
            </a:r>
          </a:p>
          <a:p>
            <a:pPr algn="just"/>
            <a:r>
              <a:rPr lang="en-US" sz="1400" dirty="0" smtClean="0"/>
              <a:t>            and a prominent horn on the </a:t>
            </a:r>
            <a:r>
              <a:rPr lang="en-US" sz="1400" dirty="0" err="1" smtClean="0"/>
              <a:t>pronotum</a:t>
            </a:r>
            <a:r>
              <a:rPr lang="en-US" sz="1400" dirty="0" smtClean="0"/>
              <a:t> (80 – 100 mm in length)</a:t>
            </a:r>
          </a:p>
          <a:p>
            <a:pPr algn="just"/>
            <a:r>
              <a:rPr lang="en-US" sz="1400" dirty="0" smtClean="0"/>
              <a:t>            grey in color (5 larval instars)</a:t>
            </a:r>
          </a:p>
          <a:p>
            <a:pPr algn="just"/>
            <a:r>
              <a:rPr lang="en-US" sz="1400" dirty="0" smtClean="0"/>
              <a:t>Pupa: Reddish brown with coiled hook at apex</a:t>
            </a:r>
          </a:p>
        </p:txBody>
      </p:sp>
      <p:sp>
        <p:nvSpPr>
          <p:cNvPr id="12" name="Rectangle 11"/>
          <p:cNvSpPr/>
          <p:nvPr/>
        </p:nvSpPr>
        <p:spPr>
          <a:xfrm>
            <a:off x="0" y="5688449"/>
            <a:ext cx="6629400" cy="954107"/>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Deep soil ploughing /hoeing for pupal destruction</a:t>
            </a:r>
          </a:p>
          <a:p>
            <a:pPr>
              <a:buFont typeface="Arial" pitchFamily="34" charset="0"/>
              <a:buChar char="•"/>
            </a:pPr>
            <a:r>
              <a:rPr lang="en-US" sz="1400" dirty="0" smtClean="0"/>
              <a:t> Light traps</a:t>
            </a:r>
          </a:p>
          <a:p>
            <a:pPr>
              <a:buFont typeface="Arial" pitchFamily="34" charset="0"/>
              <a:buChar char="•"/>
            </a:pPr>
            <a:r>
              <a:rPr lang="en-US" sz="1400" dirty="0" smtClean="0"/>
              <a:t> Chemical control (Lambda-cyhalothrin, Chlorpyrifos, Deltamethrin etc.)</a:t>
            </a:r>
          </a:p>
        </p:txBody>
      </p:sp>
      <p:sp>
        <p:nvSpPr>
          <p:cNvPr id="13" name="Rectangle 12"/>
          <p:cNvSpPr/>
          <p:nvPr/>
        </p:nvSpPr>
        <p:spPr>
          <a:xfrm>
            <a:off x="0" y="4724400"/>
            <a:ext cx="5715000" cy="738664"/>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May – August with maximum damage to sesame crop</a:t>
            </a:r>
          </a:p>
          <a:p>
            <a:pPr marL="342900" indent="-342900" algn="just"/>
            <a:r>
              <a:rPr lang="en-US" sz="1400" dirty="0" smtClean="0"/>
              <a:t>	Voracious feeding of plants like sheep or goat grazing</a:t>
            </a:r>
            <a:endParaRPr lang="en-US" sz="1400" b="1" dirty="0" smtClean="0"/>
          </a:p>
        </p:txBody>
      </p:sp>
      <p:sp>
        <p:nvSpPr>
          <p:cNvPr id="14" name="Rectangle 13"/>
          <p:cNvSpPr/>
          <p:nvPr/>
        </p:nvSpPr>
        <p:spPr>
          <a:xfrm>
            <a:off x="0" y="762000"/>
            <a:ext cx="5334000" cy="307777"/>
          </a:xfrm>
          <a:prstGeom prst="rect">
            <a:avLst/>
          </a:prstGeom>
        </p:spPr>
        <p:txBody>
          <a:bodyPr wrap="square">
            <a:spAutoFit/>
          </a:bodyPr>
          <a:lstStyle/>
          <a:p>
            <a:r>
              <a:rPr lang="en-US" sz="1400" b="1" dirty="0" smtClean="0"/>
              <a:t>Host plants</a:t>
            </a:r>
            <a:r>
              <a:rPr lang="en-US" sz="1400" dirty="0" smtClean="0"/>
              <a:t>: Major pest of sesame, potato, gram crop</a:t>
            </a:r>
          </a:p>
        </p:txBody>
      </p:sp>
      <p:pic>
        <p:nvPicPr>
          <p:cNvPr id="2050" name="Picture 2" descr="http://tpittaway.tripod.com/sphinx/a_con_a3.jpg"/>
          <p:cNvPicPr>
            <a:picLocks noChangeAspect="1" noChangeArrowheads="1"/>
          </p:cNvPicPr>
          <p:nvPr/>
        </p:nvPicPr>
        <p:blipFill>
          <a:blip r:embed="rId4" cstate="print"/>
          <a:srcRect/>
          <a:stretch>
            <a:fillRect/>
          </a:stretch>
        </p:blipFill>
        <p:spPr bwMode="auto">
          <a:xfrm>
            <a:off x="6096000" y="838200"/>
            <a:ext cx="3048000" cy="1774659"/>
          </a:xfrm>
          <a:prstGeom prst="rect">
            <a:avLst/>
          </a:prstGeom>
          <a:ln>
            <a:noFill/>
          </a:ln>
          <a:effectLst>
            <a:softEdge rad="112500"/>
          </a:effectLst>
        </p:spPr>
      </p:pic>
      <p:pic>
        <p:nvPicPr>
          <p:cNvPr id="2052" name="Picture 4" descr="http://tpittaway.tripod.com/sphinx/a_con_a2.jpg"/>
          <p:cNvPicPr>
            <a:picLocks noChangeAspect="1" noChangeArrowheads="1"/>
          </p:cNvPicPr>
          <p:nvPr/>
        </p:nvPicPr>
        <p:blipFill>
          <a:blip r:embed="rId5" cstate="print"/>
          <a:srcRect/>
          <a:stretch>
            <a:fillRect/>
          </a:stretch>
        </p:blipFill>
        <p:spPr bwMode="auto">
          <a:xfrm>
            <a:off x="6113093" y="2514600"/>
            <a:ext cx="3030907" cy="1600200"/>
          </a:xfrm>
          <a:prstGeom prst="rect">
            <a:avLst/>
          </a:prstGeom>
          <a:ln>
            <a:noFill/>
          </a:ln>
          <a:effectLst>
            <a:softEdge rad="112500"/>
          </a:effectLst>
        </p:spPr>
      </p:pic>
      <p:pic>
        <p:nvPicPr>
          <p:cNvPr id="2054" name="Picture 6" descr="http://cookislands.bishopmuseum.org/MM/MX5/5AUy075_Agri-conv_RR1_GM2_MX.jpg"/>
          <p:cNvPicPr>
            <a:picLocks noChangeAspect="1" noChangeArrowheads="1"/>
          </p:cNvPicPr>
          <p:nvPr/>
        </p:nvPicPr>
        <p:blipFill>
          <a:blip r:embed="rId6" cstate="print"/>
          <a:srcRect/>
          <a:stretch>
            <a:fillRect/>
          </a:stretch>
        </p:blipFill>
        <p:spPr bwMode="auto">
          <a:xfrm>
            <a:off x="3314700" y="2895600"/>
            <a:ext cx="3200400" cy="2133600"/>
          </a:xfrm>
          <a:prstGeom prst="rect">
            <a:avLst/>
          </a:prstGeom>
          <a:ln>
            <a:noFill/>
          </a:ln>
          <a:effectLst>
            <a:softEdge rad="112500"/>
          </a:effectLst>
        </p:spPr>
      </p:pic>
      <p:pic>
        <p:nvPicPr>
          <p:cNvPr id="2056" name="Picture 8" descr="http://upload.wikimedia.org/wikipedia/commons/3/34/Agrius_convolvuli_korseby.jpeg"/>
          <p:cNvPicPr>
            <a:picLocks noChangeAspect="1" noChangeArrowheads="1"/>
          </p:cNvPicPr>
          <p:nvPr/>
        </p:nvPicPr>
        <p:blipFill>
          <a:blip r:embed="rId7" cstate="print"/>
          <a:srcRect/>
          <a:stretch>
            <a:fillRect/>
          </a:stretch>
        </p:blipFill>
        <p:spPr bwMode="auto">
          <a:xfrm>
            <a:off x="6096000" y="3886200"/>
            <a:ext cx="3048000" cy="2286000"/>
          </a:xfrm>
          <a:prstGeom prst="rect">
            <a:avLst/>
          </a:prstGeom>
          <a:ln>
            <a:noFill/>
          </a:ln>
          <a:effectLst>
            <a:softEdge rad="112500"/>
          </a:effectLst>
        </p:spPr>
      </p:pic>
      <p:pic>
        <p:nvPicPr>
          <p:cNvPr id="2058" name="Picture 10" descr="http://tpittaway.tripod.com/sphinx/a_con_o1.jpg"/>
          <p:cNvPicPr>
            <a:picLocks noChangeAspect="1" noChangeArrowheads="1"/>
          </p:cNvPicPr>
          <p:nvPr/>
        </p:nvPicPr>
        <p:blipFill>
          <a:blip r:embed="rId8" cstate="print"/>
          <a:srcRect/>
          <a:stretch>
            <a:fillRect/>
          </a:stretch>
        </p:blipFill>
        <p:spPr bwMode="auto">
          <a:xfrm>
            <a:off x="5105400" y="1066800"/>
            <a:ext cx="1276350" cy="986270"/>
          </a:xfrm>
          <a:prstGeom prst="rect">
            <a:avLst/>
          </a:prstGeom>
          <a:ln>
            <a:noFill/>
          </a:ln>
          <a:effectLst>
            <a:softEdge rad="112500"/>
          </a:effectLst>
        </p:spPr>
      </p:pic>
    </p:spTree>
    <p:extLst>
      <p:ext uri="{BB962C8B-B14F-4D97-AF65-F5344CB8AC3E}">
        <p14:creationId xmlns:p14="http://schemas.microsoft.com/office/powerpoint/2010/main" val="279233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pittaway.tripod.com/sphinx/a_con_a3.jpg"/>
          <p:cNvPicPr>
            <a:picLocks noChangeAspect="1" noChangeArrowheads="1"/>
          </p:cNvPicPr>
          <p:nvPr/>
        </p:nvPicPr>
        <p:blipFill>
          <a:blip r:embed="rId3" cstate="print"/>
          <a:srcRect/>
          <a:stretch>
            <a:fillRect/>
          </a:stretch>
        </p:blipFill>
        <p:spPr bwMode="auto">
          <a:xfrm>
            <a:off x="-1" y="228600"/>
            <a:ext cx="5889353" cy="3429000"/>
          </a:xfrm>
          <a:prstGeom prst="rect">
            <a:avLst/>
          </a:prstGeom>
          <a:ln>
            <a:noFill/>
          </a:ln>
          <a:effectLst>
            <a:softEdge rad="112500"/>
          </a:effectLst>
        </p:spPr>
      </p:pic>
      <p:pic>
        <p:nvPicPr>
          <p:cNvPr id="3" name="Picture 4" descr="http://tpittaway.tripod.com/sphinx/a_con_a2.jpg"/>
          <p:cNvPicPr>
            <a:picLocks noChangeAspect="1" noChangeArrowheads="1"/>
          </p:cNvPicPr>
          <p:nvPr/>
        </p:nvPicPr>
        <p:blipFill>
          <a:blip r:embed="rId4" cstate="print"/>
          <a:srcRect/>
          <a:stretch>
            <a:fillRect/>
          </a:stretch>
        </p:blipFill>
        <p:spPr bwMode="auto">
          <a:xfrm>
            <a:off x="3809999" y="2133600"/>
            <a:ext cx="5340169" cy="2819400"/>
          </a:xfrm>
          <a:prstGeom prst="rect">
            <a:avLst/>
          </a:prstGeom>
          <a:ln>
            <a:noFill/>
          </a:ln>
          <a:effectLst>
            <a:softEdge rad="112500"/>
          </a:effectLst>
        </p:spPr>
      </p:pic>
      <p:pic>
        <p:nvPicPr>
          <p:cNvPr id="4" name="Picture 8" descr="http://upload.wikimedia.org/wikipedia/commons/3/34/Agrius_convolvuli_korseby.jpeg"/>
          <p:cNvPicPr>
            <a:picLocks noChangeAspect="1" noChangeArrowheads="1"/>
          </p:cNvPicPr>
          <p:nvPr/>
        </p:nvPicPr>
        <p:blipFill>
          <a:blip r:embed="rId5" cstate="print"/>
          <a:srcRect t="23457" r="3704" b="14815"/>
          <a:stretch>
            <a:fillRect/>
          </a:stretch>
        </p:blipFill>
        <p:spPr bwMode="auto">
          <a:xfrm>
            <a:off x="533400" y="4550019"/>
            <a:ext cx="4800600" cy="2307981"/>
          </a:xfrm>
          <a:prstGeom prst="rect">
            <a:avLst/>
          </a:prstGeom>
          <a:ln>
            <a:noFill/>
          </a:ln>
          <a:effectLst>
            <a:softEdge rad="112500"/>
          </a:effectLst>
        </p:spPr>
      </p:pic>
    </p:spTree>
    <p:extLst>
      <p:ext uri="{BB962C8B-B14F-4D97-AF65-F5344CB8AC3E}">
        <p14:creationId xmlns:p14="http://schemas.microsoft.com/office/powerpoint/2010/main" val="25018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950</Words>
  <Application>Microsoft Office PowerPoint</Application>
  <PresentationFormat>On-screen Show (4:3)</PresentationFormat>
  <Paragraphs>155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2020-05-02T07:32:17Z</dcterms:created>
  <dcterms:modified xsi:type="dcterms:W3CDTF">2020-05-02T07:33:31Z</dcterms:modified>
</cp:coreProperties>
</file>