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0" r:id="rId5"/>
    <p:sldId id="259" r:id="rId6"/>
    <p:sldId id="260" r:id="rId7"/>
    <p:sldId id="261" r:id="rId8"/>
    <p:sldId id="272" r:id="rId9"/>
    <p:sldId id="262" r:id="rId10"/>
    <p:sldId id="263" r:id="rId11"/>
    <p:sldId id="264" r:id="rId12"/>
    <p:sldId id="273" r:id="rId13"/>
    <p:sldId id="265" r:id="rId14"/>
    <p:sldId id="266" r:id="rId15"/>
    <p:sldId id="267" r:id="rId16"/>
    <p:sldId id="274"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3A8DDA-793C-409E-A485-8FF98D66856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3A8DDA-793C-409E-A485-8FF98D66856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3A8DDA-793C-409E-A485-8FF98D66856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3A8DDA-793C-409E-A485-8FF98D66856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3A8DDA-793C-409E-A485-8FF98D66856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3A8DDA-793C-409E-A485-8FF98D66856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3A8DDA-793C-409E-A485-8FF98D668561}"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3A8DDA-793C-409E-A485-8FF98D668561}"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A8DDA-793C-409E-A485-8FF98D668561}"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A8DDA-793C-409E-A485-8FF98D66856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A8DDA-793C-409E-A485-8FF98D66856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40648-0B4A-4A4E-B69D-9FA5A36B79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A8DDA-793C-409E-A485-8FF98D668561}"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40648-0B4A-4A4E-B69D-9FA5A36B79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Theories of Migration </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92D050"/>
                </a:solidFill>
              </a:rPr>
              <a:t>Continued--</a:t>
            </a:r>
            <a:endParaRPr lang="en-US" b="1" dirty="0">
              <a:solidFill>
                <a:srgbClr val="92D050"/>
              </a:solidFill>
            </a:endParaRPr>
          </a:p>
        </p:txBody>
      </p:sp>
      <p:sp>
        <p:nvSpPr>
          <p:cNvPr id="3" name="Content Placeholder 2"/>
          <p:cNvSpPr>
            <a:spLocks noGrp="1"/>
          </p:cNvSpPr>
          <p:nvPr>
            <p:ph idx="1"/>
          </p:nvPr>
        </p:nvSpPr>
        <p:spPr/>
        <p:txBody>
          <a:bodyPr>
            <a:normAutofit lnSpcReduction="10000"/>
          </a:bodyPr>
          <a:lstStyle/>
          <a:p>
            <a:r>
              <a:rPr lang="en-US" dirty="0" smtClean="0"/>
              <a:t>Wage differentials is not the necessary condition for any migration to occur; households may have strong incentives to diversify risks, through migration even in the absence of wage differentials.</a:t>
            </a:r>
          </a:p>
          <a:p>
            <a:r>
              <a:rPr lang="en-US" dirty="0"/>
              <a:t> </a:t>
            </a:r>
            <a:r>
              <a:rPr lang="en-US" dirty="0" smtClean="0"/>
              <a:t>  Government can influence migration rates not only through policies that influence </a:t>
            </a:r>
            <a:r>
              <a:rPr lang="en-US" dirty="0" smtClean="0"/>
              <a:t>labor </a:t>
            </a:r>
            <a:r>
              <a:rPr lang="en-US" dirty="0" smtClean="0"/>
              <a:t>markets, but also through those that shape insurance markets, capital markets etc.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Dual Labor Market Theory</a:t>
            </a:r>
            <a:endParaRPr lang="en-US" b="1" dirty="0">
              <a:solidFill>
                <a:srgbClr val="00B0F0"/>
              </a:solidFill>
            </a:endParaRPr>
          </a:p>
        </p:txBody>
      </p:sp>
      <p:sp>
        <p:nvSpPr>
          <p:cNvPr id="3" name="Content Placeholder 2"/>
          <p:cNvSpPr>
            <a:spLocks noGrp="1"/>
          </p:cNvSpPr>
          <p:nvPr>
            <p:ph idx="1"/>
          </p:nvPr>
        </p:nvSpPr>
        <p:spPr/>
        <p:txBody>
          <a:bodyPr>
            <a:normAutofit/>
          </a:bodyPr>
          <a:lstStyle/>
          <a:p>
            <a:pPr>
              <a:buNone/>
            </a:pPr>
            <a:r>
              <a:rPr lang="en-US" dirty="0" smtClean="0"/>
              <a:t> </a:t>
            </a:r>
            <a:r>
              <a:rPr lang="en-US" sz="3600" b="1" dirty="0" smtClean="0"/>
              <a:t>Key Proponent: </a:t>
            </a:r>
            <a:r>
              <a:rPr lang="en-US" dirty="0" smtClean="0"/>
              <a:t>Piore, 1979</a:t>
            </a:r>
          </a:p>
          <a:p>
            <a:pPr>
              <a:buNone/>
            </a:pPr>
            <a:r>
              <a:rPr lang="en-US" dirty="0" smtClean="0"/>
              <a:t> </a:t>
            </a:r>
            <a:r>
              <a:rPr lang="en-US" sz="3600" b="1" dirty="0" smtClean="0"/>
              <a:t>Key Propositions :</a:t>
            </a:r>
          </a:p>
          <a:p>
            <a:pPr>
              <a:buFont typeface="Wingdings" pitchFamily="2" charset="2"/>
              <a:buChar char="q"/>
            </a:pPr>
            <a:r>
              <a:rPr lang="en-US" dirty="0" smtClean="0"/>
              <a:t> Migration stems from intrinsic labor demands of advanced </a:t>
            </a:r>
            <a:r>
              <a:rPr lang="en-US" dirty="0" smtClean="0"/>
              <a:t>regions</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Continued--</a:t>
            </a:r>
            <a:endParaRPr lang="en-US" b="1" dirty="0">
              <a:solidFill>
                <a:srgbClr val="00B0F0"/>
              </a:solidFill>
            </a:endParaRPr>
          </a:p>
        </p:txBody>
      </p:sp>
      <p:sp>
        <p:nvSpPr>
          <p:cNvPr id="3" name="Content Placeholder 2"/>
          <p:cNvSpPr>
            <a:spLocks noGrp="1"/>
          </p:cNvSpPr>
          <p:nvPr>
            <p:ph idx="1"/>
          </p:nvPr>
        </p:nvSpPr>
        <p:spPr/>
        <p:txBody>
          <a:bodyPr/>
          <a:lstStyle/>
          <a:p>
            <a:pPr>
              <a:buFont typeface="Wingdings" pitchFamily="2" charset="2"/>
              <a:buChar char="q"/>
            </a:pPr>
            <a:r>
              <a:rPr lang="en-US" dirty="0" smtClean="0"/>
              <a:t> Labor migration is largely demand based and is initiated by recruitment on the part of the employers in advanced regions or by governments acting on their behalf.</a:t>
            </a:r>
          </a:p>
          <a:p>
            <a:pPr>
              <a:buFont typeface="Wingdings" pitchFamily="2" charset="2"/>
              <a:buChar char="q"/>
            </a:pPr>
            <a:r>
              <a:rPr lang="en-US" dirty="0" smtClean="0"/>
              <a:t>  Wage differentials are neither a necessary nor an essential condition for labor markets to occur,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World Systems Theory</a:t>
            </a:r>
            <a:endParaRPr lang="en-US" b="1" dirty="0">
              <a:solidFill>
                <a:srgbClr val="0070C0"/>
              </a:solidFill>
            </a:endParaRPr>
          </a:p>
        </p:txBody>
      </p:sp>
      <p:sp>
        <p:nvSpPr>
          <p:cNvPr id="3" name="Content Placeholder 2"/>
          <p:cNvSpPr>
            <a:spLocks noGrp="1"/>
          </p:cNvSpPr>
          <p:nvPr>
            <p:ph idx="1"/>
          </p:nvPr>
        </p:nvSpPr>
        <p:spPr/>
        <p:txBody>
          <a:bodyPr>
            <a:normAutofit lnSpcReduction="10000"/>
          </a:bodyPr>
          <a:lstStyle/>
          <a:p>
            <a:pPr>
              <a:buNone/>
            </a:pPr>
            <a:r>
              <a:rPr lang="en-US" dirty="0"/>
              <a:t> </a:t>
            </a:r>
            <a:r>
              <a:rPr lang="en-US" dirty="0" smtClean="0"/>
              <a:t> </a:t>
            </a:r>
            <a:r>
              <a:rPr lang="en-US" sz="3300" b="1" dirty="0" smtClean="0"/>
              <a:t>Key Proponents: </a:t>
            </a:r>
            <a:r>
              <a:rPr lang="en-US" dirty="0" smtClean="0"/>
              <a:t>Wallerstein (1974); Portes and Walton, 1981; Petras, 1981; Castells, 1989; Sassen, 1988, 1991; Morawska, 1990</a:t>
            </a:r>
          </a:p>
          <a:p>
            <a:pPr>
              <a:buNone/>
            </a:pPr>
            <a:r>
              <a:rPr lang="en-US" dirty="0" smtClean="0"/>
              <a:t> </a:t>
            </a:r>
            <a:r>
              <a:rPr lang="en-US" sz="3300" b="1" dirty="0" smtClean="0"/>
              <a:t>Key Propositions</a:t>
            </a:r>
          </a:p>
          <a:p>
            <a:pPr>
              <a:buNone/>
            </a:pPr>
            <a:r>
              <a:rPr lang="en-US" sz="3300" b="1" dirty="0" smtClean="0"/>
              <a:t> </a:t>
            </a:r>
            <a:r>
              <a:rPr lang="en-US" dirty="0" smtClean="0"/>
              <a:t> Migration is a natural consequence of capitalist market formation in the developing/backward regions; the penetration of the global capital into peripheral regions is the catalyst for movement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Continued--</a:t>
            </a:r>
            <a:endParaRPr lang="en-US" b="1" dirty="0">
              <a:solidFill>
                <a:srgbClr val="0070C0"/>
              </a:solidFill>
            </a:endParaRPr>
          </a:p>
        </p:txBody>
      </p:sp>
      <p:sp>
        <p:nvSpPr>
          <p:cNvPr id="3" name="Content Placeholder 2"/>
          <p:cNvSpPr>
            <a:spLocks noGrp="1"/>
          </p:cNvSpPr>
          <p:nvPr>
            <p:ph idx="1"/>
          </p:nvPr>
        </p:nvSpPr>
        <p:spPr/>
        <p:txBody>
          <a:bodyPr/>
          <a:lstStyle/>
          <a:p>
            <a:pPr>
              <a:buNone/>
            </a:pPr>
            <a:r>
              <a:rPr lang="en-US" dirty="0" smtClean="0"/>
              <a:t>  Flow of labor follows the flow of goods and capital, but in the opposite direction</a:t>
            </a:r>
          </a:p>
          <a:p>
            <a:pPr>
              <a:buNone/>
            </a:pPr>
            <a:r>
              <a:rPr lang="en-US" dirty="0" smtClean="0"/>
              <a:t>  Migration ultimately has little to do with wage rates or employment differentials between regions; it flows from the dynamics of market creation and the structure of the global economy</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solidFill>
              </a:rPr>
              <a:t>Network Theory</a:t>
            </a:r>
            <a:endParaRPr lang="en-US" b="1" dirty="0">
              <a:solidFill>
                <a:schemeClr val="accent6"/>
              </a:solidFill>
            </a:endParaRPr>
          </a:p>
        </p:txBody>
      </p:sp>
      <p:sp>
        <p:nvSpPr>
          <p:cNvPr id="3" name="Content Placeholder 2"/>
          <p:cNvSpPr>
            <a:spLocks noGrp="1"/>
          </p:cNvSpPr>
          <p:nvPr>
            <p:ph idx="1"/>
          </p:nvPr>
        </p:nvSpPr>
        <p:spPr/>
        <p:txBody>
          <a:bodyPr>
            <a:normAutofit/>
          </a:bodyPr>
          <a:lstStyle/>
          <a:p>
            <a:pPr>
              <a:buNone/>
            </a:pPr>
            <a:r>
              <a:rPr lang="en-US" dirty="0" smtClean="0"/>
              <a:t> </a:t>
            </a:r>
            <a:r>
              <a:rPr lang="en-US" sz="3500" b="1" dirty="0" smtClean="0"/>
              <a:t>Key Proponents: </a:t>
            </a:r>
            <a:r>
              <a:rPr lang="en-US" dirty="0" smtClean="0"/>
              <a:t>Hugo, 1981; Taylor, 1986; Massey, 1990; Gurak and Caces, 1992</a:t>
            </a:r>
          </a:p>
          <a:p>
            <a:pPr>
              <a:buNone/>
            </a:pPr>
            <a:r>
              <a:rPr lang="en-US" dirty="0" smtClean="0"/>
              <a:t> </a:t>
            </a:r>
            <a:r>
              <a:rPr lang="en-US" sz="3500" b="1" dirty="0" smtClean="0"/>
              <a:t>Key Propositions:</a:t>
            </a:r>
            <a:endParaRPr lang="en-US" b="1" dirty="0" smtClean="0"/>
          </a:p>
          <a:p>
            <a:pPr>
              <a:buNone/>
            </a:pPr>
            <a:r>
              <a:rPr lang="en-US" dirty="0" smtClean="0"/>
              <a:t>  Once begun, migration tends to expand over time through network connections</a:t>
            </a:r>
          </a:p>
          <a:p>
            <a:pPr>
              <a:buNone/>
            </a:pP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Continued--</a:t>
            </a:r>
            <a:endParaRPr lang="en-US" b="1" dirty="0">
              <a:solidFill>
                <a:srgbClr val="FFC000"/>
              </a:solidFill>
            </a:endParaRPr>
          </a:p>
        </p:txBody>
      </p:sp>
      <p:sp>
        <p:nvSpPr>
          <p:cNvPr id="3" name="Content Placeholder 2"/>
          <p:cNvSpPr>
            <a:spLocks noGrp="1"/>
          </p:cNvSpPr>
          <p:nvPr>
            <p:ph idx="1"/>
          </p:nvPr>
        </p:nvSpPr>
        <p:spPr/>
        <p:txBody>
          <a:bodyPr/>
          <a:lstStyle/>
          <a:p>
            <a:r>
              <a:rPr lang="en-US" dirty="0" smtClean="0"/>
              <a:t> As migration becomes institutionalized through the formation and elaboration of networks, it becomes progressively independent of the factors that originally caused it, be they structural or individual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solidFill>
              </a:rPr>
              <a:t>Continued--</a:t>
            </a:r>
            <a:endParaRPr lang="en-US" b="1" dirty="0">
              <a:solidFill>
                <a:schemeClr val="accent6"/>
              </a:solidFill>
            </a:endParaRPr>
          </a:p>
        </p:txBody>
      </p:sp>
      <p:sp>
        <p:nvSpPr>
          <p:cNvPr id="3" name="Content Placeholder 2"/>
          <p:cNvSpPr>
            <a:spLocks noGrp="1"/>
          </p:cNvSpPr>
          <p:nvPr>
            <p:ph idx="1"/>
          </p:nvPr>
        </p:nvSpPr>
        <p:spPr/>
        <p:txBody>
          <a:bodyPr/>
          <a:lstStyle/>
          <a:p>
            <a:pPr>
              <a:buNone/>
            </a:pPr>
            <a:r>
              <a:rPr lang="en-US" dirty="0" smtClean="0"/>
              <a:t>     Governments can expect to have great difficulty controlling flows once they have begun, because the process of network formation lies largely outside their control and occurs no matter what policy regime is pursued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Institutional Theory</a:t>
            </a:r>
            <a:endParaRPr lang="en-US" b="1" dirty="0">
              <a:solidFill>
                <a:srgbClr val="00B0F0"/>
              </a:solidFill>
            </a:endParaRPr>
          </a:p>
        </p:txBody>
      </p:sp>
      <p:sp>
        <p:nvSpPr>
          <p:cNvPr id="3" name="Content Placeholder 2"/>
          <p:cNvSpPr>
            <a:spLocks noGrp="1"/>
          </p:cNvSpPr>
          <p:nvPr>
            <p:ph idx="1"/>
          </p:nvPr>
        </p:nvSpPr>
        <p:spPr/>
        <p:txBody>
          <a:bodyPr/>
          <a:lstStyle/>
          <a:p>
            <a:pPr>
              <a:buNone/>
            </a:pPr>
            <a:r>
              <a:rPr lang="en-US" sz="3600" b="1" dirty="0" smtClean="0"/>
              <a:t>Key Proposition</a:t>
            </a:r>
          </a:p>
          <a:p>
            <a:pPr>
              <a:buNone/>
            </a:pPr>
            <a:r>
              <a:rPr lang="en-US" dirty="0" smtClean="0"/>
              <a:t>     As organizations develop to support, sustain, and promote movement, the flow of migrants becomes more and more institutionalized and independent of the factors that originally caused it.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Introduction </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Migrations have occurred throughout human history, beginning with the movements of the first human groups from their origins in East Africa to their current location in the world.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Migration occurs at a variety of scales: intercontinental (between continents),intercontinental (between countries on a given continent), and interregional (within countries). One of the most significant migration patterns has been rural to urban migration—the movement of people from the countryside to cities in search of opportunities.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Definitions</a:t>
            </a:r>
            <a:endParaRPr lang="en-US" b="1"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Ø"/>
            </a:pPr>
            <a:r>
              <a:rPr lang="en-US" b="1" dirty="0" smtClean="0">
                <a:solidFill>
                  <a:srgbClr val="FFC000"/>
                </a:solidFill>
              </a:rPr>
              <a:t>WHO</a:t>
            </a:r>
            <a:r>
              <a:rPr lang="en-US" dirty="0" smtClean="0"/>
              <a:t>;The movement of a person or a group of persons, either across an international border, or within a State. It is a population movement, encompassing any kind of movement of people, whatever its length, composition and causes; it includes migration of refugees, displaced persons, economic migrants, and persons moving for other purposes, including family reunification.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 </a:t>
            </a:r>
            <a:endParaRPr lang="en-US" b="1"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t>Movement of people to a new area or country in order to find workorbetter living conditions.</a:t>
            </a:r>
          </a:p>
          <a:p>
            <a:pPr>
              <a:buFont typeface="Wingdings" pitchFamily="2" charset="2"/>
              <a:buChar char="Ø"/>
            </a:pPr>
            <a:r>
              <a:rPr lang="en-US" dirty="0" smtClean="0"/>
              <a:t>The process of permanently changing residence from one geographic location to an other.</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Theories of Migration</a:t>
            </a:r>
            <a:endParaRPr lang="en-US" b="1" dirty="0">
              <a:solidFill>
                <a:srgbClr val="FF0000"/>
              </a:solidFill>
            </a:endParaRPr>
          </a:p>
        </p:txBody>
      </p:sp>
      <p:sp>
        <p:nvSpPr>
          <p:cNvPr id="3" name="Content Placeholder 2"/>
          <p:cNvSpPr>
            <a:spLocks noGrp="1"/>
          </p:cNvSpPr>
          <p:nvPr>
            <p:ph idx="1"/>
          </p:nvPr>
        </p:nvSpPr>
        <p:spPr/>
        <p:txBody>
          <a:bodyPr/>
          <a:lstStyle/>
          <a:p>
            <a:pPr>
              <a:buNone/>
            </a:pPr>
            <a:r>
              <a:rPr lang="en-US" dirty="0" smtClean="0"/>
              <a:t> Two broad theoretical streams :</a:t>
            </a:r>
          </a:p>
          <a:p>
            <a:pPr>
              <a:buFont typeface="Wingdings" pitchFamily="2" charset="2"/>
              <a:buChar char="q"/>
            </a:pPr>
            <a:r>
              <a:rPr lang="en-US" dirty="0" smtClean="0"/>
              <a:t>  Models examining the initiation of migratory movements </a:t>
            </a:r>
          </a:p>
          <a:p>
            <a:pPr>
              <a:buFont typeface="Wingdings" pitchFamily="2" charset="2"/>
              <a:buChar char="q"/>
            </a:pPr>
            <a:r>
              <a:rPr lang="en-US" dirty="0" smtClean="0"/>
              <a:t> Models analyzing the perpetuation of such movements across space and time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Neo Classical Macro Theory</a:t>
            </a:r>
            <a:endParaRPr lang="en-US" b="1" dirty="0">
              <a:solidFill>
                <a:srgbClr val="FFC000"/>
              </a:solidFill>
            </a:endParaRPr>
          </a:p>
        </p:txBody>
      </p:sp>
      <p:sp>
        <p:nvSpPr>
          <p:cNvPr id="3" name="Content Placeholder 2"/>
          <p:cNvSpPr>
            <a:spLocks noGrp="1"/>
          </p:cNvSpPr>
          <p:nvPr>
            <p:ph idx="1"/>
          </p:nvPr>
        </p:nvSpPr>
        <p:spPr/>
        <p:txBody>
          <a:bodyPr>
            <a:normAutofit/>
          </a:bodyPr>
          <a:lstStyle/>
          <a:p>
            <a:pPr>
              <a:buNone/>
            </a:pPr>
            <a:r>
              <a:rPr lang="en-US" dirty="0"/>
              <a:t> </a:t>
            </a:r>
            <a:r>
              <a:rPr lang="en-US" dirty="0" smtClean="0"/>
              <a:t>  </a:t>
            </a:r>
            <a:r>
              <a:rPr lang="en-US" sz="3500" b="1" dirty="0" smtClean="0"/>
              <a:t>Key Proponents: </a:t>
            </a:r>
            <a:r>
              <a:rPr lang="en-US" dirty="0" smtClean="0"/>
              <a:t>Lewis, 1954; Ranis &amp; Fei, 1961; Harris &amp; Todaro, 1970; Todaro, 1976</a:t>
            </a:r>
          </a:p>
          <a:p>
            <a:pPr>
              <a:buNone/>
            </a:pPr>
            <a:r>
              <a:rPr lang="en-US" sz="3500" b="1" dirty="0"/>
              <a:t> </a:t>
            </a:r>
            <a:r>
              <a:rPr lang="en-US" sz="3500" b="1" dirty="0" smtClean="0"/>
              <a:t>  Key Propositions </a:t>
            </a:r>
            <a:r>
              <a:rPr lang="en-US" sz="3500" b="1" dirty="0"/>
              <a:t>:</a:t>
            </a:r>
            <a:r>
              <a:rPr lang="en-US" dirty="0" smtClean="0"/>
              <a:t> </a:t>
            </a:r>
          </a:p>
          <a:p>
            <a:pPr>
              <a:buNone/>
            </a:pPr>
            <a:r>
              <a:rPr lang="en-US" dirty="0"/>
              <a:t> </a:t>
            </a:r>
            <a:r>
              <a:rPr lang="en-US" dirty="0" smtClean="0"/>
              <a:t>   Migration of workers is caused by differences in wage rates between regions</a:t>
            </a:r>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Continued--</a:t>
            </a:r>
            <a:endParaRPr lang="en-US" b="1" dirty="0">
              <a:solidFill>
                <a:srgbClr val="FFC000"/>
              </a:solidFill>
            </a:endParaRPr>
          </a:p>
        </p:txBody>
      </p:sp>
      <p:sp>
        <p:nvSpPr>
          <p:cNvPr id="3" name="Content Placeholder 2"/>
          <p:cNvSpPr>
            <a:spLocks noGrp="1"/>
          </p:cNvSpPr>
          <p:nvPr>
            <p:ph idx="1"/>
          </p:nvPr>
        </p:nvSpPr>
        <p:spPr/>
        <p:txBody>
          <a:bodyPr/>
          <a:lstStyle/>
          <a:p>
            <a:pPr>
              <a:buNone/>
            </a:pPr>
            <a:r>
              <a:rPr lang="en-US" dirty="0" smtClean="0"/>
              <a:t> Labor markets are the primary mechanisms by which migration of labor are induced – other markets do not have important effects on migration</a:t>
            </a:r>
          </a:p>
          <a:p>
            <a:pPr>
              <a:buNone/>
            </a:pPr>
            <a:r>
              <a:rPr lang="en-US" dirty="0" smtClean="0"/>
              <a:t>   The way for governments to control migration flows is to regulate or influence labor markets in sending and/or receiving countries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New Economics of Migration Theory</a:t>
            </a:r>
            <a:endParaRPr lang="en-US" b="1" dirty="0">
              <a:solidFill>
                <a:srgbClr val="92D05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sz="3300" b="1" dirty="0" smtClean="0"/>
              <a:t>Key Proponents: </a:t>
            </a:r>
            <a:r>
              <a:rPr lang="en-US" dirty="0" smtClean="0"/>
              <a:t>Stark &amp; Levhari, 1982; Stark, 1984; Stark &amp; Bloom, 1985; Katz &amp; Stark, 1986; Taylor, 1986; Stark, 1991</a:t>
            </a:r>
          </a:p>
          <a:p>
            <a:pPr>
              <a:buNone/>
            </a:pPr>
            <a:r>
              <a:rPr lang="en-US" dirty="0" smtClean="0"/>
              <a:t> </a:t>
            </a:r>
            <a:r>
              <a:rPr lang="en-US" sz="3600" b="1" dirty="0" smtClean="0"/>
              <a:t>Key Propositions :</a:t>
            </a:r>
          </a:p>
          <a:p>
            <a:r>
              <a:rPr lang="en-US" dirty="0" smtClean="0"/>
              <a:t> Families, households or other culturally defined units of production and consumption are the appropriate unit of analysis for migration research, not the autonomous individual.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757</Words>
  <Application>Microsoft Office PowerPoint</Application>
  <PresentationFormat>On-screen Show (4:3)</PresentationFormat>
  <Paragraphs>55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Theories of Migration </vt:lpstr>
      <vt:lpstr>Introduction </vt:lpstr>
      <vt:lpstr>Continued--</vt:lpstr>
      <vt:lpstr>Definitions</vt:lpstr>
      <vt:lpstr>Continued-- </vt:lpstr>
      <vt:lpstr>Theories of Migration</vt:lpstr>
      <vt:lpstr>Neo Classical Macro Theory</vt:lpstr>
      <vt:lpstr>Continued--</vt:lpstr>
      <vt:lpstr>New Economics of Migration Theory</vt:lpstr>
      <vt:lpstr>Continued--</vt:lpstr>
      <vt:lpstr>Dual Labor Market Theory</vt:lpstr>
      <vt:lpstr>Continued--</vt:lpstr>
      <vt:lpstr>World Systems Theory</vt:lpstr>
      <vt:lpstr>Continued--</vt:lpstr>
      <vt:lpstr>Network Theory</vt:lpstr>
      <vt:lpstr>Continued--</vt:lpstr>
      <vt:lpstr>Continued--</vt:lpstr>
      <vt:lpstr>Institutional Theory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dc:title>
  <dc:creator>JAFFAR</dc:creator>
  <cp:lastModifiedBy>JAFFAR</cp:lastModifiedBy>
  <cp:revision>4</cp:revision>
  <dcterms:created xsi:type="dcterms:W3CDTF">2020-04-26T17:30:00Z</dcterms:created>
  <dcterms:modified xsi:type="dcterms:W3CDTF">2020-05-02T16:15:52Z</dcterms:modified>
</cp:coreProperties>
</file>