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7" r:id="rId4"/>
    <p:sldId id="262" r:id="rId5"/>
    <p:sldId id="258" r:id="rId6"/>
    <p:sldId id="263" r:id="rId7"/>
    <p:sldId id="259" r:id="rId8"/>
    <p:sldId id="264" r:id="rId9"/>
    <p:sldId id="269" r:id="rId10"/>
    <p:sldId id="260" r:id="rId11"/>
    <p:sldId id="265" r:id="rId12"/>
    <p:sldId id="267" r:id="rId13"/>
    <p:sldId id="275" r:id="rId14"/>
    <p:sldId id="266" r:id="rId15"/>
    <p:sldId id="271" r:id="rId16"/>
    <p:sldId id="261" r:id="rId17"/>
    <p:sldId id="272" r:id="rId18"/>
    <p:sldId id="268" r:id="rId19"/>
    <p:sldId id="273" r:id="rId20"/>
    <p:sldId id="274"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7088583-7A52-4AC9-86AB-B9E928CE8DDF}" type="datetimeFigureOut">
              <a:rPr lang="en-US" smtClean="0"/>
              <a:t>3/18/2021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CA40F62-04BD-4489-B8AC-15178470AEB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088583-7A52-4AC9-86AB-B9E928CE8DDF}"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40F62-04BD-4489-B8AC-15178470AEB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088583-7A52-4AC9-86AB-B9E928CE8DDF}"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40F62-04BD-4489-B8AC-15178470AEB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088583-7A52-4AC9-86AB-B9E928CE8DDF}"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40F62-04BD-4489-B8AC-15178470AEB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7088583-7A52-4AC9-86AB-B9E928CE8DDF}"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40F62-04BD-4489-B8AC-15178470AEB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088583-7A52-4AC9-86AB-B9E928CE8DDF}"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40F62-04BD-4489-B8AC-15178470AEB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7088583-7A52-4AC9-86AB-B9E928CE8DDF}"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A40F62-04BD-4489-B8AC-15178470AEB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7088583-7A52-4AC9-86AB-B9E928CE8DDF}"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A40F62-04BD-4489-B8AC-15178470AEB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88583-7A52-4AC9-86AB-B9E928CE8DDF}"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A40F62-04BD-4489-B8AC-15178470AEB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088583-7A52-4AC9-86AB-B9E928CE8DDF}"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40F62-04BD-4489-B8AC-15178470AEB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7088583-7A52-4AC9-86AB-B9E928CE8DDF}"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CA40F62-04BD-4489-B8AC-15178470AEB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7088583-7A52-4AC9-86AB-B9E928CE8DDF}" type="datetimeFigureOut">
              <a:rPr lang="en-US" smtClean="0"/>
              <a:t>3/18/2021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A40F62-04BD-4489-B8AC-15178470AEB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447800"/>
          </a:xfrm>
        </p:spPr>
        <p:txBody>
          <a:bodyPr>
            <a:normAutofit fontScale="90000"/>
          </a:bodyPr>
          <a:lstStyle/>
          <a:p>
            <a:r>
              <a:rPr lang="en-US" dirty="0" smtClean="0">
                <a:latin typeface="Times New Roman" pitchFamily="18" charset="0"/>
                <a:cs typeface="Times New Roman" pitchFamily="18" charset="0"/>
              </a:rPr>
              <a:t>Introduction to Education</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endParaRPr lang="en-US"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Instructor:	Ms. </a:t>
            </a:r>
            <a:r>
              <a:rPr lang="en-US" dirty="0" err="1" smtClean="0">
                <a:latin typeface="Times New Roman" pitchFamily="18" charset="0"/>
                <a:cs typeface="Times New Roman" pitchFamily="18" charset="0"/>
              </a:rPr>
              <a:t>Sameen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Gul</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70878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en-US" sz="4000" dirty="0" smtClean="0">
                <a:latin typeface="Times New Roman" pitchFamily="18" charset="0"/>
                <a:cs typeface="Times New Roman" pitchFamily="18" charset="0"/>
              </a:rPr>
              <a:t>1.4.Elements of Education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b="1" dirty="0"/>
              <a:t>The School  </a:t>
            </a:r>
          </a:p>
          <a:p>
            <a:pPr marL="0" indent="0">
              <a:buNone/>
            </a:pPr>
            <a:r>
              <a:rPr lang="en-US" dirty="0" smtClean="0"/>
              <a:t>In </a:t>
            </a:r>
            <a:r>
              <a:rPr lang="en-US" dirty="0"/>
              <a:t>modern education the school is regarded as a society in miniature. The students learn through constant social interactions in the school. John Dewey says:  “School is a purified, simplified and better balanced society.” The school is an effective vehicle for socialization of the child. Thus schools are an important social agency or institution, which performs various social functions and responsibilities. </a:t>
            </a:r>
            <a:endParaRPr lang="en-US" dirty="0" smtClean="0"/>
          </a:p>
          <a:p>
            <a:r>
              <a:rPr lang="en-US" b="1" dirty="0"/>
              <a:t>The Teacher  </a:t>
            </a:r>
          </a:p>
          <a:p>
            <a:pPr marL="0" indent="0">
              <a:buNone/>
            </a:pPr>
            <a:r>
              <a:rPr lang="en-US" dirty="0" smtClean="0"/>
              <a:t>In </a:t>
            </a:r>
            <a:r>
              <a:rPr lang="en-US" dirty="0"/>
              <a:t>modern education the teacher is regarded as a friend, philosopher and guide. He must prepare himself for this noble work. To fulfill this responsibility the teacher must possess suitable personality. </a:t>
            </a:r>
          </a:p>
        </p:txBody>
      </p:sp>
    </p:spTree>
    <p:extLst>
      <p:ext uri="{BB962C8B-B14F-4D97-AF65-F5344CB8AC3E}">
        <p14:creationId xmlns:p14="http://schemas.microsoft.com/office/powerpoint/2010/main" val="237986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1000"/>
            <a:ext cx="8229600" cy="609600"/>
          </a:xfrm>
        </p:spPr>
        <p:txBody>
          <a:bodyPr>
            <a:normAutofit fontScale="90000"/>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257800"/>
          </a:xfrm>
        </p:spPr>
        <p:txBody>
          <a:bodyPr>
            <a:noAutofit/>
          </a:bodyPr>
          <a:lstStyle/>
          <a:p>
            <a:r>
              <a:rPr lang="en-US" sz="2400" b="1" dirty="0" smtClean="0"/>
              <a:t>Student</a:t>
            </a:r>
          </a:p>
          <a:p>
            <a:pPr marL="0" indent="0">
              <a:buNone/>
            </a:pPr>
            <a:r>
              <a:rPr lang="en-US" sz="2000" dirty="0" smtClean="0"/>
              <a:t>Student is a center of interest in education. Keeping in view the places of learner in the school the education adapts itself to learner. Who is a student? Student is an active identity having objective thinking. Student </a:t>
            </a:r>
            <a:r>
              <a:rPr lang="en-US" sz="2000" dirty="0"/>
              <a:t>is a center of interest in education. Keeping in view the place </a:t>
            </a:r>
            <a:r>
              <a:rPr lang="en-US" sz="2000" dirty="0" smtClean="0"/>
              <a:t>of Learner </a:t>
            </a:r>
            <a:r>
              <a:rPr lang="en-US" sz="2000" dirty="0"/>
              <a:t>in the school the education adapts itself to learner. </a:t>
            </a:r>
            <a:endParaRPr lang="en-US" sz="2000" dirty="0" smtClean="0"/>
          </a:p>
          <a:p>
            <a:pPr marL="0" indent="0">
              <a:buNone/>
            </a:pPr>
            <a:r>
              <a:rPr lang="en-US" sz="2000" dirty="0" smtClean="0"/>
              <a:t>It </a:t>
            </a:r>
            <a:r>
              <a:rPr lang="en-US" sz="2000" dirty="0"/>
              <a:t>allows freedom </a:t>
            </a:r>
            <a:r>
              <a:rPr lang="en-US" sz="2000" dirty="0" smtClean="0"/>
              <a:t>to Student </a:t>
            </a:r>
            <a:r>
              <a:rPr lang="en-US" sz="2000" dirty="0"/>
              <a:t>to follow their aspirations. </a:t>
            </a:r>
            <a:r>
              <a:rPr lang="en-US" sz="2000" dirty="0" smtClean="0"/>
              <a:t>Who </a:t>
            </a:r>
            <a:r>
              <a:rPr lang="en-US" sz="2000" dirty="0"/>
              <a:t>is a student? Student is an active identity </a:t>
            </a:r>
            <a:r>
              <a:rPr lang="en-US" sz="2000" dirty="0" smtClean="0"/>
              <a:t>having </a:t>
            </a:r>
            <a:r>
              <a:rPr lang="en-US" sz="2000" dirty="0"/>
              <a:t>objective </a:t>
            </a:r>
            <a:r>
              <a:rPr lang="en-US" sz="2000" dirty="0" smtClean="0"/>
              <a:t>thinking. He/she </a:t>
            </a:r>
            <a:r>
              <a:rPr lang="en-US" sz="2000" dirty="0"/>
              <a:t>has curiosity to know about things. He/she does not discriminate </a:t>
            </a:r>
            <a:r>
              <a:rPr lang="en-US" sz="2000" dirty="0" smtClean="0"/>
              <a:t>between Education </a:t>
            </a:r>
            <a:r>
              <a:rPr lang="en-US" sz="2000" dirty="0"/>
              <a:t>and life. </a:t>
            </a:r>
            <a:r>
              <a:rPr lang="en-US" sz="2000" dirty="0" smtClean="0"/>
              <a:t>Instead </a:t>
            </a:r>
            <a:r>
              <a:rPr lang="en-US" sz="2000" dirty="0"/>
              <a:t>of memorizing he prefers </a:t>
            </a:r>
            <a:r>
              <a:rPr lang="en-US" sz="2000" dirty="0" smtClean="0"/>
              <a:t>understanding. He/she </a:t>
            </a:r>
            <a:r>
              <a:rPr lang="en-US" sz="2000" dirty="0"/>
              <a:t>gains knowledge from every experience. </a:t>
            </a:r>
            <a:r>
              <a:rPr lang="en-US" sz="2000" dirty="0" smtClean="0"/>
              <a:t>Change</a:t>
            </a:r>
            <a:r>
              <a:rPr lang="en-US" sz="2000" dirty="0"/>
              <a:t>, innovation and personal concentration are ways of life. </a:t>
            </a:r>
            <a:r>
              <a:rPr lang="en-US" sz="2000" dirty="0" smtClean="0"/>
              <a:t>Every Student </a:t>
            </a:r>
            <a:r>
              <a:rPr lang="en-US" sz="2000" dirty="0"/>
              <a:t>has his or her own identity, which is nurtured in school. In </a:t>
            </a:r>
            <a:r>
              <a:rPr lang="en-US" sz="2000" dirty="0" smtClean="0"/>
              <a:t>democratic Environment </a:t>
            </a:r>
            <a:r>
              <a:rPr lang="en-US" sz="2000" dirty="0"/>
              <a:t>of school child is obliged </a:t>
            </a:r>
            <a:r>
              <a:rPr lang="en-US" sz="2000" dirty="0" smtClean="0"/>
              <a:t>to cooperate </a:t>
            </a:r>
            <a:r>
              <a:rPr lang="en-US" sz="2000" dirty="0"/>
              <a:t>and restrain from </a:t>
            </a:r>
            <a:r>
              <a:rPr lang="en-US" sz="2000" dirty="0" smtClean="0"/>
              <a:t>unhealthy and </a:t>
            </a:r>
            <a:r>
              <a:rPr lang="en-US" sz="2000" dirty="0"/>
              <a:t>undesired practices</a:t>
            </a:r>
            <a:r>
              <a:rPr lang="en-US" sz="2000" dirty="0" smtClean="0"/>
              <a:t>.</a:t>
            </a:r>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225109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257800"/>
          </a:xfrm>
        </p:spPr>
        <p:txBody>
          <a:bodyPr>
            <a:normAutofit fontScale="77500" lnSpcReduction="20000"/>
          </a:bodyPr>
          <a:lstStyle/>
          <a:p>
            <a:r>
              <a:rPr lang="en-US" sz="2800" b="1" dirty="0"/>
              <a:t>Content/Teaching learning material</a:t>
            </a:r>
          </a:p>
          <a:p>
            <a:pPr marL="0" indent="0">
              <a:buNone/>
            </a:pPr>
            <a:r>
              <a:rPr lang="en-US" sz="2800" dirty="0"/>
              <a:t>Content of a subject is an important component of education. The content Specifies teaching learning material that constitutes a body of knowledge, </a:t>
            </a:r>
            <a:r>
              <a:rPr lang="en-US" sz="2800" dirty="0" smtClean="0"/>
              <a:t>skills And </a:t>
            </a:r>
            <a:r>
              <a:rPr lang="en-US" sz="2800" dirty="0"/>
              <a:t>behavior such as attitudes and values. It is usually presented in book form Textbooks designed by following a syllabus or course outline in accordance with The set aims and objectives. </a:t>
            </a:r>
            <a:endParaRPr lang="en-US" sz="2800" dirty="0" smtClean="0"/>
          </a:p>
          <a:p>
            <a:pPr marL="0" indent="0">
              <a:buNone/>
            </a:pPr>
            <a:r>
              <a:rPr lang="en-US" sz="2800" dirty="0" smtClean="0"/>
              <a:t>The </a:t>
            </a:r>
            <a:r>
              <a:rPr lang="en-US" sz="2800" dirty="0"/>
              <a:t>content of a book is organized by age level, Class and by discipline. The content is an object of a specific process </a:t>
            </a:r>
            <a:r>
              <a:rPr lang="en-US" sz="2800" dirty="0" smtClean="0"/>
              <a:t>called Learning </a:t>
            </a:r>
            <a:r>
              <a:rPr lang="en-US" sz="2800" dirty="0"/>
              <a:t>and offers learning experience to the students. Pupil workbook and Teachers’ guide are also part of teaching learning material. Textbook is </a:t>
            </a:r>
            <a:r>
              <a:rPr lang="en-US" sz="2800" dirty="0" smtClean="0"/>
              <a:t>designed By </a:t>
            </a:r>
            <a:r>
              <a:rPr lang="en-US" sz="2800" dirty="0"/>
              <a:t>sampling some topics of related subject. It contains educational experiences That are likely to attain set objectives of the subject. The relevance of content is described in terms of its relationship on the one Hand, by the scope of whole contents and social values and on the other, by the Needs, interests and intellectual and physical abilities of the learners. </a:t>
            </a:r>
            <a:endParaRPr lang="en-US" dirty="0"/>
          </a:p>
        </p:txBody>
      </p:sp>
    </p:spTree>
    <p:extLst>
      <p:ext uri="{BB962C8B-B14F-4D97-AF65-F5344CB8AC3E}">
        <p14:creationId xmlns:p14="http://schemas.microsoft.com/office/powerpoint/2010/main" val="1163192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Autofit/>
          </a:bodyPr>
          <a:lstStyle/>
          <a:p>
            <a:r>
              <a:rPr lang="en-US" sz="4000" dirty="0" smtClean="0">
                <a:latin typeface="Times New Roman" pitchFamily="18" charset="0"/>
                <a:cs typeface="Times New Roman" pitchFamily="18" charset="0"/>
              </a:rPr>
              <a:t>Continue…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800600"/>
          </a:xfrm>
        </p:spPr>
        <p:txBody>
          <a:bodyPr>
            <a:normAutofit fontScale="85000" lnSpcReduction="10000"/>
          </a:bodyPr>
          <a:lstStyle/>
          <a:p>
            <a:pPr marL="0" indent="0">
              <a:buNone/>
            </a:pPr>
            <a:r>
              <a:rPr lang="en-US" sz="2400" dirty="0"/>
              <a:t>The Relevance of contents is determined on the basis of following factors:</a:t>
            </a:r>
          </a:p>
          <a:p>
            <a:pPr marL="0" indent="0">
              <a:buNone/>
            </a:pPr>
            <a:r>
              <a:rPr lang="en-US" sz="2400" dirty="0"/>
              <a:t>2. Response to scientific and technological progress of the country.</a:t>
            </a:r>
          </a:p>
          <a:p>
            <a:pPr marL="0" indent="0">
              <a:buNone/>
            </a:pPr>
            <a:r>
              <a:rPr lang="en-US" sz="2400" dirty="0"/>
              <a:t>3. Harmony with culture, art and the aspiration of people.</a:t>
            </a:r>
          </a:p>
          <a:p>
            <a:pPr marL="0" indent="0">
              <a:buNone/>
            </a:pPr>
            <a:r>
              <a:rPr lang="en-US" sz="2400" dirty="0"/>
              <a:t>4. Response to the requirements of modern world and to the local and</a:t>
            </a:r>
          </a:p>
          <a:p>
            <a:pPr marL="0" indent="0">
              <a:buNone/>
            </a:pPr>
            <a:r>
              <a:rPr lang="en-US" sz="2400" dirty="0"/>
              <a:t>National needs</a:t>
            </a:r>
          </a:p>
          <a:p>
            <a:pPr marL="0" indent="0">
              <a:buNone/>
            </a:pPr>
            <a:r>
              <a:rPr lang="en-US" sz="2400" dirty="0"/>
              <a:t>5. Alignment of contents with the intellectual and physical needs and abilities</a:t>
            </a:r>
          </a:p>
          <a:p>
            <a:pPr marL="0" indent="0">
              <a:buNone/>
            </a:pPr>
            <a:r>
              <a:rPr lang="en-US" sz="2400" dirty="0"/>
              <a:t>Of learners.</a:t>
            </a:r>
          </a:p>
          <a:p>
            <a:pPr marL="0" indent="0">
              <a:buNone/>
            </a:pPr>
            <a:r>
              <a:rPr lang="en-US" sz="2400" dirty="0"/>
              <a:t>6. Balanced organization for teaching learning process,</a:t>
            </a:r>
          </a:p>
          <a:p>
            <a:pPr marL="0" indent="0">
              <a:buNone/>
            </a:pPr>
            <a:r>
              <a:rPr lang="en-US" sz="2400" dirty="0"/>
              <a:t>7. Coherence of content.</a:t>
            </a:r>
          </a:p>
          <a:p>
            <a:pPr marL="0" indent="0">
              <a:buNone/>
            </a:pPr>
            <a:r>
              <a:rPr lang="en-US" sz="2400" dirty="0"/>
              <a:t>8. Capability in stimulating the efforts and sustaining the interest and</a:t>
            </a:r>
          </a:p>
          <a:p>
            <a:pPr marL="0" indent="0">
              <a:buNone/>
            </a:pPr>
            <a:r>
              <a:rPr lang="en-US" sz="2400" dirty="0"/>
              <a:t>Pleasure of learner</a:t>
            </a:r>
          </a:p>
          <a:p>
            <a:pPr marL="0" indent="0">
              <a:buNone/>
            </a:pPr>
            <a:r>
              <a:rPr lang="en-US" sz="2400" dirty="0"/>
              <a:t>9. Forward-looking and democratic</a:t>
            </a:r>
          </a:p>
          <a:p>
            <a:pPr marL="0" indent="0">
              <a:buNone/>
            </a:pPr>
            <a:r>
              <a:rPr lang="en-US" sz="2400" dirty="0"/>
              <a:t>10. Orientation towards achievement of a common quality of life.</a:t>
            </a:r>
          </a:p>
          <a:p>
            <a:endParaRPr lang="en-US" dirty="0"/>
          </a:p>
        </p:txBody>
      </p:sp>
    </p:spTree>
    <p:extLst>
      <p:ext uri="{BB962C8B-B14F-4D97-AF65-F5344CB8AC3E}">
        <p14:creationId xmlns:p14="http://schemas.microsoft.com/office/powerpoint/2010/main" val="2063264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1000"/>
            <a:ext cx="8229600" cy="685800"/>
          </a:xfrm>
        </p:spPr>
        <p:txBody>
          <a:bodyPr>
            <a:normAutofit/>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r>
              <a:rPr lang="en-US" b="1" dirty="0" smtClean="0"/>
              <a:t>Milieu</a:t>
            </a:r>
          </a:p>
          <a:p>
            <a:pPr marL="0" indent="0">
              <a:buNone/>
            </a:pPr>
            <a:r>
              <a:rPr lang="en-US" dirty="0"/>
              <a:t>Milieu is defined as physical and social setting in which something occurs. </a:t>
            </a:r>
            <a:r>
              <a:rPr lang="en-US" dirty="0" smtClean="0"/>
              <a:t>In Education </a:t>
            </a:r>
            <a:r>
              <a:rPr lang="en-US" dirty="0"/>
              <a:t>it relates to hardware such as textbooks and the system in which </a:t>
            </a:r>
            <a:r>
              <a:rPr lang="en-US" dirty="0" smtClean="0"/>
              <a:t>it Operates</a:t>
            </a:r>
            <a:r>
              <a:rPr lang="en-US" dirty="0" smtClean="0"/>
              <a:t>. The </a:t>
            </a:r>
            <a:r>
              <a:rPr lang="en-US" dirty="0"/>
              <a:t>school milieu ensures proper emotional, social, academic and </a:t>
            </a:r>
            <a:r>
              <a:rPr lang="en-US" dirty="0" smtClean="0"/>
              <a:t>character Development </a:t>
            </a:r>
            <a:r>
              <a:rPr lang="en-US" dirty="0"/>
              <a:t>of the child through a system. The textbooks ensure child </a:t>
            </a:r>
            <a:r>
              <a:rPr lang="en-US" dirty="0" smtClean="0"/>
              <a:t>learning What </a:t>
            </a:r>
            <a:r>
              <a:rPr lang="en-US" dirty="0"/>
              <a:t>he or she needs to know in each grade. The school has a system that </a:t>
            </a:r>
            <a:r>
              <a:rPr lang="en-US" dirty="0" smtClean="0"/>
              <a:t>helps In </a:t>
            </a:r>
            <a:r>
              <a:rPr lang="en-US" dirty="0"/>
              <a:t>smooth transition of student to next class. The system helps to solve </a:t>
            </a:r>
            <a:r>
              <a:rPr lang="en-US" dirty="0" smtClean="0"/>
              <a:t>academic And </a:t>
            </a:r>
            <a:r>
              <a:rPr lang="en-US" dirty="0" smtClean="0"/>
              <a:t>behavioral </a:t>
            </a:r>
            <a:r>
              <a:rPr lang="en-US" dirty="0"/>
              <a:t>problems of the students. There is a mechanism in the </a:t>
            </a:r>
            <a:r>
              <a:rPr lang="en-US" dirty="0" smtClean="0"/>
              <a:t>school For </a:t>
            </a:r>
            <a:r>
              <a:rPr lang="en-US" dirty="0"/>
              <a:t>general control and discipline. Teachers use appropriate teaching methods </a:t>
            </a:r>
            <a:r>
              <a:rPr lang="en-US" dirty="0" smtClean="0"/>
              <a:t>for Teaching </a:t>
            </a:r>
            <a:r>
              <a:rPr lang="en-US" dirty="0"/>
              <a:t>academic skills, making education interactive, interesting, </a:t>
            </a:r>
            <a:r>
              <a:rPr lang="en-US" dirty="0" smtClean="0"/>
              <a:t>positive Reinforcement</a:t>
            </a:r>
            <a:r>
              <a:rPr lang="en-US" dirty="0"/>
              <a:t>, etc</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1953257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Autofit/>
          </a:bodyPr>
          <a:lstStyle/>
          <a:p>
            <a:r>
              <a:rPr lang="en-US" sz="2000" b="1" dirty="0"/>
              <a:t>Environment</a:t>
            </a:r>
          </a:p>
          <a:p>
            <a:pPr marL="0" indent="0">
              <a:buNone/>
            </a:pPr>
            <a:r>
              <a:rPr lang="en-US" sz="2000" dirty="0"/>
              <a:t>The environment of a school has direct link with the quality of school and Quality of education. A healthy school environment has clearly defined goals. They give direction And purpose to entire school activities. Head teacher, students and teachers Recognize their responsibilities in achieving those goals. Teachers help students To maximize their achievement. Parents are encouraged to play active role.</a:t>
            </a:r>
          </a:p>
          <a:p>
            <a:pPr marL="0" indent="0">
              <a:buNone/>
            </a:pPr>
            <a:r>
              <a:rPr lang="en-US" sz="2000" dirty="0"/>
              <a:t>Parents are involved in various school activities to have better environment.</a:t>
            </a:r>
          </a:p>
          <a:p>
            <a:r>
              <a:rPr lang="en-US" sz="2000" b="1" dirty="0"/>
              <a:t>Culture</a:t>
            </a:r>
          </a:p>
          <a:p>
            <a:pPr marL="0" indent="0">
              <a:buNone/>
            </a:pPr>
            <a:r>
              <a:rPr lang="en-US" sz="2000" dirty="0"/>
              <a:t>Culture is described as way of life, customs, beliefs acquired knowledge and Values. These are man-made characteristics of the environment. Culture is said To have origin in the pattern of human </a:t>
            </a:r>
            <a:r>
              <a:rPr lang="en-US" sz="2000" dirty="0" smtClean="0"/>
              <a:t>behavior </a:t>
            </a:r>
            <a:r>
              <a:rPr lang="en-US" sz="2000" dirty="0"/>
              <a:t>and activities. It grows through Accumulation of social experience. It is communicated through imitation and</a:t>
            </a:r>
          </a:p>
          <a:p>
            <a:pPr marL="0" indent="0">
              <a:buNone/>
            </a:pPr>
            <a:r>
              <a:rPr lang="en-US" sz="2000" dirty="0"/>
              <a:t>Teaching. </a:t>
            </a:r>
          </a:p>
          <a:p>
            <a:endParaRPr lang="en-US" sz="2000" dirty="0"/>
          </a:p>
        </p:txBody>
      </p:sp>
    </p:spTree>
    <p:extLst>
      <p:ext uri="{BB962C8B-B14F-4D97-AF65-F5344CB8AC3E}">
        <p14:creationId xmlns:p14="http://schemas.microsoft.com/office/powerpoint/2010/main" val="2451128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r>
              <a:rPr lang="en-US" sz="4000" dirty="0" smtClean="0">
                <a:latin typeface="Times New Roman" pitchFamily="18" charset="0"/>
                <a:cs typeface="Times New Roman" pitchFamily="18" charset="0"/>
              </a:rPr>
              <a:t>1.5.Types and Modes of Education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a:bodyPr>
          <a:lstStyle/>
          <a:p>
            <a:r>
              <a:rPr lang="en-US" dirty="0"/>
              <a:t>There are </a:t>
            </a:r>
            <a:r>
              <a:rPr lang="en-US" b="1" dirty="0"/>
              <a:t>three main types of education</a:t>
            </a:r>
            <a:r>
              <a:rPr lang="en-US" dirty="0"/>
              <a:t>, namely, Formal, Informal and Non-formal</a:t>
            </a:r>
            <a:r>
              <a:rPr lang="en-US" dirty="0" smtClean="0"/>
              <a:t>.</a:t>
            </a:r>
          </a:p>
          <a:p>
            <a:pPr marL="514350" indent="-514350">
              <a:buFont typeface="+mj-lt"/>
              <a:buAutoNum type="arabicPeriod"/>
            </a:pPr>
            <a:r>
              <a:rPr lang="en-US" b="1" dirty="0" smtClean="0"/>
              <a:t>Formal Education</a:t>
            </a:r>
          </a:p>
          <a:p>
            <a:pPr marL="0" indent="0">
              <a:buNone/>
            </a:pPr>
            <a:r>
              <a:rPr lang="en-US" dirty="0"/>
              <a:t>Formal education is a planned program of learning offered in a </a:t>
            </a:r>
            <a:r>
              <a:rPr lang="en-US" dirty="0" smtClean="0"/>
              <a:t>sequential Organization </a:t>
            </a:r>
            <a:r>
              <a:rPr lang="en-US" dirty="0"/>
              <a:t>such primary, secondary and </a:t>
            </a:r>
            <a:r>
              <a:rPr lang="en-US" dirty="0" smtClean="0"/>
              <a:t>university </a:t>
            </a:r>
            <a:r>
              <a:rPr lang="en-US" dirty="0"/>
              <a:t>education. The </a:t>
            </a:r>
            <a:r>
              <a:rPr lang="en-US" dirty="0" smtClean="0"/>
              <a:t>planned Education </a:t>
            </a:r>
            <a:r>
              <a:rPr lang="en-US" dirty="0"/>
              <a:t>being offered by schools and colleges is called formal education. It </a:t>
            </a:r>
            <a:r>
              <a:rPr lang="en-US" dirty="0" smtClean="0"/>
              <a:t>has Planned </a:t>
            </a:r>
            <a:r>
              <a:rPr lang="en-US" dirty="0"/>
              <a:t>curriculum with specified period and for the specific age group. It </a:t>
            </a:r>
            <a:r>
              <a:rPr lang="en-US" dirty="0" smtClean="0"/>
              <a:t>is Highly </a:t>
            </a:r>
            <a:r>
              <a:rPr lang="en-US" dirty="0"/>
              <a:t>institutionalized, graded and vertically linked in schooling </a:t>
            </a:r>
            <a:r>
              <a:rPr lang="en-US" dirty="0" smtClean="0"/>
              <a:t>structure, The </a:t>
            </a:r>
            <a:r>
              <a:rPr lang="en-US" dirty="0"/>
              <a:t>central or school authorities determine the contents of the </a:t>
            </a:r>
            <a:r>
              <a:rPr lang="en-US" dirty="0" smtClean="0"/>
              <a:t>formal Education</a:t>
            </a:r>
            <a:r>
              <a:rPr lang="en-US" dirty="0"/>
              <a:t>. </a:t>
            </a:r>
            <a:endParaRPr lang="en-US" dirty="0" smtClean="0"/>
          </a:p>
        </p:txBody>
      </p:sp>
    </p:spTree>
    <p:extLst>
      <p:ext uri="{BB962C8B-B14F-4D97-AF65-F5344CB8AC3E}">
        <p14:creationId xmlns:p14="http://schemas.microsoft.com/office/powerpoint/2010/main" val="1090214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Autofit/>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800600"/>
          </a:xfrm>
        </p:spPr>
        <p:txBody>
          <a:bodyPr>
            <a:normAutofit fontScale="92500" lnSpcReduction="20000"/>
          </a:bodyPr>
          <a:lstStyle/>
          <a:p>
            <a:pPr marL="0" indent="0">
              <a:buNone/>
            </a:pPr>
            <a:r>
              <a:rPr lang="en-US" dirty="0"/>
              <a:t>It is compulsory for the students to assimilate the prescribed </a:t>
            </a:r>
            <a:r>
              <a:rPr lang="en-US" dirty="0" smtClean="0"/>
              <a:t>contents And </a:t>
            </a:r>
            <a:r>
              <a:rPr lang="en-US" dirty="0"/>
              <a:t>their performance is systematically evaluated. These contents represent </a:t>
            </a:r>
            <a:r>
              <a:rPr lang="en-US" dirty="0" smtClean="0"/>
              <a:t>an Organized </a:t>
            </a:r>
            <a:r>
              <a:rPr lang="en-US" dirty="0"/>
              <a:t>learning experience/material having set aims of education. </a:t>
            </a:r>
            <a:r>
              <a:rPr lang="en-US" dirty="0" smtClean="0"/>
              <a:t>Teaching And </a:t>
            </a:r>
            <a:r>
              <a:rPr lang="en-US" dirty="0"/>
              <a:t>learning in school is systematic and coherent Teachers conduct teaching </a:t>
            </a:r>
            <a:r>
              <a:rPr lang="en-US" dirty="0" smtClean="0"/>
              <a:t>on The </a:t>
            </a:r>
            <a:r>
              <a:rPr lang="en-US" dirty="0"/>
              <a:t>basis of educational level and school timetable. Examinations determine</a:t>
            </a:r>
          </a:p>
          <a:p>
            <a:pPr marL="0" indent="0">
              <a:buNone/>
            </a:pPr>
            <a:r>
              <a:rPr lang="en-US" dirty="0"/>
              <a:t>Achievements of students.</a:t>
            </a:r>
          </a:p>
          <a:p>
            <a:pPr marL="0" indent="0">
              <a:buNone/>
            </a:pPr>
            <a:r>
              <a:rPr lang="en-US" dirty="0"/>
              <a:t>Following are the highlights of the formal education:</a:t>
            </a:r>
          </a:p>
          <a:p>
            <a:pPr marL="0" indent="0">
              <a:buNone/>
            </a:pPr>
            <a:r>
              <a:rPr lang="en-US" dirty="0"/>
              <a:t>1. Planned with a particular purpose.</a:t>
            </a:r>
          </a:p>
          <a:p>
            <a:pPr marL="0" indent="0">
              <a:buNone/>
            </a:pPr>
            <a:r>
              <a:rPr lang="en-US" dirty="0"/>
              <a:t>2. Limited to a specific period of time.</a:t>
            </a:r>
          </a:p>
          <a:p>
            <a:pPr marL="0" indent="0">
              <a:buNone/>
            </a:pPr>
            <a:r>
              <a:rPr lang="en-US" dirty="0"/>
              <a:t>3. Well-defined and systematic curriculum</a:t>
            </a:r>
          </a:p>
          <a:p>
            <a:pPr marL="0" indent="0">
              <a:buNone/>
            </a:pPr>
            <a:r>
              <a:rPr lang="en-US" dirty="0"/>
              <a:t>4. Imparted by specialized qualified teachers.</a:t>
            </a:r>
          </a:p>
          <a:p>
            <a:pPr marL="0" indent="0">
              <a:buNone/>
            </a:pPr>
            <a:r>
              <a:rPr lang="en-US" dirty="0"/>
              <a:t>5. Includes activities outside the classroom.</a:t>
            </a:r>
          </a:p>
          <a:p>
            <a:endParaRPr lang="en-US" dirty="0"/>
          </a:p>
        </p:txBody>
      </p:sp>
    </p:spTree>
    <p:extLst>
      <p:ext uri="{BB962C8B-B14F-4D97-AF65-F5344CB8AC3E}">
        <p14:creationId xmlns:p14="http://schemas.microsoft.com/office/powerpoint/2010/main" val="2037387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334000"/>
          </a:xfrm>
        </p:spPr>
        <p:txBody>
          <a:bodyPr>
            <a:normAutofit fontScale="92500" lnSpcReduction="10000"/>
          </a:bodyPr>
          <a:lstStyle/>
          <a:p>
            <a:r>
              <a:rPr lang="en-US" b="1" dirty="0"/>
              <a:t>General Education</a:t>
            </a:r>
          </a:p>
          <a:p>
            <a:pPr marL="0" indent="0">
              <a:buNone/>
            </a:pPr>
            <a:r>
              <a:rPr lang="en-US" dirty="0"/>
              <a:t>Education that caters the common needs of every </a:t>
            </a:r>
            <a:r>
              <a:rPr lang="en-US" dirty="0" smtClean="0"/>
              <a:t>individual </a:t>
            </a:r>
            <a:r>
              <a:rPr lang="en-US" dirty="0"/>
              <a:t>is called education.</a:t>
            </a:r>
          </a:p>
          <a:p>
            <a:pPr marL="0" indent="0">
              <a:buNone/>
            </a:pPr>
            <a:r>
              <a:rPr lang="en-US" dirty="0"/>
              <a:t>It the </a:t>
            </a:r>
            <a:r>
              <a:rPr lang="en-US" dirty="0" smtClean="0"/>
              <a:t>education </a:t>
            </a:r>
            <a:r>
              <a:rPr lang="en-US" dirty="0"/>
              <a:t>that every man should have in a society. In Pakistan </a:t>
            </a:r>
            <a:r>
              <a:rPr lang="en-US" dirty="0" smtClean="0"/>
              <a:t>elementary education </a:t>
            </a:r>
            <a:r>
              <a:rPr lang="en-US" dirty="0"/>
              <a:t>grade 1 to 8 is a general education to meet needs of all. It offers knowledge and skills that is </a:t>
            </a:r>
            <a:r>
              <a:rPr lang="en-US" dirty="0" smtClean="0"/>
              <a:t>useful </a:t>
            </a:r>
            <a:r>
              <a:rPr lang="en-US" dirty="0"/>
              <a:t>for every </a:t>
            </a:r>
            <a:r>
              <a:rPr lang="en-US" dirty="0" smtClean="0"/>
              <a:t>individual </a:t>
            </a:r>
            <a:r>
              <a:rPr lang="en-US" dirty="0"/>
              <a:t>such as language for communication, basics of science, social studies, M</a:t>
            </a:r>
            <a:r>
              <a:rPr lang="en-US" dirty="0" smtClean="0"/>
              <a:t>ath </a:t>
            </a:r>
            <a:r>
              <a:rPr lang="en-US" dirty="0"/>
              <a:t>and </a:t>
            </a:r>
            <a:r>
              <a:rPr lang="en-US" dirty="0" smtClean="0"/>
              <a:t>English.</a:t>
            </a:r>
            <a:endParaRPr lang="en-US" dirty="0"/>
          </a:p>
          <a:p>
            <a:r>
              <a:rPr lang="en-US" b="1" dirty="0"/>
              <a:t>Specific Education</a:t>
            </a:r>
          </a:p>
          <a:p>
            <a:pPr marL="0" indent="0">
              <a:buNone/>
            </a:pPr>
            <a:r>
              <a:rPr lang="en-US" dirty="0"/>
              <a:t>Education that is undertaken for a purpose is called specific education. Different people perform different functions. The specific education prepares them for the special functions such as </a:t>
            </a:r>
            <a:r>
              <a:rPr lang="en-US" dirty="0" smtClean="0"/>
              <a:t>doctors, </a:t>
            </a:r>
            <a:r>
              <a:rPr lang="en-US" dirty="0"/>
              <a:t>teacher, </a:t>
            </a:r>
            <a:r>
              <a:rPr lang="en-US" dirty="0" smtClean="0"/>
              <a:t>engineer, etc.</a:t>
            </a:r>
            <a:endParaRPr lang="en-US" dirty="0"/>
          </a:p>
          <a:p>
            <a:endParaRPr lang="en-US" dirty="0"/>
          </a:p>
        </p:txBody>
      </p:sp>
    </p:spTree>
    <p:extLst>
      <p:ext uri="{BB962C8B-B14F-4D97-AF65-F5344CB8AC3E}">
        <p14:creationId xmlns:p14="http://schemas.microsoft.com/office/powerpoint/2010/main" val="206275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Autofit/>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800600"/>
          </a:xfrm>
        </p:spPr>
        <p:txBody>
          <a:bodyPr>
            <a:normAutofit fontScale="92500"/>
          </a:bodyPr>
          <a:lstStyle/>
          <a:p>
            <a:pPr marL="514350" indent="-514350">
              <a:buFont typeface="+mj-lt"/>
              <a:buAutoNum type="arabicPeriod" startAt="2"/>
            </a:pPr>
            <a:r>
              <a:rPr lang="en-US" b="1" dirty="0"/>
              <a:t>Informal Education</a:t>
            </a:r>
          </a:p>
          <a:p>
            <a:pPr marL="0" indent="0">
              <a:buNone/>
            </a:pPr>
            <a:r>
              <a:rPr lang="en-US" dirty="0"/>
              <a:t>Informal education is not preplanned as formal. It is more situational. It takes place outside the formal institution and has no preset learning sequence. Informal education is a life long process by means of which individual acquires knowledge and skill. The learning takes place through day to day experience and other resources in the environment such as family, relatives and friends. Interaction within situations and people leads to learning and knowledge.</a:t>
            </a:r>
          </a:p>
          <a:p>
            <a:pPr marL="514350" indent="-514350">
              <a:buFont typeface="+mj-lt"/>
              <a:buAutoNum type="arabicPeriod"/>
            </a:pPr>
            <a:r>
              <a:rPr lang="en-US" dirty="0"/>
              <a:t>Incidental and spontaneous</a:t>
            </a:r>
          </a:p>
          <a:p>
            <a:pPr marL="514350" indent="-514350">
              <a:buFont typeface="+mj-lt"/>
              <a:buAutoNum type="arabicPeriod"/>
            </a:pPr>
            <a:r>
              <a:rPr lang="en-US" dirty="0"/>
              <a:t>Not preplanned</a:t>
            </a:r>
          </a:p>
          <a:p>
            <a:pPr marL="514350" indent="-514350">
              <a:buFont typeface="+mj-lt"/>
              <a:buAutoNum type="arabicPeriod"/>
            </a:pPr>
            <a:r>
              <a:rPr lang="en-US" dirty="0"/>
              <a:t>Not imparted by  special institution</a:t>
            </a:r>
          </a:p>
          <a:p>
            <a:endParaRPr lang="en-US" dirty="0"/>
          </a:p>
        </p:txBody>
      </p:sp>
    </p:spTree>
    <p:extLst>
      <p:ext uri="{BB962C8B-B14F-4D97-AF65-F5344CB8AC3E}">
        <p14:creationId xmlns:p14="http://schemas.microsoft.com/office/powerpoint/2010/main" val="2282720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sz="4000" b="1" dirty="0" smtClean="0">
                <a:latin typeface="Times New Roman" pitchFamily="18" charset="0"/>
                <a:cs typeface="Times New Roman" pitchFamily="18" charset="0"/>
              </a:rPr>
              <a:t>1.1.Definition of Education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143000"/>
            <a:ext cx="8305800" cy="5181600"/>
          </a:xfrm>
        </p:spPr>
        <p:txBody>
          <a:bodyPr>
            <a:noAutofit/>
          </a:bodyPr>
          <a:lstStyle/>
          <a:p>
            <a:r>
              <a:rPr lang="en-US" sz="2800" dirty="0" smtClean="0">
                <a:latin typeface="Times New Roman" pitchFamily="18" charset="0"/>
                <a:cs typeface="Times New Roman" pitchFamily="18" charset="0"/>
              </a:rPr>
              <a:t>“Education is a process in which and by which knowledge, character  and behavior of the young are shaped and molded.”			_Prof. </a:t>
            </a:r>
            <a:r>
              <a:rPr lang="en-US" sz="2800" dirty="0" err="1" smtClean="0">
                <a:latin typeface="Times New Roman" pitchFamily="18" charset="0"/>
                <a:cs typeface="Times New Roman" pitchFamily="18" charset="0"/>
              </a:rPr>
              <a:t>Drever</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“In the wider sense, it is a process that goes on through out life, and is promoted by almost every experience in life.”					_S.S. </a:t>
            </a:r>
            <a:r>
              <a:rPr lang="en-US" sz="2800" dirty="0" err="1" smtClean="0">
                <a:latin typeface="Times New Roman" pitchFamily="18" charset="0"/>
                <a:cs typeface="Times New Roman" pitchFamily="18" charset="0"/>
              </a:rPr>
              <a:t>Mackenzi</a:t>
            </a:r>
            <a:endParaRPr lang="en-US" sz="2800" dirty="0" smtClean="0">
              <a:latin typeface="Times New Roman" pitchFamily="18" charset="0"/>
              <a:cs typeface="Times New Roman" pitchFamily="18" charset="0"/>
            </a:endParaRPr>
          </a:p>
          <a:p>
            <a:pPr fontAlgn="base"/>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creation of a soul mind in a sound body</a:t>
            </a:r>
            <a:r>
              <a:rPr lang="en-US" sz="2800" dirty="0" smtClean="0">
                <a:latin typeface="Times New Roman" pitchFamily="18" charset="0"/>
                <a:cs typeface="Times New Roman" pitchFamily="18" charset="0"/>
              </a:rPr>
              <a:t>.”</a:t>
            </a:r>
          </a:p>
          <a:p>
            <a:pPr marL="0" indent="0" fontAlgn="base">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_Aristotle</a:t>
            </a:r>
          </a:p>
          <a:p>
            <a:pPr fontAlgn="base"/>
            <a:r>
              <a:rPr lang="en-US" sz="2800" dirty="0" smtClean="0">
                <a:latin typeface="Times New Roman" pitchFamily="18" charset="0"/>
                <a:cs typeface="Times New Roman" pitchFamily="18" charset="0"/>
              </a:rPr>
              <a:t>“Education is a process to transmit knowledge and culture to next generation, to impart intellectual and moral training and to bring happiness in the life of mankind.”					_</a:t>
            </a:r>
            <a:r>
              <a:rPr lang="en-US" sz="2800" dirty="0" err="1" smtClean="0">
                <a:latin typeface="Times New Roman" pitchFamily="18" charset="0"/>
                <a:cs typeface="Times New Roman" pitchFamily="18" charset="0"/>
              </a:rPr>
              <a:t>Ibne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Khaldon</a:t>
            </a: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222503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876800"/>
          </a:xfrm>
        </p:spPr>
        <p:txBody>
          <a:bodyPr>
            <a:normAutofit fontScale="85000" lnSpcReduction="10000"/>
          </a:bodyPr>
          <a:lstStyle/>
          <a:p>
            <a:pPr marL="514350" indent="-514350">
              <a:buFont typeface="+mj-lt"/>
              <a:buAutoNum type="arabicPeriod" startAt="3"/>
            </a:pPr>
            <a:r>
              <a:rPr lang="en-US" b="1" dirty="0"/>
              <a:t>Non-Formal Education</a:t>
            </a:r>
          </a:p>
          <a:p>
            <a:pPr marL="0" indent="0">
              <a:buNone/>
            </a:pPr>
            <a:r>
              <a:rPr lang="en-US" dirty="0"/>
              <a:t>Non-formal education takes place outside the formal system it is graded and structured like formal education but very flexible and diversified. Non formal education usually compliment formal education. It helps to facilitate those who do not get opportunity to continue formal education or dropouts. It also enables them to rejoin the main stream of further education. Non formal education is flexible and its duration ranges from short courses for enrichment to long courses leading to degrees.</a:t>
            </a:r>
          </a:p>
          <a:p>
            <a:pPr marL="0" indent="0">
              <a:buNone/>
            </a:pPr>
            <a:r>
              <a:rPr lang="en-US" dirty="0"/>
              <a:t>The highlights of non-formal education are as under </a:t>
            </a:r>
          </a:p>
          <a:p>
            <a:pPr marL="514350" indent="-514350">
              <a:buAutoNum type="arabicPeriod"/>
            </a:pPr>
            <a:r>
              <a:rPr lang="en-US" dirty="0"/>
              <a:t>It is the outside of realm of formal education</a:t>
            </a:r>
          </a:p>
          <a:p>
            <a:pPr marL="514350" indent="-514350">
              <a:buAutoNum type="arabicPeriod"/>
            </a:pPr>
            <a:r>
              <a:rPr lang="en-US" smtClean="0"/>
              <a:t>Conscious</a:t>
            </a:r>
            <a:r>
              <a:rPr lang="en-US" smtClean="0"/>
              <a:t> </a:t>
            </a:r>
            <a:r>
              <a:rPr lang="en-US" dirty="0"/>
              <a:t>and deliberate</a:t>
            </a:r>
          </a:p>
          <a:p>
            <a:pPr marL="514350" indent="-514350">
              <a:buAutoNum type="arabicPeriod"/>
            </a:pPr>
            <a:r>
              <a:rPr lang="en-US" dirty="0"/>
              <a:t>Organized for homogenous group</a:t>
            </a:r>
          </a:p>
          <a:p>
            <a:pPr marL="514350" indent="-514350">
              <a:buAutoNum type="arabicPeriod"/>
            </a:pPr>
            <a:r>
              <a:rPr lang="en-US" dirty="0"/>
              <a:t>Serves the needs of identified groups</a:t>
            </a:r>
          </a:p>
          <a:p>
            <a:endParaRPr lang="en-US" dirty="0"/>
          </a:p>
        </p:txBody>
      </p:sp>
    </p:spTree>
    <p:extLst>
      <p:ext uri="{BB962C8B-B14F-4D97-AF65-F5344CB8AC3E}">
        <p14:creationId xmlns:p14="http://schemas.microsoft.com/office/powerpoint/2010/main" val="2861797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r>
              <a:rPr lang="en-US" dirty="0" smtClean="0">
                <a:latin typeface="Times New Roman" pitchFamily="18" charset="0"/>
                <a:cs typeface="Times New Roman" pitchFamily="18" charset="0"/>
              </a:rPr>
              <a:t>Activity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With reference to at least two educationists, write down the functions of education in your own words.</a:t>
            </a:r>
          </a:p>
          <a:p>
            <a:pPr marL="514350" indent="-514350">
              <a:buFont typeface="+mj-lt"/>
              <a:buAutoNum type="arabicPeriod"/>
            </a:pPr>
            <a:r>
              <a:rPr lang="en-US" dirty="0" smtClean="0"/>
              <a:t>Go to online e-library and find out the concept of meaning of education and write it in your own words.</a:t>
            </a:r>
          </a:p>
          <a:p>
            <a:pPr marL="514350" indent="-514350">
              <a:buFont typeface="+mj-lt"/>
              <a:buAutoNum type="arabicPeriod"/>
            </a:pPr>
            <a:r>
              <a:rPr lang="en-US" dirty="0" smtClean="0"/>
              <a:t>Discuss the elements and modes of education with references to educationists.</a:t>
            </a:r>
            <a:endParaRPr lang="en-US" dirty="0"/>
          </a:p>
        </p:txBody>
      </p:sp>
    </p:spTree>
    <p:extLst>
      <p:ext uri="{BB962C8B-B14F-4D97-AF65-F5344CB8AC3E}">
        <p14:creationId xmlns:p14="http://schemas.microsoft.com/office/powerpoint/2010/main" val="385183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lstStyle/>
          <a:p>
            <a:r>
              <a:rPr lang="en-US" dirty="0" smtClean="0"/>
              <a:t>Education means growth and growth means many-sided development.			_B.F Skinner</a:t>
            </a:r>
          </a:p>
          <a:p>
            <a:r>
              <a:rPr lang="en-US" dirty="0" smtClean="0"/>
              <a:t>Education means the active self-development of the powers of individual, the development of interesting things worthwhile, the self-control of thoughts, words and action, and the improvement of his attitude and aims.				_Edward Fitzgerald</a:t>
            </a:r>
          </a:p>
          <a:p>
            <a:r>
              <a:rPr lang="en-US" dirty="0" smtClean="0"/>
              <a:t>Education is the process that begins at birth and continues through out life. Education is life and all of the life is education.			_</a:t>
            </a:r>
            <a:r>
              <a:rPr lang="en-US" smtClean="0"/>
              <a:t>F.J Brown</a:t>
            </a:r>
            <a:endParaRPr lang="en-US" dirty="0" smtClean="0"/>
          </a:p>
        </p:txBody>
      </p:sp>
    </p:spTree>
    <p:extLst>
      <p:ext uri="{BB962C8B-B14F-4D97-AF65-F5344CB8AC3E}">
        <p14:creationId xmlns:p14="http://schemas.microsoft.com/office/powerpoint/2010/main" val="1571294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a:bodyPr>
          <a:lstStyle/>
          <a:p>
            <a:r>
              <a:rPr lang="en-US" sz="4000" b="1" dirty="0" smtClean="0">
                <a:latin typeface="Times New Roman" pitchFamily="18" charset="0"/>
                <a:cs typeface="Times New Roman" pitchFamily="18" charset="0"/>
              </a:rPr>
              <a:t>Meaning of Education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257800"/>
          </a:xfrm>
        </p:spPr>
        <p:txBody>
          <a:bodyPr>
            <a:noAutofit/>
          </a:bodyPr>
          <a:lstStyle/>
          <a:p>
            <a:r>
              <a:rPr lang="en-US" sz="2800" dirty="0" smtClean="0"/>
              <a:t>Education is derived from the Latin word ‘</a:t>
            </a:r>
            <a:r>
              <a:rPr lang="en-US" sz="2800" dirty="0" err="1" smtClean="0"/>
              <a:t>Educatum</a:t>
            </a:r>
            <a:r>
              <a:rPr lang="en-US" sz="2800" dirty="0" smtClean="0"/>
              <a:t>’ which means to train. ‘E’ means from inside and </a:t>
            </a:r>
            <a:r>
              <a:rPr lang="en-US" sz="2800" dirty="0" err="1" smtClean="0"/>
              <a:t>Duco</a:t>
            </a:r>
            <a:r>
              <a:rPr lang="en-US" sz="2800" dirty="0" smtClean="0"/>
              <a:t> means to draw out, to lead out or to bring up. </a:t>
            </a:r>
          </a:p>
          <a:p>
            <a:r>
              <a:rPr lang="en-US" sz="2800" dirty="0" smtClean="0"/>
              <a:t>By combining the two education comes to mean to draw from within. Education is a process which draw from within.</a:t>
            </a:r>
          </a:p>
          <a:p>
            <a:r>
              <a:rPr lang="en-US" sz="2800" dirty="0" smtClean="0"/>
              <a:t>Each child is born with some innate tendencies, capacities and inherent powers. Education draws the powers out and develop them to the full.</a:t>
            </a:r>
          </a:p>
          <a:p>
            <a:r>
              <a:rPr lang="en-US" sz="2800" dirty="0" smtClean="0"/>
              <a:t>Latin word ‘</a:t>
            </a:r>
            <a:r>
              <a:rPr lang="en-US" sz="2800" dirty="0" err="1" smtClean="0"/>
              <a:t>Educere</a:t>
            </a:r>
            <a:r>
              <a:rPr lang="en-US" sz="2800" dirty="0" smtClean="0"/>
              <a:t> ‘ means to bring up, to lead out and to develop. It develop the inborn qualities of a child to the full.</a:t>
            </a:r>
          </a:p>
        </p:txBody>
      </p:sp>
    </p:spTree>
    <p:extLst>
      <p:ext uri="{BB962C8B-B14F-4D97-AF65-F5344CB8AC3E}">
        <p14:creationId xmlns:p14="http://schemas.microsoft.com/office/powerpoint/2010/main" val="2332914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Autofit/>
          </a:bodyPr>
          <a:lstStyle/>
          <a:p>
            <a:r>
              <a:rPr lang="en-US" sz="4000" b="1" dirty="0" smtClean="0">
                <a:latin typeface="Times New Roman" pitchFamily="18" charset="0"/>
                <a:cs typeface="Times New Roman" pitchFamily="18" charset="0"/>
              </a:rPr>
              <a:t>1.2.Education As a Process and Product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458200" cy="4876800"/>
          </a:xfrm>
        </p:spPr>
        <p:txBody>
          <a:bodyPr>
            <a:noAutofit/>
          </a:bodyPr>
          <a:lstStyle/>
          <a:p>
            <a:pPr marL="0" indent="0">
              <a:buNone/>
            </a:pPr>
            <a:r>
              <a:rPr lang="en-US" sz="2400" dirty="0" smtClean="0"/>
              <a:t>Education </a:t>
            </a:r>
            <a:r>
              <a:rPr lang="en-US" sz="2400" dirty="0"/>
              <a:t>is the process of gradually filling up the </a:t>
            </a:r>
            <a:r>
              <a:rPr lang="en-US" sz="2400" dirty="0" smtClean="0"/>
              <a:t>empty </a:t>
            </a:r>
            <a:r>
              <a:rPr lang="en-US" sz="2400" dirty="0"/>
              <a:t>mind of the child with grains of knowledge. </a:t>
            </a:r>
            <a:endParaRPr lang="en-US" sz="2400" dirty="0" smtClean="0"/>
          </a:p>
          <a:p>
            <a:r>
              <a:rPr lang="en-US" sz="2400" b="1" dirty="0"/>
              <a:t>Education as formation of mind  </a:t>
            </a:r>
          </a:p>
          <a:p>
            <a:pPr marL="0" indent="0">
              <a:buNone/>
            </a:pPr>
            <a:r>
              <a:rPr lang="en-US" sz="2400" dirty="0" smtClean="0"/>
              <a:t>Education </a:t>
            </a:r>
            <a:r>
              <a:rPr lang="en-US" sz="2400" dirty="0"/>
              <a:t>as formation tries to form the mind by a proper presentation of materials. It is formation of mind by setting up certain association or connection of content by means of a subject matter. </a:t>
            </a:r>
          </a:p>
          <a:p>
            <a:r>
              <a:rPr lang="en-US" sz="2400" b="1" dirty="0"/>
              <a:t>Education as growth and development  </a:t>
            </a:r>
          </a:p>
          <a:p>
            <a:pPr marL="0" indent="0">
              <a:buNone/>
            </a:pPr>
            <a:r>
              <a:rPr lang="en-US" sz="2400" dirty="0" smtClean="0"/>
              <a:t>It </a:t>
            </a:r>
            <a:r>
              <a:rPr lang="en-US" sz="2400" dirty="0"/>
              <a:t>is a modern concept of education. Change is the law of nature. Man undergoes changes and transformations from cradle to grave. These changes may be of different types such as physical, mental, moral and emotional. Two factors, training and environment condition every change. </a:t>
            </a:r>
          </a:p>
        </p:txBody>
      </p:sp>
    </p:spTree>
    <p:extLst>
      <p:ext uri="{BB962C8B-B14F-4D97-AF65-F5344CB8AC3E}">
        <p14:creationId xmlns:p14="http://schemas.microsoft.com/office/powerpoint/2010/main" val="692355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334000"/>
          </a:xfrm>
        </p:spPr>
        <p:txBody>
          <a:bodyPr>
            <a:noAutofit/>
          </a:bodyPr>
          <a:lstStyle/>
          <a:p>
            <a:pPr marL="0" indent="0">
              <a:buNone/>
            </a:pPr>
            <a:r>
              <a:rPr lang="en-US" sz="2000" dirty="0"/>
              <a:t>The original nature of man can be changed either by training on by his reaction to the environment. Whenever there is change there is growth. Through change, a living organism can take entirely a new shape and this again gives him powers to grow. Thus, Growing is education and getting education is growing</a:t>
            </a:r>
            <a:r>
              <a:rPr lang="en-US" sz="2000" dirty="0" smtClean="0"/>
              <a:t>.</a:t>
            </a:r>
          </a:p>
          <a:p>
            <a:r>
              <a:rPr lang="en-US" sz="2000" b="1" dirty="0" smtClean="0"/>
              <a:t>Education </a:t>
            </a:r>
            <a:r>
              <a:rPr lang="en-US" sz="2000" b="1" dirty="0"/>
              <a:t>as social change and progress </a:t>
            </a:r>
          </a:p>
          <a:p>
            <a:pPr marL="0" indent="0">
              <a:buNone/>
            </a:pPr>
            <a:r>
              <a:rPr lang="en-US" sz="2000" dirty="0" smtClean="0"/>
              <a:t>A </a:t>
            </a:r>
            <a:r>
              <a:rPr lang="en-US" sz="2000" dirty="0"/>
              <a:t>society is a well-organized human community. A conglomeration of people may not create a society. There must be active co-operation and intimate interaction among the members of the community. A society is not constant or static. It is rather dynamic and subject to change. A society is composed of individuals and when the ideas of individuals change the society is bound to change. According to </a:t>
            </a:r>
            <a:r>
              <a:rPr lang="en-US" sz="2000" dirty="0" err="1"/>
              <a:t>Maciver</a:t>
            </a:r>
            <a:r>
              <a:rPr lang="en-US" sz="2000" dirty="0"/>
              <a:t> social change is a process, which influences and change human life in different directions. Change is the law of human life and society. The function of education is to maintain this progressive trend. </a:t>
            </a:r>
          </a:p>
        </p:txBody>
      </p:sp>
    </p:spTree>
    <p:extLst>
      <p:ext uri="{BB962C8B-B14F-4D97-AF65-F5344CB8AC3E}">
        <p14:creationId xmlns:p14="http://schemas.microsoft.com/office/powerpoint/2010/main" val="264722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r>
              <a:rPr lang="en-US" sz="4000" dirty="0" smtClean="0">
                <a:latin typeface="Times New Roman" pitchFamily="18" charset="0"/>
                <a:cs typeface="Times New Roman" pitchFamily="18" charset="0"/>
              </a:rPr>
              <a:t>1.3.Scope and Functions of education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a:bodyPr>
          <a:lstStyle/>
          <a:p>
            <a:r>
              <a:rPr lang="en-US" dirty="0"/>
              <a:t>According to Payne, from the point of view of educational sociology the functions of education are mainly three (a) transmission of social and cultural heritage, (b) development of new social patterns, and (c) creative and constructive role</a:t>
            </a:r>
            <a:r>
              <a:rPr lang="en-US" dirty="0" smtClean="0"/>
              <a:t>.</a:t>
            </a:r>
          </a:p>
          <a:p>
            <a:r>
              <a:rPr lang="en-US" dirty="0" smtClean="0"/>
              <a:t>The views of different thinkers about functions of education are:</a:t>
            </a:r>
          </a:p>
          <a:p>
            <a:r>
              <a:rPr lang="en-US" dirty="0" smtClean="0"/>
              <a:t>“The central task of education is to implant a will and facility for learning; it should produce not learned but learning people. The truly human society is a learning society, where grandparents, parents, and children are students together.” 			_Eric Hoffer</a:t>
            </a:r>
            <a:endParaRPr lang="en-US" dirty="0"/>
          </a:p>
        </p:txBody>
      </p:sp>
    </p:spTree>
    <p:extLst>
      <p:ext uri="{BB962C8B-B14F-4D97-AF65-F5344CB8AC3E}">
        <p14:creationId xmlns:p14="http://schemas.microsoft.com/office/powerpoint/2010/main" val="1303496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685800"/>
          </a:xfrm>
        </p:spPr>
        <p:txBody>
          <a:bodyPr>
            <a:normAutofit/>
          </a:bodyPr>
          <a:lstStyle/>
          <a:p>
            <a:r>
              <a:rPr lang="en-US" sz="4000" dirty="0" err="1" smtClean="0">
                <a:latin typeface="Times New Roman" pitchFamily="18" charset="0"/>
                <a:cs typeface="Times New Roman" pitchFamily="18" charset="0"/>
              </a:rPr>
              <a:t>Cont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876800"/>
          </a:xfrm>
        </p:spPr>
        <p:txBody>
          <a:bodyPr>
            <a:noAutofit/>
          </a:bodyPr>
          <a:lstStyle/>
          <a:p>
            <a:pPr marL="0" indent="0">
              <a:buNone/>
            </a:pPr>
            <a:r>
              <a:rPr lang="en-US" sz="2400" dirty="0" smtClean="0"/>
              <a:t>The education serves to conserve culture, transmit heritage generation after generation and bring changes in the society in the society through reformation.</a:t>
            </a:r>
          </a:p>
          <a:p>
            <a:pPr marL="0" indent="0">
              <a:buNone/>
            </a:pPr>
            <a:r>
              <a:rPr lang="en-US" sz="2400" dirty="0" smtClean="0"/>
              <a:t>Major functions of education are as under:</a:t>
            </a:r>
          </a:p>
          <a:p>
            <a:pPr marL="514350" indent="-514350">
              <a:buAutoNum type="arabicPeriod"/>
            </a:pPr>
            <a:r>
              <a:rPr lang="en-US" sz="2400" b="1" dirty="0" smtClean="0"/>
              <a:t>Conservation</a:t>
            </a:r>
          </a:p>
          <a:p>
            <a:pPr marL="0" indent="0">
              <a:buNone/>
            </a:pPr>
            <a:r>
              <a:rPr lang="en-US" sz="2400" dirty="0" smtClean="0"/>
              <a:t>	Conservation of the religion, morals and way of social life are important function of education. Every society has a rich heritage in the form of traditions, manners, religion and customs. These are part of the total culture of a generation. This culture heritage is to be conserves and protected for the future generations. Education fulfills this important responsibility. The education serves as a means for conservation of culture.</a:t>
            </a:r>
          </a:p>
        </p:txBody>
      </p:sp>
    </p:spTree>
    <p:extLst>
      <p:ext uri="{BB962C8B-B14F-4D97-AF65-F5344CB8AC3E}">
        <p14:creationId xmlns:p14="http://schemas.microsoft.com/office/powerpoint/2010/main" val="3501511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dirty="0" err="1" smtClean="0">
                <a:latin typeface="Times New Roman" pitchFamily="18" charset="0"/>
                <a:cs typeface="Times New Roman" pitchFamily="18" charset="0"/>
              </a:rPr>
              <a:t>Cont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514350" indent="-514350">
              <a:buAutoNum type="arabicPeriod"/>
            </a:pPr>
            <a:r>
              <a:rPr lang="en-US" sz="2800" b="1" dirty="0"/>
              <a:t>Transmission</a:t>
            </a:r>
          </a:p>
          <a:p>
            <a:pPr marL="0" indent="0">
              <a:buNone/>
            </a:pPr>
            <a:r>
              <a:rPr lang="en-US" sz="2800" dirty="0"/>
              <a:t>	The transmission of cultural heritage in the society gives it a continuity generation after generation. It is the basic function of education for the survival of the society or a nation. Education offers learning experience and opportunities for the young generation to know their cultural heritage including knowledge, achievement, values and traditions. Education provides direction to the individual and society.</a:t>
            </a:r>
          </a:p>
          <a:p>
            <a:pPr marL="514350" indent="-514350">
              <a:buAutoNum type="arabicPeriod"/>
            </a:pPr>
            <a:r>
              <a:rPr lang="en-US" sz="2800" b="1" dirty="0"/>
              <a:t>Reformation</a:t>
            </a:r>
          </a:p>
          <a:p>
            <a:pPr marL="0" indent="0">
              <a:buNone/>
            </a:pPr>
            <a:r>
              <a:rPr lang="en-US" sz="2800" dirty="0"/>
              <a:t>	Education is a process of continuous reconstruction and reorganization. Unnecessary and unnatural elements of the cultural heritage are eliminated or reformed.</a:t>
            </a:r>
          </a:p>
          <a:p>
            <a:endParaRPr lang="en-US" dirty="0"/>
          </a:p>
        </p:txBody>
      </p:sp>
    </p:spTree>
    <p:extLst>
      <p:ext uri="{BB962C8B-B14F-4D97-AF65-F5344CB8AC3E}">
        <p14:creationId xmlns:p14="http://schemas.microsoft.com/office/powerpoint/2010/main" val="30677294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443</TotalTime>
  <Words>1946</Words>
  <Application>Microsoft Office PowerPoint</Application>
  <PresentationFormat>On-screen Show (4:3)</PresentationFormat>
  <Paragraphs>116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Introduction to Education</vt:lpstr>
      <vt:lpstr>1.1.Definition of Education</vt:lpstr>
      <vt:lpstr>Cont…</vt:lpstr>
      <vt:lpstr>Meaning of Education</vt:lpstr>
      <vt:lpstr>1.2.Education As a Process and Product</vt:lpstr>
      <vt:lpstr>Cont…</vt:lpstr>
      <vt:lpstr>1.3.Scope and Functions of education</vt:lpstr>
      <vt:lpstr>Cont…</vt:lpstr>
      <vt:lpstr>Cont…</vt:lpstr>
      <vt:lpstr>1.4.Elements of Education</vt:lpstr>
      <vt:lpstr>Cont…</vt:lpstr>
      <vt:lpstr>Cont…</vt:lpstr>
      <vt:lpstr>Continue…</vt:lpstr>
      <vt:lpstr>Cont…</vt:lpstr>
      <vt:lpstr>Cont…</vt:lpstr>
      <vt:lpstr>1.5.Types and Modes of Education</vt:lpstr>
      <vt:lpstr>Cont…</vt:lpstr>
      <vt:lpstr>Cont…</vt:lpstr>
      <vt:lpstr>Cont…</vt:lpstr>
      <vt:lpstr>Cont…</vt:lpstr>
      <vt:lpstr>Activity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Education</dc:title>
  <dc:creator>Umar Farooq</dc:creator>
  <cp:lastModifiedBy>Umar Farooq</cp:lastModifiedBy>
  <cp:revision>59</cp:revision>
  <dcterms:created xsi:type="dcterms:W3CDTF">2021-03-16T03:45:04Z</dcterms:created>
  <dcterms:modified xsi:type="dcterms:W3CDTF">2021-03-18T10:44:56Z</dcterms:modified>
</cp:coreProperties>
</file>