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4" r:id="rId3"/>
    <p:sldId id="265" r:id="rId4"/>
    <p:sldId id="266" r:id="rId5"/>
    <p:sldId id="267" r:id="rId6"/>
    <p:sldId id="268" r:id="rId7"/>
    <p:sldId id="269" r:id="rId8"/>
    <p:sldId id="258" r:id="rId9"/>
    <p:sldId id="259" r:id="rId10"/>
    <p:sldId id="260" r:id="rId11"/>
    <p:sldId id="261" r:id="rId12"/>
    <p:sldId id="262" r:id="rId13"/>
    <p:sldId id="263"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0" d="100"/>
          <a:sy n="60" d="100"/>
        </p:scale>
        <p:origin x="78" y="2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D4373CD-892D-48AD-BED0-1FE07B49CADD}" type="datetimeFigureOut">
              <a:rPr lang="en-US" smtClean="0"/>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B9B349-E8B6-4C83-AC38-7E68DAB8512F}"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076356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D4373CD-892D-48AD-BED0-1FE07B49CADD}" type="datetimeFigureOut">
              <a:rPr lang="en-US" smtClean="0"/>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B9B349-E8B6-4C83-AC38-7E68DAB8512F}" type="slidenum">
              <a:rPr lang="en-US" smtClean="0"/>
              <a:t>‹#›</a:t>
            </a:fld>
            <a:endParaRPr lang="en-US"/>
          </a:p>
        </p:txBody>
      </p:sp>
    </p:spTree>
    <p:extLst>
      <p:ext uri="{BB962C8B-B14F-4D97-AF65-F5344CB8AC3E}">
        <p14:creationId xmlns:p14="http://schemas.microsoft.com/office/powerpoint/2010/main" val="14258405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D4373CD-892D-48AD-BED0-1FE07B49CADD}" type="datetimeFigureOut">
              <a:rPr lang="en-US" smtClean="0"/>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B9B349-E8B6-4C83-AC38-7E68DAB8512F}" type="slidenum">
              <a:rPr lang="en-US" smtClean="0"/>
              <a:t>‹#›</a:t>
            </a:fld>
            <a:endParaRPr lang="en-US"/>
          </a:p>
        </p:txBody>
      </p:sp>
    </p:spTree>
    <p:extLst>
      <p:ext uri="{BB962C8B-B14F-4D97-AF65-F5344CB8AC3E}">
        <p14:creationId xmlns:p14="http://schemas.microsoft.com/office/powerpoint/2010/main" val="28088574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D4373CD-892D-48AD-BED0-1FE07B49CADD}" type="datetimeFigureOut">
              <a:rPr lang="en-US" smtClean="0"/>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B9B349-E8B6-4C83-AC38-7E68DAB8512F}" type="slidenum">
              <a:rPr lang="en-US" smtClean="0"/>
              <a:t>‹#›</a:t>
            </a:fld>
            <a:endParaRPr lang="en-US"/>
          </a:p>
        </p:txBody>
      </p:sp>
    </p:spTree>
    <p:extLst>
      <p:ext uri="{BB962C8B-B14F-4D97-AF65-F5344CB8AC3E}">
        <p14:creationId xmlns:p14="http://schemas.microsoft.com/office/powerpoint/2010/main" val="614590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D4373CD-892D-48AD-BED0-1FE07B49CADD}" type="datetimeFigureOut">
              <a:rPr lang="en-US" smtClean="0"/>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B9B349-E8B6-4C83-AC38-7E68DAB8512F}"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79932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D4373CD-892D-48AD-BED0-1FE07B49CADD}" type="datetimeFigureOut">
              <a:rPr lang="en-US" smtClean="0"/>
              <a:t>5/4/2020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B9B349-E8B6-4C83-AC38-7E68DAB8512F}" type="slidenum">
              <a:rPr lang="en-US" smtClean="0"/>
              <a:t>‹#›</a:t>
            </a:fld>
            <a:endParaRPr lang="en-US"/>
          </a:p>
        </p:txBody>
      </p:sp>
    </p:spTree>
    <p:extLst>
      <p:ext uri="{BB962C8B-B14F-4D97-AF65-F5344CB8AC3E}">
        <p14:creationId xmlns:p14="http://schemas.microsoft.com/office/powerpoint/2010/main" val="18129437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D4373CD-892D-48AD-BED0-1FE07B49CADD}" type="datetimeFigureOut">
              <a:rPr lang="en-US" smtClean="0"/>
              <a:t>5/4/2020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7B9B349-E8B6-4C83-AC38-7E68DAB8512F}" type="slidenum">
              <a:rPr lang="en-US" smtClean="0"/>
              <a:t>‹#›</a:t>
            </a:fld>
            <a:endParaRPr lang="en-US"/>
          </a:p>
        </p:txBody>
      </p:sp>
    </p:spTree>
    <p:extLst>
      <p:ext uri="{BB962C8B-B14F-4D97-AF65-F5344CB8AC3E}">
        <p14:creationId xmlns:p14="http://schemas.microsoft.com/office/powerpoint/2010/main" val="42529047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D4373CD-892D-48AD-BED0-1FE07B49CADD}" type="datetimeFigureOut">
              <a:rPr lang="en-US" smtClean="0"/>
              <a:t>5/4/2020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7B9B349-E8B6-4C83-AC38-7E68DAB8512F}" type="slidenum">
              <a:rPr lang="en-US" smtClean="0"/>
              <a:t>‹#›</a:t>
            </a:fld>
            <a:endParaRPr lang="en-US"/>
          </a:p>
        </p:txBody>
      </p:sp>
    </p:spTree>
    <p:extLst>
      <p:ext uri="{BB962C8B-B14F-4D97-AF65-F5344CB8AC3E}">
        <p14:creationId xmlns:p14="http://schemas.microsoft.com/office/powerpoint/2010/main" val="35626211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0D4373CD-892D-48AD-BED0-1FE07B49CADD}" type="datetimeFigureOut">
              <a:rPr lang="en-US" smtClean="0"/>
              <a:t>5/4/2020</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17B9B349-E8B6-4C83-AC38-7E68DAB8512F}" type="slidenum">
              <a:rPr lang="en-US" smtClean="0"/>
              <a:t>‹#›</a:t>
            </a:fld>
            <a:endParaRPr lang="en-US"/>
          </a:p>
        </p:txBody>
      </p:sp>
    </p:spTree>
    <p:extLst>
      <p:ext uri="{BB962C8B-B14F-4D97-AF65-F5344CB8AC3E}">
        <p14:creationId xmlns:p14="http://schemas.microsoft.com/office/powerpoint/2010/main" val="29037951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0D4373CD-892D-48AD-BED0-1FE07B49CADD}" type="datetimeFigureOut">
              <a:rPr lang="en-US" smtClean="0"/>
              <a:t>5/4/2020</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7B9B349-E8B6-4C83-AC38-7E68DAB8512F}" type="slidenum">
              <a:rPr lang="en-US" smtClean="0"/>
              <a:t>‹#›</a:t>
            </a:fld>
            <a:endParaRPr lang="en-US"/>
          </a:p>
        </p:txBody>
      </p:sp>
    </p:spTree>
    <p:extLst>
      <p:ext uri="{BB962C8B-B14F-4D97-AF65-F5344CB8AC3E}">
        <p14:creationId xmlns:p14="http://schemas.microsoft.com/office/powerpoint/2010/main" val="7543115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4373CD-892D-48AD-BED0-1FE07B49CADD}" type="datetimeFigureOut">
              <a:rPr lang="en-US" smtClean="0"/>
              <a:t>5/4/2020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B9B349-E8B6-4C83-AC38-7E68DAB8512F}" type="slidenum">
              <a:rPr lang="en-US" smtClean="0"/>
              <a:t>‹#›</a:t>
            </a:fld>
            <a:endParaRPr lang="en-US"/>
          </a:p>
        </p:txBody>
      </p:sp>
    </p:spTree>
    <p:extLst>
      <p:ext uri="{BB962C8B-B14F-4D97-AF65-F5344CB8AC3E}">
        <p14:creationId xmlns:p14="http://schemas.microsoft.com/office/powerpoint/2010/main" val="2388709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0D4373CD-892D-48AD-BED0-1FE07B49CADD}" type="datetimeFigureOut">
              <a:rPr lang="en-US" smtClean="0"/>
              <a:t>5/4/2020</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17B9B349-E8B6-4C83-AC38-7E68DAB8512F}"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939993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203157"/>
            <a:ext cx="9144000" cy="1572127"/>
          </a:xfrm>
        </p:spPr>
        <p:txBody>
          <a:bodyPr>
            <a:normAutofit/>
          </a:bodyPr>
          <a:lstStyle/>
          <a:p>
            <a:r>
              <a:rPr lang="en-US" sz="3200" b="1" dirty="0" smtClean="0">
                <a:latin typeface="Times New Roman" panose="02020603050405020304" pitchFamily="18" charset="0"/>
                <a:cs typeface="Times New Roman" panose="02020603050405020304" pitchFamily="18" charset="0"/>
              </a:rPr>
              <a:t>LECTURE# 11-12</a:t>
            </a:r>
            <a:br>
              <a:rPr lang="en-US" sz="3200" b="1" dirty="0" smtClean="0">
                <a:latin typeface="Times New Roman" panose="02020603050405020304" pitchFamily="18" charset="0"/>
                <a:cs typeface="Times New Roman" panose="02020603050405020304" pitchFamily="18" charset="0"/>
              </a:rPr>
            </a:br>
            <a:r>
              <a:rPr lang="en-US" sz="3200" b="1" dirty="0" smtClean="0">
                <a:latin typeface="Times New Roman" panose="02020603050405020304" pitchFamily="18" charset="0"/>
                <a:cs typeface="Times New Roman" panose="02020603050405020304" pitchFamily="18" charset="0"/>
              </a:rPr>
              <a:t/>
            </a:r>
            <a:br>
              <a:rPr lang="en-US" sz="3200" b="1" dirty="0" smtClean="0">
                <a:latin typeface="Times New Roman" panose="02020603050405020304" pitchFamily="18" charset="0"/>
                <a:cs typeface="Times New Roman" panose="02020603050405020304" pitchFamily="18" charset="0"/>
              </a:rPr>
            </a:br>
            <a:r>
              <a:rPr lang="en-US" sz="3100" b="1" dirty="0" smtClean="0">
                <a:latin typeface="Times New Roman" panose="02020603050405020304" pitchFamily="18" charset="0"/>
                <a:cs typeface="Times New Roman" panose="02020603050405020304" pitchFamily="18" charset="0"/>
              </a:rPr>
              <a:t>Piaget </a:t>
            </a:r>
            <a:r>
              <a:rPr lang="en-US" sz="3100" b="1" dirty="0" smtClean="0">
                <a:latin typeface="Times New Roman" panose="02020603050405020304" pitchFamily="18" charset="0"/>
                <a:cs typeface="Times New Roman" panose="02020603050405020304" pitchFamily="18" charset="0"/>
              </a:rPr>
              <a:t>Theory of Cognitive Development</a:t>
            </a:r>
            <a:endParaRPr lang="en-US" sz="3100" dirty="0"/>
          </a:p>
        </p:txBody>
      </p:sp>
      <p:sp>
        <p:nvSpPr>
          <p:cNvPr id="3" name="Subtitle 2"/>
          <p:cNvSpPr>
            <a:spLocks noGrp="1"/>
          </p:cNvSpPr>
          <p:nvPr>
            <p:ph type="subTitle" idx="1"/>
          </p:nvPr>
        </p:nvSpPr>
        <p:spPr>
          <a:xfrm>
            <a:off x="1524000" y="2775284"/>
            <a:ext cx="9144000" cy="2482516"/>
          </a:xfrm>
        </p:spPr>
        <p:txBody>
          <a:bodyPr/>
          <a:lstStyle/>
          <a:p>
            <a:r>
              <a:rPr lang="en-US" b="1" dirty="0" smtClean="0">
                <a:latin typeface="Times New Roman" panose="02020603050405020304" pitchFamily="18" charset="0"/>
                <a:cs typeface="Times New Roman" panose="02020603050405020304" pitchFamily="18" charset="0"/>
              </a:rPr>
              <a:t>(ENG-110)</a:t>
            </a:r>
            <a:endParaRPr lang="en-US"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340609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352926"/>
            <a:ext cx="10972800" cy="6224404"/>
          </a:xfrm>
        </p:spPr>
        <p:txBody>
          <a:bodyPr/>
          <a:lstStyle/>
          <a:p>
            <a:pPr>
              <a:buFont typeface="Arial" panose="020B0604020202020204" pitchFamily="34" charset="0"/>
              <a:buChar char="•"/>
            </a:pPr>
            <a:r>
              <a:rPr lang="en-US" sz="2800" b="1" dirty="0">
                <a:latin typeface="Times New Roman" panose="02020603050405020304" pitchFamily="18" charset="0"/>
                <a:cs typeface="Times New Roman" panose="02020603050405020304" pitchFamily="18" charset="0"/>
              </a:rPr>
              <a:t> this stage is marked by </a:t>
            </a:r>
            <a:r>
              <a:rPr lang="en-US" sz="2800" b="1" dirty="0">
                <a:latin typeface="Times New Roman" panose="02020603050405020304" pitchFamily="18" charset="0"/>
                <a:cs typeface="Times New Roman" panose="02020603050405020304" pitchFamily="18" charset="0"/>
                <a:sym typeface="+mn-ea"/>
              </a:rPr>
              <a:t>Egocentrism</a:t>
            </a:r>
            <a:endParaRPr lang="en-US" sz="2800" b="1" dirty="0">
              <a:latin typeface="Times New Roman" panose="02020603050405020304" pitchFamily="18" charset="0"/>
              <a:cs typeface="Times New Roman" panose="02020603050405020304" pitchFamily="18" charset="0"/>
            </a:endParaRPr>
          </a:p>
          <a:p>
            <a:pPr lvl="1">
              <a:buFont typeface="Wingdings" panose="05000000000000000000" charset="0"/>
              <a:buChar char="Ø"/>
            </a:pPr>
            <a:r>
              <a:rPr lang="en-US" sz="2800" dirty="0">
                <a:latin typeface="Times New Roman" panose="02020603050405020304" pitchFamily="18" charset="0"/>
                <a:cs typeface="Times New Roman" panose="02020603050405020304" pitchFamily="18" charset="0"/>
                <a:sym typeface="+mn-ea"/>
              </a:rPr>
              <a:t>Child’s inability to consider viewpoints other than his own</a:t>
            </a:r>
            <a:endParaRPr lang="en-US" sz="2800" dirty="0">
              <a:latin typeface="Times New Roman" panose="02020603050405020304" pitchFamily="18" charset="0"/>
              <a:cs typeface="Times New Roman" panose="02020603050405020304" pitchFamily="18" charset="0"/>
            </a:endParaRPr>
          </a:p>
          <a:p>
            <a:pPr lvl="1">
              <a:buFont typeface="Wingdings" panose="05000000000000000000" charset="0"/>
              <a:buChar char="Ø"/>
            </a:pPr>
            <a:r>
              <a:rPr lang="en-US" sz="2800" dirty="0">
                <a:latin typeface="Times New Roman" panose="02020603050405020304" pitchFamily="18" charset="0"/>
                <a:cs typeface="Times New Roman" panose="02020603050405020304" pitchFamily="18" charset="0"/>
                <a:sym typeface="+mn-ea"/>
              </a:rPr>
              <a:t>Difficulty in seeing the world through someone else’s perspective</a:t>
            </a:r>
          </a:p>
          <a:p>
            <a:pPr lvl="1">
              <a:buFont typeface="Wingdings" panose="05000000000000000000" charset="0"/>
              <a:buChar char="Ø"/>
            </a:pPr>
            <a:r>
              <a:rPr lang="en-US" sz="2800" dirty="0">
                <a:latin typeface="Times New Roman" panose="02020603050405020304" pitchFamily="18" charset="0"/>
                <a:cs typeface="Times New Roman" panose="02020603050405020304" pitchFamily="18" charset="0"/>
                <a:sym typeface="+mn-ea"/>
              </a:rPr>
              <a:t>they believe that non-living objects have the same perceptions they do like seeing things, feeling, hearing etc.</a:t>
            </a:r>
            <a:endParaRPr lang="en-US" sz="245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sz="2800" b="1" dirty="0">
                <a:latin typeface="Times New Roman" panose="02020603050405020304" pitchFamily="18" charset="0"/>
                <a:cs typeface="Times New Roman" panose="02020603050405020304" pitchFamily="18" charset="0"/>
                <a:sym typeface="+mn-ea"/>
              </a:rPr>
              <a:t>Inability to Conserve (quantity </a:t>
            </a:r>
            <a:r>
              <a:rPr lang="en-US" sz="2800" b="1" dirty="0" smtClean="0">
                <a:latin typeface="Times New Roman" panose="02020603050405020304" pitchFamily="18" charset="0"/>
                <a:cs typeface="Times New Roman" panose="02020603050405020304" pitchFamily="18" charset="0"/>
                <a:sym typeface="+mn-ea"/>
              </a:rPr>
              <a:t>doesn't </a:t>
            </a:r>
            <a:r>
              <a:rPr lang="en-US" sz="2800" b="1" dirty="0">
                <a:latin typeface="Times New Roman" panose="02020603050405020304" pitchFamily="18" charset="0"/>
                <a:cs typeface="Times New Roman" panose="02020603050405020304" pitchFamily="18" charset="0"/>
                <a:sym typeface="+mn-ea"/>
              </a:rPr>
              <a:t>change when shape change)</a:t>
            </a:r>
            <a:endParaRPr lang="en-US" sz="2800" dirty="0">
              <a:latin typeface="Times New Roman" panose="02020603050405020304" pitchFamily="18" charset="0"/>
              <a:cs typeface="Times New Roman" panose="02020603050405020304" pitchFamily="18" charset="0"/>
              <a:sym typeface="+mn-ea"/>
            </a:endParaRPr>
          </a:p>
          <a:p>
            <a:pPr lvl="1">
              <a:buFont typeface="Wingdings" panose="05000000000000000000" charset="0"/>
              <a:buChar char="Ø"/>
            </a:pPr>
            <a:r>
              <a:rPr lang="en-US" sz="2450" dirty="0">
                <a:latin typeface="Times New Roman" panose="02020603050405020304" pitchFamily="18" charset="0"/>
                <a:cs typeface="Times New Roman" panose="02020603050405020304" pitchFamily="18" charset="0"/>
              </a:rPr>
              <a:t>Child does not understand the process of conservation </a:t>
            </a:r>
          </a:p>
          <a:p>
            <a:pPr lvl="1">
              <a:buFont typeface="Wingdings" panose="05000000000000000000" charset="0"/>
              <a:buChar char="Ø"/>
            </a:pPr>
            <a:r>
              <a:rPr lang="en-US" sz="2450" dirty="0">
                <a:latin typeface="Times New Roman" panose="02020603050405020304" pitchFamily="18" charset="0"/>
                <a:cs typeface="Times New Roman" panose="02020603050405020304" pitchFamily="18" charset="0"/>
              </a:rPr>
              <a:t>Cannot mentally reverse an action</a:t>
            </a:r>
          </a:p>
          <a:p>
            <a:pPr lvl="1">
              <a:buFont typeface="Wingdings" panose="05000000000000000000" charset="0"/>
              <a:buChar char="Ø"/>
            </a:pPr>
            <a:r>
              <a:rPr lang="en-US" sz="2450" dirty="0" err="1">
                <a:latin typeface="Times New Roman" panose="02020603050405020304" pitchFamily="18" charset="0"/>
                <a:cs typeface="Times New Roman" panose="02020603050405020304" pitchFamily="18" charset="0"/>
              </a:rPr>
              <a:t>e.g</a:t>
            </a:r>
            <a:r>
              <a:rPr lang="en-US" sz="2450" dirty="0">
                <a:latin typeface="Times New Roman" panose="02020603050405020304" pitchFamily="18" charset="0"/>
                <a:cs typeface="Times New Roman" panose="02020603050405020304" pitchFamily="18" charset="0"/>
              </a:rPr>
              <a:t> if a short and wide glass of water is poured into tall and thin glass. children in this stage will perceive the taller glass as having more water due only because of its height.</a:t>
            </a:r>
          </a:p>
          <a:p>
            <a:pPr>
              <a:buFont typeface="Arial" panose="020B0604020202020204" pitchFamily="34" charset="0"/>
              <a:buChar char="•"/>
            </a:pPr>
            <a:endParaRPr lang="en-US" sz="245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412437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3200" b="1">
                <a:latin typeface="Times New Roman" panose="02020603050405020304" pitchFamily="18" charset="0"/>
                <a:cs typeface="Times New Roman" panose="02020603050405020304" pitchFamily="18" charset="0"/>
                <a:sym typeface="+mn-ea"/>
              </a:rPr>
              <a:t>Centration</a:t>
            </a:r>
            <a:endParaRPr lang="en-US" sz="3200"/>
          </a:p>
          <a:p>
            <a:pPr lvl="1">
              <a:buFont typeface="Wingdings" panose="05000000000000000000" charset="0"/>
              <a:buChar char="Ø"/>
            </a:pPr>
            <a:r>
              <a:rPr lang="en-US" sz="3200">
                <a:latin typeface="Times New Roman" panose="02020603050405020304" pitchFamily="18" charset="0"/>
                <a:cs typeface="Times New Roman" panose="02020603050405020304" pitchFamily="18" charset="0"/>
                <a:sym typeface="+mn-ea"/>
              </a:rPr>
              <a:t>Child’s ability to focus on only one aspect of a stimulus at a time such as height , as opposed to understand other aspects, such as glass width.</a:t>
            </a:r>
            <a:endParaRPr lang="en-US"/>
          </a:p>
        </p:txBody>
      </p:sp>
    </p:spTree>
    <p:extLst>
      <p:ext uri="{BB962C8B-B14F-4D97-AF65-F5344CB8AC3E}">
        <p14:creationId xmlns:p14="http://schemas.microsoft.com/office/powerpoint/2010/main" val="6656948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0" indent="0">
              <a:buNone/>
            </a:pPr>
            <a:r>
              <a:rPr lang="en-US" sz="2800" b="1">
                <a:latin typeface="Times New Roman" panose="02020603050405020304" pitchFamily="18" charset="0"/>
                <a:cs typeface="Times New Roman" panose="02020603050405020304" pitchFamily="18" charset="0"/>
              </a:rPr>
              <a:t>3. Concrete Operational (7 to 11 or 12 years)</a:t>
            </a:r>
          </a:p>
          <a:p>
            <a:pPr lvl="1">
              <a:buFont typeface="Wingdings" panose="05000000000000000000" charset="0"/>
              <a:buChar char="Ø"/>
            </a:pPr>
            <a:r>
              <a:rPr lang="en-US" sz="2450">
                <a:latin typeface="Times New Roman" panose="02020603050405020304" pitchFamily="18" charset="0"/>
                <a:cs typeface="Times New Roman" panose="02020603050405020304" pitchFamily="18" charset="0"/>
              </a:rPr>
              <a:t>this stage is marked by decreased in centristic thoughts</a:t>
            </a:r>
          </a:p>
          <a:p>
            <a:pPr lvl="1">
              <a:buFont typeface="Wingdings" panose="05000000000000000000" charset="0"/>
              <a:buChar char="Ø"/>
            </a:pPr>
            <a:r>
              <a:rPr lang="en-US" sz="2450">
                <a:latin typeface="Times New Roman" panose="02020603050405020304" pitchFamily="18" charset="0"/>
                <a:cs typeface="Times New Roman" panose="02020603050405020304" pitchFamily="18" charset="0"/>
              </a:rPr>
              <a:t>Child can now think logically about objects and events</a:t>
            </a:r>
          </a:p>
          <a:p>
            <a:pPr lvl="1">
              <a:buFont typeface="Wingdings" panose="05000000000000000000" charset="0"/>
              <a:buChar char="Ø"/>
            </a:pPr>
            <a:r>
              <a:rPr lang="en-US" sz="2450">
                <a:latin typeface="Times New Roman" panose="02020603050405020304" pitchFamily="18" charset="0"/>
                <a:cs typeface="Times New Roman" panose="02020603050405020304" pitchFamily="18" charset="0"/>
              </a:rPr>
              <a:t>3 abilites developing in this stage</a:t>
            </a:r>
          </a:p>
          <a:p>
            <a:pPr lvl="1">
              <a:buFont typeface="Wingdings" panose="05000000000000000000" charset="0"/>
              <a:buChar char="Ø"/>
            </a:pPr>
            <a:r>
              <a:rPr lang="en-US" sz="2450" b="1">
                <a:latin typeface="Times New Roman" panose="02020603050405020304" pitchFamily="18" charset="0"/>
                <a:cs typeface="Times New Roman" panose="02020603050405020304" pitchFamily="18" charset="0"/>
              </a:rPr>
              <a:t>Seriation</a:t>
            </a:r>
          </a:p>
          <a:p>
            <a:pPr lvl="1">
              <a:buFont typeface="Wingdings" panose="05000000000000000000" charset="0"/>
              <a:buChar char="Ø"/>
            </a:pPr>
            <a:r>
              <a:rPr lang="en-US" sz="2450">
                <a:latin typeface="Times New Roman" panose="02020603050405020304" pitchFamily="18" charset="0"/>
                <a:cs typeface="Times New Roman" panose="02020603050405020304" pitchFamily="18" charset="0"/>
              </a:rPr>
              <a:t>Ability to order objects according to some quantitative dimension</a:t>
            </a:r>
          </a:p>
          <a:p>
            <a:pPr lvl="1">
              <a:buFont typeface="Wingdings" panose="05000000000000000000" charset="0"/>
              <a:buChar char="Ø"/>
            </a:pPr>
            <a:r>
              <a:rPr lang="en-US" sz="2450" b="1">
                <a:latin typeface="Times New Roman" panose="02020603050405020304" pitchFamily="18" charset="0"/>
                <a:cs typeface="Times New Roman" panose="02020603050405020304" pitchFamily="18" charset="0"/>
              </a:rPr>
              <a:t>Classification or grouping</a:t>
            </a:r>
            <a:endParaRPr lang="en-US" sz="2450">
              <a:latin typeface="Times New Roman" panose="02020603050405020304" pitchFamily="18" charset="0"/>
              <a:cs typeface="Times New Roman" panose="02020603050405020304" pitchFamily="18" charset="0"/>
            </a:endParaRPr>
          </a:p>
          <a:p>
            <a:pPr lvl="1">
              <a:buFont typeface="Wingdings" panose="05000000000000000000" charset="0"/>
              <a:buChar char="Ø"/>
            </a:pPr>
            <a:r>
              <a:rPr lang="en-US" sz="2450">
                <a:latin typeface="Times New Roman" panose="02020603050405020304" pitchFamily="18" charset="0"/>
                <a:cs typeface="Times New Roman" panose="02020603050405020304" pitchFamily="18" charset="0"/>
              </a:rPr>
              <a:t>Ability to recognize hierarchical relations between sets and subsets (e.g a small dog and a large dog both are still dog or that one rupee, 100 rupee and 1000 rupee are part of bigger concept of money.</a:t>
            </a:r>
          </a:p>
          <a:p>
            <a:pPr lvl="1">
              <a:buFont typeface="Wingdings" panose="05000000000000000000" charset="0"/>
              <a:buChar char="Ø"/>
            </a:pPr>
            <a:r>
              <a:rPr lang="en-US" sz="2450" b="1">
                <a:latin typeface="Times New Roman" panose="02020603050405020304" pitchFamily="18" charset="0"/>
                <a:cs typeface="Times New Roman" panose="02020603050405020304" pitchFamily="18" charset="0"/>
              </a:rPr>
              <a:t>understanding of concrete objects also developed.</a:t>
            </a:r>
          </a:p>
        </p:txBody>
      </p:sp>
    </p:spTree>
    <p:extLst>
      <p:ext uri="{BB962C8B-B14F-4D97-AF65-F5344CB8AC3E}">
        <p14:creationId xmlns:p14="http://schemas.microsoft.com/office/powerpoint/2010/main" val="28705413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sz="2800" b="1">
                <a:latin typeface="Times New Roman" panose="02020603050405020304" pitchFamily="18" charset="0"/>
                <a:cs typeface="Times New Roman" panose="02020603050405020304" pitchFamily="18" charset="0"/>
              </a:rPr>
              <a:t>4. Formal Operational</a:t>
            </a:r>
            <a:endParaRPr lang="en-US" sz="2800">
              <a:latin typeface="Times New Roman" panose="02020603050405020304" pitchFamily="18" charset="0"/>
              <a:cs typeface="Times New Roman" panose="02020603050405020304" pitchFamily="18" charset="0"/>
            </a:endParaRPr>
          </a:p>
          <a:p>
            <a:r>
              <a:rPr lang="en-US" sz="2800">
                <a:latin typeface="Times New Roman" panose="02020603050405020304" pitchFamily="18" charset="0"/>
                <a:cs typeface="Times New Roman" panose="02020603050405020304" pitchFamily="18" charset="0"/>
              </a:rPr>
              <a:t>Highest stage of cognitive development</a:t>
            </a:r>
          </a:p>
          <a:p>
            <a:r>
              <a:rPr lang="en-US" sz="2800">
                <a:latin typeface="Times New Roman" panose="02020603050405020304" pitchFamily="18" charset="0"/>
                <a:cs typeface="Times New Roman" panose="02020603050405020304" pitchFamily="18" charset="0"/>
              </a:rPr>
              <a:t>Adolescent is able to:</a:t>
            </a:r>
          </a:p>
          <a:p>
            <a:pPr lvl="1">
              <a:buFont typeface="Wingdings" panose="05000000000000000000" charset="0"/>
              <a:buChar char="Ø"/>
            </a:pPr>
            <a:r>
              <a:rPr lang="en-US" sz="2450">
                <a:latin typeface="Times New Roman" panose="02020603050405020304" pitchFamily="18" charset="0"/>
                <a:cs typeface="Times New Roman" panose="02020603050405020304" pitchFamily="18" charset="0"/>
              </a:rPr>
              <a:t>Reason logically</a:t>
            </a:r>
          </a:p>
          <a:p>
            <a:pPr lvl="1">
              <a:buFont typeface="Wingdings" panose="05000000000000000000" charset="0"/>
              <a:buChar char="Ø"/>
            </a:pPr>
            <a:r>
              <a:rPr lang="en-US" sz="2450">
                <a:latin typeface="Times New Roman" panose="02020603050405020304" pitchFamily="18" charset="0"/>
                <a:cs typeface="Times New Roman" panose="02020603050405020304" pitchFamily="18" charset="0"/>
              </a:rPr>
              <a:t>Can draw conclusions</a:t>
            </a:r>
          </a:p>
          <a:p>
            <a:pPr lvl="1">
              <a:buFont typeface="Wingdings" panose="05000000000000000000" charset="0"/>
              <a:buChar char="Ø"/>
            </a:pPr>
            <a:r>
              <a:rPr lang="en-US" sz="2450">
                <a:latin typeface="Times New Roman" panose="02020603050405020304" pitchFamily="18" charset="0"/>
                <a:cs typeface="Times New Roman" panose="02020603050405020304" pitchFamily="18" charset="0"/>
              </a:rPr>
              <a:t>understand the abstract concept like honesty, allah</a:t>
            </a:r>
          </a:p>
          <a:p>
            <a:pPr lvl="1">
              <a:buFont typeface="Wingdings" panose="05000000000000000000" charset="0"/>
              <a:buChar char="Ø"/>
            </a:pPr>
            <a:r>
              <a:rPr lang="en-US" sz="2450">
                <a:latin typeface="Times New Roman" panose="02020603050405020304" pitchFamily="18" charset="0"/>
                <a:cs typeface="Times New Roman" panose="02020603050405020304" pitchFamily="18" charset="0"/>
              </a:rPr>
              <a:t>Formulate and entertain, and test hypotheses</a:t>
            </a:r>
          </a:p>
        </p:txBody>
      </p:sp>
    </p:spTree>
    <p:extLst>
      <p:ext uri="{BB962C8B-B14F-4D97-AF65-F5344CB8AC3E}">
        <p14:creationId xmlns:p14="http://schemas.microsoft.com/office/powerpoint/2010/main" val="11313450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2238375" y="285750"/>
            <a:ext cx="7772400" cy="1143000"/>
          </a:xfrm>
        </p:spPr>
        <p:txBody>
          <a:bodyPr/>
          <a:lstStyle/>
          <a:p>
            <a:pPr eaLnBrk="1" hangingPunct="1">
              <a:defRPr/>
            </a:pPr>
            <a:r>
              <a:rPr lang="en-US" altLang="en-US" sz="3600" b="1" dirty="0">
                <a:solidFill>
                  <a:schemeClr val="accent2"/>
                </a:solidFill>
                <a:effectLst>
                  <a:outerShdw blurRad="38100" dist="38100" dir="2700000" algn="tl">
                    <a:srgbClr val="000000"/>
                  </a:outerShdw>
                </a:effectLst>
              </a:rPr>
              <a:t>WHO WAS JEAN PIAGET?</a:t>
            </a:r>
            <a:br>
              <a:rPr lang="en-US" altLang="en-US" sz="3600" b="1" dirty="0">
                <a:solidFill>
                  <a:schemeClr val="accent2"/>
                </a:solidFill>
                <a:effectLst>
                  <a:outerShdw blurRad="38100" dist="38100" dir="2700000" algn="tl">
                    <a:srgbClr val="000000"/>
                  </a:outerShdw>
                </a:effectLst>
              </a:rPr>
            </a:br>
            <a:r>
              <a:rPr lang="en-US" altLang="en-US" sz="2800" b="1" dirty="0" err="1">
                <a:effectLst>
                  <a:outerShdw blurRad="38100" dist="38100" dir="2700000" algn="tl">
                    <a:srgbClr val="000000"/>
                  </a:outerShdw>
                </a:effectLst>
              </a:rPr>
              <a:t>Jean</a:t>
            </a:r>
            <a:r>
              <a:rPr lang="en-US" altLang="en-US" sz="2800" b="1" dirty="0">
                <a:effectLst>
                  <a:outerShdw blurRad="38100" dist="38100" dir="2700000" algn="tl">
                    <a:srgbClr val="000000"/>
                  </a:outerShdw>
                </a:effectLst>
              </a:rPr>
              <a:t> Piaget (1896 - 1980)</a:t>
            </a:r>
          </a:p>
        </p:txBody>
      </p:sp>
      <p:sp>
        <p:nvSpPr>
          <p:cNvPr id="3075" name="Rectangle 3"/>
          <p:cNvSpPr>
            <a:spLocks noGrp="1" noChangeArrowheads="1"/>
          </p:cNvSpPr>
          <p:nvPr>
            <p:ph idx="1"/>
          </p:nvPr>
        </p:nvSpPr>
        <p:spPr>
          <a:xfrm>
            <a:off x="1524000" y="4714876"/>
            <a:ext cx="8001000" cy="1838325"/>
          </a:xfrm>
        </p:spPr>
        <p:txBody>
          <a:bodyPr/>
          <a:lstStyle/>
          <a:p>
            <a:pPr eaLnBrk="1" hangingPunct="1"/>
            <a:r>
              <a:rPr lang="en-US" altLang="en-US" dirty="0" smtClean="0"/>
              <a:t>Swiss Psychologist</a:t>
            </a:r>
          </a:p>
          <a:p>
            <a:pPr eaLnBrk="1" hangingPunct="1"/>
            <a:r>
              <a:rPr lang="en-US" altLang="en-US" dirty="0" smtClean="0"/>
              <a:t>Proponent of Cognitive theory of  </a:t>
            </a:r>
          </a:p>
          <a:p>
            <a:pPr eaLnBrk="1" hangingPunct="1">
              <a:buFontTx/>
              <a:buNone/>
            </a:pPr>
            <a:r>
              <a:rPr lang="en-US" altLang="en-US" dirty="0" smtClean="0"/>
              <a:t>	development. </a:t>
            </a:r>
          </a:p>
        </p:txBody>
      </p:sp>
      <p:sp>
        <p:nvSpPr>
          <p:cNvPr id="3076" name="Text Box 4"/>
          <p:cNvSpPr txBox="1">
            <a:spLocks noChangeArrowheads="1"/>
          </p:cNvSpPr>
          <p:nvPr/>
        </p:nvSpPr>
        <p:spPr bwMode="auto">
          <a:xfrm>
            <a:off x="8686800" y="304800"/>
            <a:ext cx="1752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endParaRPr lang="en-US" altLang="en-US" sz="2400">
              <a:latin typeface="Times New Roman" panose="02020603050405020304" pitchFamily="18" charset="0"/>
            </a:endParaRPr>
          </a:p>
        </p:txBody>
      </p:sp>
      <p:pic>
        <p:nvPicPr>
          <p:cNvPr id="3077" name="Picture 7" descr="Image result for jean piage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95750" y="1428750"/>
            <a:ext cx="3429000" cy="3214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637997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0928"/>
            <a:ext cx="10972800" cy="361756"/>
          </a:xfrm>
        </p:spPr>
        <p:txBody>
          <a:bodyPr>
            <a:normAutofit fontScale="90000"/>
          </a:bodyPr>
          <a:lstStyle/>
          <a:p>
            <a:pPr algn="ctr"/>
            <a:r>
              <a:rPr lang="en-US" sz="3200" b="1" dirty="0">
                <a:latin typeface="Times New Roman" panose="02020603050405020304" pitchFamily="18" charset="0"/>
                <a:cs typeface="Times New Roman" panose="02020603050405020304" pitchFamily="18" charset="0"/>
              </a:rPr>
              <a:t/>
            </a:r>
            <a:br>
              <a:rPr lang="en-US" sz="3200" b="1" dirty="0">
                <a:latin typeface="Times New Roman" panose="02020603050405020304" pitchFamily="18" charset="0"/>
                <a:cs typeface="Times New Roman" panose="02020603050405020304" pitchFamily="18" charset="0"/>
              </a:rPr>
            </a:br>
            <a:endParaRPr lang="en-US" sz="32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363579"/>
            <a:ext cx="10515600" cy="4229184"/>
          </a:xfrm>
        </p:spPr>
        <p:txBody>
          <a:bodyPr>
            <a:normAutofit lnSpcReduction="10000"/>
          </a:bodyPr>
          <a:lstStyle/>
          <a:p>
            <a:pPr marL="0" indent="0">
              <a:buNone/>
            </a:pPr>
            <a:r>
              <a:rPr lang="en-US" altLang="en-US" b="1" dirty="0" smtClean="0">
                <a:latin typeface="Times New Roman" panose="02020603050405020304" pitchFamily="18" charset="0"/>
                <a:cs typeface="Times New Roman" panose="02020603050405020304" pitchFamily="18" charset="0"/>
              </a:rPr>
              <a:t>Theory of Cognitive Development:</a:t>
            </a:r>
          </a:p>
          <a:p>
            <a:r>
              <a:rPr lang="en-US" sz="2800" dirty="0" smtClean="0">
                <a:latin typeface="Times New Roman" panose="02020603050405020304" pitchFamily="18" charset="0"/>
                <a:cs typeface="Times New Roman" panose="02020603050405020304" pitchFamily="18" charset="0"/>
              </a:rPr>
              <a:t>Cognitive </a:t>
            </a:r>
            <a:r>
              <a:rPr lang="en-US" sz="2800" dirty="0">
                <a:latin typeface="Times New Roman" panose="02020603050405020304" pitchFamily="18" charset="0"/>
                <a:cs typeface="Times New Roman" panose="02020603050405020304" pitchFamily="18" charset="0"/>
              </a:rPr>
              <a:t>development refers to processes we use to gain knowledge. it includes language, thoughts, reasoning and imagination, identifying and </a:t>
            </a:r>
            <a:r>
              <a:rPr lang="en-US" sz="2800" dirty="0" smtClean="0">
                <a:latin typeface="Times New Roman" panose="02020603050405020304" pitchFamily="18" charset="0"/>
                <a:cs typeface="Times New Roman" panose="02020603050405020304" pitchFamily="18" charset="0"/>
              </a:rPr>
              <a:t>differentiating </a:t>
            </a:r>
            <a:r>
              <a:rPr lang="en-US" sz="2800" dirty="0">
                <a:latin typeface="Times New Roman" panose="02020603050405020304" pitchFamily="18" charset="0"/>
                <a:cs typeface="Times New Roman" panose="02020603050405020304" pitchFamily="18" charset="0"/>
              </a:rPr>
              <a:t>between one and many things like colors etc.</a:t>
            </a:r>
          </a:p>
          <a:p>
            <a:pPr>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The most cited theory in the cognitive development in children is Jean piaget (1896-1980).</a:t>
            </a:r>
          </a:p>
          <a:p>
            <a:pPr>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This theory maintains that all children go through specific stages as their intellect and ability to see the relationships matures.</a:t>
            </a:r>
          </a:p>
          <a:p>
            <a:pPr>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These stages are completed in a fixed order with all children. However the age range can vary from child to child.</a:t>
            </a:r>
          </a:p>
        </p:txBody>
      </p:sp>
    </p:spTree>
    <p:extLst>
      <p:ext uri="{BB962C8B-B14F-4D97-AF65-F5344CB8AC3E}">
        <p14:creationId xmlns:p14="http://schemas.microsoft.com/office/powerpoint/2010/main" val="38628552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altLang="en-US" dirty="0" smtClean="0">
                <a:latin typeface="Times New Roman" panose="02020603050405020304" pitchFamily="18" charset="0"/>
                <a:cs typeface="Times New Roman" panose="02020603050405020304" pitchFamily="18" charset="0"/>
              </a:rPr>
              <a:t>Assumptions </a:t>
            </a:r>
          </a:p>
        </p:txBody>
      </p:sp>
      <p:sp>
        <p:nvSpPr>
          <p:cNvPr id="6147" name="Content Placeholder 2"/>
          <p:cNvSpPr>
            <a:spLocks noGrp="1"/>
          </p:cNvSpPr>
          <p:nvPr>
            <p:ph idx="1"/>
          </p:nvPr>
        </p:nvSpPr>
        <p:spPr/>
        <p:txBody>
          <a:bodyPr/>
          <a:lstStyle/>
          <a:p>
            <a:r>
              <a:rPr lang="en-US" altLang="en-US" dirty="0" smtClean="0"/>
              <a:t>1. Children construct their own knowledge in response to their experiences.</a:t>
            </a:r>
          </a:p>
          <a:p>
            <a:pPr>
              <a:buFontTx/>
              <a:buNone/>
            </a:pPr>
            <a:endParaRPr lang="en-US" altLang="en-US" dirty="0" smtClean="0"/>
          </a:p>
          <a:p>
            <a:r>
              <a:rPr lang="en-US" altLang="en-US" dirty="0" smtClean="0"/>
              <a:t>2. Children learn many things on their own.</a:t>
            </a:r>
          </a:p>
          <a:p>
            <a:pPr>
              <a:buFontTx/>
              <a:buNone/>
            </a:pPr>
            <a:endParaRPr lang="en-US" altLang="en-US" dirty="0" smtClean="0"/>
          </a:p>
          <a:p>
            <a:r>
              <a:rPr lang="en-US" altLang="en-US" dirty="0" smtClean="0"/>
              <a:t>3. Children are intrinsically motivated to learn.</a:t>
            </a:r>
          </a:p>
        </p:txBody>
      </p:sp>
    </p:spTree>
    <p:extLst>
      <p:ext uri="{BB962C8B-B14F-4D97-AF65-F5344CB8AC3E}">
        <p14:creationId xmlns:p14="http://schemas.microsoft.com/office/powerpoint/2010/main" val="7044365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normAutofit fontScale="90000"/>
          </a:bodyPr>
          <a:lstStyle/>
          <a:p>
            <a:pPr eaLnBrk="1" hangingPunct="1"/>
            <a:r>
              <a:rPr lang="en-US" altLang="en-US" sz="3600" dirty="0"/>
              <a:t/>
            </a:r>
            <a:br>
              <a:rPr lang="en-US" altLang="en-US" sz="3600" dirty="0"/>
            </a:br>
            <a:r>
              <a:rPr lang="en-US" altLang="en-US" sz="3600" dirty="0"/>
              <a:t> </a:t>
            </a:r>
            <a:r>
              <a:rPr lang="en-US" altLang="en-US" sz="3600" b="1" dirty="0">
                <a:latin typeface="Times New Roman" panose="02020603050405020304" pitchFamily="18" charset="0"/>
                <a:cs typeface="Times New Roman" panose="02020603050405020304" pitchFamily="18" charset="0"/>
              </a:rPr>
              <a:t>Components of Piaget’s theory</a:t>
            </a:r>
            <a:r>
              <a:rPr lang="en-US" altLang="en-US" sz="3600" dirty="0">
                <a:solidFill>
                  <a:srgbClr val="FF0000"/>
                </a:solidFill>
              </a:rPr>
              <a:t>:</a:t>
            </a:r>
            <a:r>
              <a:rPr lang="en-US" altLang="en-US" sz="3600" dirty="0"/>
              <a:t/>
            </a:r>
            <a:br>
              <a:rPr lang="en-US" altLang="en-US" sz="3600" dirty="0"/>
            </a:br>
            <a:endParaRPr lang="en-GB" altLang="en-US" dirty="0" smtClean="0"/>
          </a:p>
        </p:txBody>
      </p:sp>
      <p:sp>
        <p:nvSpPr>
          <p:cNvPr id="7171" name="Content Placeholder 2"/>
          <p:cNvSpPr>
            <a:spLocks noGrp="1"/>
          </p:cNvSpPr>
          <p:nvPr>
            <p:ph idx="1"/>
          </p:nvPr>
        </p:nvSpPr>
        <p:spPr>
          <a:xfrm>
            <a:off x="2095500" y="1389063"/>
            <a:ext cx="7543800" cy="3911600"/>
          </a:xfrm>
        </p:spPr>
        <p:txBody>
          <a:bodyPr/>
          <a:lstStyle/>
          <a:p>
            <a:pPr eaLnBrk="1" hangingPunct="1"/>
            <a:r>
              <a:rPr lang="en-US" altLang="en-US" dirty="0" smtClean="0"/>
              <a:t>1. Schemas</a:t>
            </a:r>
          </a:p>
          <a:p>
            <a:pPr eaLnBrk="1" hangingPunct="1"/>
            <a:endParaRPr lang="en-US" altLang="en-US" dirty="0" smtClean="0"/>
          </a:p>
          <a:p>
            <a:pPr eaLnBrk="1" hangingPunct="1"/>
            <a:r>
              <a:rPr lang="en-US" altLang="en-US" dirty="0" smtClean="0"/>
              <a:t>2. Process of Adaptation</a:t>
            </a:r>
          </a:p>
          <a:p>
            <a:pPr eaLnBrk="1" hangingPunct="1">
              <a:buFontTx/>
              <a:buNone/>
            </a:pPr>
            <a:r>
              <a:rPr lang="en-US" altLang="en-US" dirty="0" smtClean="0"/>
              <a:t>    </a:t>
            </a:r>
            <a:r>
              <a:rPr lang="en-US" altLang="en-US" sz="2400" dirty="0"/>
              <a:t>(assimilation, accommodation, and equilibration). </a:t>
            </a:r>
          </a:p>
          <a:p>
            <a:pPr eaLnBrk="1" hangingPunct="1">
              <a:buFontTx/>
              <a:buNone/>
            </a:pPr>
            <a:endParaRPr lang="en-US" altLang="en-US" sz="2400" dirty="0"/>
          </a:p>
          <a:p>
            <a:pPr eaLnBrk="1" hangingPunct="1"/>
            <a:r>
              <a:rPr lang="en-GB" altLang="en-US" dirty="0" smtClean="0"/>
              <a:t>3. Stages of Development</a:t>
            </a:r>
          </a:p>
        </p:txBody>
      </p:sp>
    </p:spTree>
    <p:extLst>
      <p:ext uri="{BB962C8B-B14F-4D97-AF65-F5344CB8AC3E}">
        <p14:creationId xmlns:p14="http://schemas.microsoft.com/office/powerpoint/2010/main" val="39003869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838200" y="-274871"/>
            <a:ext cx="10058400" cy="1450757"/>
          </a:xfrm>
        </p:spPr>
        <p:txBody>
          <a:bodyPr/>
          <a:lstStyle/>
          <a:p>
            <a:pPr eaLnBrk="1" hangingPunct="1"/>
            <a:r>
              <a:rPr lang="en-US" altLang="en-US" sz="3600" dirty="0">
                <a:solidFill>
                  <a:srgbClr val="FF0000"/>
                </a:solidFill>
              </a:rPr>
              <a:t>1.	</a:t>
            </a:r>
            <a:r>
              <a:rPr lang="en-US" altLang="en-US" sz="3600" b="1" dirty="0">
                <a:latin typeface="Times New Roman" panose="02020603050405020304" pitchFamily="18" charset="0"/>
                <a:cs typeface="Times New Roman" panose="02020603050405020304" pitchFamily="18" charset="0"/>
              </a:rPr>
              <a:t>Schemata</a:t>
            </a:r>
            <a:r>
              <a:rPr lang="en-US" altLang="en-US" sz="3600" dirty="0"/>
              <a:t>?</a:t>
            </a:r>
            <a:endParaRPr lang="en-GB" altLang="en-US" sz="3600" dirty="0"/>
          </a:p>
        </p:txBody>
      </p:sp>
      <p:sp>
        <p:nvSpPr>
          <p:cNvPr id="3" name="Content Placeholder 2"/>
          <p:cNvSpPr>
            <a:spLocks noGrp="1"/>
          </p:cNvSpPr>
          <p:nvPr>
            <p:ph idx="1"/>
          </p:nvPr>
        </p:nvSpPr>
        <p:spPr>
          <a:xfrm>
            <a:off x="1752600" y="1957137"/>
            <a:ext cx="8229600" cy="3254627"/>
          </a:xfrm>
        </p:spPr>
        <p:txBody>
          <a:bodyPr/>
          <a:lstStyle/>
          <a:p>
            <a:pPr>
              <a:spcBef>
                <a:spcPts val="500"/>
              </a:spcBef>
              <a:spcAft>
                <a:spcPts val="500"/>
              </a:spcAft>
              <a:defRPr/>
            </a:pPr>
            <a:r>
              <a:rPr lang="en-US" altLang="en-US" dirty="0"/>
              <a:t>They are cohesive, repeated actions which are interconnected and governed with core meaning.</a:t>
            </a:r>
          </a:p>
          <a:p>
            <a:pPr>
              <a:spcBef>
                <a:spcPts val="500"/>
              </a:spcBef>
              <a:spcAft>
                <a:spcPts val="500"/>
              </a:spcAft>
              <a:defRPr/>
            </a:pPr>
            <a:endParaRPr lang="en-US" altLang="en-US" dirty="0"/>
          </a:p>
          <a:p>
            <a:pPr>
              <a:spcBef>
                <a:spcPts val="500"/>
              </a:spcBef>
              <a:spcAft>
                <a:spcPts val="500"/>
              </a:spcAft>
              <a:defRPr/>
            </a:pPr>
            <a:r>
              <a:rPr lang="en-US" altLang="en-US" dirty="0">
                <a:solidFill>
                  <a:srgbClr val="FF0000"/>
                </a:solidFill>
              </a:rPr>
              <a:t>Example</a:t>
            </a:r>
            <a:r>
              <a:rPr lang="en-US" altLang="en-US" dirty="0"/>
              <a:t>: 	‘index cards’ in the brain</a:t>
            </a:r>
          </a:p>
          <a:p>
            <a:pPr marL="0" indent="0">
              <a:buNone/>
              <a:defRPr/>
            </a:pPr>
            <a:r>
              <a:rPr lang="en-US" altLang="en-US" dirty="0" smtClean="0"/>
              <a:t>	</a:t>
            </a:r>
            <a:r>
              <a:rPr lang="en-US" altLang="en-US" dirty="0"/>
              <a:t> </a:t>
            </a:r>
            <a:endParaRPr lang="en-US" altLang="en-US" dirty="0" smtClean="0"/>
          </a:p>
          <a:p>
            <a:pPr eaLnBrk="1" hangingPunct="1">
              <a:defRPr/>
            </a:pPr>
            <a:endParaRPr lang="en-GB" dirty="0" smtClean="0"/>
          </a:p>
        </p:txBody>
      </p:sp>
    </p:spTree>
    <p:extLst>
      <p:ext uri="{BB962C8B-B14F-4D97-AF65-F5344CB8AC3E}">
        <p14:creationId xmlns:p14="http://schemas.microsoft.com/office/powerpoint/2010/main" val="13906285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1981200" y="274638"/>
            <a:ext cx="8229600" cy="939800"/>
          </a:xfrm>
        </p:spPr>
        <p:txBody>
          <a:bodyPr/>
          <a:lstStyle/>
          <a:p>
            <a:pPr eaLnBrk="1" hangingPunct="1"/>
            <a:r>
              <a:rPr lang="en-US" altLang="en-US" sz="4000" dirty="0"/>
              <a:t>2</a:t>
            </a:r>
            <a:r>
              <a:rPr lang="en-US" altLang="en-US" sz="4000" b="1" dirty="0">
                <a:latin typeface="Times New Roman" panose="02020603050405020304" pitchFamily="18" charset="0"/>
                <a:cs typeface="Times New Roman" panose="02020603050405020304" pitchFamily="18" charset="0"/>
              </a:rPr>
              <a:t>.	Process of Adaptation</a:t>
            </a:r>
            <a:endParaRPr lang="en-GB" altLang="en-US" sz="4000" b="1" dirty="0">
              <a:latin typeface="Times New Roman" panose="02020603050405020304" pitchFamily="18" charset="0"/>
              <a:cs typeface="Times New Roman" panose="02020603050405020304" pitchFamily="18" charset="0"/>
            </a:endParaRPr>
          </a:p>
        </p:txBody>
      </p:sp>
      <p:sp>
        <p:nvSpPr>
          <p:cNvPr id="9219" name="Content Placeholder 2"/>
          <p:cNvSpPr>
            <a:spLocks noGrp="1"/>
          </p:cNvSpPr>
          <p:nvPr>
            <p:ph idx="1"/>
          </p:nvPr>
        </p:nvSpPr>
        <p:spPr>
          <a:xfrm>
            <a:off x="1981200" y="1714501"/>
            <a:ext cx="8229600" cy="4714875"/>
          </a:xfrm>
        </p:spPr>
        <p:txBody>
          <a:bodyPr/>
          <a:lstStyle/>
          <a:p>
            <a:pPr eaLnBrk="1" hangingPunct="1">
              <a:buFontTx/>
              <a:buNone/>
            </a:pPr>
            <a:r>
              <a:rPr lang="en-US" altLang="en-US" dirty="0" smtClean="0">
                <a:solidFill>
                  <a:srgbClr val="FF0000"/>
                </a:solidFill>
              </a:rPr>
              <a:t>  a</a:t>
            </a:r>
            <a:r>
              <a:rPr lang="en-US" altLang="en-US" dirty="0" smtClean="0">
                <a:solidFill>
                  <a:srgbClr val="FF0000"/>
                </a:solidFill>
                <a:latin typeface="Times New Roman" panose="02020603050405020304" pitchFamily="18" charset="0"/>
                <a:cs typeface="Times New Roman" panose="02020603050405020304" pitchFamily="18" charset="0"/>
              </a:rPr>
              <a:t>.</a:t>
            </a:r>
            <a:r>
              <a:rPr lang="en-US" altLang="en-US" dirty="0" smtClean="0">
                <a:latin typeface="Times New Roman" panose="02020603050405020304" pitchFamily="18" charset="0"/>
                <a:cs typeface="Times New Roman" panose="02020603050405020304" pitchFamily="18" charset="0"/>
              </a:rPr>
              <a:t> </a:t>
            </a:r>
            <a:r>
              <a:rPr lang="en-US" altLang="en-US" dirty="0" smtClean="0">
                <a:solidFill>
                  <a:srgbClr val="FF0000"/>
                </a:solidFill>
                <a:latin typeface="Times New Roman" panose="02020603050405020304" pitchFamily="18" charset="0"/>
                <a:cs typeface="Times New Roman" panose="02020603050405020304" pitchFamily="18" charset="0"/>
              </a:rPr>
              <a:t>Assimilation:</a:t>
            </a:r>
            <a:r>
              <a:rPr lang="en-US" altLang="en-US" dirty="0" smtClean="0">
                <a:latin typeface="Times New Roman" panose="02020603050405020304" pitchFamily="18" charset="0"/>
                <a:cs typeface="Times New Roman" panose="02020603050405020304" pitchFamily="18" charset="0"/>
              </a:rPr>
              <a:t> </a:t>
            </a:r>
          </a:p>
          <a:p>
            <a:pPr eaLnBrk="1" hangingPunct="1"/>
            <a:r>
              <a:rPr lang="en-US" altLang="en-US" dirty="0" smtClean="0"/>
              <a:t>The process of  transforming and transferring the environment into one’s thought forms.</a:t>
            </a:r>
          </a:p>
          <a:p>
            <a:pPr eaLnBrk="1" hangingPunct="1">
              <a:buFontTx/>
              <a:buNone/>
            </a:pPr>
            <a:r>
              <a:rPr lang="en-US" altLang="en-US" dirty="0" smtClean="0">
                <a:solidFill>
                  <a:srgbClr val="FF0000"/>
                </a:solidFill>
              </a:rPr>
              <a:t>  b. </a:t>
            </a:r>
            <a:r>
              <a:rPr lang="en-US" altLang="en-US" dirty="0" smtClean="0">
                <a:solidFill>
                  <a:srgbClr val="FF0000"/>
                </a:solidFill>
                <a:latin typeface="Times New Roman" panose="02020603050405020304" pitchFamily="18" charset="0"/>
                <a:cs typeface="Times New Roman" panose="02020603050405020304" pitchFamily="18" charset="0"/>
              </a:rPr>
              <a:t>Accommodation: </a:t>
            </a:r>
          </a:p>
          <a:p>
            <a:pPr eaLnBrk="1" hangingPunct="1"/>
            <a:r>
              <a:rPr lang="en-US" altLang="en-US" dirty="0" smtClean="0"/>
              <a:t>The process of changing cognitive structures in order to accept new things. </a:t>
            </a:r>
          </a:p>
          <a:p>
            <a:pPr eaLnBrk="1" hangingPunct="1"/>
            <a:r>
              <a:rPr lang="en-US" altLang="en-US" dirty="0" smtClean="0">
                <a:solidFill>
                  <a:srgbClr val="FF0000"/>
                </a:solidFill>
              </a:rPr>
              <a:t>c. </a:t>
            </a:r>
            <a:r>
              <a:rPr lang="en-US" altLang="en-US" dirty="0" smtClean="0">
                <a:solidFill>
                  <a:srgbClr val="FF0000"/>
                </a:solidFill>
                <a:latin typeface="Times New Roman" panose="02020603050405020304" pitchFamily="18" charset="0"/>
                <a:cs typeface="Times New Roman" panose="02020603050405020304" pitchFamily="18" charset="0"/>
              </a:rPr>
              <a:t>Equilibrium: </a:t>
            </a:r>
            <a:r>
              <a:rPr lang="en-US" altLang="en-US" dirty="0" smtClean="0"/>
              <a:t>There is balance</a:t>
            </a:r>
          </a:p>
          <a:p>
            <a:pPr eaLnBrk="1" hangingPunct="1"/>
            <a:endParaRPr lang="en-US" altLang="en-US" dirty="0" smtClean="0"/>
          </a:p>
          <a:p>
            <a:pPr eaLnBrk="1" hangingPunct="1"/>
            <a:endParaRPr lang="en-GB" altLang="en-US" dirty="0" smtClean="0"/>
          </a:p>
        </p:txBody>
      </p:sp>
    </p:spTree>
    <p:extLst>
      <p:ext uri="{BB962C8B-B14F-4D97-AF65-F5344CB8AC3E}">
        <p14:creationId xmlns:p14="http://schemas.microsoft.com/office/powerpoint/2010/main" val="27068026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Stages of Cogntive Development:</a:t>
            </a:r>
          </a:p>
        </p:txBody>
      </p:sp>
      <p:sp>
        <p:nvSpPr>
          <p:cNvPr id="3" name="Content Placeholder 2"/>
          <p:cNvSpPr>
            <a:spLocks noGrp="1"/>
          </p:cNvSpPr>
          <p:nvPr>
            <p:ph idx="1"/>
          </p:nvPr>
        </p:nvSpPr>
        <p:spPr/>
        <p:txBody>
          <a:bodyPr/>
          <a:lstStyle/>
          <a:p>
            <a:pPr marL="0" indent="0">
              <a:buNone/>
            </a:pPr>
            <a:r>
              <a:rPr lang="en-US" b="1"/>
              <a:t>1. Sensorimotor Stage: (birth to 2 years)</a:t>
            </a:r>
            <a:endParaRPr lang="en-US"/>
          </a:p>
          <a:p>
            <a:pPr lvl="1">
              <a:buFont typeface="Wingdings" panose="05000000000000000000" charset="0"/>
              <a:buChar char="Ø"/>
            </a:pPr>
            <a:r>
              <a:rPr lang="en-US"/>
              <a:t>Infants understand the world through sensory experiences and physical interactions with other objects</a:t>
            </a:r>
          </a:p>
          <a:p>
            <a:pPr lvl="1">
              <a:buFont typeface="Wingdings" panose="05000000000000000000" charset="0"/>
              <a:buChar char="Ø"/>
            </a:pPr>
            <a:r>
              <a:rPr lang="en-US"/>
              <a:t>child learn to manipulate objects. BUT</a:t>
            </a:r>
          </a:p>
          <a:p>
            <a:pPr lvl="1">
              <a:buFont typeface="Wingdings" panose="05000000000000000000" charset="0"/>
              <a:buChar char="Ø"/>
            </a:pPr>
            <a:r>
              <a:rPr lang="en-US" b="1"/>
              <a:t>Object Permanence develop at the end of this stage</a:t>
            </a:r>
            <a:endParaRPr lang="en-US"/>
          </a:p>
          <a:p>
            <a:pPr lvl="1">
              <a:buFont typeface="Wingdings" panose="05000000000000000000" charset="0"/>
              <a:buChar char="Ø"/>
            </a:pPr>
            <a:r>
              <a:rPr lang="en-US"/>
              <a:t>It is defined as the understanding that objects continue to exist even when it is outside of the infant’s perception</a:t>
            </a:r>
          </a:p>
          <a:p>
            <a:pPr lvl="1">
              <a:buFont typeface="Wingdings" panose="05000000000000000000" charset="0"/>
              <a:buChar char="Ø"/>
            </a:pPr>
            <a:r>
              <a:rPr lang="en-US"/>
              <a:t> A child is abled to understand that when mom leaves the room, she will eventually return and it will increase child's sense of security and safety.</a:t>
            </a:r>
          </a:p>
        </p:txBody>
      </p:sp>
    </p:spTree>
    <p:extLst>
      <p:ext uri="{BB962C8B-B14F-4D97-AF65-F5344CB8AC3E}">
        <p14:creationId xmlns:p14="http://schemas.microsoft.com/office/powerpoint/2010/main" val="31802303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a:t>2. Pre-operational (2-7 years)</a:t>
            </a:r>
          </a:p>
          <a:p>
            <a:pPr marL="0" indent="0">
              <a:buNone/>
            </a:pPr>
            <a:r>
              <a:rPr lang="en-US" b="1"/>
              <a:t>the second stage begins after object permanency is achieved.</a:t>
            </a:r>
            <a:endParaRPr lang="en-US"/>
          </a:p>
          <a:p>
            <a:pPr lvl="1">
              <a:buFont typeface="Wingdings" panose="05000000000000000000" charset="0"/>
              <a:buChar char="Ø"/>
            </a:pPr>
            <a:r>
              <a:rPr lang="en-US"/>
              <a:t>Child is now able to use mental images and use symboles and words for representing others/things</a:t>
            </a:r>
          </a:p>
          <a:p>
            <a:pPr lvl="1">
              <a:buFont typeface="Wingdings" panose="05000000000000000000" charset="0"/>
              <a:buChar char="Ø"/>
            </a:pPr>
            <a:r>
              <a:rPr lang="en-US"/>
              <a:t>language development occur at rapid pace.</a:t>
            </a:r>
          </a:p>
          <a:p>
            <a:pPr lvl="1">
              <a:buFont typeface="Wingdings" panose="05000000000000000000" charset="0"/>
              <a:buChar char="Ø"/>
            </a:pPr>
            <a:r>
              <a:rPr lang="en-US" b="1"/>
              <a:t>3 Concepts: </a:t>
            </a:r>
          </a:p>
          <a:p>
            <a:pPr lvl="1">
              <a:buFont typeface="Wingdings" panose="05000000000000000000" charset="0"/>
              <a:buChar char="Ø"/>
            </a:pPr>
            <a:r>
              <a:rPr lang="en-US" b="1"/>
              <a:t> Centration</a:t>
            </a:r>
          </a:p>
          <a:p>
            <a:pPr lvl="1">
              <a:buFont typeface="Wingdings" panose="05000000000000000000" charset="0"/>
              <a:buChar char="Ø"/>
            </a:pPr>
            <a:r>
              <a:rPr lang="en-US" b="1"/>
              <a:t> Inability to Conserve</a:t>
            </a:r>
          </a:p>
          <a:p>
            <a:pPr lvl="1">
              <a:buFont typeface="Wingdings" panose="05000000000000000000" charset="0"/>
              <a:buChar char="Ø"/>
            </a:pPr>
            <a:r>
              <a:rPr lang="en-US" b="1"/>
              <a:t> Egocentrism</a:t>
            </a:r>
          </a:p>
        </p:txBody>
      </p:sp>
    </p:spTree>
    <p:extLst>
      <p:ext uri="{BB962C8B-B14F-4D97-AF65-F5344CB8AC3E}">
        <p14:creationId xmlns:p14="http://schemas.microsoft.com/office/powerpoint/2010/main" val="1312725059"/>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2</TotalTime>
  <Words>647</Words>
  <Application>Microsoft Office PowerPoint</Application>
  <PresentationFormat>Widescreen</PresentationFormat>
  <Paragraphs>77</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Calibri Light</vt:lpstr>
      <vt:lpstr>Times New Roman</vt:lpstr>
      <vt:lpstr>Wingdings</vt:lpstr>
      <vt:lpstr>Retrospect</vt:lpstr>
      <vt:lpstr>LECTURE# 11-12  Piaget Theory of Cognitive Development</vt:lpstr>
      <vt:lpstr>WHO WAS JEAN PIAGET? Jean Piaget (1896 - 1980)</vt:lpstr>
      <vt:lpstr> </vt:lpstr>
      <vt:lpstr>Assumptions </vt:lpstr>
      <vt:lpstr>  Components of Piaget’s theory: </vt:lpstr>
      <vt:lpstr>1. Schemata?</vt:lpstr>
      <vt:lpstr>2. Process of Adaptation</vt:lpstr>
      <vt:lpstr>Stages of Cogntive Development:</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Piaget Theory of Cognitive Development</dc:title>
  <dc:creator>Nouman Awan</dc:creator>
  <cp:lastModifiedBy>Nouman Awan</cp:lastModifiedBy>
  <cp:revision>3</cp:revision>
  <dcterms:created xsi:type="dcterms:W3CDTF">2020-05-03T23:33:07Z</dcterms:created>
  <dcterms:modified xsi:type="dcterms:W3CDTF">2020-05-04T10:16:02Z</dcterms:modified>
</cp:coreProperties>
</file>