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 id="267"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EA80A4-CE80-4ADC-8484-E5D996D8E5A2}" type="datetimeFigureOut">
              <a:rPr lang="en-US" smtClean="0"/>
              <a:t>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287F01-C2F4-4690-9819-4F3DCF94F34F}" type="slidenum">
              <a:rPr lang="en-US" smtClean="0"/>
              <a:t>‹#›</a:t>
            </a:fld>
            <a:endParaRPr lang="en-US"/>
          </a:p>
        </p:txBody>
      </p:sp>
    </p:spTree>
    <p:extLst>
      <p:ext uri="{BB962C8B-B14F-4D97-AF65-F5344CB8AC3E}">
        <p14:creationId xmlns:p14="http://schemas.microsoft.com/office/powerpoint/2010/main" val="2629677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EA80A4-CE80-4ADC-8484-E5D996D8E5A2}" type="datetimeFigureOut">
              <a:rPr lang="en-US" smtClean="0"/>
              <a:t>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287F01-C2F4-4690-9819-4F3DCF94F34F}" type="slidenum">
              <a:rPr lang="en-US" smtClean="0"/>
              <a:t>‹#›</a:t>
            </a:fld>
            <a:endParaRPr lang="en-US"/>
          </a:p>
        </p:txBody>
      </p:sp>
    </p:spTree>
    <p:extLst>
      <p:ext uri="{BB962C8B-B14F-4D97-AF65-F5344CB8AC3E}">
        <p14:creationId xmlns:p14="http://schemas.microsoft.com/office/powerpoint/2010/main" val="2911552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EA80A4-CE80-4ADC-8484-E5D996D8E5A2}" type="datetimeFigureOut">
              <a:rPr lang="en-US" smtClean="0"/>
              <a:t>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287F01-C2F4-4690-9819-4F3DCF94F34F}" type="slidenum">
              <a:rPr lang="en-US" smtClean="0"/>
              <a:t>‹#›</a:t>
            </a:fld>
            <a:endParaRPr lang="en-US"/>
          </a:p>
        </p:txBody>
      </p:sp>
    </p:spTree>
    <p:extLst>
      <p:ext uri="{BB962C8B-B14F-4D97-AF65-F5344CB8AC3E}">
        <p14:creationId xmlns:p14="http://schemas.microsoft.com/office/powerpoint/2010/main" val="1734942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EA80A4-CE80-4ADC-8484-E5D996D8E5A2}" type="datetimeFigureOut">
              <a:rPr lang="en-US" smtClean="0"/>
              <a:t>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287F01-C2F4-4690-9819-4F3DCF94F34F}" type="slidenum">
              <a:rPr lang="en-US" smtClean="0"/>
              <a:t>‹#›</a:t>
            </a:fld>
            <a:endParaRPr lang="en-US"/>
          </a:p>
        </p:txBody>
      </p:sp>
    </p:spTree>
    <p:extLst>
      <p:ext uri="{BB962C8B-B14F-4D97-AF65-F5344CB8AC3E}">
        <p14:creationId xmlns:p14="http://schemas.microsoft.com/office/powerpoint/2010/main" val="705336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1EA80A4-CE80-4ADC-8484-E5D996D8E5A2}" type="datetimeFigureOut">
              <a:rPr lang="en-US" smtClean="0"/>
              <a:t>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287F01-C2F4-4690-9819-4F3DCF94F34F}" type="slidenum">
              <a:rPr lang="en-US" smtClean="0"/>
              <a:t>‹#›</a:t>
            </a:fld>
            <a:endParaRPr lang="en-US"/>
          </a:p>
        </p:txBody>
      </p:sp>
    </p:spTree>
    <p:extLst>
      <p:ext uri="{BB962C8B-B14F-4D97-AF65-F5344CB8AC3E}">
        <p14:creationId xmlns:p14="http://schemas.microsoft.com/office/powerpoint/2010/main" val="1389464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EA80A4-CE80-4ADC-8484-E5D996D8E5A2}" type="datetimeFigureOut">
              <a:rPr lang="en-US" smtClean="0"/>
              <a:t>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287F01-C2F4-4690-9819-4F3DCF94F34F}" type="slidenum">
              <a:rPr lang="en-US" smtClean="0"/>
              <a:t>‹#›</a:t>
            </a:fld>
            <a:endParaRPr lang="en-US"/>
          </a:p>
        </p:txBody>
      </p:sp>
    </p:spTree>
    <p:extLst>
      <p:ext uri="{BB962C8B-B14F-4D97-AF65-F5344CB8AC3E}">
        <p14:creationId xmlns:p14="http://schemas.microsoft.com/office/powerpoint/2010/main" val="708606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EA80A4-CE80-4ADC-8484-E5D996D8E5A2}" type="datetimeFigureOut">
              <a:rPr lang="en-US" smtClean="0"/>
              <a:t>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287F01-C2F4-4690-9819-4F3DCF94F34F}" type="slidenum">
              <a:rPr lang="en-US" smtClean="0"/>
              <a:t>‹#›</a:t>
            </a:fld>
            <a:endParaRPr lang="en-US"/>
          </a:p>
        </p:txBody>
      </p:sp>
    </p:spTree>
    <p:extLst>
      <p:ext uri="{BB962C8B-B14F-4D97-AF65-F5344CB8AC3E}">
        <p14:creationId xmlns:p14="http://schemas.microsoft.com/office/powerpoint/2010/main" val="2274293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EA80A4-CE80-4ADC-8484-E5D996D8E5A2}" type="datetimeFigureOut">
              <a:rPr lang="en-US" smtClean="0"/>
              <a:t>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287F01-C2F4-4690-9819-4F3DCF94F34F}" type="slidenum">
              <a:rPr lang="en-US" smtClean="0"/>
              <a:t>‹#›</a:t>
            </a:fld>
            <a:endParaRPr lang="en-US"/>
          </a:p>
        </p:txBody>
      </p:sp>
    </p:spTree>
    <p:extLst>
      <p:ext uri="{BB962C8B-B14F-4D97-AF65-F5344CB8AC3E}">
        <p14:creationId xmlns:p14="http://schemas.microsoft.com/office/powerpoint/2010/main" val="3483809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EA80A4-CE80-4ADC-8484-E5D996D8E5A2}" type="datetimeFigureOut">
              <a:rPr lang="en-US" smtClean="0"/>
              <a:t>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287F01-C2F4-4690-9819-4F3DCF94F34F}" type="slidenum">
              <a:rPr lang="en-US" smtClean="0"/>
              <a:t>‹#›</a:t>
            </a:fld>
            <a:endParaRPr lang="en-US"/>
          </a:p>
        </p:txBody>
      </p:sp>
    </p:spTree>
    <p:extLst>
      <p:ext uri="{BB962C8B-B14F-4D97-AF65-F5344CB8AC3E}">
        <p14:creationId xmlns:p14="http://schemas.microsoft.com/office/powerpoint/2010/main" val="519159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1EA80A4-CE80-4ADC-8484-E5D996D8E5A2}" type="datetimeFigureOut">
              <a:rPr lang="en-US" smtClean="0"/>
              <a:t>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287F01-C2F4-4690-9819-4F3DCF94F34F}" type="slidenum">
              <a:rPr lang="en-US" smtClean="0"/>
              <a:t>‹#›</a:t>
            </a:fld>
            <a:endParaRPr lang="en-US"/>
          </a:p>
        </p:txBody>
      </p:sp>
    </p:spTree>
    <p:extLst>
      <p:ext uri="{BB962C8B-B14F-4D97-AF65-F5344CB8AC3E}">
        <p14:creationId xmlns:p14="http://schemas.microsoft.com/office/powerpoint/2010/main" val="3670049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1EA80A4-CE80-4ADC-8484-E5D996D8E5A2}" type="datetimeFigureOut">
              <a:rPr lang="en-US" smtClean="0"/>
              <a:t>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287F01-C2F4-4690-9819-4F3DCF94F34F}" type="slidenum">
              <a:rPr lang="en-US" smtClean="0"/>
              <a:t>‹#›</a:t>
            </a:fld>
            <a:endParaRPr lang="en-US"/>
          </a:p>
        </p:txBody>
      </p:sp>
    </p:spTree>
    <p:extLst>
      <p:ext uri="{BB962C8B-B14F-4D97-AF65-F5344CB8AC3E}">
        <p14:creationId xmlns:p14="http://schemas.microsoft.com/office/powerpoint/2010/main" val="1354073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EA80A4-CE80-4ADC-8484-E5D996D8E5A2}" type="datetimeFigureOut">
              <a:rPr lang="en-US" smtClean="0"/>
              <a:t>2/3/2020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287F01-C2F4-4690-9819-4F3DCF94F34F}" type="slidenum">
              <a:rPr lang="en-US" smtClean="0"/>
              <a:t>‹#›</a:t>
            </a:fld>
            <a:endParaRPr lang="en-US"/>
          </a:p>
        </p:txBody>
      </p:sp>
    </p:spTree>
    <p:extLst>
      <p:ext uri="{BB962C8B-B14F-4D97-AF65-F5344CB8AC3E}">
        <p14:creationId xmlns:p14="http://schemas.microsoft.com/office/powerpoint/2010/main" val="24907502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en.wikipedia.org/wiki/David_Kemp_(Australian_scientist)"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Aharoni" panose="02010803020104030203" pitchFamily="2" charset="-79"/>
                <a:cs typeface="Aharoni" panose="02010803020104030203" pitchFamily="2" charset="-79"/>
              </a:rPr>
              <a:t>Blotting</a:t>
            </a:r>
            <a:endParaRPr lang="en-US"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5250536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haroni" panose="02010803020104030203" pitchFamily="2" charset="-79"/>
                <a:cs typeface="Aharoni" panose="02010803020104030203" pitchFamily="2" charset="-79"/>
              </a:rPr>
              <a:t>Application</a:t>
            </a:r>
            <a:endParaRPr lang="en-US"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p:txBody>
          <a:bodyPr/>
          <a:lstStyle/>
          <a:p>
            <a:r>
              <a:rPr lang="en-US" dirty="0" smtClean="0"/>
              <a:t>Observe a </a:t>
            </a:r>
            <a:r>
              <a:rPr lang="en-US" dirty="0"/>
              <a:t>particular gene's expression pattern between tissues, organs, developmental stages, environmental stress levels, pathogen infection, and over the course of treatment</a:t>
            </a:r>
          </a:p>
        </p:txBody>
      </p:sp>
    </p:spTree>
    <p:extLst>
      <p:ext uri="{BB962C8B-B14F-4D97-AF65-F5344CB8AC3E}">
        <p14:creationId xmlns:p14="http://schemas.microsoft.com/office/powerpoint/2010/main" val="1785235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haroni" panose="02010803020104030203" pitchFamily="2" charset="-79"/>
                <a:cs typeface="Aharoni" panose="02010803020104030203" pitchFamily="2" charset="-79"/>
              </a:rPr>
              <a:t>Western </a:t>
            </a:r>
            <a:r>
              <a:rPr lang="en-US" dirty="0" smtClean="0">
                <a:latin typeface="Aharoni" panose="02010803020104030203" pitchFamily="2" charset="-79"/>
                <a:cs typeface="Aharoni" panose="02010803020104030203" pitchFamily="2" charset="-79"/>
              </a:rPr>
              <a:t>blot</a:t>
            </a:r>
            <a:endParaRPr lang="en-US"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p:txBody>
          <a:bodyPr/>
          <a:lstStyle/>
          <a:p>
            <a:r>
              <a:rPr lang="en-US" dirty="0" smtClean="0"/>
              <a:t>Protein immunoblot</a:t>
            </a:r>
          </a:p>
          <a:p>
            <a:r>
              <a:rPr lang="en-US" dirty="0" smtClean="0"/>
              <a:t>PAGE</a:t>
            </a:r>
            <a:endParaRPr lang="en-US" dirty="0"/>
          </a:p>
        </p:txBody>
      </p:sp>
    </p:spTree>
    <p:extLst>
      <p:ext uri="{BB962C8B-B14F-4D97-AF65-F5344CB8AC3E}">
        <p14:creationId xmlns:p14="http://schemas.microsoft.com/office/powerpoint/2010/main" val="34375344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haroni" panose="02010803020104030203" pitchFamily="2" charset="-79"/>
                <a:cs typeface="Aharoni" panose="02010803020104030203" pitchFamily="2" charset="-79"/>
              </a:rPr>
              <a:t>Procedure</a:t>
            </a:r>
            <a:r>
              <a:rPr lang="en-US" dirty="0" smtClean="0"/>
              <a:t> </a:t>
            </a:r>
            <a:endParaRPr lang="en-US" dirty="0"/>
          </a:p>
        </p:txBody>
      </p:sp>
      <p:sp>
        <p:nvSpPr>
          <p:cNvPr id="3" name="Content Placeholder 2"/>
          <p:cNvSpPr>
            <a:spLocks noGrp="1"/>
          </p:cNvSpPr>
          <p:nvPr>
            <p:ph idx="1"/>
          </p:nvPr>
        </p:nvSpPr>
        <p:spPr/>
        <p:txBody>
          <a:bodyPr/>
          <a:lstStyle/>
          <a:p>
            <a:r>
              <a:rPr lang="en-US" dirty="0" smtClean="0"/>
              <a:t>SDS-PAGE</a:t>
            </a:r>
          </a:p>
          <a:p>
            <a:r>
              <a:rPr lang="en-US" dirty="0" smtClean="0"/>
              <a:t>Membranes (</a:t>
            </a:r>
            <a:r>
              <a:rPr lang="en-US" dirty="0"/>
              <a:t>nitrocellulose, nylon, and </a:t>
            </a:r>
            <a:r>
              <a:rPr lang="en-US" dirty="0" err="1"/>
              <a:t>polyvinyldifluoride</a:t>
            </a:r>
            <a:r>
              <a:rPr lang="en-US" dirty="0"/>
              <a:t> (PVDF</a:t>
            </a:r>
            <a:r>
              <a:rPr lang="en-US" dirty="0" smtClean="0"/>
              <a:t>))</a:t>
            </a:r>
          </a:p>
          <a:p>
            <a:r>
              <a:rPr lang="en-US" b="1" dirty="0" smtClean="0"/>
              <a:t>Passive (</a:t>
            </a:r>
            <a:r>
              <a:rPr lang="en-US" b="1" dirty="0"/>
              <a:t>or capillary) transfer and </a:t>
            </a:r>
            <a:r>
              <a:rPr lang="en-US" b="1" dirty="0" err="1"/>
              <a:t>electroblotting</a:t>
            </a:r>
            <a:r>
              <a:rPr lang="en-US" b="1" dirty="0"/>
              <a:t>. </a:t>
            </a:r>
            <a:endParaRPr lang="en-US" b="1" dirty="0" smtClean="0"/>
          </a:p>
          <a:p>
            <a:r>
              <a:rPr lang="en-US" b="1" dirty="0" smtClean="0"/>
              <a:t>Passive – </a:t>
            </a:r>
            <a:r>
              <a:rPr lang="en-US" dirty="0" smtClean="0"/>
              <a:t>sandwich of filter paper soaked </a:t>
            </a:r>
            <a:r>
              <a:rPr lang="en-US" dirty="0"/>
              <a:t>with transfer buffer, gel, membrane, and more filter </a:t>
            </a:r>
            <a:r>
              <a:rPr lang="en-US" dirty="0" smtClean="0"/>
              <a:t>paper, 1-2 days</a:t>
            </a:r>
          </a:p>
          <a:p>
            <a:r>
              <a:rPr lang="en-US" b="1" dirty="0" err="1" smtClean="0"/>
              <a:t>Electroblotting</a:t>
            </a:r>
            <a:r>
              <a:rPr lang="en-US" b="1" dirty="0" smtClean="0"/>
              <a:t>- </a:t>
            </a:r>
            <a:r>
              <a:rPr lang="en-US" dirty="0"/>
              <a:t>sandwich of filter paper, gel, membrane, and more filter </a:t>
            </a:r>
            <a:r>
              <a:rPr lang="en-US" dirty="0" smtClean="0"/>
              <a:t>paper is </a:t>
            </a:r>
            <a:r>
              <a:rPr lang="en-US" dirty="0"/>
              <a:t>prepared in a cassette, which is placed between platinum </a:t>
            </a:r>
            <a:r>
              <a:rPr lang="en-US" dirty="0" smtClean="0"/>
              <a:t>electrodes, 1-4 h</a:t>
            </a:r>
            <a:endParaRPr lang="en-US" dirty="0"/>
          </a:p>
        </p:txBody>
      </p:sp>
    </p:spTree>
    <p:extLst>
      <p:ext uri="{BB962C8B-B14F-4D97-AF65-F5344CB8AC3E}">
        <p14:creationId xmlns:p14="http://schemas.microsoft.com/office/powerpoint/2010/main" val="9588655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haroni" panose="02010803020104030203" pitchFamily="2" charset="-79"/>
                <a:cs typeface="Aharoni" panose="02010803020104030203" pitchFamily="2" charset="-79"/>
              </a:rPr>
              <a:t>Detection of Blotted Proteins</a:t>
            </a:r>
            <a:endParaRPr lang="en-US" dirty="0">
              <a:latin typeface="Aharoni" panose="02010803020104030203" pitchFamily="2" charset="-79"/>
              <a:cs typeface="Aharoni" panose="02010803020104030203" pitchFamily="2" charset="-79"/>
            </a:endParaRPr>
          </a:p>
        </p:txBody>
      </p:sp>
      <p:pic>
        <p:nvPicPr>
          <p:cNvPr id="4" name="Content Placeholder 3"/>
          <p:cNvPicPr>
            <a:picLocks noGrp="1" noChangeAspect="1"/>
          </p:cNvPicPr>
          <p:nvPr>
            <p:ph idx="1"/>
          </p:nvPr>
        </p:nvPicPr>
        <p:blipFill rotWithShape="1">
          <a:blip r:embed="rId2"/>
          <a:srcRect l="52441" t="29375" r="21766" b="15870"/>
          <a:stretch/>
        </p:blipFill>
        <p:spPr>
          <a:xfrm>
            <a:off x="3451538" y="1223491"/>
            <a:ext cx="4546243" cy="5426165"/>
          </a:xfrm>
          <a:prstGeom prst="rect">
            <a:avLst/>
          </a:prstGeom>
        </p:spPr>
      </p:pic>
    </p:spTree>
    <p:extLst>
      <p:ext uri="{BB962C8B-B14F-4D97-AF65-F5344CB8AC3E}">
        <p14:creationId xmlns:p14="http://schemas.microsoft.com/office/powerpoint/2010/main" val="12707749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haroni" panose="02010803020104030203" pitchFamily="2" charset="-79"/>
                <a:cs typeface="Aharoni" panose="02010803020104030203" pitchFamily="2" charset="-79"/>
              </a:rPr>
              <a:t>Advantages</a:t>
            </a:r>
            <a:r>
              <a:rPr lang="en-US" dirty="0" smtClean="0"/>
              <a:t> </a:t>
            </a:r>
            <a:endParaRPr lang="en-US" dirty="0"/>
          </a:p>
        </p:txBody>
      </p:sp>
      <p:sp>
        <p:nvSpPr>
          <p:cNvPr id="3" name="Content Placeholder 2"/>
          <p:cNvSpPr>
            <a:spLocks noGrp="1"/>
          </p:cNvSpPr>
          <p:nvPr>
            <p:ph idx="1"/>
          </p:nvPr>
        </p:nvSpPr>
        <p:spPr/>
        <p:txBody>
          <a:bodyPr/>
          <a:lstStyle/>
          <a:p>
            <a:r>
              <a:rPr lang="en-US" dirty="0" smtClean="0"/>
              <a:t>Need for </a:t>
            </a:r>
            <a:r>
              <a:rPr lang="en-US" dirty="0"/>
              <a:t>only small reagent volumes, </a:t>
            </a:r>
            <a:endParaRPr lang="en-US" dirty="0" smtClean="0"/>
          </a:p>
          <a:p>
            <a:r>
              <a:rPr lang="en-US" dirty="0" smtClean="0"/>
              <a:t>Short processing </a:t>
            </a:r>
            <a:r>
              <a:rPr lang="en-US" dirty="0"/>
              <a:t>times, </a:t>
            </a:r>
            <a:endParaRPr lang="en-US" dirty="0" smtClean="0"/>
          </a:p>
          <a:p>
            <a:r>
              <a:rPr lang="en-US" dirty="0" smtClean="0"/>
              <a:t>Relatively inexpensive equipment</a:t>
            </a:r>
          </a:p>
          <a:p>
            <a:r>
              <a:rPr lang="en-US" dirty="0" smtClean="0"/>
              <a:t>Ease of </a:t>
            </a:r>
            <a:r>
              <a:rPr lang="en-US" dirty="0"/>
              <a:t>performance </a:t>
            </a:r>
            <a:endParaRPr lang="en-US" dirty="0"/>
          </a:p>
        </p:txBody>
      </p:sp>
    </p:spTree>
    <p:extLst>
      <p:ext uri="{BB962C8B-B14F-4D97-AF65-F5344CB8AC3E}">
        <p14:creationId xmlns:p14="http://schemas.microsoft.com/office/powerpoint/2010/main" val="26431496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haroni" panose="02010803020104030203" pitchFamily="2" charset="-79"/>
                <a:cs typeface="Aharoni" panose="02010803020104030203" pitchFamily="2" charset="-79"/>
              </a:rPr>
              <a:t>Results</a:t>
            </a:r>
            <a:endParaRPr lang="en-US" dirty="0">
              <a:latin typeface="Aharoni" panose="02010803020104030203" pitchFamily="2" charset="-79"/>
              <a:cs typeface="Aharoni" panose="02010803020104030203" pitchFamily="2" charset="-79"/>
            </a:endParaRPr>
          </a:p>
        </p:txBody>
      </p:sp>
      <p:pic>
        <p:nvPicPr>
          <p:cNvPr id="6" name="Content Placeholder 5"/>
          <p:cNvPicPr>
            <a:picLocks noGrp="1" noChangeAspect="1"/>
          </p:cNvPicPr>
          <p:nvPr>
            <p:ph idx="1"/>
          </p:nvPr>
        </p:nvPicPr>
        <p:blipFill rotWithShape="1">
          <a:blip r:embed="rId2"/>
          <a:srcRect l="32805" t="37070" r="27258" b="35109"/>
          <a:stretch/>
        </p:blipFill>
        <p:spPr>
          <a:xfrm>
            <a:off x="210079" y="1690688"/>
            <a:ext cx="11771842" cy="4610637"/>
          </a:xfrm>
          <a:prstGeom prst="rect">
            <a:avLst/>
          </a:prstGeom>
        </p:spPr>
      </p:pic>
    </p:spTree>
    <p:extLst>
      <p:ext uri="{BB962C8B-B14F-4D97-AF65-F5344CB8AC3E}">
        <p14:creationId xmlns:p14="http://schemas.microsoft.com/office/powerpoint/2010/main" val="595908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latin typeface="+mn-lt"/>
              </a:rPr>
              <a:t>                     </a:t>
            </a:r>
            <a:r>
              <a:rPr lang="en-US" dirty="0">
                <a:solidFill>
                  <a:schemeClr val="accent2">
                    <a:lumMod val="75000"/>
                  </a:schemeClr>
                </a:solidFill>
                <a:latin typeface="+mn-lt"/>
              </a:rPr>
              <a:t> </a:t>
            </a:r>
            <a:r>
              <a:rPr lang="en-US" b="1" u="sng" dirty="0">
                <a:solidFill>
                  <a:schemeClr val="accent2">
                    <a:lumMod val="75000"/>
                  </a:schemeClr>
                </a:solidFill>
                <a:latin typeface="+mn-lt"/>
              </a:rPr>
              <a:t>Blotting</a:t>
            </a:r>
          </a:p>
        </p:txBody>
      </p:sp>
      <p:sp>
        <p:nvSpPr>
          <p:cNvPr id="2" name="Content Placeholder 1"/>
          <p:cNvSpPr>
            <a:spLocks noGrp="1"/>
          </p:cNvSpPr>
          <p:nvPr>
            <p:ph idx="1"/>
          </p:nvPr>
        </p:nvSpPr>
        <p:spPr>
          <a:xfrm>
            <a:off x="838199" y="2090928"/>
            <a:ext cx="10353541" cy="4386072"/>
          </a:xfrm>
        </p:spPr>
        <p:txBody>
          <a:bodyPr>
            <a:normAutofit/>
          </a:bodyPr>
          <a:lstStyle/>
          <a:p>
            <a:r>
              <a:rPr lang="en-US" sz="3200" dirty="0"/>
              <a:t>The term “</a:t>
            </a:r>
            <a:r>
              <a:rPr lang="en-US" sz="3200" b="1" dirty="0">
                <a:solidFill>
                  <a:srgbClr val="FF0000"/>
                </a:solidFill>
              </a:rPr>
              <a:t>Blotting</a:t>
            </a:r>
            <a:r>
              <a:rPr lang="en-US" sz="3200" dirty="0">
                <a:solidFill>
                  <a:srgbClr val="FF0000"/>
                </a:solidFill>
              </a:rPr>
              <a:t>”</a:t>
            </a:r>
            <a:r>
              <a:rPr lang="en-US" sz="3200" dirty="0"/>
              <a:t> refers to the transfer of biological samples from a gel to a membrane and their subsequent detection on the surface of the membrane.</a:t>
            </a:r>
          </a:p>
          <a:p>
            <a:r>
              <a:rPr lang="en-US" sz="3200" dirty="0"/>
              <a:t>Techniques for transferring DNA,RNA and proteins onto a carrier so they can be seperated,and often follows the use of gel electrophoresis.</a:t>
            </a:r>
          </a:p>
        </p:txBody>
      </p:sp>
    </p:spTree>
    <p:extLst>
      <p:ext uri="{BB962C8B-B14F-4D97-AF65-F5344CB8AC3E}">
        <p14:creationId xmlns:p14="http://schemas.microsoft.com/office/powerpoint/2010/main" val="1456717085"/>
      </p:ext>
    </p:extLst>
  </p:cSld>
  <p:clrMapOvr>
    <a:masterClrMapping/>
  </p:clrMapOvr>
  <p:transition spd="slow">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            </a:t>
            </a:r>
            <a:r>
              <a:rPr lang="en-US" b="1" u="sng" dirty="0">
                <a:solidFill>
                  <a:schemeClr val="accent2">
                    <a:lumMod val="75000"/>
                  </a:schemeClr>
                </a:solidFill>
                <a:latin typeface="+mn-lt"/>
              </a:rPr>
              <a:t>Types of blotting</a:t>
            </a:r>
            <a:r>
              <a:rPr lang="en-US" i="1" u="sng" dirty="0">
                <a:latin typeface="Algerian" pitchFamily="82" charset="0"/>
              </a:rPr>
              <a:t/>
            </a:r>
            <a:br>
              <a:rPr lang="en-US" i="1" u="sng" dirty="0">
                <a:latin typeface="Algerian" pitchFamily="82" charset="0"/>
              </a:rPr>
            </a:br>
            <a:endParaRPr lang="en-US" i="1" u="sng" dirty="0">
              <a:latin typeface="Algerian" pitchFamily="82" charset="0"/>
            </a:endParaRPr>
          </a:p>
        </p:txBody>
      </p:sp>
      <p:sp>
        <p:nvSpPr>
          <p:cNvPr id="2" name="Content Placeholder 1"/>
          <p:cNvSpPr>
            <a:spLocks noGrp="1"/>
          </p:cNvSpPr>
          <p:nvPr>
            <p:ph idx="1"/>
          </p:nvPr>
        </p:nvSpPr>
        <p:spPr>
          <a:xfrm>
            <a:off x="1905000" y="1600200"/>
            <a:ext cx="8229600" cy="4389120"/>
          </a:xfrm>
        </p:spPr>
        <p:txBody>
          <a:bodyPr/>
          <a:lstStyle/>
          <a:p>
            <a:endParaRPr lang="en-US" dirty="0" smtClean="0"/>
          </a:p>
          <a:p>
            <a:endParaRPr lang="en-US" dirty="0" smtClean="0"/>
          </a:p>
          <a:p>
            <a:endParaRPr lang="en-US" dirty="0" smtClean="0"/>
          </a:p>
          <a:p>
            <a:endParaRPr lang="en-US" dirty="0" smtClean="0"/>
          </a:p>
          <a:p>
            <a:pPr>
              <a:buNone/>
            </a:pPr>
            <a:endParaRPr lang="en-US" dirty="0" smtClean="0"/>
          </a:p>
          <a:p>
            <a:pPr>
              <a:buNone/>
            </a:pPr>
            <a:endParaRPr lang="en-US" dirty="0" smtClean="0"/>
          </a:p>
          <a:p>
            <a:pPr>
              <a:buNone/>
            </a:pPr>
            <a:endParaRPr lang="en-US" dirty="0" smtClean="0"/>
          </a:p>
          <a:p>
            <a:pPr>
              <a:buNone/>
            </a:pPr>
            <a:endParaRPr lang="en-US" dirty="0"/>
          </a:p>
        </p:txBody>
      </p:sp>
      <p:sp>
        <p:nvSpPr>
          <p:cNvPr id="4" name="Flowchart: Process 3"/>
          <p:cNvSpPr/>
          <p:nvPr/>
        </p:nvSpPr>
        <p:spPr>
          <a:xfrm>
            <a:off x="2590800" y="1676400"/>
            <a:ext cx="4724400" cy="9144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Southern blotting</a:t>
            </a:r>
          </a:p>
        </p:txBody>
      </p:sp>
      <p:sp>
        <p:nvSpPr>
          <p:cNvPr id="5" name="Flowchart: Process 4"/>
          <p:cNvSpPr/>
          <p:nvPr/>
        </p:nvSpPr>
        <p:spPr>
          <a:xfrm>
            <a:off x="2590800" y="3048000"/>
            <a:ext cx="4724400" cy="9144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Northern blotting</a:t>
            </a:r>
          </a:p>
        </p:txBody>
      </p:sp>
      <p:sp>
        <p:nvSpPr>
          <p:cNvPr id="6" name="Flowchart: Process 5"/>
          <p:cNvSpPr/>
          <p:nvPr/>
        </p:nvSpPr>
        <p:spPr>
          <a:xfrm>
            <a:off x="2667000" y="4419600"/>
            <a:ext cx="4648200" cy="8382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Western blotting  </a:t>
            </a:r>
          </a:p>
        </p:txBody>
      </p:sp>
    </p:spTree>
    <p:extLst>
      <p:ext uri="{BB962C8B-B14F-4D97-AF65-F5344CB8AC3E}">
        <p14:creationId xmlns:p14="http://schemas.microsoft.com/office/powerpoint/2010/main" val="804558972"/>
      </p:ext>
    </p:extLst>
  </p:cSld>
  <p:clrMapOvr>
    <a:masterClrMapping/>
  </p:clrMapOvr>
  <p:transition spd="slow">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haroni" panose="02010803020104030203" pitchFamily="2" charset="-79"/>
                <a:cs typeface="Aharoni" panose="02010803020104030203" pitchFamily="2" charset="-79"/>
              </a:rPr>
              <a:t>Principle</a:t>
            </a:r>
            <a:endParaRPr lang="en-US"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p:txBody>
          <a:bodyPr/>
          <a:lstStyle/>
          <a:p>
            <a:r>
              <a:rPr lang="en-US" dirty="0"/>
              <a:t>Edward M. Southern (1975</a:t>
            </a:r>
            <a:r>
              <a:rPr lang="en-US" dirty="0" smtClean="0"/>
              <a:t>)</a:t>
            </a:r>
          </a:p>
          <a:p>
            <a:r>
              <a:rPr lang="en-US" dirty="0" smtClean="0"/>
              <a:t>Identification of </a:t>
            </a:r>
            <a:r>
              <a:rPr lang="en-US" dirty="0"/>
              <a:t>particular size of </a:t>
            </a:r>
            <a:r>
              <a:rPr lang="en-US" b="1" dirty="0"/>
              <a:t>DNA</a:t>
            </a:r>
            <a:r>
              <a:rPr lang="en-US" dirty="0"/>
              <a:t> from the mixture of other similar </a:t>
            </a:r>
            <a:r>
              <a:rPr lang="en-US" dirty="0" smtClean="0"/>
              <a:t>molecules</a:t>
            </a:r>
          </a:p>
          <a:p>
            <a:r>
              <a:rPr lang="en-US" dirty="0" smtClean="0"/>
              <a:t>Principle of </a:t>
            </a:r>
            <a:r>
              <a:rPr lang="en-US" dirty="0"/>
              <a:t>separation of DNA fragments by gel electrophoresis and identified by labelled probe </a:t>
            </a:r>
            <a:r>
              <a:rPr lang="en-US" dirty="0" smtClean="0"/>
              <a:t>hybridization</a:t>
            </a:r>
          </a:p>
          <a:p>
            <a:r>
              <a:rPr lang="en-US" dirty="0"/>
              <a:t>Basically, the DNA fragments are separated on the basis of size and charge during electrophoresis. Separated DNA fragments after transferring on nylon membrane, the desired DNA is detected using specific DNA probe that is complementary to the desired DNA</a:t>
            </a:r>
          </a:p>
        </p:txBody>
      </p:sp>
    </p:spTree>
    <p:extLst>
      <p:ext uri="{BB962C8B-B14F-4D97-AF65-F5344CB8AC3E}">
        <p14:creationId xmlns:p14="http://schemas.microsoft.com/office/powerpoint/2010/main" val="4123331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haroni" panose="02010803020104030203" pitchFamily="2" charset="-79"/>
                <a:cs typeface="Aharoni" panose="02010803020104030203" pitchFamily="2" charset="-79"/>
              </a:rPr>
              <a:t>Procedure/ </a:t>
            </a:r>
            <a:r>
              <a:rPr lang="en-US" b="1" dirty="0" smtClean="0">
                <a:latin typeface="Aharoni" panose="02010803020104030203" pitchFamily="2" charset="-79"/>
                <a:cs typeface="Aharoni" panose="02010803020104030203" pitchFamily="2" charset="-79"/>
              </a:rPr>
              <a:t>Steps</a:t>
            </a:r>
            <a:endParaRPr lang="en-US"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p:txBody>
          <a:bodyPr/>
          <a:lstStyle/>
          <a:p>
            <a:pPr lvl="0" fontAlgn="base"/>
            <a:r>
              <a:rPr lang="en-US" dirty="0"/>
              <a:t>Restriction digest: by RE enzyme and amplification by PCR</a:t>
            </a:r>
          </a:p>
          <a:p>
            <a:pPr lvl="0" fontAlgn="base"/>
            <a:r>
              <a:rPr lang="en-US" dirty="0"/>
              <a:t>Gel electrophoresis: SDS gel electrophoresis</a:t>
            </a:r>
          </a:p>
          <a:p>
            <a:pPr lvl="0" fontAlgn="base"/>
            <a:r>
              <a:rPr lang="en-US" dirty="0"/>
              <a:t>Denaturation: Treating with </a:t>
            </a:r>
            <a:r>
              <a:rPr lang="en-US" dirty="0" err="1"/>
              <a:t>HCl</a:t>
            </a:r>
            <a:r>
              <a:rPr lang="en-US" dirty="0"/>
              <a:t> and </a:t>
            </a:r>
            <a:r>
              <a:rPr lang="en-US" dirty="0" err="1"/>
              <a:t>NaOH</a:t>
            </a:r>
            <a:endParaRPr lang="en-US" dirty="0"/>
          </a:p>
          <a:p>
            <a:pPr lvl="0" fontAlgn="base"/>
            <a:r>
              <a:rPr lang="en-US" dirty="0"/>
              <a:t>Blotting</a:t>
            </a:r>
          </a:p>
          <a:p>
            <a:pPr lvl="0" fontAlgn="base"/>
            <a:r>
              <a:rPr lang="en-US" dirty="0"/>
              <a:t>Baking and Blocking with casein in BSA</a:t>
            </a:r>
          </a:p>
          <a:p>
            <a:pPr lvl="0" fontAlgn="base"/>
            <a:r>
              <a:rPr lang="en-US" dirty="0"/>
              <a:t>Hybridization using labelled probes</a:t>
            </a:r>
          </a:p>
          <a:p>
            <a:r>
              <a:rPr lang="en-US" dirty="0"/>
              <a:t>Visualization by autoradiogram</a:t>
            </a:r>
          </a:p>
        </p:txBody>
      </p:sp>
    </p:spTree>
    <p:extLst>
      <p:ext uri="{BB962C8B-B14F-4D97-AF65-F5344CB8AC3E}">
        <p14:creationId xmlns:p14="http://schemas.microsoft.com/office/powerpoint/2010/main" val="1492825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www.onlinebiologynotes.com/wp-content/uploads/2017/12/southern-blotting.gif"/>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61244" y="157755"/>
            <a:ext cx="9399431" cy="6487744"/>
          </a:xfrm>
          <a:prstGeom prst="rect">
            <a:avLst/>
          </a:prstGeom>
          <a:noFill/>
          <a:ln>
            <a:noFill/>
          </a:ln>
        </p:spPr>
      </p:pic>
    </p:spTree>
    <p:extLst>
      <p:ext uri="{BB962C8B-B14F-4D97-AF65-F5344CB8AC3E}">
        <p14:creationId xmlns:p14="http://schemas.microsoft.com/office/powerpoint/2010/main" val="963707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haroni" panose="02010803020104030203" pitchFamily="2" charset="-79"/>
                <a:cs typeface="Aharoni" panose="02010803020104030203" pitchFamily="2" charset="-79"/>
              </a:rPr>
              <a:t>Application of Southern blotting</a:t>
            </a:r>
            <a:endParaRPr lang="en-US"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p:txBody>
          <a:bodyPr/>
          <a:lstStyle/>
          <a:p>
            <a:pPr lvl="0" fontAlgn="base"/>
            <a:r>
              <a:rPr lang="en-US" dirty="0"/>
              <a:t>Southern blotting technique is used to detect DNA in given sample.</a:t>
            </a:r>
          </a:p>
          <a:p>
            <a:pPr lvl="0" fontAlgn="base"/>
            <a:r>
              <a:rPr lang="en-US" dirty="0"/>
              <a:t>DNA finger printing is an example of southern blotting</a:t>
            </a:r>
          </a:p>
          <a:p>
            <a:pPr lvl="0" fontAlgn="base"/>
            <a:r>
              <a:rPr lang="en-US" dirty="0"/>
              <a:t>Used for paternity testing, criminal identification, victim identification</a:t>
            </a:r>
          </a:p>
          <a:p>
            <a:pPr lvl="0" fontAlgn="base"/>
            <a:r>
              <a:rPr lang="en-US" dirty="0"/>
              <a:t>To isolate and identify desire gene of interest.</a:t>
            </a:r>
          </a:p>
          <a:p>
            <a:pPr lvl="0" fontAlgn="base"/>
            <a:r>
              <a:rPr lang="en-US" dirty="0"/>
              <a:t>Used in restriction fragment length polymorphism</a:t>
            </a:r>
          </a:p>
          <a:p>
            <a:pPr lvl="0" fontAlgn="base"/>
            <a:r>
              <a:rPr lang="en-US" dirty="0"/>
              <a:t>To identify mutation or gene rearrangement in the sequence of DNA</a:t>
            </a:r>
          </a:p>
          <a:p>
            <a:pPr lvl="0" fontAlgn="base"/>
            <a:r>
              <a:rPr lang="en-US" dirty="0"/>
              <a:t>Used in diagnosis of disease caused by genetic defects</a:t>
            </a:r>
          </a:p>
          <a:p>
            <a:pPr lvl="0" fontAlgn="base"/>
            <a:r>
              <a:rPr lang="en-US" dirty="0"/>
              <a:t>Used to identify infectious agents</a:t>
            </a:r>
          </a:p>
          <a:p>
            <a:endParaRPr lang="en-US" dirty="0"/>
          </a:p>
        </p:txBody>
      </p:sp>
    </p:spTree>
    <p:extLst>
      <p:ext uri="{BB962C8B-B14F-4D97-AF65-F5344CB8AC3E}">
        <p14:creationId xmlns:p14="http://schemas.microsoft.com/office/powerpoint/2010/main" val="2780405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haroni" panose="02010803020104030203" pitchFamily="2" charset="-79"/>
                <a:cs typeface="Aharoni" panose="02010803020104030203" pitchFamily="2" charset="-79"/>
              </a:rPr>
              <a:t>Northern Blot</a:t>
            </a:r>
            <a:endParaRPr lang="en-US"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p:txBody>
          <a:bodyPr/>
          <a:lstStyle/>
          <a:p>
            <a:r>
              <a:rPr lang="en-US" dirty="0" smtClean="0"/>
              <a:t>RNA blot</a:t>
            </a:r>
          </a:p>
          <a:p>
            <a:r>
              <a:rPr lang="en-US" dirty="0" smtClean="0"/>
              <a:t>Study gene expression </a:t>
            </a:r>
          </a:p>
          <a:p>
            <a:r>
              <a:rPr lang="en-US" dirty="0"/>
              <a:t> </a:t>
            </a:r>
            <a:r>
              <a:rPr lang="en-US" dirty="0" smtClean="0"/>
              <a:t>Developed in </a:t>
            </a:r>
            <a:r>
              <a:rPr lang="en-US" dirty="0"/>
              <a:t>1977 by James </a:t>
            </a:r>
            <a:r>
              <a:rPr lang="en-US" dirty="0" err="1"/>
              <a:t>Alwine</a:t>
            </a:r>
            <a:r>
              <a:rPr lang="en-US" dirty="0"/>
              <a:t>, </a:t>
            </a:r>
            <a:r>
              <a:rPr lang="en-US" dirty="0">
                <a:hlinkClick r:id="rId2" tooltip="David Kemp (Australian scientist)"/>
              </a:rPr>
              <a:t>David Kemp</a:t>
            </a:r>
            <a:r>
              <a:rPr lang="en-US" dirty="0"/>
              <a:t>, and George Stark </a:t>
            </a:r>
            <a:r>
              <a:rPr lang="en-US" dirty="0" smtClean="0"/>
              <a:t>at Stanford University</a:t>
            </a:r>
            <a:endParaRPr lang="en-US" dirty="0"/>
          </a:p>
        </p:txBody>
      </p:sp>
    </p:spTree>
    <p:extLst>
      <p:ext uri="{BB962C8B-B14F-4D97-AF65-F5344CB8AC3E}">
        <p14:creationId xmlns:p14="http://schemas.microsoft.com/office/powerpoint/2010/main" val="2933074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haroni" panose="02010803020104030203" pitchFamily="2" charset="-79"/>
                <a:cs typeface="Aharoni" panose="02010803020104030203" pitchFamily="2" charset="-79"/>
              </a:rPr>
              <a:t>Procedure</a:t>
            </a:r>
            <a:r>
              <a:rPr lang="en-US" dirty="0" smtClean="0"/>
              <a:t> </a:t>
            </a:r>
            <a:endParaRPr lang="en-US" dirty="0"/>
          </a:p>
        </p:txBody>
      </p:sp>
      <p:pic>
        <p:nvPicPr>
          <p:cNvPr id="4" name="Picture 2" descr="https://upload.wikimedia.org/wikipedia/commons/4/4d/Northern_blot_diagram.pn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4134" t="3659" r="1936" b="5944"/>
          <a:stretch/>
        </p:blipFill>
        <p:spPr bwMode="auto">
          <a:xfrm>
            <a:off x="3837908" y="154545"/>
            <a:ext cx="8130895" cy="6529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22658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555</TotalTime>
  <Words>330</Words>
  <Application>Microsoft Office PowerPoint</Application>
  <PresentationFormat>Widescreen</PresentationFormat>
  <Paragraphs>59</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Aharoni</vt:lpstr>
      <vt:lpstr>Algerian</vt:lpstr>
      <vt:lpstr>Arial</vt:lpstr>
      <vt:lpstr>Calibri</vt:lpstr>
      <vt:lpstr>Calibri Light</vt:lpstr>
      <vt:lpstr>Office Theme</vt:lpstr>
      <vt:lpstr>Blotting</vt:lpstr>
      <vt:lpstr>                      Blotting</vt:lpstr>
      <vt:lpstr>            Types of blotting </vt:lpstr>
      <vt:lpstr>Principle</vt:lpstr>
      <vt:lpstr>Procedure/ Steps</vt:lpstr>
      <vt:lpstr>PowerPoint Presentation</vt:lpstr>
      <vt:lpstr>Application of Southern blotting</vt:lpstr>
      <vt:lpstr>Northern Blot</vt:lpstr>
      <vt:lpstr>Procedure </vt:lpstr>
      <vt:lpstr>Application</vt:lpstr>
      <vt:lpstr>Western blot</vt:lpstr>
      <vt:lpstr>Procedure </vt:lpstr>
      <vt:lpstr>Detection of Blotted Proteins</vt:lpstr>
      <vt:lpstr>Advantages </vt:lpstr>
      <vt:lpstr>Results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Blotting</dc:title>
  <dc:creator>RESEARCHER</dc:creator>
  <cp:lastModifiedBy>RESEARCHER</cp:lastModifiedBy>
  <cp:revision>38</cp:revision>
  <dcterms:created xsi:type="dcterms:W3CDTF">2020-01-27T14:14:42Z</dcterms:created>
  <dcterms:modified xsi:type="dcterms:W3CDTF">2020-02-03T16:43:30Z</dcterms:modified>
</cp:coreProperties>
</file>