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DEBC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5F49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DEBC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5F49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DEBC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5F49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DEBC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217675"/>
            <a:ext cx="9144000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234171" y="6640066"/>
            <a:ext cx="909827" cy="2179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534400" y="624839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609600" y="0"/>
                </a:moveTo>
                <a:lnTo>
                  <a:pt x="0" y="0"/>
                </a:lnTo>
                <a:lnTo>
                  <a:pt x="0" y="609600"/>
                </a:lnTo>
                <a:lnTo>
                  <a:pt x="609600" y="609600"/>
                </a:lnTo>
                <a:lnTo>
                  <a:pt x="609600" y="0"/>
                </a:lnTo>
                <a:close/>
              </a:path>
            </a:pathLst>
          </a:custGeom>
          <a:solidFill>
            <a:srgbClr val="A42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100828" y="3200400"/>
            <a:ext cx="4043171" cy="36575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0"/>
            <a:ext cx="9144000" cy="36271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0"/>
            <a:ext cx="9143999" cy="32339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DEBC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217675"/>
            <a:ext cx="9144000" cy="4602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234171" y="6640066"/>
            <a:ext cx="909827" cy="2179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534400" y="624839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609600" y="0"/>
                </a:moveTo>
                <a:lnTo>
                  <a:pt x="0" y="0"/>
                </a:lnTo>
                <a:lnTo>
                  <a:pt x="0" y="609600"/>
                </a:lnTo>
                <a:lnTo>
                  <a:pt x="609600" y="609600"/>
                </a:lnTo>
                <a:lnTo>
                  <a:pt x="609600" y="0"/>
                </a:lnTo>
                <a:close/>
              </a:path>
            </a:pathLst>
          </a:custGeom>
          <a:solidFill>
            <a:srgbClr val="A42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140" y="374345"/>
            <a:ext cx="868171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5F49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10613"/>
            <a:ext cx="8072119" cy="3439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23630" y="6479235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EDEBC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jp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5988" y="5496255"/>
            <a:ext cx="3148965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31775" marR="5080" indent="-219710">
              <a:lnSpc>
                <a:spcPts val="2160"/>
              </a:lnSpc>
              <a:spcBef>
                <a:spcPts val="375"/>
              </a:spcBef>
            </a:pPr>
            <a:r>
              <a:rPr sz="2000" spc="-45" dirty="0">
                <a:latin typeface="Arial Black"/>
                <a:cs typeface="Arial Black"/>
              </a:rPr>
              <a:t>Your </a:t>
            </a:r>
            <a:r>
              <a:rPr sz="2000" spc="-5" dirty="0">
                <a:latin typeface="Arial Black"/>
                <a:cs typeface="Arial Black"/>
              </a:rPr>
              <a:t>Interactive </a:t>
            </a:r>
            <a:r>
              <a:rPr sz="2000" dirty="0">
                <a:latin typeface="Arial Black"/>
                <a:cs typeface="Arial Black"/>
              </a:rPr>
              <a:t>Guide  to </a:t>
            </a:r>
            <a:r>
              <a:rPr sz="2000" spc="-5" dirty="0">
                <a:latin typeface="Arial Black"/>
                <a:cs typeface="Arial Black"/>
              </a:rPr>
              <a:t>the </a:t>
            </a:r>
            <a:r>
              <a:rPr sz="2000" dirty="0">
                <a:latin typeface="Arial Black"/>
                <a:cs typeface="Arial Black"/>
              </a:rPr>
              <a:t>Digital</a:t>
            </a:r>
            <a:r>
              <a:rPr sz="2000" spc="-6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World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4275201"/>
            <a:ext cx="458787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56435" algn="ctr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latin typeface="Arial Black"/>
                <a:cs typeface="Arial Black"/>
              </a:rPr>
              <a:t>Discovering</a:t>
            </a:r>
            <a:endParaRPr sz="3200" dirty="0">
              <a:latin typeface="Arial Black"/>
              <a:cs typeface="Arial Black"/>
            </a:endParaRPr>
          </a:p>
          <a:p>
            <a:pPr marL="914400" algn="ctr">
              <a:lnSpc>
                <a:spcPct val="100000"/>
              </a:lnSpc>
              <a:spcBef>
                <a:spcPts val="5"/>
              </a:spcBef>
            </a:pPr>
            <a:r>
              <a:rPr sz="3200" spc="10" dirty="0">
                <a:latin typeface="Arial Black"/>
                <a:cs typeface="Arial Black"/>
              </a:rPr>
              <a:t>Computers</a:t>
            </a:r>
            <a:r>
              <a:rPr sz="3200" spc="-95" dirty="0">
                <a:latin typeface="Arial Black"/>
                <a:cs typeface="Arial Black"/>
              </a:rPr>
              <a:t> </a:t>
            </a:r>
            <a:r>
              <a:rPr lang="en-US" sz="3200" spc="-5" dirty="0">
                <a:latin typeface="Arial Black"/>
                <a:cs typeface="Arial Black"/>
              </a:rPr>
              <a:t> </a:t>
            </a:r>
            <a:endParaRPr sz="32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74402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Uses of </a:t>
            </a:r>
            <a:r>
              <a:rPr spc="-15" dirty="0"/>
              <a:t>Computer</a:t>
            </a:r>
            <a:r>
              <a:rPr spc="-35" dirty="0"/>
              <a:t> </a:t>
            </a:r>
            <a:r>
              <a:rPr spc="-10" dirty="0"/>
              <a:t>Communications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50773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b="1" spc="-20" dirty="0">
                <a:solidFill>
                  <a:srgbClr val="A42339"/>
                </a:solidFill>
                <a:latin typeface="Calibri"/>
                <a:cs typeface="Calibri"/>
              </a:rPr>
              <a:t>cybercafé </a:t>
            </a:r>
            <a:r>
              <a:rPr sz="3200" dirty="0">
                <a:latin typeface="Calibri"/>
                <a:cs typeface="Calibri"/>
              </a:rPr>
              <a:t>is a </a:t>
            </a:r>
            <a:r>
              <a:rPr sz="3200" spc="-15" dirty="0">
                <a:latin typeface="Calibri"/>
                <a:cs typeface="Calibri"/>
              </a:rPr>
              <a:t>coffeehouse, </a:t>
            </a:r>
            <a:r>
              <a:rPr sz="3200" spc="-20" dirty="0">
                <a:latin typeface="Calibri"/>
                <a:cs typeface="Calibri"/>
              </a:rPr>
              <a:t>restaurant, </a:t>
            </a:r>
            <a:r>
              <a:rPr sz="3200" spc="-5" dirty="0">
                <a:latin typeface="Calibri"/>
                <a:cs typeface="Calibri"/>
              </a:rPr>
              <a:t>or </a:t>
            </a:r>
            <a:r>
              <a:rPr sz="3200" spc="-10" dirty="0">
                <a:latin typeface="Calibri"/>
                <a:cs typeface="Calibri"/>
              </a:rPr>
              <a:t>other  location that provides </a:t>
            </a:r>
            <a:r>
              <a:rPr sz="3200" spc="-15" dirty="0">
                <a:latin typeface="Calibri"/>
                <a:cs typeface="Calibri"/>
              </a:rPr>
              <a:t>personal computers </a:t>
            </a:r>
            <a:r>
              <a:rPr sz="3200" spc="-5" dirty="0">
                <a:latin typeface="Calibri"/>
                <a:cs typeface="Calibri"/>
              </a:rPr>
              <a:t>with  </a:t>
            </a:r>
            <a:r>
              <a:rPr sz="3200" spc="-10" dirty="0">
                <a:latin typeface="Calibri"/>
                <a:cs typeface="Calibri"/>
              </a:rPr>
              <a:t>Internet </a:t>
            </a:r>
            <a:r>
              <a:rPr sz="3200" dirty="0">
                <a:latin typeface="Calibri"/>
                <a:cs typeface="Calibri"/>
              </a:rPr>
              <a:t>access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its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customers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411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09131"/>
            <a:ext cx="5441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Page</a:t>
            </a:r>
            <a:r>
              <a:rPr sz="1100" spc="-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466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05000" y="3276600"/>
            <a:ext cx="5107051" cy="3000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1140" y="6628586"/>
            <a:ext cx="61912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" dirty="0">
                <a:latin typeface="Calibri"/>
                <a:cs typeface="Calibri"/>
              </a:rPr>
              <a:t>Figure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9-5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74402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Uses of </a:t>
            </a:r>
            <a:r>
              <a:rPr spc="-15" dirty="0"/>
              <a:t>Computer</a:t>
            </a:r>
            <a:r>
              <a:rPr spc="-35" dirty="0"/>
              <a:t> </a:t>
            </a:r>
            <a:r>
              <a:rPr spc="-10" dirty="0"/>
              <a:t>Communications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10613"/>
            <a:ext cx="8481695" cy="2244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b="1" spc="-5" dirty="0">
                <a:solidFill>
                  <a:srgbClr val="A42339"/>
                </a:solidFill>
                <a:latin typeface="Calibri"/>
                <a:cs typeface="Calibri"/>
              </a:rPr>
              <a:t>global positioning </a:t>
            </a:r>
            <a:r>
              <a:rPr sz="2800" b="1" spc="-30" dirty="0">
                <a:solidFill>
                  <a:srgbClr val="A42339"/>
                </a:solidFill>
                <a:latin typeface="Calibri"/>
                <a:cs typeface="Calibri"/>
              </a:rPr>
              <a:t>system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b="1" spc="-5" dirty="0">
                <a:solidFill>
                  <a:srgbClr val="A42339"/>
                </a:solidFill>
                <a:latin typeface="Calibri"/>
                <a:cs typeface="Calibri"/>
              </a:rPr>
              <a:t>GPS</a:t>
            </a:r>
            <a:r>
              <a:rPr sz="2800" spc="-5" dirty="0">
                <a:latin typeface="Calibri"/>
                <a:cs typeface="Calibri"/>
              </a:rPr>
              <a:t>) is a </a:t>
            </a:r>
            <a:r>
              <a:rPr sz="2800" spc="-20" dirty="0">
                <a:latin typeface="Calibri"/>
                <a:cs typeface="Calibri"/>
              </a:rPr>
              <a:t>navigation </a:t>
            </a:r>
            <a:r>
              <a:rPr sz="2800" spc="-30" dirty="0">
                <a:latin typeface="Calibri"/>
                <a:cs typeface="Calibri"/>
              </a:rPr>
              <a:t>system 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15" dirty="0">
                <a:latin typeface="Calibri"/>
                <a:cs typeface="Calibri"/>
              </a:rPr>
              <a:t>consists </a:t>
            </a:r>
            <a:r>
              <a:rPr sz="2800" spc="-5" dirty="0">
                <a:latin typeface="Calibri"/>
                <a:cs typeface="Calibri"/>
              </a:rPr>
              <a:t>of one or </a:t>
            </a:r>
            <a:r>
              <a:rPr sz="2800" spc="-15" dirty="0">
                <a:latin typeface="Calibri"/>
                <a:cs typeface="Calibri"/>
              </a:rPr>
              <a:t>more </a:t>
            </a:r>
            <a:r>
              <a:rPr sz="2800" spc="-5" dirty="0">
                <a:latin typeface="Calibri"/>
                <a:cs typeface="Calibri"/>
              </a:rPr>
              <a:t>earth-based </a:t>
            </a:r>
            <a:r>
              <a:rPr sz="2800" spc="-20" dirty="0">
                <a:latin typeface="Calibri"/>
                <a:cs typeface="Calibri"/>
              </a:rPr>
              <a:t>receivers </a:t>
            </a:r>
            <a:r>
              <a:rPr sz="2800" spc="-10" dirty="0">
                <a:latin typeface="Calibri"/>
                <a:cs typeface="Calibri"/>
              </a:rPr>
              <a:t>that  </a:t>
            </a:r>
            <a:r>
              <a:rPr sz="2800" spc="-5" dirty="0">
                <a:latin typeface="Calibri"/>
                <a:cs typeface="Calibri"/>
              </a:rPr>
              <a:t>accept and </a:t>
            </a:r>
            <a:r>
              <a:rPr sz="2800" spc="-20" dirty="0">
                <a:latin typeface="Calibri"/>
                <a:cs typeface="Calibri"/>
              </a:rPr>
              <a:t>analyze </a:t>
            </a:r>
            <a:r>
              <a:rPr sz="2800" spc="-5" dirty="0">
                <a:latin typeface="Calibri"/>
                <a:cs typeface="Calibri"/>
              </a:rPr>
              <a:t>signals </a:t>
            </a:r>
            <a:r>
              <a:rPr sz="2800" spc="-15" dirty="0">
                <a:latin typeface="Calibri"/>
                <a:cs typeface="Calibri"/>
              </a:rPr>
              <a:t>sent by satellites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order to  determine </a:t>
            </a:r>
            <a:r>
              <a:rPr sz="2800" spc="-5" dirty="0">
                <a:latin typeface="Calibri"/>
                <a:cs typeface="Calibri"/>
              </a:rPr>
              <a:t>the GPS </a:t>
            </a:r>
            <a:r>
              <a:rPr sz="2800" spc="-15" dirty="0">
                <a:latin typeface="Calibri"/>
                <a:cs typeface="Calibri"/>
              </a:rPr>
              <a:t>receiver’s geographic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location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GPS </a:t>
            </a:r>
            <a:r>
              <a:rPr sz="2800" spc="-20" dirty="0">
                <a:latin typeface="Calibri"/>
                <a:cs typeface="Calibri"/>
              </a:rPr>
              <a:t>receivers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41135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588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466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0125" y="4191000"/>
            <a:ext cx="2438400" cy="1514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69872" y="4318254"/>
            <a:ext cx="1833245" cy="118999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-2540" algn="ctr">
              <a:lnSpc>
                <a:spcPts val="2960"/>
              </a:lnSpc>
              <a:spcBef>
                <a:spcPts val="430"/>
              </a:spcBef>
            </a:pPr>
            <a:r>
              <a:rPr sz="2700" dirty="0">
                <a:latin typeface="Calibri"/>
                <a:cs typeface="Calibri"/>
              </a:rPr>
              <a:t>Built </a:t>
            </a:r>
            <a:r>
              <a:rPr sz="2700" spc="-15" dirty="0">
                <a:latin typeface="Calibri"/>
                <a:cs typeface="Calibri"/>
              </a:rPr>
              <a:t>into  many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mobile  </a:t>
            </a:r>
            <a:r>
              <a:rPr sz="2700" spc="-5" dirty="0">
                <a:latin typeface="Calibri"/>
                <a:cs typeface="Calibri"/>
              </a:rPr>
              <a:t>devices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38525" y="4191000"/>
            <a:ext cx="2495550" cy="1514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98875" y="4318254"/>
            <a:ext cx="1898650" cy="118999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algn="ctr">
              <a:lnSpc>
                <a:spcPts val="2960"/>
              </a:lnSpc>
              <a:spcBef>
                <a:spcPts val="430"/>
              </a:spcBef>
            </a:pPr>
            <a:r>
              <a:rPr sz="2700" spc="-10" dirty="0">
                <a:latin typeface="Calibri"/>
                <a:cs typeface="Calibri"/>
              </a:rPr>
              <a:t>Available </a:t>
            </a:r>
            <a:r>
              <a:rPr sz="2700" dirty="0">
                <a:latin typeface="Calibri"/>
                <a:cs typeface="Calibri"/>
              </a:rPr>
              <a:t>as</a:t>
            </a:r>
            <a:r>
              <a:rPr sz="2700" spc="-1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  </a:t>
            </a:r>
            <a:r>
              <a:rPr sz="2700" spc="-5" dirty="0">
                <a:latin typeface="Calibri"/>
                <a:cs typeface="Calibri"/>
              </a:rPr>
              <a:t>handheld  device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57875" y="4229100"/>
            <a:ext cx="2571750" cy="1476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22034" y="4506595"/>
            <a:ext cx="1977389" cy="81343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97790" marR="5080" indent="-85725">
              <a:lnSpc>
                <a:spcPts val="2960"/>
              </a:lnSpc>
              <a:spcBef>
                <a:spcPts val="430"/>
              </a:spcBef>
            </a:pPr>
            <a:r>
              <a:rPr sz="2700" spc="-10" dirty="0">
                <a:latin typeface="Calibri"/>
                <a:cs typeface="Calibri"/>
              </a:rPr>
              <a:t>Available</a:t>
            </a:r>
            <a:r>
              <a:rPr sz="2700" spc="-1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with  </a:t>
            </a:r>
            <a:r>
              <a:rPr sz="2700" spc="-10" dirty="0">
                <a:latin typeface="Calibri"/>
                <a:cs typeface="Calibri"/>
              </a:rPr>
              <a:t>new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vehicles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74402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Uses of </a:t>
            </a:r>
            <a:r>
              <a:rPr spc="-15" dirty="0"/>
              <a:t>Computer</a:t>
            </a:r>
            <a:r>
              <a:rPr spc="-35" dirty="0"/>
              <a:t> </a:t>
            </a:r>
            <a:r>
              <a:rPr spc="-10" dirty="0"/>
              <a:t>Communications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09950" y="64411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392976"/>
            <a:ext cx="593725" cy="3943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00" dirty="0">
                <a:latin typeface="Calibri"/>
                <a:cs typeface="Calibri"/>
              </a:rPr>
              <a:t>Page</a:t>
            </a:r>
            <a:r>
              <a:rPr sz="1100" spc="-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467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5" dirty="0">
                <a:latin typeface="Calibri"/>
                <a:cs typeface="Calibri"/>
              </a:rPr>
              <a:t>Figure</a:t>
            </a:r>
            <a:r>
              <a:rPr sz="1100" spc="-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9-6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30516" y="1600200"/>
            <a:ext cx="7082917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74402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Uses of </a:t>
            </a:r>
            <a:r>
              <a:rPr spc="-15" dirty="0"/>
              <a:t>Computer</a:t>
            </a:r>
            <a:r>
              <a:rPr spc="-35" dirty="0"/>
              <a:t> </a:t>
            </a:r>
            <a:r>
              <a:rPr spc="-10" dirty="0"/>
              <a:t>Communications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3631" y="1623060"/>
            <a:ext cx="4227830" cy="789940"/>
            <a:chOff x="103631" y="1623060"/>
            <a:chExt cx="4227830" cy="789940"/>
          </a:xfrm>
        </p:grpSpPr>
        <p:sp>
          <p:nvSpPr>
            <p:cNvPr id="4" name="object 4"/>
            <p:cNvSpPr/>
            <p:nvPr/>
          </p:nvSpPr>
          <p:spPr>
            <a:xfrm>
              <a:off x="103631" y="1623060"/>
              <a:ext cx="4227576" cy="7894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38" y="1651698"/>
              <a:ext cx="4130421" cy="6911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2438" y="1651698"/>
            <a:ext cx="4130675" cy="691515"/>
          </a:xfrm>
          <a:prstGeom prst="rect">
            <a:avLst/>
          </a:prstGeom>
          <a:ln w="12700">
            <a:solidFill>
              <a:srgbClr val="735A92"/>
            </a:solidFill>
          </a:ln>
        </p:spPr>
        <p:txBody>
          <a:bodyPr vert="horz" wrap="square" lIns="0" tIns="12636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z="2400" b="1" spc="-15" dirty="0">
                <a:solidFill>
                  <a:srgbClr val="A42339"/>
                </a:solidFill>
                <a:latin typeface="Calibri"/>
                <a:cs typeface="Calibri"/>
              </a:rPr>
              <a:t>Groupware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6088" y="2336596"/>
            <a:ext cx="4143375" cy="3867150"/>
            <a:chOff x="146088" y="2336596"/>
            <a:chExt cx="4143375" cy="3867150"/>
          </a:xfrm>
        </p:grpSpPr>
        <p:sp>
          <p:nvSpPr>
            <p:cNvPr id="8" name="object 8"/>
            <p:cNvSpPr/>
            <p:nvPr/>
          </p:nvSpPr>
          <p:spPr>
            <a:xfrm>
              <a:off x="152438" y="2342946"/>
              <a:ext cx="4130675" cy="3854450"/>
            </a:xfrm>
            <a:custGeom>
              <a:avLst/>
              <a:gdLst/>
              <a:ahLst/>
              <a:cxnLst/>
              <a:rect l="l" t="t" r="r" b="b"/>
              <a:pathLst>
                <a:path w="4130675" h="3854450">
                  <a:moveTo>
                    <a:pt x="4130421" y="0"/>
                  </a:moveTo>
                  <a:lnTo>
                    <a:pt x="0" y="0"/>
                  </a:lnTo>
                  <a:lnTo>
                    <a:pt x="0" y="3853941"/>
                  </a:lnTo>
                  <a:lnTo>
                    <a:pt x="4130421" y="3853941"/>
                  </a:lnTo>
                  <a:lnTo>
                    <a:pt x="4130421" y="0"/>
                  </a:lnTo>
                  <a:close/>
                </a:path>
              </a:pathLst>
            </a:custGeom>
            <a:solidFill>
              <a:srgbClr val="D7D2D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38" y="2342946"/>
              <a:ext cx="4130675" cy="3854450"/>
            </a:xfrm>
            <a:custGeom>
              <a:avLst/>
              <a:gdLst/>
              <a:ahLst/>
              <a:cxnLst/>
              <a:rect l="l" t="t" r="r" b="b"/>
              <a:pathLst>
                <a:path w="4130675" h="3854450">
                  <a:moveTo>
                    <a:pt x="0" y="3853941"/>
                  </a:moveTo>
                  <a:lnTo>
                    <a:pt x="4130421" y="3853941"/>
                  </a:lnTo>
                  <a:lnTo>
                    <a:pt x="4130421" y="0"/>
                  </a:lnTo>
                  <a:lnTo>
                    <a:pt x="0" y="0"/>
                  </a:lnTo>
                  <a:lnTo>
                    <a:pt x="0" y="3853941"/>
                  </a:lnTo>
                  <a:close/>
                </a:path>
              </a:pathLst>
            </a:custGeom>
            <a:ln w="12700">
              <a:solidFill>
                <a:srgbClr val="D7D2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52438" y="2406472"/>
            <a:ext cx="4130675" cy="284734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6235" marR="232410" indent="-228600">
              <a:lnSpc>
                <a:spcPct val="91600"/>
              </a:lnSpc>
              <a:spcBef>
                <a:spcPts val="345"/>
              </a:spcBef>
              <a:buChar char="•"/>
              <a:tabLst>
                <a:tab pos="356870" algn="l"/>
              </a:tabLst>
            </a:pPr>
            <a:r>
              <a:rPr sz="2400" spc="-5" dirty="0">
                <a:latin typeface="Calibri"/>
                <a:cs typeface="Calibri"/>
              </a:rPr>
              <a:t>Helps </a:t>
            </a:r>
            <a:r>
              <a:rPr sz="2400" spc="-15" dirty="0">
                <a:latin typeface="Calibri"/>
                <a:cs typeface="Calibri"/>
              </a:rPr>
              <a:t>groups </a:t>
            </a:r>
            <a:r>
              <a:rPr sz="2400" spc="-10" dirty="0">
                <a:latin typeface="Calibri"/>
                <a:cs typeface="Calibri"/>
              </a:rPr>
              <a:t>of </a:t>
            </a:r>
            <a:r>
              <a:rPr sz="2400" spc="-5" dirty="0">
                <a:latin typeface="Calibri"/>
                <a:cs typeface="Calibri"/>
              </a:rPr>
              <a:t>people </a:t>
            </a:r>
            <a:r>
              <a:rPr sz="2400" spc="-15" dirty="0">
                <a:latin typeface="Calibri"/>
                <a:cs typeface="Calibri"/>
              </a:rPr>
              <a:t>work  together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spc="-10" dirty="0">
                <a:latin typeface="Calibri"/>
                <a:cs typeface="Calibri"/>
              </a:rPr>
              <a:t>projects </a:t>
            </a:r>
            <a:r>
              <a:rPr sz="2400" dirty="0">
                <a:latin typeface="Calibri"/>
                <a:cs typeface="Calibri"/>
              </a:rPr>
              <a:t>and  </a:t>
            </a:r>
            <a:r>
              <a:rPr sz="2400" spc="-10" dirty="0">
                <a:latin typeface="Calibri"/>
                <a:cs typeface="Calibri"/>
              </a:rPr>
              <a:t>share information </a:t>
            </a:r>
            <a:r>
              <a:rPr sz="2400" spc="-15" dirty="0">
                <a:latin typeface="Calibri"/>
                <a:cs typeface="Calibri"/>
              </a:rPr>
              <a:t>over </a:t>
            </a:r>
            <a:r>
              <a:rPr sz="2400" dirty="0">
                <a:latin typeface="Calibri"/>
                <a:cs typeface="Calibri"/>
              </a:rPr>
              <a:t>a  </a:t>
            </a:r>
            <a:r>
              <a:rPr sz="2400" spc="-10" dirty="0"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  <a:p>
            <a:pPr marL="356235" marR="572135" indent="-228600">
              <a:lnSpc>
                <a:spcPts val="2640"/>
              </a:lnSpc>
              <a:spcBef>
                <a:spcPts val="480"/>
              </a:spcBef>
              <a:buChar char="•"/>
              <a:tabLst>
                <a:tab pos="356870" algn="l"/>
              </a:tabLst>
            </a:pPr>
            <a:r>
              <a:rPr sz="2400" spc="-10" dirty="0">
                <a:latin typeface="Calibri"/>
                <a:cs typeface="Calibri"/>
              </a:rPr>
              <a:t>Component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5" dirty="0">
                <a:latin typeface="Calibri"/>
                <a:cs typeface="Calibri"/>
              </a:rPr>
              <a:t>workgroup  </a:t>
            </a:r>
            <a:r>
              <a:rPr sz="2400" spc="-5" dirty="0">
                <a:latin typeface="Calibri"/>
                <a:cs typeface="Calibri"/>
              </a:rPr>
              <a:t>computing</a:t>
            </a:r>
            <a:endParaRPr sz="2400">
              <a:latin typeface="Calibri"/>
              <a:cs typeface="Calibri"/>
            </a:endParaRPr>
          </a:p>
          <a:p>
            <a:pPr marL="356235" marR="1002030" indent="-228600">
              <a:lnSpc>
                <a:spcPts val="2630"/>
              </a:lnSpc>
              <a:spcBef>
                <a:spcPts val="450"/>
              </a:spcBef>
              <a:buChar char="•"/>
              <a:tabLst>
                <a:tab pos="356870" algn="l"/>
              </a:tabLst>
            </a:pPr>
            <a:r>
              <a:rPr sz="2400" dirty="0">
                <a:latin typeface="Calibri"/>
                <a:cs typeface="Calibri"/>
              </a:rPr>
              <a:t>Major </a:t>
            </a:r>
            <a:r>
              <a:rPr sz="2400" spc="-20" dirty="0">
                <a:latin typeface="Calibri"/>
                <a:cs typeface="Calibri"/>
              </a:rPr>
              <a:t>feature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group  </a:t>
            </a:r>
            <a:r>
              <a:rPr sz="2400" spc="-5" dirty="0">
                <a:latin typeface="Calibri"/>
                <a:cs typeface="Calibri"/>
              </a:rPr>
              <a:t>scheduling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812791" y="1623060"/>
            <a:ext cx="4227830" cy="789940"/>
            <a:chOff x="4812791" y="1623060"/>
            <a:chExt cx="4227830" cy="789940"/>
          </a:xfrm>
        </p:grpSpPr>
        <p:sp>
          <p:nvSpPr>
            <p:cNvPr id="12" name="object 12"/>
            <p:cNvSpPr/>
            <p:nvPr/>
          </p:nvSpPr>
          <p:spPr>
            <a:xfrm>
              <a:off x="4812791" y="1623060"/>
              <a:ext cx="4227575" cy="7894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61178" y="1651698"/>
              <a:ext cx="4130421" cy="6911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61178" y="1651698"/>
            <a:ext cx="4130675" cy="691515"/>
          </a:xfrm>
          <a:prstGeom prst="rect">
            <a:avLst/>
          </a:prstGeom>
          <a:ln w="12700">
            <a:solidFill>
              <a:srgbClr val="B3A8C4"/>
            </a:solidFill>
          </a:ln>
        </p:spPr>
        <p:txBody>
          <a:bodyPr vert="horz" wrap="square" lIns="0" tIns="12636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z="2400" b="1" spc="-25" dirty="0">
                <a:solidFill>
                  <a:srgbClr val="A42339"/>
                </a:solidFill>
                <a:latin typeface="Calibri"/>
                <a:cs typeface="Calibri"/>
              </a:rPr>
              <a:t>Voice</a:t>
            </a:r>
            <a:r>
              <a:rPr sz="2400" b="1" spc="-30" dirty="0">
                <a:solidFill>
                  <a:srgbClr val="A4233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A42339"/>
                </a:solidFill>
                <a:latin typeface="Calibri"/>
                <a:cs typeface="Calibri"/>
              </a:rPr>
              <a:t>mail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854828" y="2336596"/>
            <a:ext cx="4143375" cy="3867150"/>
            <a:chOff x="4854828" y="2336596"/>
            <a:chExt cx="4143375" cy="3867150"/>
          </a:xfrm>
        </p:grpSpPr>
        <p:sp>
          <p:nvSpPr>
            <p:cNvPr id="16" name="object 16"/>
            <p:cNvSpPr/>
            <p:nvPr/>
          </p:nvSpPr>
          <p:spPr>
            <a:xfrm>
              <a:off x="4861178" y="2342946"/>
              <a:ext cx="4130675" cy="3854450"/>
            </a:xfrm>
            <a:custGeom>
              <a:avLst/>
              <a:gdLst/>
              <a:ahLst/>
              <a:cxnLst/>
              <a:rect l="l" t="t" r="r" b="b"/>
              <a:pathLst>
                <a:path w="4130675" h="3854450">
                  <a:moveTo>
                    <a:pt x="4130421" y="0"/>
                  </a:moveTo>
                  <a:lnTo>
                    <a:pt x="0" y="0"/>
                  </a:lnTo>
                  <a:lnTo>
                    <a:pt x="0" y="3853941"/>
                  </a:lnTo>
                  <a:lnTo>
                    <a:pt x="4130421" y="3853941"/>
                  </a:lnTo>
                  <a:lnTo>
                    <a:pt x="4130421" y="0"/>
                  </a:lnTo>
                  <a:close/>
                </a:path>
              </a:pathLst>
            </a:custGeom>
            <a:solidFill>
              <a:srgbClr val="D7D2D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61178" y="2342946"/>
              <a:ext cx="4130675" cy="3854450"/>
            </a:xfrm>
            <a:custGeom>
              <a:avLst/>
              <a:gdLst/>
              <a:ahLst/>
              <a:cxnLst/>
              <a:rect l="l" t="t" r="r" b="b"/>
              <a:pathLst>
                <a:path w="4130675" h="3854450">
                  <a:moveTo>
                    <a:pt x="0" y="3853941"/>
                  </a:moveTo>
                  <a:lnTo>
                    <a:pt x="4130421" y="3853941"/>
                  </a:lnTo>
                  <a:lnTo>
                    <a:pt x="4130421" y="0"/>
                  </a:lnTo>
                  <a:lnTo>
                    <a:pt x="0" y="0"/>
                  </a:lnTo>
                  <a:lnTo>
                    <a:pt x="0" y="3853941"/>
                  </a:lnTo>
                  <a:close/>
                </a:path>
              </a:pathLst>
            </a:custGeom>
            <a:ln w="12700">
              <a:solidFill>
                <a:srgbClr val="D7D2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861178" y="2406472"/>
            <a:ext cx="4130675" cy="351790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6870" marR="478790" indent="-228600">
              <a:lnSpc>
                <a:spcPct val="91500"/>
              </a:lnSpc>
              <a:spcBef>
                <a:spcPts val="345"/>
              </a:spcBef>
              <a:buChar char="•"/>
              <a:tabLst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Allows </a:t>
            </a:r>
            <a:r>
              <a:rPr sz="2400" spc="-5" dirty="0">
                <a:latin typeface="Calibri"/>
                <a:cs typeface="Calibri"/>
              </a:rPr>
              <a:t>someone </a:t>
            </a:r>
            <a:r>
              <a:rPr sz="2400" spc="-15" dirty="0">
                <a:latin typeface="Calibri"/>
                <a:cs typeface="Calibri"/>
              </a:rPr>
              <a:t>to leave </a:t>
            </a:r>
            <a:r>
              <a:rPr sz="2400" dirty="0">
                <a:latin typeface="Calibri"/>
                <a:cs typeface="Calibri"/>
              </a:rPr>
              <a:t>a  </a:t>
            </a:r>
            <a:r>
              <a:rPr sz="2400" spc="-10" dirty="0">
                <a:latin typeface="Calibri"/>
                <a:cs typeface="Calibri"/>
              </a:rPr>
              <a:t>voice </a:t>
            </a:r>
            <a:r>
              <a:rPr sz="2400" spc="-5" dirty="0">
                <a:latin typeface="Calibri"/>
                <a:cs typeface="Calibri"/>
              </a:rPr>
              <a:t>message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one </a:t>
            </a:r>
            <a:r>
              <a:rPr sz="2400" spc="-5" dirty="0">
                <a:latin typeface="Calibri"/>
                <a:cs typeface="Calibri"/>
              </a:rPr>
              <a:t>or  </a:t>
            </a:r>
            <a:r>
              <a:rPr sz="2400" spc="-10" dirty="0">
                <a:latin typeface="Calibri"/>
                <a:cs typeface="Calibri"/>
              </a:rPr>
              <a:t>more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people</a:t>
            </a:r>
            <a:endParaRPr sz="2400">
              <a:latin typeface="Calibri"/>
              <a:cs typeface="Calibri"/>
            </a:endParaRPr>
          </a:p>
          <a:p>
            <a:pPr marL="356870" marR="512445" indent="-228600">
              <a:lnSpc>
                <a:spcPct val="91600"/>
              </a:lnSpc>
              <a:spcBef>
                <a:spcPts val="445"/>
              </a:spcBef>
              <a:buChar char="•"/>
              <a:tabLst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Computer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voice </a:t>
            </a:r>
            <a:r>
              <a:rPr sz="2400" dirty="0">
                <a:latin typeface="Calibri"/>
                <a:cs typeface="Calibri"/>
              </a:rPr>
              <a:t>mail  </a:t>
            </a:r>
            <a:r>
              <a:rPr sz="2400" spc="-25" dirty="0">
                <a:latin typeface="Calibri"/>
                <a:cs typeface="Calibri"/>
              </a:rPr>
              <a:t>system </a:t>
            </a:r>
            <a:r>
              <a:rPr sz="2400" spc="-15" dirty="0">
                <a:latin typeface="Calibri"/>
                <a:cs typeface="Calibri"/>
              </a:rPr>
              <a:t>converts </a:t>
            </a:r>
            <a:r>
              <a:rPr sz="2400" dirty="0">
                <a:latin typeface="Calibri"/>
                <a:cs typeface="Calibri"/>
              </a:rPr>
              <a:t>an analog  </a:t>
            </a:r>
            <a:r>
              <a:rPr sz="2400" spc="-10" dirty="0">
                <a:latin typeface="Calibri"/>
                <a:cs typeface="Calibri"/>
              </a:rPr>
              <a:t>voice </a:t>
            </a:r>
            <a:r>
              <a:rPr sz="2400" spc="-5" dirty="0">
                <a:latin typeface="Calibri"/>
                <a:cs typeface="Calibri"/>
              </a:rPr>
              <a:t>message </a:t>
            </a:r>
            <a:r>
              <a:rPr sz="2400" spc="-15" dirty="0">
                <a:latin typeface="Calibri"/>
                <a:cs typeface="Calibri"/>
              </a:rPr>
              <a:t>into </a:t>
            </a:r>
            <a:r>
              <a:rPr sz="2400" spc="-10" dirty="0">
                <a:latin typeface="Calibri"/>
                <a:cs typeface="Calibri"/>
              </a:rPr>
              <a:t>digital  </a:t>
            </a:r>
            <a:r>
              <a:rPr sz="2400" spc="-20" dirty="0">
                <a:latin typeface="Calibri"/>
                <a:cs typeface="Calibri"/>
              </a:rPr>
              <a:t>form</a:t>
            </a:r>
            <a:endParaRPr sz="2400">
              <a:latin typeface="Calibri"/>
              <a:cs typeface="Calibri"/>
            </a:endParaRPr>
          </a:p>
          <a:p>
            <a:pPr marL="356870" marR="194310" indent="-228600">
              <a:lnSpc>
                <a:spcPts val="2640"/>
              </a:lnSpc>
              <a:spcBef>
                <a:spcPts val="480"/>
              </a:spcBef>
              <a:buChar char="•"/>
              <a:tabLst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voice mailbox </a:t>
            </a:r>
            <a:r>
              <a:rPr sz="2400" dirty="0">
                <a:latin typeface="Calibri"/>
                <a:cs typeface="Calibri"/>
              </a:rPr>
              <a:t>is a </a:t>
            </a:r>
            <a:r>
              <a:rPr sz="2400" spc="-20" dirty="0">
                <a:latin typeface="Calibri"/>
                <a:cs typeface="Calibri"/>
              </a:rPr>
              <a:t>storage  </a:t>
            </a:r>
            <a:r>
              <a:rPr sz="2400" spc="-10" dirty="0">
                <a:latin typeface="Calibri"/>
                <a:cs typeface="Calibri"/>
              </a:rPr>
              <a:t>location on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hard </a:t>
            </a:r>
            <a:r>
              <a:rPr sz="2400" spc="-5" dirty="0">
                <a:latin typeface="Calibri"/>
                <a:cs typeface="Calibri"/>
              </a:rPr>
              <a:t>disk </a:t>
            </a:r>
            <a:r>
              <a:rPr sz="2400" dirty="0">
                <a:latin typeface="Calibri"/>
                <a:cs typeface="Calibri"/>
              </a:rPr>
              <a:t>in the  </a:t>
            </a:r>
            <a:r>
              <a:rPr sz="2400" spc="-10" dirty="0">
                <a:latin typeface="Calibri"/>
                <a:cs typeface="Calibri"/>
              </a:rPr>
              <a:t>voice </a:t>
            </a:r>
            <a:r>
              <a:rPr sz="2400" dirty="0">
                <a:latin typeface="Calibri"/>
                <a:cs typeface="Calibri"/>
              </a:rPr>
              <a:t>mail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system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1140" y="6463995"/>
            <a:ext cx="6134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467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09950" y="64792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74402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Uses of </a:t>
            </a:r>
            <a:r>
              <a:rPr spc="-15" dirty="0"/>
              <a:t>Computer</a:t>
            </a:r>
            <a:r>
              <a:rPr spc="-35" dirty="0"/>
              <a:t> </a:t>
            </a:r>
            <a:r>
              <a:rPr spc="-10" dirty="0"/>
              <a:t>Communications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10613"/>
            <a:ext cx="8676640" cy="2244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701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Many programs provide </a:t>
            </a:r>
            <a:r>
              <a:rPr sz="2800" spc="-5" dirty="0">
                <a:latin typeface="Calibri"/>
                <a:cs typeface="Calibri"/>
              </a:rPr>
              <a:t>a means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b="1" spc="-15" dirty="0">
                <a:solidFill>
                  <a:srgbClr val="A42339"/>
                </a:solidFill>
                <a:latin typeface="Calibri"/>
                <a:cs typeface="Calibri"/>
              </a:rPr>
              <a:t>collaborate</a:t>
            </a:r>
            <a:r>
              <a:rPr sz="2800" spc="-15" dirty="0">
                <a:latin typeface="Calibri"/>
                <a:cs typeface="Calibri"/>
              </a:rPr>
              <a:t>,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5" dirty="0">
                <a:latin typeface="Calibri"/>
                <a:cs typeface="Calibri"/>
              </a:rPr>
              <a:t>work  </a:t>
            </a:r>
            <a:r>
              <a:rPr sz="2800" spc="-10" dirty="0">
                <a:latin typeface="Calibri"/>
                <a:cs typeface="Calibri"/>
              </a:rPr>
              <a:t>online, </a:t>
            </a:r>
            <a:r>
              <a:rPr sz="2800" spc="-5" dirty="0">
                <a:latin typeface="Calibri"/>
                <a:cs typeface="Calibri"/>
              </a:rPr>
              <a:t>with other </a:t>
            </a:r>
            <a:r>
              <a:rPr sz="2800" spc="-20" dirty="0">
                <a:latin typeface="Calibri"/>
                <a:cs typeface="Calibri"/>
              </a:rPr>
              <a:t>users </a:t>
            </a:r>
            <a:r>
              <a:rPr sz="2800" spc="-10" dirty="0">
                <a:latin typeface="Calibri"/>
                <a:cs typeface="Calibri"/>
              </a:rPr>
              <a:t>connected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server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Collaboration software </a:t>
            </a:r>
            <a:r>
              <a:rPr sz="2800" spc="-5" dirty="0">
                <a:latin typeface="Calibri"/>
                <a:cs typeface="Calibri"/>
              </a:rPr>
              <a:t>includes </a:t>
            </a:r>
            <a:r>
              <a:rPr sz="2800" spc="-15" dirty="0">
                <a:latin typeface="Calibri"/>
                <a:cs typeface="Calibri"/>
              </a:rPr>
              <a:t>tools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enable </a:t>
            </a:r>
            <a:r>
              <a:rPr sz="2800" spc="-20" dirty="0">
                <a:latin typeface="Calibri"/>
                <a:cs typeface="Calibri"/>
              </a:rPr>
              <a:t>users to  </a:t>
            </a:r>
            <a:r>
              <a:rPr sz="2800" spc="-15" dirty="0">
                <a:latin typeface="Calibri"/>
                <a:cs typeface="Calibri"/>
              </a:rPr>
              <a:t>share </a:t>
            </a:r>
            <a:r>
              <a:rPr sz="2800" spc="-10" dirty="0">
                <a:latin typeface="Calibri"/>
                <a:cs typeface="Calibri"/>
              </a:rPr>
              <a:t>documents via online meetings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communicate 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10" dirty="0">
                <a:latin typeface="Calibri"/>
                <a:cs typeface="Calibri"/>
              </a:rPr>
              <a:t>other </a:t>
            </a:r>
            <a:r>
              <a:rPr sz="2800" spc="-15" dirty="0">
                <a:latin typeface="Calibri"/>
                <a:cs typeface="Calibri"/>
              </a:rPr>
              <a:t>connected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users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0525" y="4324350"/>
            <a:ext cx="2695575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5578" y="4632197"/>
            <a:ext cx="1494790" cy="93091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 indent="210185">
              <a:lnSpc>
                <a:spcPts val="3410"/>
              </a:lnSpc>
              <a:spcBef>
                <a:spcPts val="465"/>
              </a:spcBef>
            </a:pPr>
            <a:r>
              <a:rPr sz="3100" spc="-10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1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1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1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100" spc="-10" dirty="0">
                <a:solidFill>
                  <a:srgbClr val="FFFFFF"/>
                </a:solidFill>
                <a:latin typeface="Calibri"/>
                <a:cs typeface="Calibri"/>
              </a:rPr>
              <a:t>ngs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19450" y="4324350"/>
            <a:ext cx="2695575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78097" y="4632197"/>
            <a:ext cx="1988185" cy="93091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 indent="606425">
              <a:lnSpc>
                <a:spcPts val="3410"/>
              </a:lnSpc>
              <a:spcBef>
                <a:spcPts val="465"/>
              </a:spcBef>
            </a:pPr>
            <a:r>
              <a:rPr sz="3100" b="1" spc="-45" dirty="0">
                <a:solidFill>
                  <a:srgbClr val="FFFFFF"/>
                </a:solidFill>
                <a:latin typeface="Calibri"/>
                <a:cs typeface="Calibri"/>
              </a:rPr>
              <a:t>Web  </a:t>
            </a:r>
            <a:r>
              <a:rPr sz="31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1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1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100" b="1" spc="-6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1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100" b="1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100" b="1" spc="-10" dirty="0">
                <a:solidFill>
                  <a:srgbClr val="FFFFFF"/>
                </a:solidFill>
                <a:latin typeface="Calibri"/>
                <a:cs typeface="Calibri"/>
              </a:rPr>
              <a:t>ences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29325" y="4286250"/>
            <a:ext cx="2819400" cy="171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29553" y="4415738"/>
            <a:ext cx="2146300" cy="136334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 indent="-1905" algn="ctr">
              <a:lnSpc>
                <a:spcPts val="3410"/>
              </a:lnSpc>
              <a:spcBef>
                <a:spcPts val="470"/>
              </a:spcBef>
            </a:pPr>
            <a:r>
              <a:rPr sz="3100" spc="-10" dirty="0">
                <a:solidFill>
                  <a:srgbClr val="FFFFFF"/>
                </a:solidFill>
                <a:latin typeface="Calibri"/>
                <a:cs typeface="Calibri"/>
              </a:rPr>
              <a:t>Document  </a:t>
            </a: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31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100" spc="-3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31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1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t  </a:t>
            </a:r>
            <a:r>
              <a:rPr sz="3100" spc="-30" dirty="0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1140" y="6463995"/>
            <a:ext cx="5880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468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09950" y="64792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74402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Uses of </a:t>
            </a:r>
            <a:r>
              <a:rPr spc="-15" dirty="0"/>
              <a:t>Computer</a:t>
            </a:r>
            <a:r>
              <a:rPr spc="-35" dirty="0"/>
              <a:t> </a:t>
            </a:r>
            <a:r>
              <a:rPr spc="-10" dirty="0"/>
              <a:t>Communications</a:t>
            </a:r>
          </a:p>
        </p:txBody>
      </p:sp>
      <p:sp>
        <p:nvSpPr>
          <p:cNvPr id="3" name="object 3"/>
          <p:cNvSpPr/>
          <p:nvPr/>
        </p:nvSpPr>
        <p:spPr>
          <a:xfrm>
            <a:off x="1585467" y="1600200"/>
            <a:ext cx="5972936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6444183"/>
            <a:ext cx="593725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Page</a:t>
            </a:r>
            <a:r>
              <a:rPr sz="1100" spc="-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468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5" dirty="0">
                <a:latin typeface="Calibri"/>
                <a:cs typeface="Calibri"/>
              </a:rPr>
              <a:t>Figure</a:t>
            </a:r>
            <a:r>
              <a:rPr sz="1100" spc="-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9-7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9950" y="64792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74402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Uses of </a:t>
            </a:r>
            <a:r>
              <a:rPr spc="-15" dirty="0"/>
              <a:t>Computer</a:t>
            </a:r>
            <a:r>
              <a:rPr spc="-35" dirty="0"/>
              <a:t> </a:t>
            </a:r>
            <a:r>
              <a:rPr spc="-10" dirty="0"/>
              <a:t>Communications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2513"/>
            <a:ext cx="3843654" cy="4069079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55600" marR="25400" indent="-342900">
              <a:lnSpc>
                <a:spcPct val="90000"/>
              </a:lnSpc>
              <a:spcBef>
                <a:spcPts val="41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35" dirty="0">
                <a:latin typeface="Calibri"/>
                <a:cs typeface="Calibri"/>
              </a:rPr>
              <a:t>Web </a:t>
            </a:r>
            <a:r>
              <a:rPr sz="2600" dirty="0">
                <a:latin typeface="Calibri"/>
                <a:cs typeface="Calibri"/>
              </a:rPr>
              <a:t>services enable  </a:t>
            </a:r>
            <a:r>
              <a:rPr sz="2600" spc="-15" dirty="0">
                <a:latin typeface="Calibri"/>
                <a:cs typeface="Calibri"/>
              </a:rPr>
              <a:t>programmers </a:t>
            </a:r>
            <a:r>
              <a:rPr sz="2600" spc="-10" dirty="0">
                <a:latin typeface="Calibri"/>
                <a:cs typeface="Calibri"/>
              </a:rPr>
              <a:t>to </a:t>
            </a:r>
            <a:r>
              <a:rPr sz="2600" spc="-15" dirty="0">
                <a:latin typeface="Calibri"/>
                <a:cs typeface="Calibri"/>
              </a:rPr>
              <a:t>create  </a:t>
            </a:r>
            <a:r>
              <a:rPr sz="2600" spc="-5" dirty="0">
                <a:latin typeface="Calibri"/>
                <a:cs typeface="Calibri"/>
              </a:rPr>
              <a:t>applications that  </a:t>
            </a:r>
            <a:r>
              <a:rPr sz="2600" spc="-10" dirty="0">
                <a:latin typeface="Calibri"/>
                <a:cs typeface="Calibri"/>
              </a:rPr>
              <a:t>communicate </a:t>
            </a:r>
            <a:r>
              <a:rPr sz="2600" dirty="0">
                <a:latin typeface="Calibri"/>
                <a:cs typeface="Calibri"/>
              </a:rPr>
              <a:t>with </a:t>
            </a:r>
            <a:r>
              <a:rPr sz="2600" spc="-5" dirty="0">
                <a:latin typeface="Calibri"/>
                <a:cs typeface="Calibri"/>
              </a:rPr>
              <a:t>other  </a:t>
            </a:r>
            <a:r>
              <a:rPr sz="2600" spc="-10" dirty="0">
                <a:latin typeface="Calibri"/>
                <a:cs typeface="Calibri"/>
              </a:rPr>
              <a:t>remote </a:t>
            </a:r>
            <a:r>
              <a:rPr sz="2600" spc="-15" dirty="0">
                <a:latin typeface="Calibri"/>
                <a:cs typeface="Calibri"/>
              </a:rPr>
              <a:t>computers over 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Internet </a:t>
            </a:r>
            <a:r>
              <a:rPr sz="2600" spc="-5" dirty="0">
                <a:latin typeface="Calibri"/>
                <a:cs typeface="Calibri"/>
              </a:rPr>
              <a:t>or on </a:t>
            </a:r>
            <a:r>
              <a:rPr sz="2600" dirty="0">
                <a:latin typeface="Calibri"/>
                <a:cs typeface="Calibri"/>
              </a:rPr>
              <a:t>an  </a:t>
            </a:r>
            <a:r>
              <a:rPr sz="2600" spc="-5" dirty="0">
                <a:latin typeface="Calibri"/>
                <a:cs typeface="Calibri"/>
              </a:rPr>
              <a:t>internal business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network</a:t>
            </a:r>
            <a:endParaRPr sz="2600">
              <a:latin typeface="Calibri"/>
              <a:cs typeface="Calibri"/>
            </a:endParaRPr>
          </a:p>
          <a:p>
            <a:pPr marL="355600" marR="5080" indent="-342900">
              <a:lnSpc>
                <a:spcPct val="90000"/>
              </a:lnSpc>
              <a:spcBef>
                <a:spcPts val="62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A mashup is a </a:t>
            </a:r>
            <a:r>
              <a:rPr sz="2600" spc="-35" dirty="0">
                <a:latin typeface="Calibri"/>
                <a:cs typeface="Calibri"/>
              </a:rPr>
              <a:t>Web  </a:t>
            </a:r>
            <a:r>
              <a:rPr sz="2600" spc="-5" dirty="0">
                <a:latin typeface="Calibri"/>
                <a:cs typeface="Calibri"/>
              </a:rPr>
              <a:t>application that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combines  </a:t>
            </a:r>
            <a:r>
              <a:rPr sz="2600" dirty="0">
                <a:latin typeface="Calibri"/>
                <a:cs typeface="Calibri"/>
              </a:rPr>
              <a:t>services </a:t>
            </a:r>
            <a:r>
              <a:rPr sz="2600" spc="-10" dirty="0">
                <a:latin typeface="Calibri"/>
                <a:cs typeface="Calibri"/>
              </a:rPr>
              <a:t>from two or  more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sources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17440" y="1600263"/>
            <a:ext cx="3500119" cy="4525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4183"/>
            <a:ext cx="593725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Page</a:t>
            </a:r>
            <a:r>
              <a:rPr sz="1100" spc="-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469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5" dirty="0">
                <a:latin typeface="Calibri"/>
                <a:cs typeface="Calibri"/>
              </a:rPr>
              <a:t>Figure</a:t>
            </a:r>
            <a:r>
              <a:rPr sz="1100" spc="-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9-8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09950" y="65554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Networks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322309" cy="2075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b="1" spc="-10" dirty="0">
                <a:solidFill>
                  <a:srgbClr val="A42339"/>
                </a:solidFill>
                <a:latin typeface="Calibri"/>
                <a:cs typeface="Calibri"/>
              </a:rPr>
              <a:t>network </a:t>
            </a:r>
            <a:r>
              <a:rPr sz="3200" dirty="0">
                <a:latin typeface="Calibri"/>
                <a:cs typeface="Calibri"/>
              </a:rPr>
              <a:t>is a </a:t>
            </a:r>
            <a:r>
              <a:rPr sz="3200" spc="-5" dirty="0">
                <a:latin typeface="Calibri"/>
                <a:cs typeface="Calibri"/>
              </a:rPr>
              <a:t>collection of </a:t>
            </a:r>
            <a:r>
              <a:rPr sz="3200" spc="-20" dirty="0">
                <a:latin typeface="Calibri"/>
                <a:cs typeface="Calibri"/>
              </a:rPr>
              <a:t>computers </a:t>
            </a:r>
            <a:r>
              <a:rPr sz="3200" dirty="0">
                <a:latin typeface="Calibri"/>
                <a:cs typeface="Calibri"/>
              </a:rPr>
              <a:t>and  </a:t>
            </a:r>
            <a:r>
              <a:rPr sz="3200" spc="-5" dirty="0">
                <a:latin typeface="Calibri"/>
                <a:cs typeface="Calibri"/>
              </a:rPr>
              <a:t>devices </a:t>
            </a:r>
            <a:r>
              <a:rPr sz="3200" spc="-10" dirty="0">
                <a:latin typeface="Calibri"/>
                <a:cs typeface="Calibri"/>
              </a:rPr>
              <a:t>connected </a:t>
            </a:r>
            <a:r>
              <a:rPr sz="3200" spc="-15" dirty="0">
                <a:latin typeface="Calibri"/>
                <a:cs typeface="Calibri"/>
              </a:rPr>
              <a:t>together </a:t>
            </a:r>
            <a:r>
              <a:rPr sz="3200" spc="-5" dirty="0">
                <a:latin typeface="Calibri"/>
                <a:cs typeface="Calibri"/>
              </a:rPr>
              <a:t>via </a:t>
            </a:r>
            <a:r>
              <a:rPr sz="3200" spc="-10" dirty="0">
                <a:latin typeface="Calibri"/>
                <a:cs typeface="Calibri"/>
              </a:rPr>
              <a:t>communications  </a:t>
            </a:r>
            <a:r>
              <a:rPr sz="3200" spc="-5" dirty="0">
                <a:latin typeface="Calibri"/>
                <a:cs typeface="Calibri"/>
              </a:rPr>
              <a:t>devices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transmission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media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Advantages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network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include: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411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998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Pages </a:t>
            </a:r>
            <a:r>
              <a:rPr sz="1200" dirty="0">
                <a:latin typeface="Calibri"/>
                <a:cs typeface="Calibri"/>
              </a:rPr>
              <a:t>470 -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471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00150" y="3686175"/>
            <a:ext cx="2247900" cy="1314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18589" y="3975607"/>
            <a:ext cx="1817370" cy="64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42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Facilitating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ts val="2420"/>
              </a:lnSpc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communications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38525" y="3686175"/>
            <a:ext cx="2105025" cy="1314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64685" y="3975607"/>
            <a:ext cx="1061720" cy="64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>
              <a:lnSpc>
                <a:spcPts val="2420"/>
              </a:lnSpc>
              <a:spcBef>
                <a:spcPts val="100"/>
              </a:spcBef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Sharing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2420"/>
              </a:lnSpc>
            </a:pP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hardware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62600" y="3686175"/>
            <a:ext cx="2190750" cy="1314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780659" y="3975607"/>
            <a:ext cx="1769745" cy="64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420"/>
              </a:lnSpc>
              <a:spcBef>
                <a:spcPts val="100"/>
              </a:spcBef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Sharing</a:t>
            </a:r>
            <a:r>
              <a:rPr sz="2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ts val="2420"/>
              </a:lnSpc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1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52675" y="5067300"/>
            <a:ext cx="2105025" cy="1314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922523" y="5356352"/>
            <a:ext cx="977900" cy="640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71120">
              <a:lnSpc>
                <a:spcPts val="2320"/>
              </a:lnSpc>
              <a:spcBef>
                <a:spcPts val="340"/>
              </a:spcBef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Sharing  s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ft</a:t>
            </a:r>
            <a:r>
              <a:rPr sz="2100" spc="-3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24375" y="5067300"/>
            <a:ext cx="2105025" cy="1314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924425" y="5356352"/>
            <a:ext cx="1313815" cy="640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3695" marR="5080" indent="-341630">
              <a:lnSpc>
                <a:spcPts val="2320"/>
              </a:lnSpc>
              <a:spcBef>
                <a:spcPts val="340"/>
              </a:spcBef>
            </a:pPr>
            <a:r>
              <a:rPr sz="2100" spc="-1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1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100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100" spc="-5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err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ng  funds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Networks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09950" y="64411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392976"/>
            <a:ext cx="593725" cy="3943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00" dirty="0">
                <a:latin typeface="Calibri"/>
                <a:cs typeface="Calibri"/>
              </a:rPr>
              <a:t>Page</a:t>
            </a:r>
            <a:r>
              <a:rPr sz="1100" spc="-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470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5" dirty="0">
                <a:latin typeface="Calibri"/>
                <a:cs typeface="Calibri"/>
              </a:rPr>
              <a:t>Figure</a:t>
            </a:r>
            <a:r>
              <a:rPr sz="1100" spc="-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9-9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76247" y="1600200"/>
            <a:ext cx="6191504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Networks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759835" cy="3524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5875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b="1" spc="-5" dirty="0">
                <a:solidFill>
                  <a:srgbClr val="A42339"/>
                </a:solidFill>
                <a:latin typeface="Calibri"/>
                <a:cs typeface="Calibri"/>
              </a:rPr>
              <a:t>local </a:t>
            </a:r>
            <a:r>
              <a:rPr sz="2800" b="1" spc="-15" dirty="0">
                <a:solidFill>
                  <a:srgbClr val="A42339"/>
                </a:solidFill>
                <a:latin typeface="Calibri"/>
                <a:cs typeface="Calibri"/>
              </a:rPr>
              <a:t>area </a:t>
            </a:r>
            <a:r>
              <a:rPr sz="2800" b="1" spc="-10" dirty="0">
                <a:solidFill>
                  <a:srgbClr val="A42339"/>
                </a:solidFill>
                <a:latin typeface="Calibri"/>
                <a:cs typeface="Calibri"/>
              </a:rPr>
              <a:t>network 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b="1" spc="-5" dirty="0">
                <a:solidFill>
                  <a:srgbClr val="A42339"/>
                </a:solidFill>
                <a:latin typeface="Calibri"/>
                <a:cs typeface="Calibri"/>
              </a:rPr>
              <a:t>LAN</a:t>
            </a:r>
            <a:r>
              <a:rPr sz="2800" spc="-5" dirty="0">
                <a:latin typeface="Calibri"/>
                <a:cs typeface="Calibri"/>
              </a:rPr>
              <a:t>) is a </a:t>
            </a:r>
            <a:r>
              <a:rPr sz="2800" spc="-15" dirty="0">
                <a:latin typeface="Calibri"/>
                <a:cs typeface="Calibri"/>
              </a:rPr>
              <a:t>network </a:t>
            </a:r>
            <a:r>
              <a:rPr sz="2800" spc="-10" dirty="0">
                <a:latin typeface="Calibri"/>
                <a:cs typeface="Calibri"/>
              </a:rPr>
              <a:t>that  connects </a:t>
            </a:r>
            <a:r>
              <a:rPr sz="2800" spc="-20" dirty="0">
                <a:latin typeface="Calibri"/>
                <a:cs typeface="Calibri"/>
              </a:rPr>
              <a:t>computers 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devices </a:t>
            </a:r>
            <a:r>
              <a:rPr sz="2800" spc="-5" dirty="0">
                <a:latin typeface="Calibri"/>
                <a:cs typeface="Calibri"/>
              </a:rPr>
              <a:t>in a </a:t>
            </a:r>
            <a:r>
              <a:rPr sz="2800" spc="-10" dirty="0">
                <a:latin typeface="Calibri"/>
                <a:cs typeface="Calibri"/>
              </a:rPr>
              <a:t>limited  </a:t>
            </a:r>
            <a:r>
              <a:rPr sz="2800" spc="-15" dirty="0">
                <a:latin typeface="Calibri"/>
                <a:cs typeface="Calibri"/>
              </a:rPr>
              <a:t>geographical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area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b="1" spc="-10" dirty="0">
                <a:solidFill>
                  <a:srgbClr val="A42339"/>
                </a:solidFill>
                <a:latin typeface="Calibri"/>
                <a:cs typeface="Calibri"/>
              </a:rPr>
              <a:t>wireless </a:t>
            </a:r>
            <a:r>
              <a:rPr sz="2800" b="1" spc="-5" dirty="0">
                <a:solidFill>
                  <a:srgbClr val="A42339"/>
                </a:solidFill>
                <a:latin typeface="Calibri"/>
                <a:cs typeface="Calibri"/>
              </a:rPr>
              <a:t>LAN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b="1" spc="-5" dirty="0">
                <a:solidFill>
                  <a:srgbClr val="A42339"/>
                </a:solidFill>
                <a:latin typeface="Calibri"/>
                <a:cs typeface="Calibri"/>
              </a:rPr>
              <a:t>WLAN</a:t>
            </a:r>
            <a:r>
              <a:rPr sz="2800" spc="-5" dirty="0">
                <a:latin typeface="Calibri"/>
                <a:cs typeface="Calibri"/>
              </a:rPr>
              <a:t>)  is a </a:t>
            </a:r>
            <a:r>
              <a:rPr sz="2800" spc="-10" dirty="0">
                <a:latin typeface="Calibri"/>
                <a:cs typeface="Calibri"/>
              </a:rPr>
              <a:t>LAN that uses no  </a:t>
            </a:r>
            <a:r>
              <a:rPr sz="2800" spc="-20" dirty="0">
                <a:latin typeface="Calibri"/>
                <a:cs typeface="Calibri"/>
              </a:rPr>
              <a:t>physical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wires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600200"/>
            <a:ext cx="4038600" cy="2069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140" y="6392976"/>
            <a:ext cx="1111250" cy="3943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00" dirty="0">
                <a:latin typeface="Calibri"/>
                <a:cs typeface="Calibri"/>
              </a:rPr>
              <a:t>Page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472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5" dirty="0">
                <a:latin typeface="Calibri"/>
                <a:cs typeface="Calibri"/>
              </a:rPr>
              <a:t>Figures </a:t>
            </a:r>
            <a:r>
              <a:rPr sz="1100" dirty="0">
                <a:latin typeface="Calibri"/>
                <a:cs typeface="Calibri"/>
              </a:rPr>
              <a:t>9-10 –</a:t>
            </a:r>
            <a:r>
              <a:rPr sz="1100" spc="-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9-11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53000" y="3886250"/>
            <a:ext cx="3505200" cy="2454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3624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Objectives</a:t>
            </a:r>
            <a:r>
              <a:rPr spc="-60" dirty="0"/>
              <a:t> </a:t>
            </a:r>
            <a:r>
              <a:rPr spc="-10" dirty="0"/>
              <a:t>Overview</a:t>
            </a:r>
          </a:p>
        </p:txBody>
      </p:sp>
      <p:sp>
        <p:nvSpPr>
          <p:cNvPr id="3" name="object 3"/>
          <p:cNvSpPr/>
          <p:nvPr/>
        </p:nvSpPr>
        <p:spPr>
          <a:xfrm>
            <a:off x="19050" y="2085975"/>
            <a:ext cx="3067050" cy="1781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7424" y="2279141"/>
            <a:ext cx="2630170" cy="130429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635" algn="ctr">
              <a:lnSpc>
                <a:spcPct val="91600"/>
              </a:lnSpc>
              <a:spcBef>
                <a:spcPts val="28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Discuss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purpose 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components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required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for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successful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communications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identify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various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sending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receiving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devices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14675" y="2085975"/>
            <a:ext cx="2905125" cy="1781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14191" y="2656078"/>
            <a:ext cx="2514600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309245">
              <a:lnSpc>
                <a:spcPts val="1970"/>
              </a:lnSpc>
              <a:spcBef>
                <a:spcPts val="32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Describe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uses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computer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communications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62675" y="2085975"/>
            <a:ext cx="2914650" cy="1781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80734" y="2404313"/>
            <a:ext cx="2459355" cy="105346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28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List advantages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using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network,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differentiate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among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LANs,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MANs, and 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WANs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725" y="4019550"/>
            <a:ext cx="2886075" cy="1781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7152" y="4213097"/>
            <a:ext cx="2414270" cy="130429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065" marR="5080" indent="-1270" algn="ctr">
              <a:lnSpc>
                <a:spcPct val="91600"/>
              </a:lnSpc>
              <a:spcBef>
                <a:spcPts val="280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Differentiate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between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client/server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peer-to-  peer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networks,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describe how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P2P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works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14675" y="4019550"/>
            <a:ext cx="2952750" cy="1781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11144" y="4464557"/>
            <a:ext cx="2520315" cy="8013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065" marR="5080" indent="1270" algn="ctr">
              <a:lnSpc>
                <a:spcPct val="91400"/>
              </a:lnSpc>
              <a:spcBef>
                <a:spcPts val="285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Differentiate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among a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star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network,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bus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network,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ring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62675" y="4019550"/>
            <a:ext cx="2886075" cy="17811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418834" y="4464557"/>
            <a:ext cx="2383155" cy="8013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065" marR="5080" indent="1270" algn="ctr">
              <a:lnSpc>
                <a:spcPct val="91400"/>
              </a:lnSpc>
              <a:spcBef>
                <a:spcPts val="28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Describe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various  network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communications  standards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1140" y="6444183"/>
            <a:ext cx="1323340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" dirty="0">
                <a:latin typeface="Calibri"/>
                <a:cs typeface="Calibri"/>
              </a:rPr>
              <a:t>See </a:t>
            </a:r>
            <a:r>
              <a:rPr sz="1100" dirty="0">
                <a:latin typeface="Calibri"/>
                <a:cs typeface="Calibri"/>
              </a:rPr>
              <a:t>Page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459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5" dirty="0">
                <a:latin typeface="Calibri"/>
                <a:cs typeface="Calibri"/>
              </a:rPr>
              <a:t>for </a:t>
            </a:r>
            <a:r>
              <a:rPr sz="1100" dirty="0">
                <a:latin typeface="Calibri"/>
                <a:cs typeface="Calibri"/>
              </a:rPr>
              <a:t>Detailed</a:t>
            </a:r>
            <a:r>
              <a:rPr sz="1100" spc="-8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Objectives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09950" y="64792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763254" y="6479235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Networks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7905115" cy="2562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spc="-15" dirty="0">
                <a:latin typeface="Calibri"/>
                <a:cs typeface="Calibri"/>
              </a:rPr>
              <a:t>metropolitan </a:t>
            </a:r>
            <a:r>
              <a:rPr sz="3200" spc="-10" dirty="0">
                <a:latin typeface="Calibri"/>
                <a:cs typeface="Calibri"/>
              </a:rPr>
              <a:t>area network </a:t>
            </a:r>
            <a:r>
              <a:rPr sz="3200" spc="-5" dirty="0">
                <a:latin typeface="Calibri"/>
                <a:cs typeface="Calibri"/>
              </a:rPr>
              <a:t>(MAN) connects  LANs in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5" dirty="0">
                <a:latin typeface="Calibri"/>
                <a:cs typeface="Calibri"/>
              </a:rPr>
              <a:t>metropolitan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area</a:t>
            </a:r>
            <a:endParaRPr sz="3200">
              <a:latin typeface="Calibri"/>
              <a:cs typeface="Calibri"/>
            </a:endParaRPr>
          </a:p>
          <a:p>
            <a:pPr marL="355600" marR="2835910" indent="-342900">
              <a:lnSpc>
                <a:spcPct val="100000"/>
              </a:lnSpc>
              <a:spcBef>
                <a:spcPts val="77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b="1" spc="-5" dirty="0">
                <a:solidFill>
                  <a:srgbClr val="A42339"/>
                </a:solidFill>
                <a:latin typeface="Calibri"/>
                <a:cs typeface="Calibri"/>
              </a:rPr>
              <a:t>wide </a:t>
            </a:r>
            <a:r>
              <a:rPr sz="3200" b="1" spc="-10" dirty="0">
                <a:solidFill>
                  <a:srgbClr val="A42339"/>
                </a:solidFill>
                <a:latin typeface="Calibri"/>
                <a:cs typeface="Calibri"/>
              </a:rPr>
              <a:t>area network </a:t>
            </a:r>
            <a:r>
              <a:rPr sz="3200" spc="-30" dirty="0">
                <a:latin typeface="Calibri"/>
                <a:cs typeface="Calibri"/>
              </a:rPr>
              <a:t>(</a:t>
            </a:r>
            <a:r>
              <a:rPr sz="3200" b="1" spc="-30" dirty="0">
                <a:solidFill>
                  <a:srgbClr val="A42339"/>
                </a:solidFill>
                <a:latin typeface="Calibri"/>
                <a:cs typeface="Calibri"/>
              </a:rPr>
              <a:t>WAN</a:t>
            </a:r>
            <a:r>
              <a:rPr sz="3200" spc="-30" dirty="0">
                <a:latin typeface="Calibri"/>
                <a:cs typeface="Calibri"/>
              </a:rPr>
              <a:t>)  </a:t>
            </a:r>
            <a:r>
              <a:rPr sz="3200" dirty="0">
                <a:latin typeface="Calibri"/>
                <a:cs typeface="Calibri"/>
              </a:rPr>
              <a:t>is a </a:t>
            </a:r>
            <a:r>
              <a:rPr sz="3200" spc="-10" dirty="0">
                <a:latin typeface="Calibri"/>
                <a:cs typeface="Calibri"/>
              </a:rPr>
              <a:t>network that </a:t>
            </a:r>
            <a:r>
              <a:rPr sz="3200" spc="-25" dirty="0">
                <a:latin typeface="Calibri"/>
                <a:cs typeface="Calibri"/>
              </a:rPr>
              <a:t>covers </a:t>
            </a:r>
            <a:r>
              <a:rPr sz="3200" dirty="0">
                <a:latin typeface="Calibri"/>
                <a:cs typeface="Calibri"/>
              </a:rPr>
              <a:t>a  </a:t>
            </a:r>
            <a:r>
              <a:rPr sz="3200" spc="-15" dirty="0">
                <a:latin typeface="Calibri"/>
                <a:cs typeface="Calibri"/>
              </a:rPr>
              <a:t>large </a:t>
            </a:r>
            <a:r>
              <a:rPr sz="3200" spc="-10" dirty="0">
                <a:latin typeface="Calibri"/>
                <a:cs typeface="Calibri"/>
              </a:rPr>
              <a:t>geographical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area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411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392976"/>
            <a:ext cx="665480" cy="3943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00" dirty="0">
                <a:latin typeface="Calibri"/>
                <a:cs typeface="Calibri"/>
              </a:rPr>
              <a:t>Page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473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5" dirty="0">
                <a:latin typeface="Calibri"/>
                <a:cs typeface="Calibri"/>
              </a:rPr>
              <a:t>Figure</a:t>
            </a:r>
            <a:r>
              <a:rPr sz="1100" spc="-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9-12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62600" y="2514536"/>
            <a:ext cx="3276600" cy="3569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Networks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09950" y="64411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389319"/>
            <a:ext cx="1207135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libri"/>
                <a:cs typeface="Calibri"/>
              </a:rPr>
              <a:t>Pages </a:t>
            </a:r>
            <a:r>
              <a:rPr sz="1200" dirty="0">
                <a:latin typeface="Calibri"/>
                <a:cs typeface="Calibri"/>
              </a:rPr>
              <a:t>473 –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474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Figures </a:t>
            </a:r>
            <a:r>
              <a:rPr sz="1200" dirty="0">
                <a:latin typeface="Calibri"/>
                <a:cs typeface="Calibri"/>
              </a:rPr>
              <a:t>9-13 –</a:t>
            </a:r>
            <a:r>
              <a:rPr sz="1200" spc="-10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9-14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17447" y="3124149"/>
            <a:ext cx="2949448" cy="2988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1140" y="1610613"/>
            <a:ext cx="8142605" cy="1374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The design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computers, </a:t>
            </a:r>
            <a:r>
              <a:rPr sz="2800" spc="-10" dirty="0">
                <a:latin typeface="Calibri"/>
                <a:cs typeface="Calibri"/>
              </a:rPr>
              <a:t>devices, </a:t>
            </a:r>
            <a:r>
              <a:rPr sz="2800" spc="-5" dirty="0">
                <a:latin typeface="Calibri"/>
                <a:cs typeface="Calibri"/>
              </a:rPr>
              <a:t>and media on a  </a:t>
            </a:r>
            <a:r>
              <a:rPr sz="2800" spc="-15" dirty="0">
                <a:latin typeface="Calibri"/>
                <a:cs typeface="Calibri"/>
              </a:rPr>
              <a:t>network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sometimes called the </a:t>
            </a:r>
            <a:r>
              <a:rPr sz="2800" spc="-15" dirty="0">
                <a:latin typeface="Calibri"/>
                <a:cs typeface="Calibri"/>
              </a:rPr>
              <a:t>network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architecture</a:t>
            </a:r>
            <a:endParaRPr sz="2800">
              <a:latin typeface="Calibri"/>
              <a:cs typeface="Calibri"/>
            </a:endParaRPr>
          </a:p>
          <a:p>
            <a:pPr marL="1612900">
              <a:lnSpc>
                <a:spcPct val="100000"/>
              </a:lnSpc>
              <a:spcBef>
                <a:spcPts val="1745"/>
              </a:spcBef>
              <a:tabLst>
                <a:tab pos="4966335" algn="l"/>
              </a:tabLst>
            </a:pPr>
            <a:r>
              <a:rPr sz="1800" b="1" spc="-10" dirty="0">
                <a:solidFill>
                  <a:srgbClr val="A42339"/>
                </a:solidFill>
                <a:latin typeface="Calibri"/>
                <a:cs typeface="Calibri"/>
              </a:rPr>
              <a:t>Client/server</a:t>
            </a:r>
            <a:r>
              <a:rPr sz="1800" b="1" spc="-50" dirty="0">
                <a:solidFill>
                  <a:srgbClr val="A423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A42339"/>
                </a:solidFill>
                <a:latin typeface="Calibri"/>
                <a:cs typeface="Calibri"/>
              </a:rPr>
              <a:t>network	</a:t>
            </a:r>
            <a:r>
              <a:rPr sz="1800" b="1" spc="-10" dirty="0">
                <a:latin typeface="Calibri"/>
                <a:cs typeface="Calibri"/>
              </a:rPr>
              <a:t>Peer-to-peer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network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25567" y="3124212"/>
            <a:ext cx="2542032" cy="2989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Networks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59345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P2P </a:t>
            </a:r>
            <a:r>
              <a:rPr sz="3200" spc="-5" dirty="0">
                <a:latin typeface="Calibri"/>
                <a:cs typeface="Calibri"/>
              </a:rPr>
              <a:t>describes </a:t>
            </a:r>
            <a:r>
              <a:rPr sz="3200" dirty="0">
                <a:latin typeface="Calibri"/>
                <a:cs typeface="Calibri"/>
              </a:rPr>
              <a:t>an </a:t>
            </a:r>
            <a:r>
              <a:rPr sz="3200" spc="-10" dirty="0">
                <a:latin typeface="Calibri"/>
                <a:cs typeface="Calibri"/>
              </a:rPr>
              <a:t>Internet network </a:t>
            </a:r>
            <a:r>
              <a:rPr sz="3200" spc="-5" dirty="0">
                <a:latin typeface="Calibri"/>
                <a:cs typeface="Calibri"/>
              </a:rPr>
              <a:t>on which </a:t>
            </a:r>
            <a:r>
              <a:rPr sz="3200" spc="-20" dirty="0">
                <a:latin typeface="Calibri"/>
                <a:cs typeface="Calibri"/>
              </a:rPr>
              <a:t>users  </a:t>
            </a:r>
            <a:r>
              <a:rPr sz="3200" dirty="0">
                <a:latin typeface="Calibri"/>
                <a:cs typeface="Calibri"/>
              </a:rPr>
              <a:t>access each </a:t>
            </a:r>
            <a:r>
              <a:rPr sz="3200" spc="-15" dirty="0">
                <a:latin typeface="Calibri"/>
                <a:cs typeface="Calibri"/>
              </a:rPr>
              <a:t>other’s hard disks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20" dirty="0">
                <a:latin typeface="Calibri"/>
                <a:cs typeface="Calibri"/>
              </a:rPr>
              <a:t>exchange </a:t>
            </a:r>
            <a:r>
              <a:rPr sz="3200" spc="-5" dirty="0">
                <a:latin typeface="Calibri"/>
                <a:cs typeface="Calibri"/>
              </a:rPr>
              <a:t>files  </a:t>
            </a:r>
            <a:r>
              <a:rPr sz="3200" spc="-10" dirty="0">
                <a:latin typeface="Calibri"/>
                <a:cs typeface="Calibri"/>
              </a:rPr>
              <a:t>directly </a:t>
            </a:r>
            <a:r>
              <a:rPr sz="3200" spc="-15" dirty="0">
                <a:latin typeface="Calibri"/>
                <a:cs typeface="Calibri"/>
              </a:rPr>
              <a:t>over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Internet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41135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392976"/>
            <a:ext cx="665480" cy="3943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00" dirty="0">
                <a:latin typeface="Calibri"/>
                <a:cs typeface="Calibri"/>
              </a:rPr>
              <a:t>Page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475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5" dirty="0">
                <a:latin typeface="Calibri"/>
                <a:cs typeface="Calibri"/>
              </a:rPr>
              <a:t>Figure</a:t>
            </a:r>
            <a:r>
              <a:rPr sz="1100" spc="-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9-15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19400" y="3124225"/>
            <a:ext cx="3395726" cy="3317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Networks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10613"/>
            <a:ext cx="86715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b="1" spc="-10" dirty="0">
                <a:solidFill>
                  <a:srgbClr val="A42339"/>
                </a:solidFill>
                <a:latin typeface="Calibri"/>
                <a:cs typeface="Calibri"/>
              </a:rPr>
              <a:t>network topology </a:t>
            </a:r>
            <a:r>
              <a:rPr sz="2800" spc="-35" dirty="0">
                <a:latin typeface="Calibri"/>
                <a:cs typeface="Calibri"/>
              </a:rPr>
              <a:t>refers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layout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20" dirty="0">
                <a:latin typeface="Calibri"/>
                <a:cs typeface="Calibri"/>
              </a:rPr>
              <a:t>computers 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devices </a:t>
            </a:r>
            <a:r>
              <a:rPr sz="2800" spc="-5" dirty="0">
                <a:latin typeface="Calibri"/>
                <a:cs typeface="Calibri"/>
              </a:rPr>
              <a:t>in a </a:t>
            </a:r>
            <a:r>
              <a:rPr sz="2800" spc="-15" dirty="0">
                <a:latin typeface="Calibri"/>
                <a:cs typeface="Calibri"/>
              </a:rPr>
              <a:t>communications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network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411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389319"/>
            <a:ext cx="1207135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libri"/>
                <a:cs typeface="Calibri"/>
              </a:rPr>
              <a:t>Pages </a:t>
            </a:r>
            <a:r>
              <a:rPr sz="1200" dirty="0">
                <a:latin typeface="Calibri"/>
                <a:cs typeface="Calibri"/>
              </a:rPr>
              <a:t>475 –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477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Figures </a:t>
            </a:r>
            <a:r>
              <a:rPr sz="1200" dirty="0">
                <a:latin typeface="Calibri"/>
                <a:cs typeface="Calibri"/>
              </a:rPr>
              <a:t>9-16 –</a:t>
            </a:r>
            <a:r>
              <a:rPr sz="1200" spc="-10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9-18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939" y="2914015"/>
            <a:ext cx="1256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Star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network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8404" y="3429000"/>
            <a:ext cx="2722372" cy="20845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17975" y="2914015"/>
            <a:ext cx="1217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Bus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network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71800" y="3581400"/>
            <a:ext cx="3659504" cy="1852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90029" y="2914015"/>
            <a:ext cx="1290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Ring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network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05600" y="3428974"/>
            <a:ext cx="1947926" cy="2557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Networks</a:t>
            </a:r>
          </a:p>
        </p:txBody>
      </p:sp>
      <p:sp>
        <p:nvSpPr>
          <p:cNvPr id="3" name="object 3"/>
          <p:cNvSpPr/>
          <p:nvPr/>
        </p:nvSpPr>
        <p:spPr>
          <a:xfrm>
            <a:off x="85725" y="1771650"/>
            <a:ext cx="4333875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39418" y="3010865"/>
            <a:ext cx="2770505" cy="173926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065" marR="5080" indent="635" algn="ctr">
              <a:lnSpc>
                <a:spcPct val="91600"/>
              </a:lnSpc>
              <a:spcBef>
                <a:spcPts val="405"/>
              </a:spcBef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intranet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is an 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internal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network  that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uses</a:t>
            </a:r>
            <a:r>
              <a:rPr sz="3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Internet 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technologies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14875" y="1771650"/>
            <a:ext cx="4333875" cy="434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66791" y="3010865"/>
            <a:ext cx="2903220" cy="173926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indent="635" algn="ctr">
              <a:lnSpc>
                <a:spcPct val="91600"/>
              </a:lnSpc>
              <a:spcBef>
                <a:spcPts val="405"/>
              </a:spcBef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extranet</a:t>
            </a:r>
            <a:r>
              <a:rPr sz="3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allows 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customers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or 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suppliers to</a:t>
            </a:r>
            <a:r>
              <a:rPr sz="3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access 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part of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its</a:t>
            </a:r>
            <a:r>
              <a:rPr sz="3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intranet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140" y="6463995"/>
            <a:ext cx="5880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477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09950" y="64792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77387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Network </a:t>
            </a:r>
            <a:r>
              <a:rPr spc="-10" dirty="0"/>
              <a:t>Communications </a:t>
            </a:r>
            <a:r>
              <a:rPr spc="-15" dirty="0"/>
              <a:t>Standards</a:t>
            </a:r>
          </a:p>
        </p:txBody>
      </p:sp>
      <p:sp>
        <p:nvSpPr>
          <p:cNvPr id="3" name="object 3"/>
          <p:cNvSpPr/>
          <p:nvPr/>
        </p:nvSpPr>
        <p:spPr>
          <a:xfrm>
            <a:off x="85725" y="1828800"/>
            <a:ext cx="2181225" cy="1352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6095" y="2163572"/>
            <a:ext cx="155130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4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4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4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4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4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43150" y="1781175"/>
            <a:ext cx="2181225" cy="1400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17698" y="1926462"/>
            <a:ext cx="1049655" cy="10185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84785" marR="5080" indent="-172720">
              <a:lnSpc>
                <a:spcPts val="3740"/>
              </a:lnSpc>
              <a:spcBef>
                <a:spcPts val="500"/>
              </a:spcBef>
            </a:pPr>
            <a:r>
              <a:rPr sz="3400" spc="-30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4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400" spc="-114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400" spc="-5" dirty="0">
                <a:solidFill>
                  <a:srgbClr val="FFFFFF"/>
                </a:solidFill>
                <a:latin typeface="Calibri"/>
                <a:cs typeface="Calibri"/>
              </a:rPr>
              <a:t>en  ring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10100" y="1828800"/>
            <a:ext cx="2181225" cy="1352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26228" y="2163572"/>
            <a:ext cx="115379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8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4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400" spc="-19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400" spc="-10" dirty="0">
                <a:solidFill>
                  <a:srgbClr val="FFFFFF"/>
                </a:solidFill>
                <a:latin typeface="Calibri"/>
                <a:cs typeface="Calibri"/>
              </a:rPr>
              <a:t>/IP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67525" y="1828800"/>
            <a:ext cx="2181225" cy="1352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493000" y="2163572"/>
            <a:ext cx="93853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5" dirty="0">
                <a:solidFill>
                  <a:srgbClr val="FFFFFF"/>
                </a:solidFill>
                <a:latin typeface="Calibri"/>
                <a:cs typeface="Calibri"/>
              </a:rPr>
              <a:t>Wi</a:t>
            </a:r>
            <a:r>
              <a:rPr sz="34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3400" spc="-10" dirty="0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3267075"/>
            <a:ext cx="2371725" cy="13525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9415" y="3601973"/>
            <a:ext cx="176403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5" dirty="0">
                <a:solidFill>
                  <a:srgbClr val="FFFFFF"/>
                </a:solidFill>
                <a:latin typeface="Calibri"/>
                <a:cs typeface="Calibri"/>
              </a:rPr>
              <a:t>Bluetooth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43150" y="3267075"/>
            <a:ext cx="2181225" cy="13525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981960" y="3601973"/>
            <a:ext cx="92138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5" dirty="0">
                <a:solidFill>
                  <a:srgbClr val="FFFFFF"/>
                </a:solidFill>
                <a:latin typeface="Calibri"/>
                <a:cs typeface="Calibri"/>
              </a:rPr>
              <a:t>UWB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10100" y="3267075"/>
            <a:ext cx="2181225" cy="13525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306059" y="3601973"/>
            <a:ext cx="79311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5" dirty="0">
                <a:solidFill>
                  <a:srgbClr val="FFFFFF"/>
                </a:solidFill>
                <a:latin typeface="Calibri"/>
                <a:cs typeface="Calibri"/>
              </a:rPr>
              <a:t>Ir</a:t>
            </a:r>
            <a:r>
              <a:rPr sz="3400" spc="-6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4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867525" y="3267075"/>
            <a:ext cx="2181225" cy="13525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546340" y="3601973"/>
            <a:ext cx="83185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5" dirty="0">
                <a:solidFill>
                  <a:srgbClr val="FFFFFF"/>
                </a:solidFill>
                <a:latin typeface="Calibri"/>
                <a:cs typeface="Calibri"/>
              </a:rPr>
              <a:t>RFID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43150" y="4695825"/>
            <a:ext cx="2181225" cy="13620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67076" y="5039944"/>
            <a:ext cx="135255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5" dirty="0">
                <a:solidFill>
                  <a:srgbClr val="FFFFFF"/>
                </a:solidFill>
                <a:latin typeface="Calibri"/>
                <a:cs typeface="Calibri"/>
              </a:rPr>
              <a:t>WiMAX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10100" y="4695825"/>
            <a:ext cx="2181225" cy="13620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271008" y="5039944"/>
            <a:ext cx="86296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6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400" spc="-5" dirty="0">
                <a:solidFill>
                  <a:srgbClr val="FFFFFF"/>
                </a:solidFill>
                <a:latin typeface="Calibri"/>
                <a:cs typeface="Calibri"/>
              </a:rPr>
              <a:t>AP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1140" y="6463995"/>
            <a:ext cx="5880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477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09950" y="64792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77387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Network </a:t>
            </a:r>
            <a:r>
              <a:rPr spc="-10" dirty="0"/>
              <a:t>Communications </a:t>
            </a:r>
            <a:r>
              <a:rPr spc="-15" dirty="0"/>
              <a:t>Standards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9700" y="2184654"/>
            <a:ext cx="8864600" cy="1099820"/>
            <a:chOff x="139700" y="2184654"/>
            <a:chExt cx="8864600" cy="1099820"/>
          </a:xfrm>
        </p:grpSpPr>
        <p:sp>
          <p:nvSpPr>
            <p:cNvPr id="4" name="object 4"/>
            <p:cNvSpPr/>
            <p:nvPr/>
          </p:nvSpPr>
          <p:spPr>
            <a:xfrm>
              <a:off x="152400" y="2197354"/>
              <a:ext cx="8839200" cy="1074420"/>
            </a:xfrm>
            <a:custGeom>
              <a:avLst/>
              <a:gdLst/>
              <a:ahLst/>
              <a:cxnLst/>
              <a:rect l="l" t="t" r="r" b="b"/>
              <a:pathLst>
                <a:path w="8839200" h="1074420">
                  <a:moveTo>
                    <a:pt x="8660130" y="0"/>
                  </a:moveTo>
                  <a:lnTo>
                    <a:pt x="179019" y="0"/>
                  </a:lnTo>
                  <a:lnTo>
                    <a:pt x="131428" y="6394"/>
                  </a:lnTo>
                  <a:lnTo>
                    <a:pt x="88664" y="24440"/>
                  </a:lnTo>
                  <a:lnTo>
                    <a:pt x="52433" y="52435"/>
                  </a:lnTo>
                  <a:lnTo>
                    <a:pt x="24441" y="88674"/>
                  </a:lnTo>
                  <a:lnTo>
                    <a:pt x="6394" y="131453"/>
                  </a:lnTo>
                  <a:lnTo>
                    <a:pt x="0" y="179070"/>
                  </a:lnTo>
                  <a:lnTo>
                    <a:pt x="0" y="895096"/>
                  </a:lnTo>
                  <a:lnTo>
                    <a:pt x="6394" y="942658"/>
                  </a:lnTo>
                  <a:lnTo>
                    <a:pt x="24441" y="985402"/>
                  </a:lnTo>
                  <a:lnTo>
                    <a:pt x="52433" y="1021619"/>
                  </a:lnTo>
                  <a:lnTo>
                    <a:pt x="88664" y="1049603"/>
                  </a:lnTo>
                  <a:lnTo>
                    <a:pt x="131428" y="1067645"/>
                  </a:lnTo>
                  <a:lnTo>
                    <a:pt x="179019" y="1074039"/>
                  </a:lnTo>
                  <a:lnTo>
                    <a:pt x="8660130" y="1074039"/>
                  </a:lnTo>
                  <a:lnTo>
                    <a:pt x="8707746" y="1067645"/>
                  </a:lnTo>
                  <a:lnTo>
                    <a:pt x="8750525" y="1049603"/>
                  </a:lnTo>
                  <a:lnTo>
                    <a:pt x="8786764" y="1021619"/>
                  </a:lnTo>
                  <a:lnTo>
                    <a:pt x="8814759" y="985402"/>
                  </a:lnTo>
                  <a:lnTo>
                    <a:pt x="8832805" y="942658"/>
                  </a:lnTo>
                  <a:lnTo>
                    <a:pt x="8839200" y="895096"/>
                  </a:lnTo>
                  <a:lnTo>
                    <a:pt x="8839200" y="179070"/>
                  </a:lnTo>
                  <a:lnTo>
                    <a:pt x="8832805" y="131453"/>
                  </a:lnTo>
                  <a:lnTo>
                    <a:pt x="8814759" y="88674"/>
                  </a:lnTo>
                  <a:lnTo>
                    <a:pt x="8786764" y="52435"/>
                  </a:lnTo>
                  <a:lnTo>
                    <a:pt x="8750525" y="24440"/>
                  </a:lnTo>
                  <a:lnTo>
                    <a:pt x="8707746" y="6394"/>
                  </a:lnTo>
                  <a:lnTo>
                    <a:pt x="86601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0" y="2197354"/>
              <a:ext cx="8839200" cy="1074420"/>
            </a:xfrm>
            <a:custGeom>
              <a:avLst/>
              <a:gdLst/>
              <a:ahLst/>
              <a:cxnLst/>
              <a:rect l="l" t="t" r="r" b="b"/>
              <a:pathLst>
                <a:path w="8839200" h="1074420">
                  <a:moveTo>
                    <a:pt x="0" y="179070"/>
                  </a:moveTo>
                  <a:lnTo>
                    <a:pt x="6394" y="131453"/>
                  </a:lnTo>
                  <a:lnTo>
                    <a:pt x="24441" y="88674"/>
                  </a:lnTo>
                  <a:lnTo>
                    <a:pt x="52433" y="52435"/>
                  </a:lnTo>
                  <a:lnTo>
                    <a:pt x="88664" y="24440"/>
                  </a:lnTo>
                  <a:lnTo>
                    <a:pt x="131428" y="6394"/>
                  </a:lnTo>
                  <a:lnTo>
                    <a:pt x="179019" y="0"/>
                  </a:lnTo>
                  <a:lnTo>
                    <a:pt x="8660130" y="0"/>
                  </a:lnTo>
                  <a:lnTo>
                    <a:pt x="8707746" y="6394"/>
                  </a:lnTo>
                  <a:lnTo>
                    <a:pt x="8750525" y="24440"/>
                  </a:lnTo>
                  <a:lnTo>
                    <a:pt x="8786764" y="52435"/>
                  </a:lnTo>
                  <a:lnTo>
                    <a:pt x="8814759" y="88674"/>
                  </a:lnTo>
                  <a:lnTo>
                    <a:pt x="8832805" y="131453"/>
                  </a:lnTo>
                  <a:lnTo>
                    <a:pt x="8839200" y="179070"/>
                  </a:lnTo>
                  <a:lnTo>
                    <a:pt x="8839200" y="895096"/>
                  </a:lnTo>
                  <a:lnTo>
                    <a:pt x="8832805" y="942658"/>
                  </a:lnTo>
                  <a:lnTo>
                    <a:pt x="8814759" y="985402"/>
                  </a:lnTo>
                  <a:lnTo>
                    <a:pt x="8786764" y="1021619"/>
                  </a:lnTo>
                  <a:lnTo>
                    <a:pt x="8750525" y="1049603"/>
                  </a:lnTo>
                  <a:lnTo>
                    <a:pt x="8707746" y="1067645"/>
                  </a:lnTo>
                  <a:lnTo>
                    <a:pt x="8660130" y="1074039"/>
                  </a:lnTo>
                  <a:lnTo>
                    <a:pt x="179019" y="1074039"/>
                  </a:lnTo>
                  <a:lnTo>
                    <a:pt x="131428" y="1067645"/>
                  </a:lnTo>
                  <a:lnTo>
                    <a:pt x="88664" y="1049603"/>
                  </a:lnTo>
                  <a:lnTo>
                    <a:pt x="52433" y="1021619"/>
                  </a:lnTo>
                  <a:lnTo>
                    <a:pt x="24441" y="985402"/>
                  </a:lnTo>
                  <a:lnTo>
                    <a:pt x="6394" y="942658"/>
                  </a:lnTo>
                  <a:lnTo>
                    <a:pt x="0" y="895096"/>
                  </a:lnTo>
                  <a:lnTo>
                    <a:pt x="0" y="179070"/>
                  </a:lnTo>
                  <a:close/>
                </a:path>
              </a:pathLst>
            </a:custGeom>
            <a:ln w="25400">
              <a:solidFill>
                <a:srgbClr val="AD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39700" y="3336416"/>
            <a:ext cx="8864600" cy="1099820"/>
            <a:chOff x="139700" y="3336416"/>
            <a:chExt cx="8864600" cy="1099820"/>
          </a:xfrm>
        </p:grpSpPr>
        <p:sp>
          <p:nvSpPr>
            <p:cNvPr id="7" name="object 7"/>
            <p:cNvSpPr/>
            <p:nvPr/>
          </p:nvSpPr>
          <p:spPr>
            <a:xfrm>
              <a:off x="152400" y="3349116"/>
              <a:ext cx="8839200" cy="1074420"/>
            </a:xfrm>
            <a:custGeom>
              <a:avLst/>
              <a:gdLst/>
              <a:ahLst/>
              <a:cxnLst/>
              <a:rect l="l" t="t" r="r" b="b"/>
              <a:pathLst>
                <a:path w="8839200" h="1074420">
                  <a:moveTo>
                    <a:pt x="8660130" y="0"/>
                  </a:moveTo>
                  <a:lnTo>
                    <a:pt x="179019" y="0"/>
                  </a:lnTo>
                  <a:lnTo>
                    <a:pt x="131428" y="6394"/>
                  </a:lnTo>
                  <a:lnTo>
                    <a:pt x="88664" y="24440"/>
                  </a:lnTo>
                  <a:lnTo>
                    <a:pt x="52433" y="52435"/>
                  </a:lnTo>
                  <a:lnTo>
                    <a:pt x="24441" y="88674"/>
                  </a:lnTo>
                  <a:lnTo>
                    <a:pt x="6394" y="131453"/>
                  </a:lnTo>
                  <a:lnTo>
                    <a:pt x="0" y="179070"/>
                  </a:lnTo>
                  <a:lnTo>
                    <a:pt x="0" y="895096"/>
                  </a:lnTo>
                  <a:lnTo>
                    <a:pt x="6394" y="942668"/>
                  </a:lnTo>
                  <a:lnTo>
                    <a:pt x="24441" y="985435"/>
                  </a:lnTo>
                  <a:lnTo>
                    <a:pt x="52433" y="1021683"/>
                  </a:lnTo>
                  <a:lnTo>
                    <a:pt x="88664" y="1049697"/>
                  </a:lnTo>
                  <a:lnTo>
                    <a:pt x="131428" y="1067763"/>
                  </a:lnTo>
                  <a:lnTo>
                    <a:pt x="179019" y="1074166"/>
                  </a:lnTo>
                  <a:lnTo>
                    <a:pt x="8660130" y="1074166"/>
                  </a:lnTo>
                  <a:lnTo>
                    <a:pt x="8707746" y="1067763"/>
                  </a:lnTo>
                  <a:lnTo>
                    <a:pt x="8750525" y="1049697"/>
                  </a:lnTo>
                  <a:lnTo>
                    <a:pt x="8786764" y="1021683"/>
                  </a:lnTo>
                  <a:lnTo>
                    <a:pt x="8814759" y="985435"/>
                  </a:lnTo>
                  <a:lnTo>
                    <a:pt x="8832805" y="942668"/>
                  </a:lnTo>
                  <a:lnTo>
                    <a:pt x="8839200" y="895096"/>
                  </a:lnTo>
                  <a:lnTo>
                    <a:pt x="8839200" y="179070"/>
                  </a:lnTo>
                  <a:lnTo>
                    <a:pt x="8832805" y="131453"/>
                  </a:lnTo>
                  <a:lnTo>
                    <a:pt x="8814759" y="88674"/>
                  </a:lnTo>
                  <a:lnTo>
                    <a:pt x="8786764" y="52435"/>
                  </a:lnTo>
                  <a:lnTo>
                    <a:pt x="8750525" y="24440"/>
                  </a:lnTo>
                  <a:lnTo>
                    <a:pt x="8707746" y="6394"/>
                  </a:lnTo>
                  <a:lnTo>
                    <a:pt x="86601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3349116"/>
              <a:ext cx="8839200" cy="1074420"/>
            </a:xfrm>
            <a:custGeom>
              <a:avLst/>
              <a:gdLst/>
              <a:ahLst/>
              <a:cxnLst/>
              <a:rect l="l" t="t" r="r" b="b"/>
              <a:pathLst>
                <a:path w="8839200" h="1074420">
                  <a:moveTo>
                    <a:pt x="0" y="179070"/>
                  </a:moveTo>
                  <a:lnTo>
                    <a:pt x="6394" y="131453"/>
                  </a:lnTo>
                  <a:lnTo>
                    <a:pt x="24441" y="88674"/>
                  </a:lnTo>
                  <a:lnTo>
                    <a:pt x="52433" y="52435"/>
                  </a:lnTo>
                  <a:lnTo>
                    <a:pt x="88664" y="24440"/>
                  </a:lnTo>
                  <a:lnTo>
                    <a:pt x="131428" y="6394"/>
                  </a:lnTo>
                  <a:lnTo>
                    <a:pt x="179019" y="0"/>
                  </a:lnTo>
                  <a:lnTo>
                    <a:pt x="8660130" y="0"/>
                  </a:lnTo>
                  <a:lnTo>
                    <a:pt x="8707746" y="6394"/>
                  </a:lnTo>
                  <a:lnTo>
                    <a:pt x="8750525" y="24440"/>
                  </a:lnTo>
                  <a:lnTo>
                    <a:pt x="8786764" y="52435"/>
                  </a:lnTo>
                  <a:lnTo>
                    <a:pt x="8814759" y="88674"/>
                  </a:lnTo>
                  <a:lnTo>
                    <a:pt x="8832805" y="131453"/>
                  </a:lnTo>
                  <a:lnTo>
                    <a:pt x="8839200" y="179070"/>
                  </a:lnTo>
                  <a:lnTo>
                    <a:pt x="8839200" y="895096"/>
                  </a:lnTo>
                  <a:lnTo>
                    <a:pt x="8832805" y="942668"/>
                  </a:lnTo>
                  <a:lnTo>
                    <a:pt x="8814759" y="985435"/>
                  </a:lnTo>
                  <a:lnTo>
                    <a:pt x="8786764" y="1021683"/>
                  </a:lnTo>
                  <a:lnTo>
                    <a:pt x="8750525" y="1049697"/>
                  </a:lnTo>
                  <a:lnTo>
                    <a:pt x="8707746" y="1067763"/>
                  </a:lnTo>
                  <a:lnTo>
                    <a:pt x="8660130" y="1074166"/>
                  </a:lnTo>
                  <a:lnTo>
                    <a:pt x="179019" y="1074166"/>
                  </a:lnTo>
                  <a:lnTo>
                    <a:pt x="131428" y="1067763"/>
                  </a:lnTo>
                  <a:lnTo>
                    <a:pt x="88664" y="1049697"/>
                  </a:lnTo>
                  <a:lnTo>
                    <a:pt x="52433" y="1021683"/>
                  </a:lnTo>
                  <a:lnTo>
                    <a:pt x="24441" y="985435"/>
                  </a:lnTo>
                  <a:lnTo>
                    <a:pt x="6394" y="942668"/>
                  </a:lnTo>
                  <a:lnTo>
                    <a:pt x="0" y="895096"/>
                  </a:lnTo>
                  <a:lnTo>
                    <a:pt x="0" y="179070"/>
                  </a:lnTo>
                  <a:close/>
                </a:path>
              </a:pathLst>
            </a:custGeom>
            <a:ln w="25400">
              <a:solidFill>
                <a:srgbClr val="AD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39700" y="4488307"/>
            <a:ext cx="8864600" cy="1099820"/>
            <a:chOff x="139700" y="4488307"/>
            <a:chExt cx="8864600" cy="1099820"/>
          </a:xfrm>
        </p:grpSpPr>
        <p:sp>
          <p:nvSpPr>
            <p:cNvPr id="10" name="object 10"/>
            <p:cNvSpPr/>
            <p:nvPr/>
          </p:nvSpPr>
          <p:spPr>
            <a:xfrm>
              <a:off x="152400" y="4501007"/>
              <a:ext cx="8839200" cy="1074420"/>
            </a:xfrm>
            <a:custGeom>
              <a:avLst/>
              <a:gdLst/>
              <a:ahLst/>
              <a:cxnLst/>
              <a:rect l="l" t="t" r="r" b="b"/>
              <a:pathLst>
                <a:path w="8839200" h="1074420">
                  <a:moveTo>
                    <a:pt x="8660130" y="0"/>
                  </a:moveTo>
                  <a:lnTo>
                    <a:pt x="179019" y="0"/>
                  </a:lnTo>
                  <a:lnTo>
                    <a:pt x="131428" y="6393"/>
                  </a:lnTo>
                  <a:lnTo>
                    <a:pt x="88664" y="24435"/>
                  </a:lnTo>
                  <a:lnTo>
                    <a:pt x="52433" y="52419"/>
                  </a:lnTo>
                  <a:lnTo>
                    <a:pt x="24441" y="88636"/>
                  </a:lnTo>
                  <a:lnTo>
                    <a:pt x="6394" y="131380"/>
                  </a:lnTo>
                  <a:lnTo>
                    <a:pt x="0" y="178943"/>
                  </a:lnTo>
                  <a:lnTo>
                    <a:pt x="0" y="894969"/>
                  </a:lnTo>
                  <a:lnTo>
                    <a:pt x="6394" y="942585"/>
                  </a:lnTo>
                  <a:lnTo>
                    <a:pt x="24441" y="985364"/>
                  </a:lnTo>
                  <a:lnTo>
                    <a:pt x="52433" y="1021603"/>
                  </a:lnTo>
                  <a:lnTo>
                    <a:pt x="88664" y="1049598"/>
                  </a:lnTo>
                  <a:lnTo>
                    <a:pt x="131428" y="1067644"/>
                  </a:lnTo>
                  <a:lnTo>
                    <a:pt x="179019" y="1074039"/>
                  </a:lnTo>
                  <a:lnTo>
                    <a:pt x="8660130" y="1074039"/>
                  </a:lnTo>
                  <a:lnTo>
                    <a:pt x="8707746" y="1067644"/>
                  </a:lnTo>
                  <a:lnTo>
                    <a:pt x="8750525" y="1049598"/>
                  </a:lnTo>
                  <a:lnTo>
                    <a:pt x="8786764" y="1021603"/>
                  </a:lnTo>
                  <a:lnTo>
                    <a:pt x="8814759" y="985364"/>
                  </a:lnTo>
                  <a:lnTo>
                    <a:pt x="8832805" y="942585"/>
                  </a:lnTo>
                  <a:lnTo>
                    <a:pt x="8839200" y="894969"/>
                  </a:lnTo>
                  <a:lnTo>
                    <a:pt x="8839200" y="178943"/>
                  </a:lnTo>
                  <a:lnTo>
                    <a:pt x="8832805" y="131380"/>
                  </a:lnTo>
                  <a:lnTo>
                    <a:pt x="8814759" y="88636"/>
                  </a:lnTo>
                  <a:lnTo>
                    <a:pt x="8786764" y="52419"/>
                  </a:lnTo>
                  <a:lnTo>
                    <a:pt x="8750525" y="24435"/>
                  </a:lnTo>
                  <a:lnTo>
                    <a:pt x="8707746" y="6393"/>
                  </a:lnTo>
                  <a:lnTo>
                    <a:pt x="86601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2400" y="4501007"/>
              <a:ext cx="8839200" cy="1074420"/>
            </a:xfrm>
            <a:custGeom>
              <a:avLst/>
              <a:gdLst/>
              <a:ahLst/>
              <a:cxnLst/>
              <a:rect l="l" t="t" r="r" b="b"/>
              <a:pathLst>
                <a:path w="8839200" h="1074420">
                  <a:moveTo>
                    <a:pt x="0" y="178943"/>
                  </a:moveTo>
                  <a:lnTo>
                    <a:pt x="6394" y="131380"/>
                  </a:lnTo>
                  <a:lnTo>
                    <a:pt x="24441" y="88636"/>
                  </a:lnTo>
                  <a:lnTo>
                    <a:pt x="52433" y="52419"/>
                  </a:lnTo>
                  <a:lnTo>
                    <a:pt x="88664" y="24435"/>
                  </a:lnTo>
                  <a:lnTo>
                    <a:pt x="131428" y="6393"/>
                  </a:lnTo>
                  <a:lnTo>
                    <a:pt x="179019" y="0"/>
                  </a:lnTo>
                  <a:lnTo>
                    <a:pt x="8660130" y="0"/>
                  </a:lnTo>
                  <a:lnTo>
                    <a:pt x="8707746" y="6393"/>
                  </a:lnTo>
                  <a:lnTo>
                    <a:pt x="8750525" y="24435"/>
                  </a:lnTo>
                  <a:lnTo>
                    <a:pt x="8786764" y="52419"/>
                  </a:lnTo>
                  <a:lnTo>
                    <a:pt x="8814759" y="88636"/>
                  </a:lnTo>
                  <a:lnTo>
                    <a:pt x="8832805" y="131380"/>
                  </a:lnTo>
                  <a:lnTo>
                    <a:pt x="8839200" y="178943"/>
                  </a:lnTo>
                  <a:lnTo>
                    <a:pt x="8839200" y="894969"/>
                  </a:lnTo>
                  <a:lnTo>
                    <a:pt x="8832805" y="942585"/>
                  </a:lnTo>
                  <a:lnTo>
                    <a:pt x="8814759" y="985364"/>
                  </a:lnTo>
                  <a:lnTo>
                    <a:pt x="8786764" y="1021603"/>
                  </a:lnTo>
                  <a:lnTo>
                    <a:pt x="8750525" y="1049598"/>
                  </a:lnTo>
                  <a:lnTo>
                    <a:pt x="8707746" y="1067644"/>
                  </a:lnTo>
                  <a:lnTo>
                    <a:pt x="8660130" y="1074039"/>
                  </a:lnTo>
                  <a:lnTo>
                    <a:pt x="179019" y="1074039"/>
                  </a:lnTo>
                  <a:lnTo>
                    <a:pt x="131428" y="1067644"/>
                  </a:lnTo>
                  <a:lnTo>
                    <a:pt x="88664" y="1049598"/>
                  </a:lnTo>
                  <a:lnTo>
                    <a:pt x="52433" y="1021603"/>
                  </a:lnTo>
                  <a:lnTo>
                    <a:pt x="24441" y="985364"/>
                  </a:lnTo>
                  <a:lnTo>
                    <a:pt x="6394" y="942585"/>
                  </a:lnTo>
                  <a:lnTo>
                    <a:pt x="0" y="894969"/>
                  </a:lnTo>
                  <a:lnTo>
                    <a:pt x="0" y="178943"/>
                  </a:lnTo>
                  <a:close/>
                </a:path>
              </a:pathLst>
            </a:custGeom>
            <a:ln w="25400">
              <a:solidFill>
                <a:srgbClr val="AD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95147" y="2287651"/>
            <a:ext cx="8404860" cy="311721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283845">
              <a:lnSpc>
                <a:spcPts val="2960"/>
              </a:lnSpc>
              <a:spcBef>
                <a:spcPts val="430"/>
              </a:spcBef>
            </a:pPr>
            <a:r>
              <a:rPr sz="2700" b="1" spc="-10" dirty="0">
                <a:solidFill>
                  <a:srgbClr val="A42339"/>
                </a:solidFill>
                <a:latin typeface="Calibri"/>
                <a:cs typeface="Calibri"/>
              </a:rPr>
              <a:t>Ethernet </a:t>
            </a:r>
            <a:r>
              <a:rPr sz="2700" dirty="0">
                <a:latin typeface="Calibri"/>
                <a:cs typeface="Calibri"/>
              </a:rPr>
              <a:t>is a </a:t>
            </a:r>
            <a:r>
              <a:rPr sz="2700" spc="-10" dirty="0">
                <a:latin typeface="Calibri"/>
                <a:cs typeface="Calibri"/>
              </a:rPr>
              <a:t>network </a:t>
            </a:r>
            <a:r>
              <a:rPr sz="2700" spc="-20" dirty="0">
                <a:latin typeface="Calibri"/>
                <a:cs typeface="Calibri"/>
              </a:rPr>
              <a:t>standard </a:t>
            </a:r>
            <a:r>
              <a:rPr sz="2700" spc="-10" dirty="0">
                <a:latin typeface="Calibri"/>
                <a:cs typeface="Calibri"/>
              </a:rPr>
              <a:t>that </a:t>
            </a:r>
            <a:r>
              <a:rPr sz="2700" spc="-5" dirty="0">
                <a:latin typeface="Calibri"/>
                <a:cs typeface="Calibri"/>
              </a:rPr>
              <a:t>specifies no </a:t>
            </a:r>
            <a:r>
              <a:rPr sz="2700" spc="-10" dirty="0">
                <a:latin typeface="Calibri"/>
                <a:cs typeface="Calibri"/>
              </a:rPr>
              <a:t>computer  </a:t>
            </a:r>
            <a:r>
              <a:rPr sz="2700" spc="-20" dirty="0">
                <a:latin typeface="Calibri"/>
                <a:cs typeface="Calibri"/>
              </a:rPr>
              <a:t>controls </a:t>
            </a:r>
            <a:r>
              <a:rPr sz="2700" dirty="0">
                <a:latin typeface="Calibri"/>
                <a:cs typeface="Calibri"/>
              </a:rPr>
              <a:t>when </a:t>
            </a:r>
            <a:r>
              <a:rPr sz="2700" spc="-20" dirty="0">
                <a:latin typeface="Calibri"/>
                <a:cs typeface="Calibri"/>
              </a:rPr>
              <a:t>data </a:t>
            </a:r>
            <a:r>
              <a:rPr sz="2700" spc="-10" dirty="0">
                <a:latin typeface="Calibri"/>
                <a:cs typeface="Calibri"/>
              </a:rPr>
              <a:t>can </a:t>
            </a:r>
            <a:r>
              <a:rPr sz="2700" spc="-5" dirty="0">
                <a:latin typeface="Calibri"/>
                <a:cs typeface="Calibri"/>
              </a:rPr>
              <a:t>be</a:t>
            </a:r>
            <a:r>
              <a:rPr sz="2700" spc="2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transmitted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>
              <a:latin typeface="Calibri"/>
              <a:cs typeface="Calibri"/>
            </a:endParaRPr>
          </a:p>
          <a:p>
            <a:pPr marL="12700" marR="5080">
              <a:lnSpc>
                <a:spcPts val="2970"/>
              </a:lnSpc>
            </a:pPr>
            <a:r>
              <a:rPr sz="2700" spc="-5" dirty="0">
                <a:latin typeface="Calibri"/>
                <a:cs typeface="Calibri"/>
              </a:rPr>
              <a:t>The </a:t>
            </a:r>
            <a:r>
              <a:rPr sz="2700" b="1" spc="-25" dirty="0">
                <a:solidFill>
                  <a:srgbClr val="A42339"/>
                </a:solidFill>
                <a:latin typeface="Calibri"/>
                <a:cs typeface="Calibri"/>
              </a:rPr>
              <a:t>token </a:t>
            </a:r>
            <a:r>
              <a:rPr sz="2700" b="1" spc="-5" dirty="0">
                <a:solidFill>
                  <a:srgbClr val="A42339"/>
                </a:solidFill>
                <a:latin typeface="Calibri"/>
                <a:cs typeface="Calibri"/>
              </a:rPr>
              <a:t>ring </a:t>
            </a:r>
            <a:r>
              <a:rPr sz="2700" spc="-20" dirty="0">
                <a:latin typeface="Calibri"/>
                <a:cs typeface="Calibri"/>
              </a:rPr>
              <a:t>standard </a:t>
            </a:r>
            <a:r>
              <a:rPr sz="2700" spc="-5" dirty="0">
                <a:latin typeface="Calibri"/>
                <a:cs typeface="Calibri"/>
              </a:rPr>
              <a:t>specifies </a:t>
            </a:r>
            <a:r>
              <a:rPr sz="2700" spc="-10" dirty="0">
                <a:latin typeface="Calibri"/>
                <a:cs typeface="Calibri"/>
              </a:rPr>
              <a:t>that </a:t>
            </a:r>
            <a:r>
              <a:rPr sz="2700" spc="-15" dirty="0">
                <a:latin typeface="Calibri"/>
                <a:cs typeface="Calibri"/>
              </a:rPr>
              <a:t>computers </a:t>
            </a:r>
            <a:r>
              <a:rPr sz="2700" dirty="0">
                <a:latin typeface="Calibri"/>
                <a:cs typeface="Calibri"/>
              </a:rPr>
              <a:t>and  </a:t>
            </a:r>
            <a:r>
              <a:rPr sz="2700" spc="-5" dirty="0">
                <a:latin typeface="Calibri"/>
                <a:cs typeface="Calibri"/>
              </a:rPr>
              <a:t>devices on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10" dirty="0">
                <a:latin typeface="Calibri"/>
                <a:cs typeface="Calibri"/>
              </a:rPr>
              <a:t>network </a:t>
            </a:r>
            <a:r>
              <a:rPr sz="2700" spc="-15" dirty="0">
                <a:latin typeface="Calibri"/>
                <a:cs typeface="Calibri"/>
              </a:rPr>
              <a:t>share </a:t>
            </a:r>
            <a:r>
              <a:rPr sz="2700" spc="-5" dirty="0">
                <a:latin typeface="Calibri"/>
                <a:cs typeface="Calibri"/>
              </a:rPr>
              <a:t>or pass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5" dirty="0">
                <a:latin typeface="Calibri"/>
                <a:cs typeface="Calibri"/>
              </a:rPr>
              <a:t>special signal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(token)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50">
              <a:latin typeface="Calibri"/>
              <a:cs typeface="Calibri"/>
            </a:endParaRPr>
          </a:p>
          <a:p>
            <a:pPr marL="12700" marR="10160">
              <a:lnSpc>
                <a:spcPts val="2960"/>
              </a:lnSpc>
            </a:pPr>
            <a:r>
              <a:rPr sz="2700" b="1" spc="-35" dirty="0">
                <a:solidFill>
                  <a:srgbClr val="A42339"/>
                </a:solidFill>
                <a:latin typeface="Calibri"/>
                <a:cs typeface="Calibri"/>
              </a:rPr>
              <a:t>TCP/IP </a:t>
            </a:r>
            <a:r>
              <a:rPr sz="2700" dirty="0">
                <a:latin typeface="Calibri"/>
                <a:cs typeface="Calibri"/>
              </a:rPr>
              <a:t>is a </a:t>
            </a:r>
            <a:r>
              <a:rPr sz="2700" spc="-10" dirty="0">
                <a:latin typeface="Calibri"/>
                <a:cs typeface="Calibri"/>
              </a:rPr>
              <a:t>network </a:t>
            </a:r>
            <a:r>
              <a:rPr sz="2700" spc="-15" dirty="0">
                <a:latin typeface="Calibri"/>
                <a:cs typeface="Calibri"/>
              </a:rPr>
              <a:t>standard </a:t>
            </a:r>
            <a:r>
              <a:rPr sz="2700" spc="-10" dirty="0">
                <a:latin typeface="Calibri"/>
                <a:cs typeface="Calibri"/>
              </a:rPr>
              <a:t>that defines how </a:t>
            </a:r>
            <a:r>
              <a:rPr sz="2700" spc="-5" dirty="0">
                <a:latin typeface="Calibri"/>
                <a:cs typeface="Calibri"/>
              </a:rPr>
              <a:t>messages </a:t>
            </a:r>
            <a:r>
              <a:rPr sz="2700" spc="-15" dirty="0">
                <a:latin typeface="Calibri"/>
                <a:cs typeface="Calibri"/>
              </a:rPr>
              <a:t>are  </a:t>
            </a:r>
            <a:r>
              <a:rPr sz="2700" spc="-20" dirty="0">
                <a:latin typeface="Calibri"/>
                <a:cs typeface="Calibri"/>
              </a:rPr>
              <a:t>routed from </a:t>
            </a:r>
            <a:r>
              <a:rPr sz="2700" spc="-5" dirty="0">
                <a:latin typeface="Calibri"/>
                <a:cs typeface="Calibri"/>
              </a:rPr>
              <a:t>one end of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10" dirty="0">
                <a:latin typeface="Calibri"/>
                <a:cs typeface="Calibri"/>
              </a:rPr>
              <a:t>network </a:t>
            </a:r>
            <a:r>
              <a:rPr sz="2700" spc="-15" dirty="0">
                <a:latin typeface="Calibri"/>
                <a:cs typeface="Calibri"/>
              </a:rPr>
              <a:t>to</a:t>
            </a:r>
            <a:r>
              <a:rPr sz="2700" spc="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another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1140" y="6463995"/>
            <a:ext cx="5880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477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09950" y="64792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77387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Network </a:t>
            </a:r>
            <a:r>
              <a:rPr spc="-10" dirty="0"/>
              <a:t>Communications </a:t>
            </a:r>
            <a:r>
              <a:rPr spc="-15" dirty="0"/>
              <a:t>Standards</a:t>
            </a:r>
          </a:p>
        </p:txBody>
      </p:sp>
      <p:sp>
        <p:nvSpPr>
          <p:cNvPr id="3" name="object 3"/>
          <p:cNvSpPr/>
          <p:nvPr/>
        </p:nvSpPr>
        <p:spPr>
          <a:xfrm>
            <a:off x="1132865" y="1600200"/>
            <a:ext cx="687832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479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9-19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9950" y="64792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77387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Network </a:t>
            </a:r>
            <a:r>
              <a:rPr spc="-10" dirty="0"/>
              <a:t>Communications </a:t>
            </a:r>
            <a:r>
              <a:rPr spc="-15" dirty="0"/>
              <a:t>Standards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616325" cy="3098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92075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A42339"/>
                </a:solidFill>
                <a:latin typeface="Calibri"/>
                <a:cs typeface="Calibri"/>
              </a:rPr>
              <a:t>Wi-Fi </a:t>
            </a:r>
            <a:r>
              <a:rPr sz="2800" spc="-10" dirty="0">
                <a:latin typeface="Calibri"/>
                <a:cs typeface="Calibri"/>
              </a:rPr>
              <a:t>identifies </a:t>
            </a:r>
            <a:r>
              <a:rPr sz="2800" spc="-20" dirty="0">
                <a:latin typeface="Calibri"/>
                <a:cs typeface="Calibri"/>
              </a:rPr>
              <a:t>any  </a:t>
            </a:r>
            <a:r>
              <a:rPr sz="2800" spc="-15" dirty="0">
                <a:latin typeface="Calibri"/>
                <a:cs typeface="Calibri"/>
              </a:rPr>
              <a:t>network </a:t>
            </a:r>
            <a:r>
              <a:rPr sz="2800" spc="-5" dirty="0">
                <a:latin typeface="Calibri"/>
                <a:cs typeface="Calibri"/>
              </a:rPr>
              <a:t>based on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  <a:p>
            <a:pPr marL="355600" marR="228600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solidFill>
                  <a:srgbClr val="A42339"/>
                </a:solidFill>
                <a:latin typeface="Calibri"/>
                <a:cs typeface="Calibri"/>
              </a:rPr>
              <a:t>802.11 </a:t>
            </a:r>
            <a:r>
              <a:rPr sz="2800" spc="-20" dirty="0">
                <a:latin typeface="Calibri"/>
                <a:cs typeface="Calibri"/>
              </a:rPr>
              <a:t>standard </a:t>
            </a:r>
            <a:r>
              <a:rPr sz="2800" spc="-10" dirty="0">
                <a:latin typeface="Calibri"/>
                <a:cs typeface="Calibri"/>
              </a:rPr>
              <a:t>that  </a:t>
            </a:r>
            <a:r>
              <a:rPr sz="2800" spc="-20" dirty="0">
                <a:latin typeface="Calibri"/>
                <a:cs typeface="Calibri"/>
              </a:rPr>
              <a:t>facilitates </a:t>
            </a:r>
            <a:r>
              <a:rPr sz="2800" spc="-10" dirty="0">
                <a:latin typeface="Calibri"/>
                <a:cs typeface="Calibri"/>
              </a:rPr>
              <a:t>wireless  communication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Sometimes </a:t>
            </a:r>
            <a:r>
              <a:rPr sz="2800" spc="-25" dirty="0">
                <a:latin typeface="Calibri"/>
                <a:cs typeface="Calibri"/>
              </a:rPr>
              <a:t>referred </a:t>
            </a:r>
            <a:r>
              <a:rPr sz="2800" spc="-20" dirty="0">
                <a:latin typeface="Calibri"/>
                <a:cs typeface="Calibri"/>
              </a:rPr>
              <a:t>to  </a:t>
            </a:r>
            <a:r>
              <a:rPr sz="2800" spc="-5" dirty="0">
                <a:latin typeface="Calibri"/>
                <a:cs typeface="Calibri"/>
              </a:rPr>
              <a:t>as </a:t>
            </a:r>
            <a:r>
              <a:rPr sz="2800" spc="-10" dirty="0">
                <a:latin typeface="Calibri"/>
                <a:cs typeface="Calibri"/>
              </a:rPr>
              <a:t>wireless</a:t>
            </a:r>
            <a:r>
              <a:rPr sz="2800" spc="-15" dirty="0">
                <a:latin typeface="Calibri"/>
                <a:cs typeface="Calibri"/>
              </a:rPr>
              <a:t> Ethernet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2125573"/>
            <a:ext cx="4038600" cy="3475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479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9-20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28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09950" y="65554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77387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Network </a:t>
            </a:r>
            <a:r>
              <a:rPr spc="-10" dirty="0"/>
              <a:t>Communications </a:t>
            </a:r>
            <a:r>
              <a:rPr spc="-15" dirty="0"/>
              <a:t>Standards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12138"/>
            <a:ext cx="8342630" cy="3038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1783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spc="-5" dirty="0">
                <a:solidFill>
                  <a:srgbClr val="A42339"/>
                </a:solidFill>
                <a:latin typeface="Calibri"/>
                <a:cs typeface="Calibri"/>
              </a:rPr>
              <a:t>Bluetooth </a:t>
            </a:r>
            <a:r>
              <a:rPr sz="2600" spc="-10" dirty="0">
                <a:latin typeface="Calibri"/>
                <a:cs typeface="Calibri"/>
              </a:rPr>
              <a:t>defines how two </a:t>
            </a:r>
            <a:r>
              <a:rPr sz="2600" spc="-5" dirty="0">
                <a:latin typeface="Calibri"/>
                <a:cs typeface="Calibri"/>
              </a:rPr>
              <a:t>Bluetooth devices use </a:t>
            </a:r>
            <a:r>
              <a:rPr sz="2600" dirty="0">
                <a:latin typeface="Calibri"/>
                <a:cs typeface="Calibri"/>
              </a:rPr>
              <a:t>short-  </a:t>
            </a:r>
            <a:r>
              <a:rPr sz="2600" spc="-15" dirty="0">
                <a:latin typeface="Calibri"/>
                <a:cs typeface="Calibri"/>
              </a:rPr>
              <a:t>range </a:t>
            </a:r>
            <a:r>
              <a:rPr sz="2600" spc="-10" dirty="0">
                <a:latin typeface="Calibri"/>
                <a:cs typeface="Calibri"/>
              </a:rPr>
              <a:t>radio </a:t>
            </a:r>
            <a:r>
              <a:rPr sz="2600" spc="-20" dirty="0">
                <a:latin typeface="Calibri"/>
                <a:cs typeface="Calibri"/>
              </a:rPr>
              <a:t>waves </a:t>
            </a:r>
            <a:r>
              <a:rPr sz="2600" spc="-10" dirty="0">
                <a:latin typeface="Calibri"/>
                <a:cs typeface="Calibri"/>
              </a:rPr>
              <a:t>to </a:t>
            </a:r>
            <a:r>
              <a:rPr sz="2600" spc="-5" dirty="0">
                <a:latin typeface="Calibri"/>
                <a:cs typeface="Calibri"/>
              </a:rPr>
              <a:t>transmit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data</a:t>
            </a:r>
            <a:endParaRPr sz="2600">
              <a:latin typeface="Calibri"/>
              <a:cs typeface="Calibri"/>
            </a:endParaRPr>
          </a:p>
          <a:p>
            <a:pPr marL="355600" marR="45085" indent="-342900">
              <a:lnSpc>
                <a:spcPct val="100000"/>
              </a:lnSpc>
              <a:spcBef>
                <a:spcPts val="62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dirty="0">
                <a:solidFill>
                  <a:srgbClr val="A42339"/>
                </a:solidFill>
                <a:latin typeface="Calibri"/>
                <a:cs typeface="Calibri"/>
              </a:rPr>
              <a:t>UWB </a:t>
            </a:r>
            <a:r>
              <a:rPr sz="2600" spc="-10" dirty="0">
                <a:latin typeface="Calibri"/>
                <a:cs typeface="Calibri"/>
              </a:rPr>
              <a:t>(</a:t>
            </a:r>
            <a:r>
              <a:rPr sz="2600" b="1" spc="-10" dirty="0">
                <a:solidFill>
                  <a:srgbClr val="A42339"/>
                </a:solidFill>
                <a:latin typeface="Calibri"/>
                <a:cs typeface="Calibri"/>
              </a:rPr>
              <a:t>ultra-wideband</a:t>
            </a:r>
            <a:r>
              <a:rPr sz="2600" spc="-10" dirty="0">
                <a:latin typeface="Calibri"/>
                <a:cs typeface="Calibri"/>
              </a:rPr>
              <a:t>) </a:t>
            </a:r>
            <a:r>
              <a:rPr sz="2600" spc="-5" dirty="0">
                <a:latin typeface="Calibri"/>
                <a:cs typeface="Calibri"/>
              </a:rPr>
              <a:t>specifies </a:t>
            </a:r>
            <a:r>
              <a:rPr sz="2600" spc="-10" dirty="0">
                <a:latin typeface="Calibri"/>
                <a:cs typeface="Calibri"/>
              </a:rPr>
              <a:t>how two </a:t>
            </a:r>
            <a:r>
              <a:rPr sz="2600" dirty="0">
                <a:latin typeface="Calibri"/>
                <a:cs typeface="Calibri"/>
              </a:rPr>
              <a:t>UWB </a:t>
            </a:r>
            <a:r>
              <a:rPr sz="2600" spc="-5" dirty="0">
                <a:latin typeface="Calibri"/>
                <a:cs typeface="Calibri"/>
              </a:rPr>
              <a:t>devices use  </a:t>
            </a:r>
            <a:r>
              <a:rPr sz="2600" spc="-10" dirty="0">
                <a:latin typeface="Calibri"/>
                <a:cs typeface="Calibri"/>
              </a:rPr>
              <a:t>short-range radio </a:t>
            </a:r>
            <a:r>
              <a:rPr sz="2600" spc="-20" dirty="0">
                <a:latin typeface="Calibri"/>
                <a:cs typeface="Calibri"/>
              </a:rPr>
              <a:t>waves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10" dirty="0">
                <a:latin typeface="Calibri"/>
                <a:cs typeface="Calibri"/>
              </a:rPr>
              <a:t>communicate </a:t>
            </a:r>
            <a:r>
              <a:rPr sz="2600" spc="-15" dirty="0">
                <a:latin typeface="Calibri"/>
                <a:cs typeface="Calibri"/>
              </a:rPr>
              <a:t>at </a:t>
            </a:r>
            <a:r>
              <a:rPr sz="2600" spc="-5" dirty="0">
                <a:latin typeface="Calibri"/>
                <a:cs typeface="Calibri"/>
              </a:rPr>
              <a:t>high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speeds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spc="-15" dirty="0">
                <a:solidFill>
                  <a:srgbClr val="A42339"/>
                </a:solidFill>
                <a:latin typeface="Calibri"/>
                <a:cs typeface="Calibri"/>
              </a:rPr>
              <a:t>IrDA </a:t>
            </a:r>
            <a:r>
              <a:rPr sz="2600" spc="-5" dirty="0">
                <a:latin typeface="Calibri"/>
                <a:cs typeface="Calibri"/>
              </a:rPr>
              <a:t>transmits </a:t>
            </a:r>
            <a:r>
              <a:rPr sz="2600" spc="-15" dirty="0">
                <a:latin typeface="Calibri"/>
                <a:cs typeface="Calibri"/>
              </a:rPr>
              <a:t>data </a:t>
            </a:r>
            <a:r>
              <a:rPr sz="2600" spc="-5" dirty="0">
                <a:latin typeface="Calibri"/>
                <a:cs typeface="Calibri"/>
              </a:rPr>
              <a:t>wirelessly </a:t>
            </a:r>
            <a:r>
              <a:rPr sz="2600" dirty="0">
                <a:latin typeface="Calibri"/>
                <a:cs typeface="Calibri"/>
              </a:rPr>
              <a:t>via </a:t>
            </a:r>
            <a:r>
              <a:rPr sz="2600" spc="-15" dirty="0">
                <a:latin typeface="Calibri"/>
                <a:cs typeface="Calibri"/>
              </a:rPr>
              <a:t>infrared </a:t>
            </a:r>
            <a:r>
              <a:rPr sz="2600" spc="-5" dirty="0">
                <a:latin typeface="Calibri"/>
                <a:cs typeface="Calibri"/>
              </a:rPr>
              <a:t>(IR) light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waves</a:t>
            </a:r>
            <a:endParaRPr sz="26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2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dirty="0">
                <a:solidFill>
                  <a:srgbClr val="A42339"/>
                </a:solidFill>
                <a:latin typeface="Calibri"/>
                <a:cs typeface="Calibri"/>
              </a:rPr>
              <a:t>RFID </a:t>
            </a:r>
            <a:r>
              <a:rPr sz="2600" spc="-5" dirty="0">
                <a:latin typeface="Calibri"/>
                <a:cs typeface="Calibri"/>
              </a:rPr>
              <a:t>uses </a:t>
            </a:r>
            <a:r>
              <a:rPr sz="2600" spc="-10" dirty="0">
                <a:latin typeface="Calibri"/>
                <a:cs typeface="Calibri"/>
              </a:rPr>
              <a:t>radio </a:t>
            </a:r>
            <a:r>
              <a:rPr sz="2600" spc="-5" dirty="0">
                <a:latin typeface="Calibri"/>
                <a:cs typeface="Calibri"/>
              </a:rPr>
              <a:t>signals </a:t>
            </a:r>
            <a:r>
              <a:rPr sz="2600" spc="-10" dirty="0">
                <a:latin typeface="Calibri"/>
                <a:cs typeface="Calibri"/>
              </a:rPr>
              <a:t>to communicate </a:t>
            </a:r>
            <a:r>
              <a:rPr sz="2600" dirty="0">
                <a:latin typeface="Calibri"/>
                <a:cs typeface="Calibri"/>
              </a:rPr>
              <a:t>with a </a:t>
            </a:r>
            <a:r>
              <a:rPr sz="2600" spc="-15" dirty="0">
                <a:latin typeface="Calibri"/>
                <a:cs typeface="Calibri"/>
              </a:rPr>
              <a:t>tag </a:t>
            </a:r>
            <a:r>
              <a:rPr sz="2600" spc="-5" dirty="0">
                <a:latin typeface="Calibri"/>
                <a:cs typeface="Calibri"/>
              </a:rPr>
              <a:t>placed </a:t>
            </a:r>
            <a:r>
              <a:rPr sz="2600" dirty="0">
                <a:latin typeface="Calibri"/>
                <a:cs typeface="Calibri"/>
              </a:rPr>
              <a:t>in  </a:t>
            </a:r>
            <a:r>
              <a:rPr sz="2600" spc="-5" dirty="0">
                <a:latin typeface="Calibri"/>
                <a:cs typeface="Calibri"/>
              </a:rPr>
              <a:t>or </a:t>
            </a:r>
            <a:r>
              <a:rPr sz="2600" spc="-15" dirty="0">
                <a:latin typeface="Calibri"/>
                <a:cs typeface="Calibri"/>
              </a:rPr>
              <a:t>attached to </a:t>
            </a:r>
            <a:r>
              <a:rPr sz="2600" dirty="0">
                <a:latin typeface="Calibri"/>
                <a:cs typeface="Calibri"/>
              </a:rPr>
              <a:t>an </a:t>
            </a:r>
            <a:r>
              <a:rPr sz="2600" spc="-5" dirty="0">
                <a:latin typeface="Calibri"/>
                <a:cs typeface="Calibri"/>
              </a:rPr>
              <a:t>object, </a:t>
            </a:r>
            <a:r>
              <a:rPr sz="2600" dirty="0">
                <a:latin typeface="Calibri"/>
                <a:cs typeface="Calibri"/>
              </a:rPr>
              <a:t>animal, </a:t>
            </a:r>
            <a:r>
              <a:rPr sz="2600" spc="-5" dirty="0">
                <a:latin typeface="Calibri"/>
                <a:cs typeface="Calibri"/>
              </a:rPr>
              <a:t>or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person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411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998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Pages </a:t>
            </a:r>
            <a:r>
              <a:rPr sz="1200" dirty="0">
                <a:latin typeface="Calibri"/>
                <a:cs typeface="Calibri"/>
              </a:rPr>
              <a:t>480 -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481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3624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Objectives</a:t>
            </a:r>
            <a:r>
              <a:rPr spc="-60" dirty="0"/>
              <a:t> </a:t>
            </a:r>
            <a:r>
              <a:rPr spc="-10" dirty="0"/>
              <a:t>Overview</a:t>
            </a:r>
          </a:p>
        </p:txBody>
      </p:sp>
      <p:sp>
        <p:nvSpPr>
          <p:cNvPr id="3" name="object 3"/>
          <p:cNvSpPr/>
          <p:nvPr/>
        </p:nvSpPr>
        <p:spPr>
          <a:xfrm>
            <a:off x="85725" y="2085975"/>
            <a:ext cx="2943225" cy="1781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6730" y="2460116"/>
            <a:ext cx="2454275" cy="93218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700" marR="5080" algn="ctr">
              <a:lnSpc>
                <a:spcPct val="91700"/>
              </a:lnSpc>
              <a:spcBef>
                <a:spcPts val="309"/>
              </a:spcBef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Explain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purpose</a:t>
            </a:r>
            <a:r>
              <a:rPr sz="21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communications  software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95625" y="2085975"/>
            <a:ext cx="2971800" cy="1781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13557" y="2313559"/>
            <a:ext cx="2515870" cy="122555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635" algn="ctr">
              <a:lnSpc>
                <a:spcPct val="91600"/>
              </a:lnSpc>
              <a:spcBef>
                <a:spcPts val="310"/>
              </a:spcBef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Describe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various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types 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of lines 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for 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communications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over 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telephone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62675" y="2085975"/>
            <a:ext cx="2914650" cy="1781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14896" y="2460116"/>
            <a:ext cx="2393315" cy="93218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700" marR="5080" indent="-1270" algn="ctr">
              <a:lnSpc>
                <a:spcPct val="91700"/>
              </a:lnSpc>
              <a:spcBef>
                <a:spcPts val="309"/>
              </a:spcBef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Describe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commonly 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used</a:t>
            </a:r>
            <a:r>
              <a:rPr sz="2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communications 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devices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00200" y="4019550"/>
            <a:ext cx="2924175" cy="1781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50517" y="4394072"/>
            <a:ext cx="2404745" cy="93218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700" marR="5080" algn="ctr">
              <a:lnSpc>
                <a:spcPct val="91700"/>
              </a:lnSpc>
              <a:spcBef>
                <a:spcPts val="309"/>
              </a:spcBef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Discuss 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different</a:t>
            </a:r>
            <a:r>
              <a:rPr sz="21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ways 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to set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up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home 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38675" y="4019550"/>
            <a:ext cx="2895600" cy="1781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948809" y="4394072"/>
            <a:ext cx="2286635" cy="93218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065" marR="5080" indent="-1270" algn="ctr">
              <a:lnSpc>
                <a:spcPct val="91700"/>
              </a:lnSpc>
              <a:spcBef>
                <a:spcPts val="309"/>
              </a:spcBef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Describe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various 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physical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1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wireless  transmission</a:t>
            </a:r>
            <a:r>
              <a:rPr sz="2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1140" y="6444183"/>
            <a:ext cx="1323340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" dirty="0">
                <a:latin typeface="Calibri"/>
                <a:cs typeface="Calibri"/>
              </a:rPr>
              <a:t>See </a:t>
            </a:r>
            <a:r>
              <a:rPr sz="1100" dirty="0">
                <a:latin typeface="Calibri"/>
                <a:cs typeface="Calibri"/>
              </a:rPr>
              <a:t>Page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459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5" dirty="0">
                <a:latin typeface="Calibri"/>
                <a:cs typeface="Calibri"/>
              </a:rPr>
              <a:t>for </a:t>
            </a:r>
            <a:r>
              <a:rPr sz="1100" dirty="0">
                <a:latin typeface="Calibri"/>
                <a:cs typeface="Calibri"/>
              </a:rPr>
              <a:t>Detailed</a:t>
            </a:r>
            <a:r>
              <a:rPr sz="1100" spc="-8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Objectives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09950" y="64792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763254" y="6479235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77387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Network </a:t>
            </a:r>
            <a:r>
              <a:rPr spc="-10" dirty="0"/>
              <a:t>Communications </a:t>
            </a:r>
            <a:r>
              <a:rPr spc="-15" dirty="0"/>
              <a:t>Standards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09950" y="6441135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392976"/>
            <a:ext cx="665480" cy="3943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00" dirty="0">
                <a:latin typeface="Calibri"/>
                <a:cs typeface="Calibri"/>
              </a:rPr>
              <a:t>Page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481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5" dirty="0">
                <a:latin typeface="Calibri"/>
                <a:cs typeface="Calibri"/>
              </a:rPr>
              <a:t>Figure</a:t>
            </a:r>
            <a:r>
              <a:rPr sz="1100" spc="-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9-21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0059" y="1600200"/>
            <a:ext cx="7483856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77387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Network </a:t>
            </a:r>
            <a:r>
              <a:rPr spc="-10" dirty="0"/>
              <a:t>Communications </a:t>
            </a:r>
            <a:r>
              <a:rPr spc="-15" dirty="0"/>
              <a:t>Standards</a:t>
            </a:r>
          </a:p>
        </p:txBody>
      </p:sp>
      <p:sp>
        <p:nvSpPr>
          <p:cNvPr id="3" name="object 3"/>
          <p:cNvSpPr/>
          <p:nvPr/>
        </p:nvSpPr>
        <p:spPr>
          <a:xfrm>
            <a:off x="76200" y="1733550"/>
            <a:ext cx="4276725" cy="1057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25423" y="2002917"/>
            <a:ext cx="21844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A42339"/>
                </a:solidFill>
                <a:latin typeface="Calibri"/>
                <a:cs typeface="Calibri"/>
              </a:rPr>
              <a:t>WiMAX</a:t>
            </a:r>
            <a:r>
              <a:rPr sz="2500" b="1" spc="-50" dirty="0">
                <a:solidFill>
                  <a:srgbClr val="A42339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(</a:t>
            </a:r>
            <a:r>
              <a:rPr sz="2500" b="1" spc="-10" dirty="0">
                <a:solidFill>
                  <a:srgbClr val="A42339"/>
                </a:solidFill>
                <a:latin typeface="Calibri"/>
                <a:cs typeface="Calibri"/>
              </a:rPr>
              <a:t>802.16</a:t>
            </a:r>
            <a:r>
              <a:rPr sz="2500" spc="-10" dirty="0">
                <a:latin typeface="Calibri"/>
                <a:cs typeface="Calibri"/>
              </a:rPr>
              <a:t>)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0292" y="2679192"/>
            <a:ext cx="4281170" cy="3461385"/>
            <a:chOff x="50292" y="2679192"/>
            <a:chExt cx="4281170" cy="3461385"/>
          </a:xfrm>
        </p:grpSpPr>
        <p:sp>
          <p:nvSpPr>
            <p:cNvPr id="6" name="object 6"/>
            <p:cNvSpPr/>
            <p:nvPr/>
          </p:nvSpPr>
          <p:spPr>
            <a:xfrm>
              <a:off x="103631" y="2679192"/>
              <a:ext cx="4227576" cy="34610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292" y="2683764"/>
              <a:ext cx="4247388" cy="3185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52438" y="2704985"/>
            <a:ext cx="4130675" cy="3362960"/>
          </a:xfrm>
          <a:prstGeom prst="rect">
            <a:avLst/>
          </a:prstGeom>
          <a:solidFill>
            <a:srgbClr val="FFFFFF">
              <a:alpha val="90194"/>
            </a:srgbClr>
          </a:solidFill>
          <a:ln w="12700">
            <a:solidFill>
              <a:srgbClr val="8063A1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L="361950" indent="-229235">
              <a:lnSpc>
                <a:spcPct val="100000"/>
              </a:lnSpc>
              <a:spcBef>
                <a:spcPts val="630"/>
              </a:spcBef>
              <a:buChar char="•"/>
              <a:tabLst>
                <a:tab pos="362585" algn="l"/>
              </a:tabLst>
            </a:pPr>
            <a:r>
              <a:rPr sz="2500" spc="-10" dirty="0">
                <a:latin typeface="Calibri"/>
                <a:cs typeface="Calibri"/>
              </a:rPr>
              <a:t>Developed </a:t>
            </a:r>
            <a:r>
              <a:rPr sz="2500" spc="-15" dirty="0">
                <a:latin typeface="Calibri"/>
                <a:cs typeface="Calibri"/>
              </a:rPr>
              <a:t>by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IEEE</a:t>
            </a:r>
            <a:endParaRPr sz="2500">
              <a:latin typeface="Calibri"/>
              <a:cs typeface="Calibri"/>
            </a:endParaRPr>
          </a:p>
          <a:p>
            <a:pPr marL="361950" marR="286385" indent="-228600" algn="just">
              <a:lnSpc>
                <a:spcPts val="2750"/>
              </a:lnSpc>
              <a:spcBef>
                <a:spcPts val="505"/>
              </a:spcBef>
              <a:buChar char="•"/>
              <a:tabLst>
                <a:tab pos="362585" algn="l"/>
              </a:tabLst>
            </a:pPr>
            <a:r>
              <a:rPr sz="2500" spc="-55" dirty="0">
                <a:latin typeface="Calibri"/>
                <a:cs typeface="Calibri"/>
              </a:rPr>
              <a:t>Towers </a:t>
            </a:r>
            <a:r>
              <a:rPr sz="2500" spc="-15" dirty="0">
                <a:latin typeface="Calibri"/>
                <a:cs typeface="Calibri"/>
              </a:rPr>
              <a:t>can cover </a:t>
            </a:r>
            <a:r>
              <a:rPr sz="2500" spc="-5" dirty="0">
                <a:latin typeface="Calibri"/>
                <a:cs typeface="Calibri"/>
              </a:rPr>
              <a:t>a 30-mile  </a:t>
            </a:r>
            <a:r>
              <a:rPr sz="2500" spc="-10" dirty="0">
                <a:latin typeface="Calibri"/>
                <a:cs typeface="Calibri"/>
              </a:rPr>
              <a:t>radius</a:t>
            </a:r>
            <a:endParaRPr sz="2500">
              <a:latin typeface="Calibri"/>
              <a:cs typeface="Calibri"/>
            </a:endParaRPr>
          </a:p>
          <a:p>
            <a:pPr marL="361950" marR="1198245" indent="-228600" algn="just">
              <a:lnSpc>
                <a:spcPts val="2750"/>
              </a:lnSpc>
              <a:spcBef>
                <a:spcPts val="450"/>
              </a:spcBef>
              <a:buChar char="•"/>
              <a:tabLst>
                <a:tab pos="362585" algn="l"/>
              </a:tabLst>
            </a:pPr>
            <a:r>
              <a:rPr sz="2500" spc="-50" dirty="0">
                <a:latin typeface="Calibri"/>
                <a:cs typeface="Calibri"/>
              </a:rPr>
              <a:t>Two </a:t>
            </a:r>
            <a:r>
              <a:rPr sz="2500" spc="-5" dirty="0">
                <a:latin typeface="Calibri"/>
                <a:cs typeface="Calibri"/>
              </a:rPr>
              <a:t>types </a:t>
            </a:r>
            <a:r>
              <a:rPr sz="2500" spc="-15" dirty="0">
                <a:latin typeface="Calibri"/>
                <a:cs typeface="Calibri"/>
              </a:rPr>
              <a:t>are </a:t>
            </a:r>
            <a:r>
              <a:rPr sz="2500" spc="-20" dirty="0">
                <a:latin typeface="Calibri"/>
                <a:cs typeface="Calibri"/>
              </a:rPr>
              <a:t>fixed  </a:t>
            </a:r>
            <a:r>
              <a:rPr sz="2500" spc="-5" dirty="0">
                <a:latin typeface="Calibri"/>
                <a:cs typeface="Calibri"/>
              </a:rPr>
              <a:t>wireless and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mobile  wireless</a:t>
            </a:r>
            <a:endParaRPr sz="2500">
              <a:latin typeface="Calibri"/>
              <a:cs typeface="Calibri"/>
            </a:endParaRPr>
          </a:p>
          <a:p>
            <a:pPr marL="361950" marR="337820" indent="-228600" algn="just">
              <a:lnSpc>
                <a:spcPts val="2750"/>
              </a:lnSpc>
              <a:spcBef>
                <a:spcPts val="450"/>
              </a:spcBef>
              <a:buChar char="•"/>
              <a:tabLst>
                <a:tab pos="362585" algn="l"/>
              </a:tabLst>
            </a:pPr>
            <a:r>
              <a:rPr sz="2500" spc="-10" dirty="0">
                <a:latin typeface="Calibri"/>
                <a:cs typeface="Calibri"/>
              </a:rPr>
              <a:t>Provides </a:t>
            </a:r>
            <a:r>
              <a:rPr sz="2500" spc="-5" dirty="0">
                <a:latin typeface="Calibri"/>
                <a:cs typeface="Calibri"/>
              </a:rPr>
              <a:t>wireless  </a:t>
            </a:r>
            <a:r>
              <a:rPr sz="2500" spc="-10" dirty="0">
                <a:latin typeface="Calibri"/>
                <a:cs typeface="Calibri"/>
              </a:rPr>
              <a:t>broadband </a:t>
            </a:r>
            <a:r>
              <a:rPr sz="2500" spc="-15" dirty="0">
                <a:latin typeface="Calibri"/>
                <a:cs typeface="Calibri"/>
              </a:rPr>
              <a:t>Internet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access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81550" y="1714500"/>
            <a:ext cx="4276725" cy="1076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64885" y="1828545"/>
            <a:ext cx="2723515" cy="75501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60045" marR="5080" indent="-347980">
              <a:lnSpc>
                <a:spcPts val="2750"/>
              </a:lnSpc>
              <a:spcBef>
                <a:spcPts val="395"/>
              </a:spcBef>
            </a:pPr>
            <a:r>
              <a:rPr sz="2500" b="1" spc="-10" dirty="0">
                <a:solidFill>
                  <a:srgbClr val="A42339"/>
                </a:solidFill>
                <a:latin typeface="Calibri"/>
                <a:cs typeface="Calibri"/>
              </a:rPr>
              <a:t>Wireless</a:t>
            </a:r>
            <a:r>
              <a:rPr sz="2500" b="1" spc="-85" dirty="0">
                <a:solidFill>
                  <a:srgbClr val="A42339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A42339"/>
                </a:solidFill>
                <a:latin typeface="Calibri"/>
                <a:cs typeface="Calibri"/>
              </a:rPr>
              <a:t>Application  </a:t>
            </a:r>
            <a:r>
              <a:rPr sz="2500" b="1" spc="-15" dirty="0">
                <a:solidFill>
                  <a:srgbClr val="A42339"/>
                </a:solidFill>
                <a:latin typeface="Calibri"/>
                <a:cs typeface="Calibri"/>
              </a:rPr>
              <a:t>Protocol </a:t>
            </a:r>
            <a:r>
              <a:rPr sz="2500" spc="-30" dirty="0">
                <a:latin typeface="Calibri"/>
                <a:cs typeface="Calibri"/>
              </a:rPr>
              <a:t>(</a:t>
            </a:r>
            <a:r>
              <a:rPr sz="2500" b="1" spc="-30" dirty="0">
                <a:solidFill>
                  <a:srgbClr val="A42339"/>
                </a:solidFill>
                <a:latin typeface="Calibri"/>
                <a:cs typeface="Calibri"/>
              </a:rPr>
              <a:t>WAP</a:t>
            </a:r>
            <a:r>
              <a:rPr sz="2500" spc="-30" dirty="0">
                <a:latin typeface="Calibri"/>
                <a:cs typeface="Calibri"/>
              </a:rPr>
              <a:t>)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757928" y="2679192"/>
            <a:ext cx="4282440" cy="3461385"/>
            <a:chOff x="4757928" y="2679192"/>
            <a:chExt cx="4282440" cy="3461385"/>
          </a:xfrm>
        </p:grpSpPr>
        <p:sp>
          <p:nvSpPr>
            <p:cNvPr id="12" name="object 12"/>
            <p:cNvSpPr/>
            <p:nvPr/>
          </p:nvSpPr>
          <p:spPr>
            <a:xfrm>
              <a:off x="4812792" y="2679192"/>
              <a:ext cx="4227575" cy="34610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57928" y="2683764"/>
              <a:ext cx="4270248" cy="32430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61178" y="2704985"/>
            <a:ext cx="4130675" cy="3362960"/>
          </a:xfrm>
          <a:prstGeom prst="rect">
            <a:avLst/>
          </a:prstGeom>
          <a:solidFill>
            <a:srgbClr val="FFFFFF">
              <a:alpha val="90194"/>
            </a:srgbClr>
          </a:solidFill>
          <a:ln w="12700">
            <a:solidFill>
              <a:srgbClr val="8063A1"/>
            </a:solidFill>
          </a:ln>
        </p:spPr>
        <p:txBody>
          <a:bodyPr vert="horz" wrap="square" lIns="0" tIns="118110" rIns="0" bIns="0" rtlCol="0">
            <a:spAutoFit/>
          </a:bodyPr>
          <a:lstStyle/>
          <a:p>
            <a:pPr marL="362585" marR="215265" indent="-228600">
              <a:lnSpc>
                <a:spcPts val="2750"/>
              </a:lnSpc>
              <a:spcBef>
                <a:spcPts val="930"/>
              </a:spcBef>
              <a:buChar char="•"/>
              <a:tabLst>
                <a:tab pos="363220" algn="l"/>
              </a:tabLst>
            </a:pPr>
            <a:r>
              <a:rPr sz="2500" spc="-5" dirty="0">
                <a:latin typeface="Calibri"/>
                <a:cs typeface="Calibri"/>
              </a:rPr>
              <a:t>Specifies </a:t>
            </a:r>
            <a:r>
              <a:rPr sz="2500" spc="-10" dirty="0">
                <a:latin typeface="Calibri"/>
                <a:cs typeface="Calibri"/>
              </a:rPr>
              <a:t>how some </a:t>
            </a:r>
            <a:r>
              <a:rPr sz="2500" spc="-5" dirty="0">
                <a:latin typeface="Calibri"/>
                <a:cs typeface="Calibri"/>
              </a:rPr>
              <a:t>mobile  devices </a:t>
            </a:r>
            <a:r>
              <a:rPr sz="2500" spc="-15" dirty="0">
                <a:latin typeface="Calibri"/>
                <a:cs typeface="Calibri"/>
              </a:rPr>
              <a:t>can display </a:t>
            </a:r>
            <a:r>
              <a:rPr sz="2500" spc="-5" dirty="0">
                <a:latin typeface="Calibri"/>
                <a:cs typeface="Calibri"/>
              </a:rPr>
              <a:t>the  </a:t>
            </a:r>
            <a:r>
              <a:rPr sz="2500" spc="-20" dirty="0">
                <a:latin typeface="Calibri"/>
                <a:cs typeface="Calibri"/>
              </a:rPr>
              <a:t>content </a:t>
            </a:r>
            <a:r>
              <a:rPr sz="2500" spc="-5" dirty="0">
                <a:latin typeface="Calibri"/>
                <a:cs typeface="Calibri"/>
              </a:rPr>
              <a:t>of </a:t>
            </a:r>
            <a:r>
              <a:rPr sz="2500" spc="-15" dirty="0">
                <a:latin typeface="Calibri"/>
                <a:cs typeface="Calibri"/>
              </a:rPr>
              <a:t>Internet </a:t>
            </a:r>
            <a:r>
              <a:rPr sz="2500" dirty="0">
                <a:latin typeface="Calibri"/>
                <a:cs typeface="Calibri"/>
              </a:rPr>
              <a:t>services</a:t>
            </a:r>
            <a:endParaRPr sz="2500">
              <a:latin typeface="Calibri"/>
              <a:cs typeface="Calibri"/>
            </a:endParaRPr>
          </a:p>
          <a:p>
            <a:pPr marL="591185" lvl="1" indent="-229235">
              <a:lnSpc>
                <a:spcPct val="100000"/>
              </a:lnSpc>
              <a:spcBef>
                <a:spcPts val="150"/>
              </a:spcBef>
              <a:buChar char="•"/>
              <a:tabLst>
                <a:tab pos="591820" algn="l"/>
              </a:tabLst>
            </a:pPr>
            <a:r>
              <a:rPr sz="2500" spc="-40" dirty="0">
                <a:latin typeface="Calibri"/>
                <a:cs typeface="Calibri"/>
              </a:rPr>
              <a:t>Web</a:t>
            </a:r>
            <a:endParaRPr sz="2500">
              <a:latin typeface="Calibri"/>
              <a:cs typeface="Calibri"/>
            </a:endParaRPr>
          </a:p>
          <a:p>
            <a:pPr marL="591185" lvl="1" indent="-229235">
              <a:lnSpc>
                <a:spcPct val="100000"/>
              </a:lnSpc>
              <a:spcBef>
                <a:spcPts val="204"/>
              </a:spcBef>
              <a:buChar char="•"/>
              <a:tabLst>
                <a:tab pos="591820" algn="l"/>
              </a:tabLst>
            </a:pPr>
            <a:r>
              <a:rPr sz="2500" spc="-5" dirty="0">
                <a:latin typeface="Calibri"/>
                <a:cs typeface="Calibri"/>
              </a:rPr>
              <a:t>E-mail</a:t>
            </a:r>
            <a:endParaRPr sz="2500">
              <a:latin typeface="Calibri"/>
              <a:cs typeface="Calibri"/>
            </a:endParaRPr>
          </a:p>
          <a:p>
            <a:pPr marL="591185" lvl="1" indent="-229235">
              <a:lnSpc>
                <a:spcPct val="100000"/>
              </a:lnSpc>
              <a:spcBef>
                <a:spcPts val="204"/>
              </a:spcBef>
              <a:buChar char="•"/>
              <a:tabLst>
                <a:tab pos="591820" algn="l"/>
              </a:tabLst>
            </a:pPr>
            <a:r>
              <a:rPr sz="2500" spc="-15" dirty="0">
                <a:latin typeface="Calibri"/>
                <a:cs typeface="Calibri"/>
              </a:rPr>
              <a:t>Chat </a:t>
            </a:r>
            <a:r>
              <a:rPr sz="2500" spc="-10" dirty="0">
                <a:latin typeface="Calibri"/>
                <a:cs typeface="Calibri"/>
              </a:rPr>
              <a:t>rooms</a:t>
            </a:r>
            <a:endParaRPr sz="2500">
              <a:latin typeface="Calibri"/>
              <a:cs typeface="Calibri"/>
            </a:endParaRPr>
          </a:p>
          <a:p>
            <a:pPr marL="362585" marR="1226820" indent="-228600">
              <a:lnSpc>
                <a:spcPts val="2750"/>
              </a:lnSpc>
              <a:spcBef>
                <a:spcPts val="505"/>
              </a:spcBef>
              <a:buChar char="•"/>
              <a:tabLst>
                <a:tab pos="363220" algn="l"/>
              </a:tabLst>
            </a:pPr>
            <a:r>
              <a:rPr sz="2500" spc="-10" dirty="0">
                <a:latin typeface="Calibri"/>
                <a:cs typeface="Calibri"/>
              </a:rPr>
              <a:t>Uses </a:t>
            </a:r>
            <a:r>
              <a:rPr sz="2500" spc="-5" dirty="0">
                <a:latin typeface="Calibri"/>
                <a:cs typeface="Calibri"/>
              </a:rPr>
              <a:t>a </a:t>
            </a:r>
            <a:r>
              <a:rPr sz="2500" spc="-10" dirty="0">
                <a:latin typeface="Calibri"/>
                <a:cs typeface="Calibri"/>
              </a:rPr>
              <a:t>client/server  network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1140" y="6463995"/>
            <a:ext cx="587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482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09950" y="64792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5822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Communications</a:t>
            </a:r>
            <a:r>
              <a:rPr spc="-45" dirty="0"/>
              <a:t> </a:t>
            </a:r>
            <a:r>
              <a:rPr spc="-20" dirty="0"/>
              <a:t>Software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26960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A42339"/>
                </a:solidFill>
                <a:latin typeface="Calibri"/>
                <a:cs typeface="Calibri"/>
              </a:rPr>
              <a:t>Communications </a:t>
            </a:r>
            <a:r>
              <a:rPr sz="3200" b="1" spc="-10" dirty="0">
                <a:solidFill>
                  <a:srgbClr val="A42339"/>
                </a:solidFill>
                <a:latin typeface="Calibri"/>
                <a:cs typeface="Calibri"/>
              </a:rPr>
              <a:t>software </a:t>
            </a:r>
            <a:r>
              <a:rPr sz="3200" spc="-15" dirty="0">
                <a:latin typeface="Calibri"/>
                <a:cs typeface="Calibri"/>
              </a:rPr>
              <a:t>consists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5" dirty="0">
                <a:latin typeface="Calibri"/>
                <a:cs typeface="Calibri"/>
              </a:rPr>
              <a:t>programs  </a:t>
            </a:r>
            <a:r>
              <a:rPr sz="3200" spc="-5" dirty="0">
                <a:latin typeface="Calibri"/>
                <a:cs typeface="Calibri"/>
              </a:rPr>
              <a:t>that: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14475" y="2543175"/>
            <a:ext cx="3067050" cy="1781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39264" y="2897886"/>
            <a:ext cx="2557780" cy="97472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45720" algn="just">
              <a:lnSpc>
                <a:spcPct val="91600"/>
              </a:lnSpc>
              <a:spcBef>
                <a:spcPts val="315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Help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users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establish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connection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another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computer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43425" y="2543175"/>
            <a:ext cx="3057525" cy="1781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72659" y="2744216"/>
            <a:ext cx="2552065" cy="128143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408305" marR="400685" indent="1905" algn="ctr">
              <a:lnSpc>
                <a:spcPts val="2420"/>
              </a:lnSpc>
              <a:spcBef>
                <a:spcPts val="359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Manage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transmission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endParaRPr sz="2200">
              <a:latin typeface="Calibri"/>
              <a:cs typeface="Calibri"/>
            </a:endParaRPr>
          </a:p>
          <a:p>
            <a:pPr marL="12700" marR="5080" algn="ctr">
              <a:lnSpc>
                <a:spcPts val="2410"/>
              </a:lnSpc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data,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instructions,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86100" y="4476750"/>
            <a:ext cx="2886075" cy="1781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87090" y="4672710"/>
            <a:ext cx="2292350" cy="128079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320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Provide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2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interface 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users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communicate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with  one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another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1140" y="6463995"/>
            <a:ext cx="587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482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09950" y="64792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133603"/>
            <a:ext cx="44938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Communications </a:t>
            </a:r>
            <a:r>
              <a:rPr sz="3600" spc="-15" dirty="0"/>
              <a:t>Over  </a:t>
            </a:r>
            <a:r>
              <a:rPr sz="3600" dirty="0"/>
              <a:t>the </a:t>
            </a:r>
            <a:r>
              <a:rPr sz="3600" spc="-40" dirty="0"/>
              <a:t>Telephone</a:t>
            </a:r>
            <a:r>
              <a:rPr sz="3600" spc="-55" dirty="0"/>
              <a:t> </a:t>
            </a:r>
            <a:r>
              <a:rPr sz="3600" spc="-10" dirty="0"/>
              <a:t>Network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42772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public switched </a:t>
            </a:r>
            <a:r>
              <a:rPr sz="3200" spc="-5" dirty="0">
                <a:latin typeface="Calibri"/>
                <a:cs typeface="Calibri"/>
              </a:rPr>
              <a:t>telephone </a:t>
            </a:r>
            <a:r>
              <a:rPr sz="3200" spc="-10" dirty="0">
                <a:latin typeface="Calibri"/>
                <a:cs typeface="Calibri"/>
              </a:rPr>
              <a:t>network </a:t>
            </a:r>
            <a:r>
              <a:rPr sz="3200" spc="-5" dirty="0">
                <a:latin typeface="Calibri"/>
                <a:cs typeface="Calibri"/>
              </a:rPr>
              <a:t>(PSTN) </a:t>
            </a:r>
            <a:r>
              <a:rPr sz="3200" spc="-10" dirty="0">
                <a:latin typeface="Calibri"/>
                <a:cs typeface="Calibri"/>
              </a:rPr>
              <a:t>is 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worldwide </a:t>
            </a:r>
            <a:r>
              <a:rPr sz="3200" spc="-10" dirty="0">
                <a:latin typeface="Calibri"/>
                <a:cs typeface="Calibri"/>
              </a:rPr>
              <a:t>telephone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system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41135"/>
            <a:ext cx="2474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389319"/>
            <a:ext cx="1026794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libri"/>
                <a:cs typeface="Calibri"/>
              </a:rPr>
              <a:t>Pages </a:t>
            </a:r>
            <a:r>
              <a:rPr sz="1200" dirty="0">
                <a:latin typeface="Calibri"/>
                <a:cs typeface="Calibri"/>
              </a:rPr>
              <a:t>482 –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483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9-23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62200" y="2666936"/>
            <a:ext cx="4495800" cy="3661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33603"/>
            <a:ext cx="44938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5F497A"/>
                </a:solidFill>
                <a:latin typeface="Calibri"/>
                <a:cs typeface="Calibri"/>
              </a:rPr>
              <a:t>Communications </a:t>
            </a:r>
            <a:r>
              <a:rPr sz="3600" b="1" spc="-15" dirty="0">
                <a:solidFill>
                  <a:srgbClr val="5F497A"/>
                </a:solidFill>
                <a:latin typeface="Calibri"/>
                <a:cs typeface="Calibri"/>
              </a:rPr>
              <a:t>Over  </a:t>
            </a:r>
            <a:r>
              <a:rPr sz="3600" b="1" dirty="0">
                <a:solidFill>
                  <a:srgbClr val="5F497A"/>
                </a:solidFill>
                <a:latin typeface="Calibri"/>
                <a:cs typeface="Calibri"/>
              </a:rPr>
              <a:t>the </a:t>
            </a:r>
            <a:r>
              <a:rPr sz="3600" b="1" spc="-40" dirty="0">
                <a:solidFill>
                  <a:srgbClr val="5F497A"/>
                </a:solidFill>
                <a:latin typeface="Calibri"/>
                <a:cs typeface="Calibri"/>
              </a:rPr>
              <a:t>Telephone</a:t>
            </a:r>
            <a:r>
              <a:rPr sz="3600" b="1" spc="-5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5F497A"/>
                </a:solidFill>
                <a:latin typeface="Calibri"/>
                <a:cs typeface="Calibri"/>
              </a:rPr>
              <a:t>Network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0575" y="1514475"/>
            <a:ext cx="2447925" cy="156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81430" y="1674113"/>
            <a:ext cx="1472565" cy="113601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69875" marR="5080" indent="-257810">
              <a:lnSpc>
                <a:spcPts val="4180"/>
              </a:lnSpc>
              <a:spcBef>
                <a:spcPts val="560"/>
              </a:spcBef>
            </a:pPr>
            <a:r>
              <a:rPr sz="3800" spc="-5" dirty="0">
                <a:solidFill>
                  <a:srgbClr val="A42339"/>
                </a:solidFill>
              </a:rPr>
              <a:t>Dia</a:t>
            </a:r>
            <a:r>
              <a:rPr sz="3800" spc="5" dirty="0">
                <a:solidFill>
                  <a:srgbClr val="A42339"/>
                </a:solidFill>
              </a:rPr>
              <a:t>l</a:t>
            </a:r>
            <a:r>
              <a:rPr sz="3800" spc="-5" dirty="0">
                <a:solidFill>
                  <a:srgbClr val="A42339"/>
                </a:solidFill>
              </a:rPr>
              <a:t>-</a:t>
            </a:r>
            <a:r>
              <a:rPr sz="3800" dirty="0">
                <a:solidFill>
                  <a:srgbClr val="A42339"/>
                </a:solidFill>
              </a:rPr>
              <a:t>up  lines</a:t>
            </a:r>
            <a:endParaRPr sz="3800"/>
          </a:p>
        </p:txBody>
      </p:sp>
      <p:sp>
        <p:nvSpPr>
          <p:cNvPr id="5" name="object 5"/>
          <p:cNvSpPr/>
          <p:nvPr/>
        </p:nvSpPr>
        <p:spPr>
          <a:xfrm>
            <a:off x="3200400" y="1514475"/>
            <a:ext cx="2847975" cy="156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47998" y="1674113"/>
            <a:ext cx="2048510" cy="113601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654050" marR="5080" indent="-641985">
              <a:lnSpc>
                <a:spcPts val="4180"/>
              </a:lnSpc>
              <a:spcBef>
                <a:spcPts val="560"/>
              </a:spcBef>
            </a:pPr>
            <a:r>
              <a:rPr sz="3800" b="1" spc="-5" dirty="0">
                <a:solidFill>
                  <a:srgbClr val="A42339"/>
                </a:solidFill>
                <a:latin typeface="Calibri"/>
                <a:cs typeface="Calibri"/>
              </a:rPr>
              <a:t>D</a:t>
            </a:r>
            <a:r>
              <a:rPr sz="3800" b="1" spc="5" dirty="0">
                <a:solidFill>
                  <a:srgbClr val="A42339"/>
                </a:solidFill>
                <a:latin typeface="Calibri"/>
                <a:cs typeface="Calibri"/>
              </a:rPr>
              <a:t>e</a:t>
            </a:r>
            <a:r>
              <a:rPr sz="3800" b="1" dirty="0">
                <a:solidFill>
                  <a:srgbClr val="A42339"/>
                </a:solidFill>
                <a:latin typeface="Calibri"/>
                <a:cs typeface="Calibri"/>
              </a:rPr>
              <a:t>di</a:t>
            </a:r>
            <a:r>
              <a:rPr sz="3800" b="1" spc="-20" dirty="0">
                <a:solidFill>
                  <a:srgbClr val="A42339"/>
                </a:solidFill>
                <a:latin typeface="Calibri"/>
                <a:cs typeface="Calibri"/>
              </a:rPr>
              <a:t>c</a:t>
            </a:r>
            <a:r>
              <a:rPr sz="3800" b="1" spc="-45" dirty="0">
                <a:solidFill>
                  <a:srgbClr val="A42339"/>
                </a:solidFill>
                <a:latin typeface="Calibri"/>
                <a:cs typeface="Calibri"/>
              </a:rPr>
              <a:t>a</a:t>
            </a:r>
            <a:r>
              <a:rPr sz="3800" b="1" spc="-50" dirty="0">
                <a:solidFill>
                  <a:srgbClr val="A42339"/>
                </a:solidFill>
                <a:latin typeface="Calibri"/>
                <a:cs typeface="Calibri"/>
              </a:rPr>
              <a:t>t</a:t>
            </a:r>
            <a:r>
              <a:rPr sz="3800" b="1" spc="-5" dirty="0">
                <a:solidFill>
                  <a:srgbClr val="A42339"/>
                </a:solidFill>
                <a:latin typeface="Calibri"/>
                <a:cs typeface="Calibri"/>
              </a:rPr>
              <a:t>ed  </a:t>
            </a:r>
            <a:r>
              <a:rPr sz="3800" b="1" dirty="0">
                <a:solidFill>
                  <a:srgbClr val="A42339"/>
                </a:solidFill>
                <a:latin typeface="Calibri"/>
                <a:cs typeface="Calibri"/>
              </a:rPr>
              <a:t>line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76925" y="1552575"/>
            <a:ext cx="2495550" cy="1524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26302" y="1939289"/>
            <a:ext cx="180213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dirty="0">
                <a:latin typeface="Calibri"/>
                <a:cs typeface="Calibri"/>
              </a:rPr>
              <a:t>ISDN</a:t>
            </a:r>
            <a:r>
              <a:rPr sz="3800" spc="-105" dirty="0">
                <a:latin typeface="Calibri"/>
                <a:cs typeface="Calibri"/>
              </a:rPr>
              <a:t> </a:t>
            </a:r>
            <a:r>
              <a:rPr sz="3800" dirty="0">
                <a:latin typeface="Calibri"/>
                <a:cs typeface="Calibri"/>
              </a:rPr>
              <a:t>line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0575" y="3181350"/>
            <a:ext cx="2447925" cy="15144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36902" y="3565016"/>
            <a:ext cx="762635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b="1" spc="-5" dirty="0">
                <a:solidFill>
                  <a:srgbClr val="A42339"/>
                </a:solidFill>
                <a:latin typeface="Calibri"/>
                <a:cs typeface="Calibri"/>
              </a:rPr>
              <a:t>DSL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43275" y="3181350"/>
            <a:ext cx="2447925" cy="15144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077080" y="3565016"/>
            <a:ext cx="98933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b="1" dirty="0">
                <a:solidFill>
                  <a:srgbClr val="A42339"/>
                </a:solidFill>
                <a:latin typeface="Calibri"/>
                <a:cs typeface="Calibri"/>
              </a:rPr>
              <a:t>F</a:t>
            </a:r>
            <a:r>
              <a:rPr sz="3800" b="1" spc="45" dirty="0">
                <a:solidFill>
                  <a:srgbClr val="A42339"/>
                </a:solidFill>
                <a:latin typeface="Calibri"/>
                <a:cs typeface="Calibri"/>
              </a:rPr>
              <a:t>T</a:t>
            </a:r>
            <a:r>
              <a:rPr sz="3800" b="1" spc="-5" dirty="0">
                <a:solidFill>
                  <a:srgbClr val="A42339"/>
                </a:solidFill>
                <a:latin typeface="Calibri"/>
                <a:cs typeface="Calibri"/>
              </a:rPr>
              <a:t>TP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895975" y="3143250"/>
            <a:ext cx="2543175" cy="15525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262878" y="3299840"/>
            <a:ext cx="1729105" cy="113601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494030" marR="5080" indent="-481965">
              <a:lnSpc>
                <a:spcPts val="4180"/>
              </a:lnSpc>
              <a:spcBef>
                <a:spcPts val="560"/>
              </a:spcBef>
            </a:pPr>
            <a:r>
              <a:rPr sz="3800" b="1" dirty="0">
                <a:solidFill>
                  <a:srgbClr val="A42339"/>
                </a:solidFill>
                <a:latin typeface="Calibri"/>
                <a:cs typeface="Calibri"/>
              </a:rPr>
              <a:t>T</a:t>
            </a:r>
            <a:r>
              <a:rPr sz="3800" b="1" spc="-5" dirty="0">
                <a:solidFill>
                  <a:srgbClr val="A42339"/>
                </a:solidFill>
                <a:latin typeface="Calibri"/>
                <a:cs typeface="Calibri"/>
              </a:rPr>
              <a:t>-</a:t>
            </a:r>
            <a:r>
              <a:rPr sz="3800" b="1" spc="-25" dirty="0">
                <a:solidFill>
                  <a:srgbClr val="A42339"/>
                </a:solidFill>
                <a:latin typeface="Calibri"/>
                <a:cs typeface="Calibri"/>
              </a:rPr>
              <a:t>c</a:t>
            </a:r>
            <a:r>
              <a:rPr sz="3800" b="1" dirty="0">
                <a:solidFill>
                  <a:srgbClr val="A42339"/>
                </a:solidFill>
                <a:latin typeface="Calibri"/>
                <a:cs typeface="Calibri"/>
              </a:rPr>
              <a:t>arrier  line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43275" y="4800600"/>
            <a:ext cx="2447925" cy="1524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101465" y="5190540"/>
            <a:ext cx="942340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b="1" spc="-305" dirty="0">
                <a:solidFill>
                  <a:srgbClr val="A42339"/>
                </a:solidFill>
                <a:latin typeface="Calibri"/>
                <a:cs typeface="Calibri"/>
              </a:rPr>
              <a:t>A</a:t>
            </a:r>
            <a:r>
              <a:rPr sz="3800" b="1" spc="-5" dirty="0">
                <a:solidFill>
                  <a:srgbClr val="A42339"/>
                </a:solidFill>
                <a:latin typeface="Calibri"/>
                <a:cs typeface="Calibri"/>
              </a:rPr>
              <a:t>TM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09950" y="64411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1140" y="6425895"/>
            <a:ext cx="998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Pages </a:t>
            </a:r>
            <a:r>
              <a:rPr sz="1200" dirty="0">
                <a:latin typeface="Calibri"/>
                <a:cs typeface="Calibri"/>
              </a:rPr>
              <a:t>483 -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485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133603"/>
            <a:ext cx="44938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Communications </a:t>
            </a:r>
            <a:r>
              <a:rPr sz="3600" spc="-15" dirty="0"/>
              <a:t>Over  </a:t>
            </a:r>
            <a:r>
              <a:rPr sz="3600" dirty="0"/>
              <a:t>the </a:t>
            </a:r>
            <a:r>
              <a:rPr sz="3600" spc="-40" dirty="0"/>
              <a:t>Telephone</a:t>
            </a:r>
            <a:r>
              <a:rPr sz="3600" spc="-55" dirty="0"/>
              <a:t> </a:t>
            </a:r>
            <a:r>
              <a:rPr sz="3600" spc="-10" dirty="0"/>
              <a:t>Network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037247" y="1600200"/>
            <a:ext cx="7069455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483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9-24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9950" y="64792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133603"/>
            <a:ext cx="44938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Communications </a:t>
            </a:r>
            <a:r>
              <a:rPr sz="3600" spc="-15" dirty="0"/>
              <a:t>Over  </a:t>
            </a:r>
            <a:r>
              <a:rPr sz="3600" dirty="0"/>
              <a:t>the </a:t>
            </a:r>
            <a:r>
              <a:rPr sz="3600" spc="-40" dirty="0"/>
              <a:t>Telephone</a:t>
            </a:r>
            <a:r>
              <a:rPr sz="3600" spc="-55" dirty="0"/>
              <a:t> </a:t>
            </a:r>
            <a:r>
              <a:rPr sz="3600" spc="-10" dirty="0"/>
              <a:t>Network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49503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ADSL </a:t>
            </a:r>
            <a:r>
              <a:rPr sz="3200" spc="-10" dirty="0">
                <a:latin typeface="Calibri"/>
                <a:cs typeface="Calibri"/>
              </a:rPr>
              <a:t>connections </a:t>
            </a:r>
            <a:r>
              <a:rPr sz="3200" spc="-15" dirty="0">
                <a:latin typeface="Calibri"/>
                <a:cs typeface="Calibri"/>
              </a:rPr>
              <a:t>transmit </a:t>
            </a:r>
            <a:r>
              <a:rPr sz="3200" spc="-20" dirty="0">
                <a:latin typeface="Calibri"/>
                <a:cs typeface="Calibri"/>
              </a:rPr>
              <a:t>data </a:t>
            </a:r>
            <a:r>
              <a:rPr sz="3200" spc="-10" dirty="0">
                <a:latin typeface="Calibri"/>
                <a:cs typeface="Calibri"/>
              </a:rPr>
              <a:t>downstream at </a:t>
            </a:r>
            <a:r>
              <a:rPr sz="3200" dirty="0">
                <a:latin typeface="Calibri"/>
                <a:cs typeface="Calibri"/>
              </a:rPr>
              <a:t>a  much </a:t>
            </a:r>
            <a:r>
              <a:rPr sz="3200" spc="-25" dirty="0">
                <a:latin typeface="Calibri"/>
                <a:cs typeface="Calibri"/>
              </a:rPr>
              <a:t>faster </a:t>
            </a:r>
            <a:r>
              <a:rPr sz="3200" spc="-35" dirty="0">
                <a:latin typeface="Calibri"/>
                <a:cs typeface="Calibri"/>
              </a:rPr>
              <a:t>rate </a:t>
            </a:r>
            <a:r>
              <a:rPr sz="3200" spc="-5" dirty="0">
                <a:latin typeface="Calibri"/>
                <a:cs typeface="Calibri"/>
              </a:rPr>
              <a:t>than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upstream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6800" y="2666974"/>
            <a:ext cx="7010400" cy="3594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484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9-25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9950" y="64792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2908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Communications</a:t>
            </a:r>
            <a:r>
              <a:rPr spc="-55" dirty="0"/>
              <a:t> </a:t>
            </a:r>
            <a:r>
              <a:rPr spc="-10" dirty="0"/>
              <a:t>Devices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1140" y="6463995"/>
            <a:ext cx="6134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485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9950" y="64792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658860" cy="3050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334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b="1" spc="-5" dirty="0">
                <a:solidFill>
                  <a:srgbClr val="A42339"/>
                </a:solidFill>
                <a:latin typeface="Calibri"/>
                <a:cs typeface="Calibri"/>
              </a:rPr>
              <a:t>communications device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20" dirty="0">
                <a:latin typeface="Calibri"/>
                <a:cs typeface="Calibri"/>
              </a:rPr>
              <a:t>any </a:t>
            </a:r>
            <a:r>
              <a:rPr sz="3200" dirty="0">
                <a:latin typeface="Calibri"/>
                <a:cs typeface="Calibri"/>
              </a:rPr>
              <a:t>type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20" dirty="0">
                <a:latin typeface="Calibri"/>
                <a:cs typeface="Calibri"/>
              </a:rPr>
              <a:t>hardware  </a:t>
            </a:r>
            <a:r>
              <a:rPr sz="3200" spc="-5" dirty="0">
                <a:latin typeface="Calibri"/>
                <a:cs typeface="Calibri"/>
              </a:rPr>
              <a:t>capable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5" dirty="0">
                <a:latin typeface="Calibri"/>
                <a:cs typeface="Calibri"/>
              </a:rPr>
              <a:t>transmitting data, </a:t>
            </a:r>
            <a:r>
              <a:rPr sz="3200" spc="-5" dirty="0">
                <a:latin typeface="Calibri"/>
                <a:cs typeface="Calibri"/>
              </a:rPr>
              <a:t>instructions, </a:t>
            </a:r>
            <a:r>
              <a:rPr sz="3200" dirty="0">
                <a:latin typeface="Calibri"/>
                <a:cs typeface="Calibri"/>
              </a:rPr>
              <a:t>and  </a:t>
            </a:r>
            <a:r>
              <a:rPr sz="3200" spc="-15" dirty="0">
                <a:latin typeface="Calibri"/>
                <a:cs typeface="Calibri"/>
              </a:rPr>
              <a:t>information </a:t>
            </a:r>
            <a:r>
              <a:rPr sz="3200" spc="-10" dirty="0">
                <a:latin typeface="Calibri"/>
                <a:cs typeface="Calibri"/>
              </a:rPr>
              <a:t>between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sending device </a:t>
            </a:r>
            <a:r>
              <a:rPr sz="3200" dirty="0">
                <a:latin typeface="Calibri"/>
                <a:cs typeface="Calibri"/>
              </a:rPr>
              <a:t>and a  </a:t>
            </a:r>
            <a:r>
              <a:rPr sz="3200" spc="-5" dirty="0">
                <a:latin typeface="Calibri"/>
                <a:cs typeface="Calibri"/>
              </a:rPr>
              <a:t>receiving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device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dial-up </a:t>
            </a:r>
            <a:r>
              <a:rPr sz="3200" dirty="0">
                <a:latin typeface="Calibri"/>
                <a:cs typeface="Calibri"/>
              </a:rPr>
              <a:t>modem </a:t>
            </a:r>
            <a:r>
              <a:rPr sz="3200" spc="-15" dirty="0">
                <a:latin typeface="Calibri"/>
                <a:cs typeface="Calibri"/>
              </a:rPr>
              <a:t>converts </a:t>
            </a:r>
            <a:r>
              <a:rPr sz="3200" dirty="0">
                <a:latin typeface="Calibri"/>
                <a:cs typeface="Calibri"/>
              </a:rPr>
              <a:t>signals </a:t>
            </a:r>
            <a:r>
              <a:rPr sz="3200" spc="-10" dirty="0">
                <a:latin typeface="Calibri"/>
                <a:cs typeface="Calibri"/>
              </a:rPr>
              <a:t>between </a:t>
            </a:r>
            <a:r>
              <a:rPr sz="3200" dirty="0">
                <a:latin typeface="Calibri"/>
                <a:cs typeface="Calibri"/>
              </a:rPr>
              <a:t>analog  and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digital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2908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Communications</a:t>
            </a:r>
            <a:r>
              <a:rPr spc="-55" dirty="0"/>
              <a:t> </a:t>
            </a:r>
            <a:r>
              <a:rPr spc="-10" dirty="0"/>
              <a:t>Devices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781240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digital </a:t>
            </a:r>
            <a:r>
              <a:rPr sz="3200" dirty="0">
                <a:latin typeface="Calibri"/>
                <a:cs typeface="Calibri"/>
              </a:rPr>
              <a:t>modem </a:t>
            </a:r>
            <a:r>
              <a:rPr sz="3200" spc="-5" dirty="0">
                <a:latin typeface="Calibri"/>
                <a:cs typeface="Calibri"/>
              </a:rPr>
              <a:t>sends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receives </a:t>
            </a:r>
            <a:r>
              <a:rPr sz="3200" spc="-20" dirty="0">
                <a:latin typeface="Calibri"/>
                <a:cs typeface="Calibri"/>
              </a:rPr>
              <a:t>data </a:t>
            </a:r>
            <a:r>
              <a:rPr sz="3200" dirty="0">
                <a:latin typeface="Calibri"/>
                <a:cs typeface="Calibri"/>
              </a:rPr>
              <a:t>and  </a:t>
            </a:r>
            <a:r>
              <a:rPr sz="3200" spc="-15" dirty="0">
                <a:latin typeface="Calibri"/>
                <a:cs typeface="Calibri"/>
              </a:rPr>
              <a:t>information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digital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line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1525" y="3009900"/>
            <a:ext cx="3390900" cy="2085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44142" y="3382721"/>
            <a:ext cx="1651000" cy="1193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ts val="4595"/>
              </a:lnSpc>
              <a:spcBef>
                <a:spcPts val="95"/>
              </a:spcBef>
            </a:pP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DSL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ts val="4595"/>
              </a:lnSpc>
            </a:pP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modem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62450" y="3009900"/>
            <a:ext cx="3390900" cy="2085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36209" y="3382721"/>
            <a:ext cx="1651000" cy="119316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228600">
              <a:lnSpc>
                <a:spcPts val="4390"/>
              </a:lnSpc>
              <a:spcBef>
                <a:spcPts val="585"/>
              </a:spcBef>
            </a:pP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Cable  modem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1140" y="6463995"/>
            <a:ext cx="5880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486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09950" y="64792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2908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Communications</a:t>
            </a:r>
            <a:r>
              <a:rPr spc="-55" dirty="0"/>
              <a:t> </a:t>
            </a:r>
            <a:r>
              <a:rPr spc="-10" dirty="0"/>
              <a:t>Devices</a:t>
            </a:r>
          </a:p>
        </p:txBody>
      </p:sp>
      <p:sp>
        <p:nvSpPr>
          <p:cNvPr id="3" name="object 3"/>
          <p:cNvSpPr/>
          <p:nvPr/>
        </p:nvSpPr>
        <p:spPr>
          <a:xfrm>
            <a:off x="564273" y="1600263"/>
            <a:ext cx="3824478" cy="4525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09950" y="65173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389319"/>
            <a:ext cx="1207135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libri"/>
                <a:cs typeface="Calibri"/>
              </a:rPr>
              <a:t>Page </a:t>
            </a:r>
            <a:r>
              <a:rPr sz="1200" dirty="0">
                <a:latin typeface="Calibri"/>
                <a:cs typeface="Calibri"/>
              </a:rPr>
              <a:t>486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Figures </a:t>
            </a:r>
            <a:r>
              <a:rPr sz="1200" dirty="0">
                <a:latin typeface="Calibri"/>
                <a:cs typeface="Calibri"/>
              </a:rPr>
              <a:t>9-26 –</a:t>
            </a:r>
            <a:r>
              <a:rPr sz="1200" spc="-10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9-27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48200" y="2394076"/>
            <a:ext cx="4038600" cy="2938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566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Communications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58329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Computer </a:t>
            </a:r>
            <a:r>
              <a:rPr sz="3200" b="1" spc="-5" dirty="0">
                <a:solidFill>
                  <a:srgbClr val="A42339"/>
                </a:solidFill>
                <a:latin typeface="Calibri"/>
                <a:cs typeface="Calibri"/>
              </a:rPr>
              <a:t>communications </a:t>
            </a:r>
            <a:r>
              <a:rPr sz="3200" spc="-5" dirty="0">
                <a:latin typeface="Calibri"/>
                <a:cs typeface="Calibri"/>
              </a:rPr>
              <a:t>describes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5" dirty="0">
                <a:latin typeface="Calibri"/>
                <a:cs typeface="Calibri"/>
              </a:rPr>
              <a:t>process </a:t>
            </a:r>
            <a:r>
              <a:rPr sz="3200" spc="-10" dirty="0">
                <a:latin typeface="Calibri"/>
                <a:cs typeface="Calibri"/>
              </a:rPr>
              <a:t>in  </a:t>
            </a:r>
            <a:r>
              <a:rPr sz="3200" dirty="0">
                <a:latin typeface="Calibri"/>
                <a:cs typeface="Calibri"/>
              </a:rPr>
              <a:t>which </a:t>
            </a:r>
            <a:r>
              <a:rPr sz="3200" spc="-15" dirty="0">
                <a:latin typeface="Calibri"/>
                <a:cs typeface="Calibri"/>
              </a:rPr>
              <a:t>two </a:t>
            </a:r>
            <a:r>
              <a:rPr sz="3200" dirty="0">
                <a:latin typeface="Calibri"/>
                <a:cs typeface="Calibri"/>
              </a:rPr>
              <a:t>or </a:t>
            </a:r>
            <a:r>
              <a:rPr sz="3200" spc="-15" dirty="0">
                <a:latin typeface="Calibri"/>
                <a:cs typeface="Calibri"/>
              </a:rPr>
              <a:t>more </a:t>
            </a:r>
            <a:r>
              <a:rPr sz="3200" spc="-20" dirty="0">
                <a:latin typeface="Calibri"/>
                <a:cs typeface="Calibri"/>
              </a:rPr>
              <a:t>computers </a:t>
            </a:r>
            <a:r>
              <a:rPr sz="3200" dirty="0">
                <a:latin typeface="Calibri"/>
                <a:cs typeface="Calibri"/>
              </a:rPr>
              <a:t>or </a:t>
            </a:r>
            <a:r>
              <a:rPr sz="3200" spc="-5" dirty="0">
                <a:latin typeface="Calibri"/>
                <a:cs typeface="Calibri"/>
              </a:rPr>
              <a:t>devices </a:t>
            </a:r>
            <a:r>
              <a:rPr sz="3200" spc="-25" dirty="0">
                <a:latin typeface="Calibri"/>
                <a:cs typeface="Calibri"/>
              </a:rPr>
              <a:t>transfer  </a:t>
            </a:r>
            <a:r>
              <a:rPr sz="3200" spc="-15" dirty="0">
                <a:latin typeface="Calibri"/>
                <a:cs typeface="Calibri"/>
              </a:rPr>
              <a:t>data, </a:t>
            </a:r>
            <a:r>
              <a:rPr sz="3200" spc="-5" dirty="0">
                <a:latin typeface="Calibri"/>
                <a:cs typeface="Calibri"/>
              </a:rPr>
              <a:t>instructions,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information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411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588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460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1050" y="2951988"/>
            <a:ext cx="7324090" cy="3488690"/>
            <a:chOff x="781050" y="2951988"/>
            <a:chExt cx="7324090" cy="3488690"/>
          </a:xfrm>
        </p:grpSpPr>
        <p:sp>
          <p:nvSpPr>
            <p:cNvPr id="8" name="object 8"/>
            <p:cNvSpPr/>
            <p:nvPr/>
          </p:nvSpPr>
          <p:spPr>
            <a:xfrm>
              <a:off x="1801367" y="2951988"/>
              <a:ext cx="6303263" cy="34884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44039" y="2971800"/>
              <a:ext cx="6217920" cy="3403600"/>
            </a:xfrm>
            <a:custGeom>
              <a:avLst/>
              <a:gdLst/>
              <a:ahLst/>
              <a:cxnLst/>
              <a:rect l="l" t="t" r="r" b="b"/>
              <a:pathLst>
                <a:path w="6217920" h="3403600">
                  <a:moveTo>
                    <a:pt x="4516120" y="0"/>
                  </a:moveTo>
                  <a:lnTo>
                    <a:pt x="4516120" y="850900"/>
                  </a:lnTo>
                  <a:lnTo>
                    <a:pt x="0" y="850900"/>
                  </a:lnTo>
                  <a:lnTo>
                    <a:pt x="0" y="2552700"/>
                  </a:lnTo>
                  <a:lnTo>
                    <a:pt x="4516120" y="2552700"/>
                  </a:lnTo>
                  <a:lnTo>
                    <a:pt x="4516120" y="3403600"/>
                  </a:lnTo>
                  <a:lnTo>
                    <a:pt x="6217920" y="1701800"/>
                  </a:lnTo>
                  <a:lnTo>
                    <a:pt x="4516120" y="0"/>
                  </a:lnTo>
                  <a:close/>
                </a:path>
              </a:pathLst>
            </a:custGeom>
            <a:solidFill>
              <a:srgbClr val="E8D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1050" y="3943350"/>
              <a:ext cx="2476500" cy="14954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03477" y="4451096"/>
            <a:ext cx="183959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Sending</a:t>
            </a:r>
            <a:r>
              <a:rPr sz="23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device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28975" y="3943350"/>
            <a:ext cx="2590800" cy="1495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63544" y="4290440"/>
            <a:ext cx="2065655" cy="699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50"/>
              </a:lnSpc>
              <a:spcBef>
                <a:spcPts val="100"/>
              </a:spcBef>
            </a:pP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Communi</a:t>
            </a:r>
            <a:r>
              <a:rPr sz="2300" b="1" spc="-25" dirty="0">
                <a:solidFill>
                  <a:srgbClr val="FFFFFF"/>
                </a:solidFill>
                <a:latin typeface="Calibri"/>
                <a:cs typeface="Calibri"/>
              </a:rPr>
              <a:t>ca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tions</a:t>
            </a:r>
            <a:endParaRPr sz="2300">
              <a:latin typeface="Calibri"/>
              <a:cs typeface="Calibri"/>
            </a:endParaRPr>
          </a:p>
          <a:p>
            <a:pPr algn="ctr">
              <a:lnSpc>
                <a:spcPts val="2650"/>
              </a:lnSpc>
            </a:pP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channel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24525" y="3943350"/>
            <a:ext cx="2486025" cy="14954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955919" y="4451096"/>
            <a:ext cx="202755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Receiving</a:t>
            </a:r>
            <a:r>
              <a:rPr sz="23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device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2908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Communications</a:t>
            </a:r>
            <a:r>
              <a:rPr spc="-55" dirty="0"/>
              <a:t> </a:t>
            </a:r>
            <a:r>
              <a:rPr spc="-10" dirty="0"/>
              <a:t>Devices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64171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b="1" spc="-10" dirty="0">
                <a:solidFill>
                  <a:srgbClr val="A42339"/>
                </a:solidFill>
                <a:latin typeface="Calibri"/>
                <a:cs typeface="Calibri"/>
              </a:rPr>
              <a:t>wireless </a:t>
            </a:r>
            <a:r>
              <a:rPr sz="3200" b="1" spc="-5" dirty="0">
                <a:solidFill>
                  <a:srgbClr val="A42339"/>
                </a:solidFill>
                <a:latin typeface="Calibri"/>
                <a:cs typeface="Calibri"/>
              </a:rPr>
              <a:t>modem </a:t>
            </a:r>
            <a:r>
              <a:rPr sz="3200" spc="-5" dirty="0">
                <a:latin typeface="Calibri"/>
                <a:cs typeface="Calibri"/>
              </a:rPr>
              <a:t>uses </a:t>
            </a:r>
            <a:r>
              <a:rPr sz="3200" dirty="0">
                <a:latin typeface="Calibri"/>
                <a:cs typeface="Calibri"/>
              </a:rPr>
              <a:t>the cell </a:t>
            </a:r>
            <a:r>
              <a:rPr sz="3200" spc="-5" dirty="0">
                <a:latin typeface="Calibri"/>
                <a:cs typeface="Calibri"/>
              </a:rPr>
              <a:t>phone </a:t>
            </a:r>
            <a:r>
              <a:rPr sz="3200" spc="-10" dirty="0">
                <a:latin typeface="Calibri"/>
                <a:cs typeface="Calibri"/>
              </a:rPr>
              <a:t>network </a:t>
            </a:r>
            <a:r>
              <a:rPr sz="3200" spc="-25" dirty="0">
                <a:latin typeface="Calibri"/>
                <a:cs typeface="Calibri"/>
              </a:rPr>
              <a:t>to  </a:t>
            </a:r>
            <a:r>
              <a:rPr sz="3200" spc="-5" dirty="0">
                <a:latin typeface="Calibri"/>
                <a:cs typeface="Calibri"/>
              </a:rPr>
              <a:t>connect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Internet </a:t>
            </a:r>
            <a:r>
              <a:rPr sz="3200" spc="-5" dirty="0">
                <a:latin typeface="Calibri"/>
                <a:cs typeface="Calibri"/>
              </a:rPr>
              <a:t>wirelessly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dirty="0">
                <a:latin typeface="Calibri"/>
                <a:cs typeface="Calibri"/>
              </a:rPr>
              <a:t>a  </a:t>
            </a:r>
            <a:r>
              <a:rPr sz="3200" spc="-5" dirty="0">
                <a:latin typeface="Calibri"/>
                <a:cs typeface="Calibri"/>
              </a:rPr>
              <a:t>notebook </a:t>
            </a:r>
            <a:r>
              <a:rPr sz="3200" spc="-40" dirty="0">
                <a:latin typeface="Calibri"/>
                <a:cs typeface="Calibri"/>
              </a:rPr>
              <a:t>computer,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smart phone, or other  mobile device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6600" y="3276663"/>
            <a:ext cx="5048504" cy="2795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487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9-28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9950" y="64792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2908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Communications</a:t>
            </a:r>
            <a:r>
              <a:rPr spc="-55" dirty="0"/>
              <a:t> </a:t>
            </a:r>
            <a:r>
              <a:rPr spc="-10" dirty="0"/>
              <a:t>Devices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813175" cy="3183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b="1" spc="-10" dirty="0">
                <a:solidFill>
                  <a:srgbClr val="A42339"/>
                </a:solidFill>
                <a:latin typeface="Calibri"/>
                <a:cs typeface="Calibri"/>
              </a:rPr>
              <a:t>network </a:t>
            </a:r>
            <a:r>
              <a:rPr sz="2800" b="1" spc="-20" dirty="0">
                <a:solidFill>
                  <a:srgbClr val="A42339"/>
                </a:solidFill>
                <a:latin typeface="Calibri"/>
                <a:cs typeface="Calibri"/>
              </a:rPr>
              <a:t>card </a:t>
            </a:r>
            <a:r>
              <a:rPr sz="2800" spc="-5" dirty="0">
                <a:latin typeface="Calibri"/>
                <a:cs typeface="Calibri"/>
              </a:rPr>
              <a:t>enables  a </a:t>
            </a:r>
            <a:r>
              <a:rPr sz="2800" spc="-15" dirty="0">
                <a:latin typeface="Calibri"/>
                <a:cs typeface="Calibri"/>
              </a:rPr>
              <a:t>computer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device </a:t>
            </a:r>
            <a:r>
              <a:rPr sz="2800" spc="-15" dirty="0">
                <a:latin typeface="Calibri"/>
                <a:cs typeface="Calibri"/>
              </a:rPr>
              <a:t>to  </a:t>
            </a:r>
            <a:r>
              <a:rPr sz="2800" spc="-5" dirty="0">
                <a:latin typeface="Calibri"/>
                <a:cs typeface="Calibri"/>
              </a:rPr>
              <a:t>access a</a:t>
            </a:r>
            <a:r>
              <a:rPr sz="2800" spc="-15" dirty="0">
                <a:latin typeface="Calibri"/>
                <a:cs typeface="Calibri"/>
              </a:rPr>
              <a:t> network</a:t>
            </a:r>
            <a:endParaRPr sz="2800">
              <a:latin typeface="Calibri"/>
              <a:cs typeface="Calibri"/>
            </a:endParaRPr>
          </a:p>
          <a:p>
            <a:pPr marL="355600" marR="110489" indent="-342900" algn="just">
              <a:lnSpc>
                <a:spcPct val="100000"/>
              </a:lnSpc>
              <a:spcBef>
                <a:spcPts val="675"/>
              </a:spcBef>
              <a:buClr>
                <a:srgbClr val="5F497A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Available </a:t>
            </a:r>
            <a:r>
              <a:rPr sz="2800" spc="-5" dirty="0">
                <a:latin typeface="Calibri"/>
                <a:cs typeface="Calibri"/>
              </a:rPr>
              <a:t>in a </a:t>
            </a:r>
            <a:r>
              <a:rPr sz="2800" spc="-15" dirty="0">
                <a:latin typeface="Calibri"/>
                <a:cs typeface="Calibri"/>
              </a:rPr>
              <a:t>variety </a:t>
            </a:r>
            <a:r>
              <a:rPr sz="2800" spc="-10" dirty="0">
                <a:latin typeface="Calibri"/>
                <a:cs typeface="Calibri"/>
              </a:rPr>
              <a:t>of  </a:t>
            </a:r>
            <a:r>
              <a:rPr sz="2800" spc="-15" dirty="0">
                <a:latin typeface="Calibri"/>
                <a:cs typeface="Calibri"/>
              </a:rPr>
              <a:t>styles</a:t>
            </a:r>
            <a:endParaRPr sz="2800">
              <a:latin typeface="Calibri"/>
              <a:cs typeface="Calibri"/>
            </a:endParaRPr>
          </a:p>
          <a:p>
            <a:pPr marL="355600" marR="95250" indent="-342900" algn="just">
              <a:lnSpc>
                <a:spcPct val="100000"/>
              </a:lnSpc>
              <a:spcBef>
                <a:spcPts val="675"/>
              </a:spcBef>
              <a:buClr>
                <a:srgbClr val="5F497A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Wireless network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cards  </a:t>
            </a:r>
            <a:r>
              <a:rPr sz="2800" spc="-10" dirty="0">
                <a:latin typeface="Calibri"/>
                <a:cs typeface="Calibri"/>
              </a:rPr>
              <a:t>often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antenna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2691892"/>
            <a:ext cx="4038600" cy="23426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487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9-29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3409950" y="65554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2908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Communications</a:t>
            </a:r>
            <a:r>
              <a:rPr spc="-55" dirty="0"/>
              <a:t> </a:t>
            </a:r>
            <a:r>
              <a:rPr spc="-10" dirty="0"/>
              <a:t>Devices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10613"/>
            <a:ext cx="867092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wireless </a:t>
            </a:r>
            <a:r>
              <a:rPr sz="2800" spc="-5" dirty="0">
                <a:latin typeface="Calibri"/>
                <a:cs typeface="Calibri"/>
              </a:rPr>
              <a:t>access </a:t>
            </a:r>
            <a:r>
              <a:rPr sz="2800" spc="-15" dirty="0">
                <a:latin typeface="Calibri"/>
                <a:cs typeface="Calibri"/>
              </a:rPr>
              <a:t>point </a:t>
            </a:r>
            <a:r>
              <a:rPr sz="2800" spc="-5" dirty="0">
                <a:latin typeface="Calibri"/>
                <a:cs typeface="Calibri"/>
              </a:rPr>
              <a:t>is a </a:t>
            </a:r>
            <a:r>
              <a:rPr sz="2800" spc="-20" dirty="0">
                <a:latin typeface="Calibri"/>
                <a:cs typeface="Calibri"/>
              </a:rPr>
              <a:t>central </a:t>
            </a:r>
            <a:r>
              <a:rPr sz="2800" spc="-10" dirty="0">
                <a:latin typeface="Calibri"/>
                <a:cs typeface="Calibri"/>
              </a:rPr>
              <a:t>communications  device that allows </a:t>
            </a:r>
            <a:r>
              <a:rPr sz="2800" spc="-20" dirty="0">
                <a:latin typeface="Calibri"/>
                <a:cs typeface="Calibri"/>
              </a:rPr>
              <a:t>computers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devices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25" dirty="0">
                <a:latin typeface="Calibri"/>
                <a:cs typeface="Calibri"/>
              </a:rPr>
              <a:t>transfer </a:t>
            </a:r>
            <a:r>
              <a:rPr sz="2800" spc="-20" dirty="0">
                <a:latin typeface="Calibri"/>
                <a:cs typeface="Calibri"/>
              </a:rPr>
              <a:t>data  </a:t>
            </a:r>
            <a:r>
              <a:rPr sz="2800" spc="-10" dirty="0">
                <a:latin typeface="Calibri"/>
                <a:cs typeface="Calibri"/>
              </a:rPr>
              <a:t>wirelessly </a:t>
            </a:r>
            <a:r>
              <a:rPr sz="2800" spc="-5" dirty="0">
                <a:latin typeface="Calibri"/>
                <a:cs typeface="Calibri"/>
              </a:rPr>
              <a:t>among </a:t>
            </a:r>
            <a:r>
              <a:rPr sz="2800" spc="-10" dirty="0">
                <a:latin typeface="Calibri"/>
                <a:cs typeface="Calibri"/>
              </a:rPr>
              <a:t>themselves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wired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network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0" y="2971863"/>
            <a:ext cx="3200400" cy="3238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487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9-30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9950" y="64792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42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2908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Communications</a:t>
            </a:r>
            <a:r>
              <a:rPr spc="-55" dirty="0"/>
              <a:t> </a:t>
            </a:r>
            <a:r>
              <a:rPr spc="-10" dirty="0"/>
              <a:t>Devices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872865" cy="3524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20" dirty="0">
                <a:latin typeface="Calibri"/>
                <a:cs typeface="Calibri"/>
              </a:rPr>
              <a:t>router </a:t>
            </a:r>
            <a:r>
              <a:rPr sz="2800" spc="-10" dirty="0">
                <a:latin typeface="Calibri"/>
                <a:cs typeface="Calibri"/>
              </a:rPr>
              <a:t>connects  </a:t>
            </a:r>
            <a:r>
              <a:rPr sz="2800" spc="-5" dirty="0">
                <a:latin typeface="Calibri"/>
                <a:cs typeface="Calibri"/>
              </a:rPr>
              <a:t>multiple </a:t>
            </a:r>
            <a:r>
              <a:rPr sz="2800" spc="-20" dirty="0">
                <a:latin typeface="Calibri"/>
                <a:cs typeface="Calibri"/>
              </a:rPr>
              <a:t>computers </a:t>
            </a:r>
            <a:r>
              <a:rPr sz="2800" spc="-10" dirty="0">
                <a:latin typeface="Calibri"/>
                <a:cs typeface="Calibri"/>
              </a:rPr>
              <a:t>or  other </a:t>
            </a:r>
            <a:r>
              <a:rPr sz="2800" spc="-25" dirty="0">
                <a:latin typeface="Calibri"/>
                <a:cs typeface="Calibri"/>
              </a:rPr>
              <a:t>routers </a:t>
            </a:r>
            <a:r>
              <a:rPr sz="2800" spc="-15" dirty="0">
                <a:latin typeface="Calibri"/>
                <a:cs typeface="Calibri"/>
              </a:rPr>
              <a:t>together 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transmits </a:t>
            </a:r>
            <a:r>
              <a:rPr sz="2800" spc="-20" dirty="0">
                <a:latin typeface="Calibri"/>
                <a:cs typeface="Calibri"/>
              </a:rPr>
              <a:t>data to </a:t>
            </a:r>
            <a:r>
              <a:rPr sz="2800" spc="-5" dirty="0">
                <a:latin typeface="Calibri"/>
                <a:cs typeface="Calibri"/>
              </a:rPr>
              <a:t>its  </a:t>
            </a:r>
            <a:r>
              <a:rPr sz="2800" spc="-15" dirty="0">
                <a:latin typeface="Calibri"/>
                <a:cs typeface="Calibri"/>
              </a:rPr>
              <a:t>correct destination </a:t>
            </a:r>
            <a:r>
              <a:rPr sz="2800" spc="-5" dirty="0">
                <a:latin typeface="Calibri"/>
                <a:cs typeface="Calibri"/>
              </a:rPr>
              <a:t>on a  </a:t>
            </a:r>
            <a:r>
              <a:rPr sz="2800" spc="-15" dirty="0">
                <a:latin typeface="Calibri"/>
                <a:cs typeface="Calibri"/>
              </a:rPr>
              <a:t>network</a:t>
            </a:r>
            <a:endParaRPr sz="2800">
              <a:latin typeface="Calibri"/>
              <a:cs typeface="Calibri"/>
            </a:endParaRPr>
          </a:p>
          <a:p>
            <a:pPr marL="355600" marR="226695" indent="-342900">
              <a:lnSpc>
                <a:spcPct val="100000"/>
              </a:lnSpc>
              <a:spcBef>
                <a:spcPts val="67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Many are </a:t>
            </a:r>
            <a:r>
              <a:rPr sz="2800" spc="-15" dirty="0">
                <a:latin typeface="Calibri"/>
                <a:cs typeface="Calibri"/>
              </a:rPr>
              <a:t>protected by 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20" dirty="0">
                <a:latin typeface="Calibri"/>
                <a:cs typeface="Calibri"/>
              </a:rPr>
              <a:t>hardware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firewall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88330" y="1600136"/>
            <a:ext cx="2958338" cy="4526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488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9-31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43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09950" y="65554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2908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Communications</a:t>
            </a:r>
            <a:r>
              <a:rPr spc="-55" dirty="0"/>
              <a:t> </a:t>
            </a:r>
            <a:r>
              <a:rPr spc="-10" dirty="0"/>
              <a:t>Devices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776160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hub or </a:t>
            </a:r>
            <a:r>
              <a:rPr sz="3200" spc="-10" dirty="0">
                <a:latin typeface="Calibri"/>
                <a:cs typeface="Calibri"/>
              </a:rPr>
              <a:t>switch connects </a:t>
            </a:r>
            <a:r>
              <a:rPr sz="3200" spc="-15" dirty="0">
                <a:latin typeface="Calibri"/>
                <a:cs typeface="Calibri"/>
              </a:rPr>
              <a:t>several </a:t>
            </a:r>
            <a:r>
              <a:rPr sz="3200" spc="-5" dirty="0">
                <a:latin typeface="Calibri"/>
                <a:cs typeface="Calibri"/>
              </a:rPr>
              <a:t>devices </a:t>
            </a:r>
            <a:r>
              <a:rPr sz="3200" dirty="0">
                <a:latin typeface="Calibri"/>
                <a:cs typeface="Calibri"/>
              </a:rPr>
              <a:t>in a  </a:t>
            </a:r>
            <a:r>
              <a:rPr sz="3200" spc="-10" dirty="0">
                <a:latin typeface="Calibri"/>
                <a:cs typeface="Calibri"/>
              </a:rPr>
              <a:t>network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together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2186" y="2895600"/>
            <a:ext cx="8763000" cy="2772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1026794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Pages </a:t>
            </a:r>
            <a:r>
              <a:rPr sz="1200" dirty="0">
                <a:latin typeface="Calibri"/>
                <a:cs typeface="Calibri"/>
              </a:rPr>
              <a:t>488 –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489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9-32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9950" y="64792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44</a:t>
            </a:fld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4321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Home</a:t>
            </a:r>
            <a:r>
              <a:rPr spc="-65" dirty="0"/>
              <a:t> </a:t>
            </a:r>
            <a:r>
              <a:rPr spc="-20" dirty="0"/>
              <a:t>Networks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765619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Home </a:t>
            </a:r>
            <a:r>
              <a:rPr sz="3200" spc="-15" dirty="0">
                <a:latin typeface="Calibri"/>
                <a:cs typeface="Calibri"/>
              </a:rPr>
              <a:t>networks provide </a:t>
            </a:r>
            <a:r>
              <a:rPr sz="3200" spc="-20" dirty="0">
                <a:latin typeface="Calibri"/>
                <a:cs typeface="Calibri"/>
              </a:rPr>
              <a:t>computers </a:t>
            </a:r>
            <a:r>
              <a:rPr sz="3200" dirty="0">
                <a:latin typeface="Calibri"/>
                <a:cs typeface="Calibri"/>
              </a:rPr>
              <a:t>with the  </a:t>
            </a:r>
            <a:r>
              <a:rPr sz="3200" spc="-15" dirty="0">
                <a:latin typeface="Calibri"/>
                <a:cs typeface="Calibri"/>
              </a:rPr>
              <a:t>following</a:t>
            </a:r>
            <a:r>
              <a:rPr sz="3200" spc="-5" dirty="0">
                <a:latin typeface="Calibri"/>
                <a:cs typeface="Calibri"/>
              </a:rPr>
              <a:t> capabilities: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0525" y="3067050"/>
            <a:ext cx="2019300" cy="1266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41984" y="3275838"/>
            <a:ext cx="1326515" cy="7594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275"/>
              </a:spcBef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Connect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70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Internet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7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same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38400" y="3067050"/>
            <a:ext cx="2095500" cy="1266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30170" y="3275838"/>
            <a:ext cx="1722755" cy="7594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065" marR="5080" algn="ctr">
              <a:lnSpc>
                <a:spcPct val="91500"/>
              </a:lnSpc>
              <a:spcBef>
                <a:spcPts val="275"/>
              </a:spcBef>
            </a:pP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Share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 single</a:t>
            </a:r>
            <a:r>
              <a:rPr sz="17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high- 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speed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Internet  connection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52950" y="3067050"/>
            <a:ext cx="2076450" cy="1266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42434" y="3275838"/>
            <a:ext cx="1664335" cy="7594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065" marR="5080" indent="2540" algn="ctr">
              <a:lnSpc>
                <a:spcPct val="91500"/>
              </a:lnSpc>
              <a:spcBef>
                <a:spcPts val="275"/>
              </a:spcBef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Access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files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programs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7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other 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computers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48450" y="3067050"/>
            <a:ext cx="2019300" cy="1266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79081" y="3512946"/>
            <a:ext cx="156146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Share</a:t>
            </a:r>
            <a:r>
              <a:rPr sz="17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peripherals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28750" y="4391025"/>
            <a:ext cx="2028825" cy="12668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32533" y="4721097"/>
            <a:ext cx="1432560" cy="52133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433070" marR="5080" indent="-421005">
              <a:lnSpc>
                <a:spcPts val="1860"/>
              </a:lnSpc>
              <a:spcBef>
                <a:spcPts val="315"/>
              </a:spcBef>
            </a:pP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Play</a:t>
            </a:r>
            <a:r>
              <a:rPr sz="17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multiplayer 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games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14725" y="4391025"/>
            <a:ext cx="2028825" cy="12668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855465" y="4602607"/>
            <a:ext cx="1355725" cy="7594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275"/>
              </a:spcBef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Connect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game 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consoles to</a:t>
            </a:r>
            <a:r>
              <a:rPr sz="17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Internet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00700" y="4391025"/>
            <a:ext cx="2028825" cy="12668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876290" y="4721097"/>
            <a:ext cx="1482725" cy="52133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68935" marR="5080" indent="-356870">
              <a:lnSpc>
                <a:spcPts val="1860"/>
              </a:lnSpc>
              <a:spcBef>
                <a:spcPts val="315"/>
              </a:spcBef>
            </a:pP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Subscribe to</a:t>
            </a:r>
            <a:r>
              <a:rPr sz="17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and  use</a:t>
            </a:r>
            <a:r>
              <a:rPr sz="17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VoIP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1140" y="6463995"/>
            <a:ext cx="5880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489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09950" y="64792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45</a:t>
            </a:fld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4321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Home</a:t>
            </a:r>
            <a:r>
              <a:rPr spc="-65" dirty="0"/>
              <a:t> </a:t>
            </a:r>
            <a:r>
              <a:rPr spc="-20" dirty="0"/>
              <a:t>Networks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55473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30" dirty="0">
                <a:latin typeface="Calibri"/>
                <a:cs typeface="Calibri"/>
              </a:rPr>
              <a:t>Types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wired </a:t>
            </a:r>
            <a:r>
              <a:rPr sz="3200" spc="-5" dirty="0">
                <a:latin typeface="Calibri"/>
                <a:cs typeface="Calibri"/>
              </a:rPr>
              <a:t>home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networks: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57325" y="2257425"/>
            <a:ext cx="3028950" cy="1866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44089" y="2869819"/>
            <a:ext cx="1463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ther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43425" y="2257425"/>
            <a:ext cx="3238500" cy="1866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50129" y="2869819"/>
            <a:ext cx="26371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Powerline</a:t>
            </a:r>
            <a:r>
              <a:rPr sz="32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cable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00" y="4286250"/>
            <a:ext cx="3038475" cy="1876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30497" y="4901260"/>
            <a:ext cx="16846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Phone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ine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1140" y="6463995"/>
            <a:ext cx="5880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489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09950" y="64792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46</a:t>
            </a:fld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4321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Home</a:t>
            </a:r>
            <a:r>
              <a:rPr spc="-65" dirty="0"/>
              <a:t> </a:t>
            </a:r>
            <a:r>
              <a:rPr spc="-20" dirty="0"/>
              <a:t>Networks</a:t>
            </a:r>
          </a:p>
        </p:txBody>
      </p:sp>
      <p:sp>
        <p:nvSpPr>
          <p:cNvPr id="3" name="object 3"/>
          <p:cNvSpPr/>
          <p:nvPr/>
        </p:nvSpPr>
        <p:spPr>
          <a:xfrm>
            <a:off x="1432305" y="1600200"/>
            <a:ext cx="6279388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490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9-33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9950" y="64792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47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3975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Communications</a:t>
            </a:r>
            <a:r>
              <a:rPr spc="-45" dirty="0"/>
              <a:t> </a:t>
            </a:r>
            <a:r>
              <a:rPr spc="-10" dirty="0"/>
              <a:t>Channel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8129"/>
            <a:ext cx="3877945" cy="44157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426720" indent="-342900">
              <a:lnSpc>
                <a:spcPct val="80000"/>
              </a:lnSpc>
              <a:spcBef>
                <a:spcPts val="67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The amount of </a:t>
            </a:r>
            <a:r>
              <a:rPr sz="2400" spc="-15" dirty="0">
                <a:latin typeface="Calibri"/>
                <a:cs typeface="Calibri"/>
              </a:rPr>
              <a:t>data </a:t>
            </a:r>
            <a:r>
              <a:rPr sz="2400" spc="-10" dirty="0">
                <a:latin typeface="Calibri"/>
                <a:cs typeface="Calibri"/>
              </a:rPr>
              <a:t>that  can </a:t>
            </a:r>
            <a:r>
              <a:rPr sz="2400" spc="-20" dirty="0">
                <a:latin typeface="Calibri"/>
                <a:cs typeface="Calibri"/>
              </a:rPr>
              <a:t>travel </a:t>
            </a:r>
            <a:r>
              <a:rPr sz="2400" spc="-15" dirty="0">
                <a:latin typeface="Calibri"/>
                <a:cs typeface="Calibri"/>
              </a:rPr>
              <a:t>over </a:t>
            </a:r>
            <a:r>
              <a:rPr sz="2400" dirty="0">
                <a:latin typeface="Calibri"/>
                <a:cs typeface="Calibri"/>
              </a:rPr>
              <a:t>a  </a:t>
            </a:r>
            <a:r>
              <a:rPr sz="2400" spc="-10" dirty="0">
                <a:latin typeface="Calibri"/>
                <a:cs typeface="Calibri"/>
              </a:rPr>
              <a:t>communications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channel  </a:t>
            </a:r>
            <a:r>
              <a:rPr sz="2400" spc="-5" dirty="0">
                <a:latin typeface="Calibri"/>
                <a:cs typeface="Calibri"/>
              </a:rPr>
              <a:t>sometimes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called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A4233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A42339"/>
                </a:solidFill>
                <a:latin typeface="Calibri"/>
                <a:cs typeface="Calibri"/>
              </a:rPr>
              <a:t>bandwidth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57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A42339"/>
                </a:solidFill>
                <a:latin typeface="Calibri"/>
                <a:cs typeface="Calibri"/>
              </a:rPr>
              <a:t>Latency </a:t>
            </a:r>
            <a:r>
              <a:rPr sz="2400" dirty="0">
                <a:latin typeface="Calibri"/>
                <a:cs typeface="Calibri"/>
              </a:rPr>
              <a:t>is the time it </a:t>
            </a:r>
            <a:r>
              <a:rPr sz="2400" spc="-20" dirty="0">
                <a:latin typeface="Calibri"/>
                <a:cs typeface="Calibri"/>
              </a:rPr>
              <a:t>takes</a:t>
            </a:r>
            <a:r>
              <a:rPr sz="2400" spc="-1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 </a:t>
            </a:r>
            <a:r>
              <a:rPr sz="2400" spc="-5" dirty="0">
                <a:latin typeface="Calibri"/>
                <a:cs typeface="Calibri"/>
              </a:rPr>
              <a:t>signal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20" dirty="0">
                <a:latin typeface="Calibri"/>
                <a:cs typeface="Calibri"/>
              </a:rPr>
              <a:t>travel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spc="-10" dirty="0">
                <a:latin typeface="Calibri"/>
                <a:cs typeface="Calibri"/>
              </a:rPr>
              <a:t>one  location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another on </a:t>
            </a:r>
            <a:r>
              <a:rPr sz="2400" dirty="0">
                <a:latin typeface="Calibri"/>
                <a:cs typeface="Calibri"/>
              </a:rPr>
              <a:t>a  </a:t>
            </a:r>
            <a:r>
              <a:rPr sz="2400" spc="-10" dirty="0"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  <a:p>
            <a:pPr marL="355600" marR="120014" indent="-342900">
              <a:lnSpc>
                <a:spcPct val="80000"/>
              </a:lnSpc>
              <a:spcBef>
                <a:spcPts val="57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5" dirty="0">
                <a:solidFill>
                  <a:srgbClr val="A42339"/>
                </a:solidFill>
                <a:latin typeface="Calibri"/>
                <a:cs typeface="Calibri"/>
              </a:rPr>
              <a:t>Transmission </a:t>
            </a:r>
            <a:r>
              <a:rPr sz="2400" b="1" dirty="0">
                <a:solidFill>
                  <a:srgbClr val="A42339"/>
                </a:solidFill>
                <a:latin typeface="Calibri"/>
                <a:cs typeface="Calibri"/>
              </a:rPr>
              <a:t>media</a:t>
            </a:r>
            <a:r>
              <a:rPr sz="2400" b="1" spc="-105" dirty="0">
                <a:solidFill>
                  <a:srgbClr val="A42339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carries  one or </a:t>
            </a:r>
            <a:r>
              <a:rPr sz="2400" spc="-15" dirty="0">
                <a:latin typeface="Calibri"/>
                <a:cs typeface="Calibri"/>
              </a:rPr>
              <a:t>more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signals</a:t>
            </a:r>
            <a:endParaRPr sz="2400">
              <a:latin typeface="Calibri"/>
              <a:cs typeface="Calibri"/>
            </a:endParaRPr>
          </a:p>
          <a:p>
            <a:pPr marL="355600" marR="169545" indent="-342900">
              <a:lnSpc>
                <a:spcPct val="80000"/>
              </a:lnSpc>
              <a:spcBef>
                <a:spcPts val="58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A42339"/>
                </a:solidFill>
                <a:latin typeface="Calibri"/>
                <a:cs typeface="Calibri"/>
              </a:rPr>
              <a:t>Broadband </a:t>
            </a:r>
            <a:r>
              <a:rPr sz="2400" dirty="0">
                <a:latin typeface="Calibri"/>
                <a:cs typeface="Calibri"/>
              </a:rPr>
              <a:t>media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transmit  </a:t>
            </a:r>
            <a:r>
              <a:rPr sz="2400" dirty="0">
                <a:latin typeface="Calibri"/>
                <a:cs typeface="Calibri"/>
              </a:rPr>
              <a:t>multiple </a:t>
            </a:r>
            <a:r>
              <a:rPr sz="2400" spc="-5" dirty="0">
                <a:latin typeface="Calibri"/>
                <a:cs typeface="Calibri"/>
              </a:rPr>
              <a:t>signals  simultaneously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62396" y="1600136"/>
            <a:ext cx="2410332" cy="4526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491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9-34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48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09950" y="65554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024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Physical </a:t>
            </a:r>
            <a:r>
              <a:rPr spc="-30" dirty="0"/>
              <a:t>Transmission</a:t>
            </a:r>
            <a:r>
              <a:rPr spc="30" dirty="0"/>
              <a:t> </a:t>
            </a:r>
            <a:r>
              <a:rPr spc="-10" dirty="0"/>
              <a:t>Media</a:t>
            </a:r>
          </a:p>
        </p:txBody>
      </p:sp>
      <p:sp>
        <p:nvSpPr>
          <p:cNvPr id="3" name="object 3"/>
          <p:cNvSpPr/>
          <p:nvPr/>
        </p:nvSpPr>
        <p:spPr>
          <a:xfrm>
            <a:off x="2768345" y="1600200"/>
            <a:ext cx="360718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492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9-35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9950" y="64792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49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566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Communications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09950" y="64411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392976"/>
            <a:ext cx="946150" cy="3943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00" dirty="0">
                <a:latin typeface="Calibri"/>
                <a:cs typeface="Calibri"/>
              </a:rPr>
              <a:t>Pages 460 –</a:t>
            </a:r>
            <a:r>
              <a:rPr sz="1100" spc="-1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461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5" dirty="0">
                <a:latin typeface="Calibri"/>
                <a:cs typeface="Calibri"/>
              </a:rPr>
              <a:t>Figure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9-1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" y="2046884"/>
            <a:ext cx="8839200" cy="37548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024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Physical </a:t>
            </a:r>
            <a:r>
              <a:rPr spc="-30" dirty="0"/>
              <a:t>Transmission</a:t>
            </a:r>
            <a:r>
              <a:rPr spc="30" dirty="0"/>
              <a:t> </a:t>
            </a:r>
            <a:r>
              <a:rPr spc="-10" dirty="0"/>
              <a:t>Media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594" y="1618234"/>
            <a:ext cx="17519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A42339"/>
                </a:solidFill>
                <a:latin typeface="Calibri"/>
                <a:cs typeface="Calibri"/>
              </a:rPr>
              <a:t>Twisted-pair</a:t>
            </a:r>
            <a:r>
              <a:rPr sz="1800" b="1" spc="-70" dirty="0">
                <a:solidFill>
                  <a:srgbClr val="A423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A42339"/>
                </a:solidFill>
                <a:latin typeface="Calibri"/>
                <a:cs typeface="Calibri"/>
              </a:rPr>
              <a:t>cable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8444" y="2035175"/>
            <a:ext cx="3352800" cy="1915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79194" y="3981069"/>
            <a:ext cx="1258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A42339"/>
                </a:solidFill>
                <a:latin typeface="Calibri"/>
                <a:cs typeface="Calibri"/>
              </a:rPr>
              <a:t>Coaxial</a:t>
            </a:r>
            <a:r>
              <a:rPr sz="1800" b="1" spc="-80" dirty="0">
                <a:solidFill>
                  <a:srgbClr val="A423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A42339"/>
                </a:solidFill>
                <a:latin typeface="Calibri"/>
                <a:cs typeface="Calibri"/>
              </a:rPr>
              <a:t>cable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6358" y="4331703"/>
            <a:ext cx="3457575" cy="2014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47028" y="2533015"/>
            <a:ext cx="1604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A42339"/>
                </a:solidFill>
                <a:latin typeface="Calibri"/>
                <a:cs typeface="Calibri"/>
              </a:rPr>
              <a:t>Fiber-optic</a:t>
            </a:r>
            <a:r>
              <a:rPr sz="1800" b="1" spc="-55" dirty="0">
                <a:solidFill>
                  <a:srgbClr val="A4233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A42339"/>
                </a:solidFill>
                <a:latin typeface="Calibri"/>
                <a:cs typeface="Calibri"/>
              </a:rPr>
              <a:t>cable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02961" y="3031566"/>
            <a:ext cx="3701541" cy="2600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1140" y="6445707"/>
            <a:ext cx="120713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 </a:t>
            </a:r>
            <a:r>
              <a:rPr sz="1200" dirty="0">
                <a:latin typeface="Calibri"/>
                <a:cs typeface="Calibri"/>
              </a:rPr>
              <a:t>493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Figures </a:t>
            </a:r>
            <a:r>
              <a:rPr sz="1200" dirty="0">
                <a:latin typeface="Calibri"/>
                <a:cs typeface="Calibri"/>
              </a:rPr>
              <a:t>9-36 –</a:t>
            </a:r>
            <a:r>
              <a:rPr sz="1200" spc="-10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9-38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09950" y="64792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50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1410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Wireless </a:t>
            </a:r>
            <a:r>
              <a:rPr spc="-30" dirty="0"/>
              <a:t>Transmission</a:t>
            </a:r>
            <a:r>
              <a:rPr spc="45" dirty="0"/>
              <a:t> </a:t>
            </a:r>
            <a:r>
              <a:rPr spc="-10" dirty="0"/>
              <a:t>Media</a:t>
            </a:r>
          </a:p>
        </p:txBody>
      </p:sp>
      <p:sp>
        <p:nvSpPr>
          <p:cNvPr id="3" name="object 3"/>
          <p:cNvSpPr/>
          <p:nvPr/>
        </p:nvSpPr>
        <p:spPr>
          <a:xfrm>
            <a:off x="1275461" y="1600200"/>
            <a:ext cx="6593204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494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9-39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9950" y="64792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51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1410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Wireless </a:t>
            </a:r>
            <a:r>
              <a:rPr spc="-30" dirty="0"/>
              <a:t>Transmission</a:t>
            </a:r>
            <a:r>
              <a:rPr spc="45" dirty="0"/>
              <a:t> </a:t>
            </a:r>
            <a:r>
              <a:rPr spc="-10" dirty="0"/>
              <a:t>Media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39851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A42339"/>
                </a:solidFill>
                <a:latin typeface="Calibri"/>
                <a:cs typeface="Calibri"/>
              </a:rPr>
              <a:t>Cellular </a:t>
            </a:r>
            <a:r>
              <a:rPr sz="3200" b="1" spc="-15" dirty="0">
                <a:solidFill>
                  <a:srgbClr val="A42339"/>
                </a:solidFill>
                <a:latin typeface="Calibri"/>
                <a:cs typeface="Calibri"/>
              </a:rPr>
              <a:t>radio </a:t>
            </a:r>
            <a:r>
              <a:rPr sz="3200" dirty="0">
                <a:latin typeface="Calibri"/>
                <a:cs typeface="Calibri"/>
              </a:rPr>
              <a:t>is a </a:t>
            </a:r>
            <a:r>
              <a:rPr sz="3200" spc="-20" dirty="0">
                <a:latin typeface="Calibri"/>
                <a:cs typeface="Calibri"/>
              </a:rPr>
              <a:t>form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b="1" spc="-10" dirty="0">
                <a:solidFill>
                  <a:srgbClr val="A42339"/>
                </a:solidFill>
                <a:latin typeface="Calibri"/>
                <a:cs typeface="Calibri"/>
              </a:rPr>
              <a:t>broadcast </a:t>
            </a:r>
            <a:r>
              <a:rPr sz="3200" b="1" spc="-15" dirty="0">
                <a:solidFill>
                  <a:srgbClr val="A42339"/>
                </a:solidFill>
                <a:latin typeface="Calibri"/>
                <a:cs typeface="Calibri"/>
              </a:rPr>
              <a:t>radio </a:t>
            </a:r>
            <a:r>
              <a:rPr sz="3200" spc="-10" dirty="0">
                <a:latin typeface="Calibri"/>
                <a:cs typeface="Calibri"/>
              </a:rPr>
              <a:t>that </a:t>
            </a:r>
            <a:r>
              <a:rPr sz="3200" dirty="0">
                <a:latin typeface="Calibri"/>
                <a:cs typeface="Calibri"/>
              </a:rPr>
              <a:t>is  </a:t>
            </a:r>
            <a:r>
              <a:rPr sz="3200" spc="-5" dirty="0">
                <a:latin typeface="Calibri"/>
                <a:cs typeface="Calibri"/>
              </a:rPr>
              <a:t>used widely </a:t>
            </a:r>
            <a:r>
              <a:rPr sz="3200" spc="-25" dirty="0">
                <a:latin typeface="Calibri"/>
                <a:cs typeface="Calibri"/>
              </a:rPr>
              <a:t>for </a:t>
            </a:r>
            <a:r>
              <a:rPr sz="3200" spc="-5" dirty="0">
                <a:latin typeface="Calibri"/>
                <a:cs typeface="Calibri"/>
              </a:rPr>
              <a:t>mobile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communications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09800" y="2667000"/>
            <a:ext cx="4663059" cy="3619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998219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Pages </a:t>
            </a:r>
            <a:r>
              <a:rPr sz="1200" dirty="0">
                <a:latin typeface="Calibri"/>
                <a:cs typeface="Calibri"/>
              </a:rPr>
              <a:t>494 -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495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9-40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9950" y="64792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52</a:t>
            </a:fld>
            <a:endParaRPr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1410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Wireless </a:t>
            </a:r>
            <a:r>
              <a:rPr spc="-30" dirty="0"/>
              <a:t>Transmission</a:t>
            </a:r>
            <a:r>
              <a:rPr spc="45" dirty="0"/>
              <a:t> </a:t>
            </a:r>
            <a:r>
              <a:rPr spc="-10" dirty="0"/>
              <a:t>Media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40867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20" dirty="0">
                <a:solidFill>
                  <a:srgbClr val="A42339"/>
                </a:solidFill>
                <a:latin typeface="Calibri"/>
                <a:cs typeface="Calibri"/>
              </a:rPr>
              <a:t>Microwaves </a:t>
            </a:r>
            <a:r>
              <a:rPr sz="3200" spc="-15" dirty="0">
                <a:latin typeface="Calibri"/>
                <a:cs typeface="Calibri"/>
              </a:rPr>
              <a:t>are radio </a:t>
            </a:r>
            <a:r>
              <a:rPr sz="3200" spc="-25" dirty="0">
                <a:latin typeface="Calibri"/>
                <a:cs typeface="Calibri"/>
              </a:rPr>
              <a:t>waves </a:t>
            </a:r>
            <a:r>
              <a:rPr sz="3200" spc="-10" dirty="0">
                <a:latin typeface="Calibri"/>
                <a:cs typeface="Calibri"/>
              </a:rPr>
              <a:t>that </a:t>
            </a:r>
            <a:r>
              <a:rPr sz="3200" spc="-15" dirty="0">
                <a:latin typeface="Calibri"/>
                <a:cs typeface="Calibri"/>
              </a:rPr>
              <a:t>provide </a:t>
            </a:r>
            <a:r>
              <a:rPr sz="3200" dirty="0">
                <a:latin typeface="Calibri"/>
                <a:cs typeface="Calibri"/>
              </a:rPr>
              <a:t>a high-  </a:t>
            </a:r>
            <a:r>
              <a:rPr sz="3200" spc="-5" dirty="0">
                <a:latin typeface="Calibri"/>
                <a:cs typeface="Calibri"/>
              </a:rPr>
              <a:t>speed </a:t>
            </a:r>
            <a:r>
              <a:rPr sz="3200" dirty="0">
                <a:latin typeface="Calibri"/>
                <a:cs typeface="Calibri"/>
              </a:rPr>
              <a:t>signal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transmission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0" y="2743161"/>
            <a:ext cx="4800600" cy="3450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496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9-41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9950" y="6479235"/>
            <a:ext cx="24758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53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1410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Wireless </a:t>
            </a:r>
            <a:r>
              <a:rPr spc="-30" dirty="0"/>
              <a:t>Transmission</a:t>
            </a:r>
            <a:r>
              <a:rPr spc="45" dirty="0"/>
              <a:t> </a:t>
            </a:r>
            <a:r>
              <a:rPr spc="-10" dirty="0"/>
              <a:t>Media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830320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747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b="1" spc="-10" dirty="0">
                <a:solidFill>
                  <a:srgbClr val="A42339"/>
                </a:solidFill>
                <a:latin typeface="Calibri"/>
                <a:cs typeface="Calibri"/>
              </a:rPr>
              <a:t>communications  </a:t>
            </a:r>
            <a:r>
              <a:rPr sz="2800" b="1" spc="-20" dirty="0">
                <a:solidFill>
                  <a:srgbClr val="A42339"/>
                </a:solidFill>
                <a:latin typeface="Calibri"/>
                <a:cs typeface="Calibri"/>
              </a:rPr>
              <a:t>satellite </a:t>
            </a:r>
            <a:r>
              <a:rPr sz="2800" spc="-5" dirty="0">
                <a:latin typeface="Calibri"/>
                <a:cs typeface="Calibri"/>
              </a:rPr>
              <a:t>is a </a:t>
            </a:r>
            <a:r>
              <a:rPr sz="2800" spc="-10" dirty="0">
                <a:latin typeface="Calibri"/>
                <a:cs typeface="Calibri"/>
              </a:rPr>
              <a:t>space  </a:t>
            </a:r>
            <a:r>
              <a:rPr sz="2800" spc="-20" dirty="0">
                <a:latin typeface="Calibri"/>
                <a:cs typeface="Calibri"/>
              </a:rPr>
              <a:t>station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15" dirty="0">
                <a:latin typeface="Calibri"/>
                <a:cs typeface="Calibri"/>
              </a:rPr>
              <a:t>receives  </a:t>
            </a:r>
            <a:r>
              <a:rPr sz="2800" spc="-25" dirty="0">
                <a:latin typeface="Calibri"/>
                <a:cs typeface="Calibri"/>
              </a:rPr>
              <a:t>microwave </a:t>
            </a:r>
            <a:r>
              <a:rPr sz="2800" spc="-5" dirty="0">
                <a:latin typeface="Calibri"/>
                <a:cs typeface="Calibri"/>
              </a:rPr>
              <a:t>signals </a:t>
            </a:r>
            <a:r>
              <a:rPr sz="2800" spc="-20" dirty="0">
                <a:latin typeface="Calibri"/>
                <a:cs typeface="Calibri"/>
              </a:rPr>
              <a:t>from  </a:t>
            </a: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spc="-10" dirty="0">
                <a:latin typeface="Calibri"/>
                <a:cs typeface="Calibri"/>
              </a:rPr>
              <a:t> earth-based</a:t>
            </a:r>
            <a:endParaRPr sz="28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  <a:spcBef>
                <a:spcPts val="5"/>
              </a:spcBef>
            </a:pPr>
            <a:r>
              <a:rPr sz="2800" spc="-20" dirty="0">
                <a:latin typeface="Calibri"/>
                <a:cs typeface="Calibri"/>
              </a:rPr>
              <a:t>station, </a:t>
            </a:r>
            <a:r>
              <a:rPr sz="2800" spc="-5" dirty="0">
                <a:latin typeface="Calibri"/>
                <a:cs typeface="Calibri"/>
              </a:rPr>
              <a:t>amplifies it, and  </a:t>
            </a:r>
            <a:r>
              <a:rPr sz="2800" spc="-20" dirty="0">
                <a:latin typeface="Calibri"/>
                <a:cs typeface="Calibri"/>
              </a:rPr>
              <a:t>broadcasts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signal  </a:t>
            </a:r>
            <a:r>
              <a:rPr sz="2800" spc="-15" dirty="0">
                <a:latin typeface="Calibri"/>
                <a:cs typeface="Calibri"/>
              </a:rPr>
              <a:t>over </a:t>
            </a:r>
            <a:r>
              <a:rPr sz="2800" spc="-5" dirty="0">
                <a:latin typeface="Calibri"/>
                <a:cs typeface="Calibri"/>
              </a:rPr>
              <a:t>a wide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17440" y="1600263"/>
            <a:ext cx="3500119" cy="4525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496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9-42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54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09950" y="6555435"/>
            <a:ext cx="247459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0370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</a:p>
        </p:txBody>
      </p:sp>
      <p:sp>
        <p:nvSpPr>
          <p:cNvPr id="3" name="object 3"/>
          <p:cNvSpPr/>
          <p:nvPr/>
        </p:nvSpPr>
        <p:spPr>
          <a:xfrm>
            <a:off x="752475" y="1552575"/>
            <a:ext cx="3695700" cy="227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29360" y="1698117"/>
            <a:ext cx="2754630" cy="18542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-635" algn="ctr">
              <a:lnSpc>
                <a:spcPct val="91600"/>
              </a:lnSpc>
              <a:spcBef>
                <a:spcPts val="425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Overview of 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ommun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ca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ons 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terminology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applications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86300" y="1552575"/>
            <a:ext cx="3695700" cy="2276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30546" y="1921256"/>
            <a:ext cx="2814955" cy="140716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indent="635" algn="ctr">
              <a:lnSpc>
                <a:spcPts val="3520"/>
              </a:lnSpc>
              <a:spcBef>
                <a:spcPts val="484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How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join 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computers into</a:t>
            </a:r>
            <a:r>
              <a:rPr sz="3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28900" y="4057650"/>
            <a:ext cx="3971925" cy="2266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29889" y="4199966"/>
            <a:ext cx="3285490" cy="185420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 indent="1905" algn="ctr">
              <a:lnSpc>
                <a:spcPts val="3520"/>
              </a:lnSpc>
              <a:spcBef>
                <a:spcPts val="490"/>
              </a:spcBef>
            </a:pP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Various 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communications 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devices,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media,</a:t>
            </a:r>
            <a:r>
              <a:rPr sz="32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procedures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09950" y="64411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55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1140" y="6425895"/>
            <a:ext cx="588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497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275201"/>
            <a:ext cx="458787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56435" algn="ctr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latin typeface="Arial Black"/>
                <a:cs typeface="Arial Black"/>
              </a:rPr>
              <a:t>Discovering</a:t>
            </a:r>
            <a:endParaRPr sz="3200" dirty="0">
              <a:latin typeface="Arial Black"/>
              <a:cs typeface="Arial Black"/>
            </a:endParaRPr>
          </a:p>
          <a:p>
            <a:pPr marL="914400" algn="ctr">
              <a:lnSpc>
                <a:spcPct val="100000"/>
              </a:lnSpc>
              <a:spcBef>
                <a:spcPts val="5"/>
              </a:spcBef>
            </a:pPr>
            <a:r>
              <a:rPr sz="3200" spc="10" dirty="0">
                <a:latin typeface="Arial Black"/>
                <a:cs typeface="Arial Black"/>
              </a:rPr>
              <a:t>Computers</a:t>
            </a:r>
            <a:r>
              <a:rPr sz="3200" spc="-95" dirty="0">
                <a:latin typeface="Arial Black"/>
                <a:cs typeface="Arial Black"/>
              </a:rPr>
              <a:t> </a:t>
            </a:r>
            <a:r>
              <a:rPr lang="en-US" sz="3200" dirty="0">
                <a:latin typeface="Arial Black"/>
                <a:cs typeface="Arial Black"/>
              </a:rPr>
              <a:t> </a:t>
            </a:r>
            <a:endParaRPr sz="32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21688" y="5496255"/>
            <a:ext cx="3263265" cy="108204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46075" marR="5080" indent="-219710">
              <a:lnSpc>
                <a:spcPts val="2160"/>
              </a:lnSpc>
              <a:spcBef>
                <a:spcPts val="375"/>
              </a:spcBef>
            </a:pPr>
            <a:r>
              <a:rPr sz="2000" spc="-45" dirty="0">
                <a:latin typeface="Arial Black"/>
                <a:cs typeface="Arial Black"/>
              </a:rPr>
              <a:t>Your </a:t>
            </a:r>
            <a:r>
              <a:rPr sz="2000" spc="-5" dirty="0">
                <a:latin typeface="Arial Black"/>
                <a:cs typeface="Arial Black"/>
              </a:rPr>
              <a:t>Interactive </a:t>
            </a:r>
            <a:r>
              <a:rPr sz="2000" dirty="0">
                <a:latin typeface="Arial Black"/>
                <a:cs typeface="Arial Black"/>
              </a:rPr>
              <a:t>Guide  to </a:t>
            </a:r>
            <a:r>
              <a:rPr sz="2000" spc="-5" dirty="0">
                <a:latin typeface="Arial Black"/>
                <a:cs typeface="Arial Black"/>
              </a:rPr>
              <a:t>the </a:t>
            </a:r>
            <a:r>
              <a:rPr sz="2000" dirty="0">
                <a:latin typeface="Arial Black"/>
                <a:cs typeface="Arial Black"/>
              </a:rPr>
              <a:t>Digital</a:t>
            </a:r>
            <a:r>
              <a:rPr sz="2000" spc="-6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World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400" b="1" spc="-10" dirty="0">
                <a:solidFill>
                  <a:srgbClr val="A42339"/>
                </a:solidFill>
                <a:latin typeface="Calibri"/>
                <a:cs typeface="Calibri"/>
              </a:rPr>
              <a:t>Chapter </a:t>
            </a:r>
            <a:r>
              <a:rPr sz="2400" b="1" dirty="0">
                <a:solidFill>
                  <a:srgbClr val="A42339"/>
                </a:solidFill>
                <a:latin typeface="Calibri"/>
                <a:cs typeface="Calibri"/>
              </a:rPr>
              <a:t>9</a:t>
            </a:r>
            <a:r>
              <a:rPr sz="2400" b="1" spc="-10" dirty="0">
                <a:solidFill>
                  <a:srgbClr val="A42339"/>
                </a:solidFill>
                <a:latin typeface="Calibri"/>
                <a:cs typeface="Calibri"/>
              </a:rPr>
              <a:t> Complete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74402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Uses of </a:t>
            </a:r>
            <a:r>
              <a:rPr spc="-15" dirty="0"/>
              <a:t>Computer</a:t>
            </a:r>
            <a:r>
              <a:rPr spc="-35" dirty="0"/>
              <a:t> </a:t>
            </a:r>
            <a:r>
              <a:rPr spc="-10" dirty="0"/>
              <a:t>Communications</a:t>
            </a:r>
          </a:p>
        </p:txBody>
      </p:sp>
      <p:sp>
        <p:nvSpPr>
          <p:cNvPr id="3" name="object 3"/>
          <p:cNvSpPr/>
          <p:nvPr/>
        </p:nvSpPr>
        <p:spPr>
          <a:xfrm>
            <a:off x="800100" y="1552575"/>
            <a:ext cx="1847850" cy="1162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03730" y="1894077"/>
            <a:ext cx="65659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95575" y="1552575"/>
            <a:ext cx="1847850" cy="1162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32938" y="1894077"/>
            <a:ext cx="138620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Chat</a:t>
            </a:r>
            <a:r>
              <a:rPr sz="23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rooms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91050" y="1552575"/>
            <a:ext cx="1847850" cy="1162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36007" y="1894077"/>
            <a:ext cx="76708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E-mail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86525" y="1552575"/>
            <a:ext cx="1847850" cy="1162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04964" y="1894077"/>
            <a:ext cx="41592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6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0100" y="2762250"/>
            <a:ext cx="1847850" cy="11620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05838" y="3099054"/>
            <a:ext cx="45339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FTP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95575" y="2762250"/>
            <a:ext cx="1847850" cy="11620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990850" y="2938652"/>
            <a:ext cx="1269365" cy="6985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211454">
              <a:lnSpc>
                <a:spcPts val="2530"/>
              </a:lnSpc>
              <a:spcBef>
                <a:spcPts val="380"/>
              </a:spcBef>
            </a:pP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Instant 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messag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91050" y="2762250"/>
            <a:ext cx="1847850" cy="11620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24754" y="3099054"/>
            <a:ext cx="98996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Internet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429375" y="2762250"/>
            <a:ext cx="1952625" cy="11620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668261" y="3099054"/>
            <a:ext cx="148907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00" spc="-3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sg</a:t>
            </a:r>
            <a:r>
              <a:rPr sz="23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00100" y="3962400"/>
            <a:ext cx="1847850" cy="11620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508886" y="4304157"/>
            <a:ext cx="448309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09850" y="3962400"/>
            <a:ext cx="2019300" cy="11620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846070" y="4143502"/>
            <a:ext cx="1562100" cy="699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45"/>
              </a:lnSpc>
              <a:spcBef>
                <a:spcPts val="100"/>
              </a:spcBef>
            </a:pP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Video</a:t>
            </a:r>
            <a:endParaRPr sz="2300">
              <a:latin typeface="Calibri"/>
              <a:cs typeface="Calibri"/>
            </a:endParaRPr>
          </a:p>
          <a:p>
            <a:pPr algn="ctr">
              <a:lnSpc>
                <a:spcPts val="2645"/>
              </a:lnSpc>
            </a:pPr>
            <a:r>
              <a:rPr sz="2300" spc="-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00" spc="-6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encing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91050" y="3962400"/>
            <a:ext cx="1847850" cy="11620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241163" y="4304157"/>
            <a:ext cx="55880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0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oIP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486525" y="3962400"/>
            <a:ext cx="1847850" cy="11620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125461" y="4304157"/>
            <a:ext cx="57531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8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eb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752600" y="5172075"/>
            <a:ext cx="1847850" cy="11620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175129" y="5509056"/>
            <a:ext cx="1007744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Web</a:t>
            </a:r>
            <a:r>
              <a:rPr sz="23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2.0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609975" y="5172075"/>
            <a:ext cx="1914525" cy="11620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844797" y="5509056"/>
            <a:ext cx="145478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Web</a:t>
            </a:r>
            <a:r>
              <a:rPr sz="23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folders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534025" y="5172075"/>
            <a:ext cx="1847850" cy="11620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132957" y="5509056"/>
            <a:ext cx="66802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Wi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09950" y="64411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1140" y="6425895"/>
            <a:ext cx="588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462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74402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Uses of </a:t>
            </a:r>
            <a:r>
              <a:rPr spc="-15" dirty="0"/>
              <a:t>Computer</a:t>
            </a:r>
            <a:r>
              <a:rPr spc="-35" dirty="0"/>
              <a:t> </a:t>
            </a:r>
            <a:r>
              <a:rPr spc="-10" dirty="0"/>
              <a:t>Communications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793559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Users </a:t>
            </a:r>
            <a:r>
              <a:rPr sz="3200" spc="-10" dirty="0">
                <a:latin typeface="Calibri"/>
                <a:cs typeface="Calibri"/>
              </a:rPr>
              <a:t>can </a:t>
            </a:r>
            <a:r>
              <a:rPr sz="3200" spc="-5" dirty="0">
                <a:latin typeface="Calibri"/>
                <a:cs typeface="Calibri"/>
              </a:rPr>
              <a:t>send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receive </a:t>
            </a:r>
            <a:r>
              <a:rPr sz="3200" spc="-5" dirty="0">
                <a:latin typeface="Calibri"/>
                <a:cs typeface="Calibri"/>
              </a:rPr>
              <a:t>wireless messages  using wireless messaging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services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411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392976"/>
            <a:ext cx="946150" cy="3943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00" dirty="0">
                <a:latin typeface="Calibri"/>
                <a:cs typeface="Calibri"/>
              </a:rPr>
              <a:t>Pages 462 –</a:t>
            </a:r>
            <a:r>
              <a:rPr sz="1100" spc="-1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463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5" dirty="0">
                <a:latin typeface="Calibri"/>
                <a:cs typeface="Calibri"/>
              </a:rPr>
              <a:t>Figure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9-3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14600" y="2743200"/>
            <a:ext cx="4305046" cy="354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74402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Uses of </a:t>
            </a:r>
            <a:r>
              <a:rPr spc="-15" dirty="0"/>
              <a:t>Computer</a:t>
            </a:r>
            <a:r>
              <a:rPr spc="-35" dirty="0"/>
              <a:t> </a:t>
            </a:r>
            <a:r>
              <a:rPr spc="-10" dirty="0"/>
              <a:t>Communications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9700" y="1692655"/>
            <a:ext cx="8864600" cy="1059815"/>
            <a:chOff x="139700" y="1692655"/>
            <a:chExt cx="8864600" cy="1059815"/>
          </a:xfrm>
        </p:grpSpPr>
        <p:sp>
          <p:nvSpPr>
            <p:cNvPr id="4" name="object 4"/>
            <p:cNvSpPr/>
            <p:nvPr/>
          </p:nvSpPr>
          <p:spPr>
            <a:xfrm>
              <a:off x="152400" y="1705355"/>
              <a:ext cx="8839200" cy="1034415"/>
            </a:xfrm>
            <a:custGeom>
              <a:avLst/>
              <a:gdLst/>
              <a:ahLst/>
              <a:cxnLst/>
              <a:rect l="l" t="t" r="r" b="b"/>
              <a:pathLst>
                <a:path w="8839200" h="1034414">
                  <a:moveTo>
                    <a:pt x="8666861" y="0"/>
                  </a:moveTo>
                  <a:lnTo>
                    <a:pt x="172377" y="0"/>
                  </a:lnTo>
                  <a:lnTo>
                    <a:pt x="126553" y="6151"/>
                  </a:lnTo>
                  <a:lnTo>
                    <a:pt x="85375" y="23513"/>
                  </a:lnTo>
                  <a:lnTo>
                    <a:pt x="50488" y="50450"/>
                  </a:lnTo>
                  <a:lnTo>
                    <a:pt x="23534" y="85325"/>
                  </a:lnTo>
                  <a:lnTo>
                    <a:pt x="6157" y="126500"/>
                  </a:lnTo>
                  <a:lnTo>
                    <a:pt x="0" y="172339"/>
                  </a:lnTo>
                  <a:lnTo>
                    <a:pt x="0" y="861822"/>
                  </a:lnTo>
                  <a:lnTo>
                    <a:pt x="6157" y="907670"/>
                  </a:lnTo>
                  <a:lnTo>
                    <a:pt x="23534" y="948868"/>
                  </a:lnTo>
                  <a:lnTo>
                    <a:pt x="50488" y="983773"/>
                  </a:lnTo>
                  <a:lnTo>
                    <a:pt x="85375" y="1010741"/>
                  </a:lnTo>
                  <a:lnTo>
                    <a:pt x="126553" y="1028127"/>
                  </a:lnTo>
                  <a:lnTo>
                    <a:pt x="172377" y="1034288"/>
                  </a:lnTo>
                  <a:lnTo>
                    <a:pt x="8666861" y="1034288"/>
                  </a:lnTo>
                  <a:lnTo>
                    <a:pt x="8712655" y="1028127"/>
                  </a:lnTo>
                  <a:lnTo>
                    <a:pt x="8753818" y="1010741"/>
                  </a:lnTo>
                  <a:lnTo>
                    <a:pt x="8788701" y="983773"/>
                  </a:lnTo>
                  <a:lnTo>
                    <a:pt x="8815657" y="948868"/>
                  </a:lnTo>
                  <a:lnTo>
                    <a:pt x="8833039" y="907670"/>
                  </a:lnTo>
                  <a:lnTo>
                    <a:pt x="8839200" y="861822"/>
                  </a:lnTo>
                  <a:lnTo>
                    <a:pt x="8839200" y="172339"/>
                  </a:lnTo>
                  <a:lnTo>
                    <a:pt x="8833039" y="126500"/>
                  </a:lnTo>
                  <a:lnTo>
                    <a:pt x="8815657" y="85325"/>
                  </a:lnTo>
                  <a:lnTo>
                    <a:pt x="8788701" y="50450"/>
                  </a:lnTo>
                  <a:lnTo>
                    <a:pt x="8753818" y="23513"/>
                  </a:lnTo>
                  <a:lnTo>
                    <a:pt x="8712655" y="6151"/>
                  </a:lnTo>
                  <a:lnTo>
                    <a:pt x="86668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0" y="1705355"/>
              <a:ext cx="8839200" cy="1034415"/>
            </a:xfrm>
            <a:custGeom>
              <a:avLst/>
              <a:gdLst/>
              <a:ahLst/>
              <a:cxnLst/>
              <a:rect l="l" t="t" r="r" b="b"/>
              <a:pathLst>
                <a:path w="8839200" h="1034414">
                  <a:moveTo>
                    <a:pt x="0" y="172339"/>
                  </a:moveTo>
                  <a:lnTo>
                    <a:pt x="6157" y="126500"/>
                  </a:lnTo>
                  <a:lnTo>
                    <a:pt x="23534" y="85325"/>
                  </a:lnTo>
                  <a:lnTo>
                    <a:pt x="50488" y="50450"/>
                  </a:lnTo>
                  <a:lnTo>
                    <a:pt x="85375" y="23513"/>
                  </a:lnTo>
                  <a:lnTo>
                    <a:pt x="126553" y="6151"/>
                  </a:lnTo>
                  <a:lnTo>
                    <a:pt x="172377" y="0"/>
                  </a:lnTo>
                  <a:lnTo>
                    <a:pt x="8666861" y="0"/>
                  </a:lnTo>
                  <a:lnTo>
                    <a:pt x="8712655" y="6151"/>
                  </a:lnTo>
                  <a:lnTo>
                    <a:pt x="8753818" y="23513"/>
                  </a:lnTo>
                  <a:lnTo>
                    <a:pt x="8788701" y="50450"/>
                  </a:lnTo>
                  <a:lnTo>
                    <a:pt x="8815657" y="85325"/>
                  </a:lnTo>
                  <a:lnTo>
                    <a:pt x="8833039" y="126500"/>
                  </a:lnTo>
                  <a:lnTo>
                    <a:pt x="8839200" y="172339"/>
                  </a:lnTo>
                  <a:lnTo>
                    <a:pt x="8839200" y="861822"/>
                  </a:lnTo>
                  <a:lnTo>
                    <a:pt x="8833039" y="907670"/>
                  </a:lnTo>
                  <a:lnTo>
                    <a:pt x="8815657" y="948868"/>
                  </a:lnTo>
                  <a:lnTo>
                    <a:pt x="8788701" y="983773"/>
                  </a:lnTo>
                  <a:lnTo>
                    <a:pt x="8753818" y="1010741"/>
                  </a:lnTo>
                  <a:lnTo>
                    <a:pt x="8712655" y="1028127"/>
                  </a:lnTo>
                  <a:lnTo>
                    <a:pt x="8666861" y="1034288"/>
                  </a:lnTo>
                  <a:lnTo>
                    <a:pt x="172377" y="1034288"/>
                  </a:lnTo>
                  <a:lnTo>
                    <a:pt x="126553" y="1028127"/>
                  </a:lnTo>
                  <a:lnTo>
                    <a:pt x="85375" y="1010741"/>
                  </a:lnTo>
                  <a:lnTo>
                    <a:pt x="50488" y="983773"/>
                  </a:lnTo>
                  <a:lnTo>
                    <a:pt x="23534" y="948868"/>
                  </a:lnTo>
                  <a:lnTo>
                    <a:pt x="6157" y="907670"/>
                  </a:lnTo>
                  <a:lnTo>
                    <a:pt x="0" y="861822"/>
                  </a:lnTo>
                  <a:lnTo>
                    <a:pt x="0" y="172339"/>
                  </a:lnTo>
                  <a:close/>
                </a:path>
              </a:pathLst>
            </a:custGeom>
            <a:ln w="25399">
              <a:solidFill>
                <a:srgbClr val="AD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39700" y="2801747"/>
            <a:ext cx="8864600" cy="1059815"/>
            <a:chOff x="139700" y="2801747"/>
            <a:chExt cx="8864600" cy="1059815"/>
          </a:xfrm>
        </p:grpSpPr>
        <p:sp>
          <p:nvSpPr>
            <p:cNvPr id="7" name="object 7"/>
            <p:cNvSpPr/>
            <p:nvPr/>
          </p:nvSpPr>
          <p:spPr>
            <a:xfrm>
              <a:off x="152400" y="2814447"/>
              <a:ext cx="8839200" cy="1034415"/>
            </a:xfrm>
            <a:custGeom>
              <a:avLst/>
              <a:gdLst/>
              <a:ahLst/>
              <a:cxnLst/>
              <a:rect l="l" t="t" r="r" b="b"/>
              <a:pathLst>
                <a:path w="8839200" h="1034414">
                  <a:moveTo>
                    <a:pt x="8666861" y="0"/>
                  </a:moveTo>
                  <a:lnTo>
                    <a:pt x="172377" y="0"/>
                  </a:lnTo>
                  <a:lnTo>
                    <a:pt x="126553" y="6160"/>
                  </a:lnTo>
                  <a:lnTo>
                    <a:pt x="85375" y="23546"/>
                  </a:lnTo>
                  <a:lnTo>
                    <a:pt x="50488" y="50514"/>
                  </a:lnTo>
                  <a:lnTo>
                    <a:pt x="23534" y="85419"/>
                  </a:lnTo>
                  <a:lnTo>
                    <a:pt x="6157" y="126617"/>
                  </a:lnTo>
                  <a:lnTo>
                    <a:pt x="0" y="172465"/>
                  </a:lnTo>
                  <a:lnTo>
                    <a:pt x="0" y="861948"/>
                  </a:lnTo>
                  <a:lnTo>
                    <a:pt x="6157" y="907743"/>
                  </a:lnTo>
                  <a:lnTo>
                    <a:pt x="23534" y="948906"/>
                  </a:lnTo>
                  <a:lnTo>
                    <a:pt x="50488" y="983789"/>
                  </a:lnTo>
                  <a:lnTo>
                    <a:pt x="85375" y="1010745"/>
                  </a:lnTo>
                  <a:lnTo>
                    <a:pt x="126553" y="1028127"/>
                  </a:lnTo>
                  <a:lnTo>
                    <a:pt x="172377" y="1034288"/>
                  </a:lnTo>
                  <a:lnTo>
                    <a:pt x="8666861" y="1034288"/>
                  </a:lnTo>
                  <a:lnTo>
                    <a:pt x="8712655" y="1028127"/>
                  </a:lnTo>
                  <a:lnTo>
                    <a:pt x="8753818" y="1010745"/>
                  </a:lnTo>
                  <a:lnTo>
                    <a:pt x="8788701" y="983789"/>
                  </a:lnTo>
                  <a:lnTo>
                    <a:pt x="8815657" y="948906"/>
                  </a:lnTo>
                  <a:lnTo>
                    <a:pt x="8833039" y="907743"/>
                  </a:lnTo>
                  <a:lnTo>
                    <a:pt x="8839200" y="861948"/>
                  </a:lnTo>
                  <a:lnTo>
                    <a:pt x="8839200" y="172465"/>
                  </a:lnTo>
                  <a:lnTo>
                    <a:pt x="8833039" y="126617"/>
                  </a:lnTo>
                  <a:lnTo>
                    <a:pt x="8815657" y="85419"/>
                  </a:lnTo>
                  <a:lnTo>
                    <a:pt x="8788701" y="50514"/>
                  </a:lnTo>
                  <a:lnTo>
                    <a:pt x="8753818" y="23546"/>
                  </a:lnTo>
                  <a:lnTo>
                    <a:pt x="8712655" y="6160"/>
                  </a:lnTo>
                  <a:lnTo>
                    <a:pt x="86668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814447"/>
              <a:ext cx="8839200" cy="1034415"/>
            </a:xfrm>
            <a:custGeom>
              <a:avLst/>
              <a:gdLst/>
              <a:ahLst/>
              <a:cxnLst/>
              <a:rect l="l" t="t" r="r" b="b"/>
              <a:pathLst>
                <a:path w="8839200" h="1034414">
                  <a:moveTo>
                    <a:pt x="0" y="172465"/>
                  </a:moveTo>
                  <a:lnTo>
                    <a:pt x="6157" y="126617"/>
                  </a:lnTo>
                  <a:lnTo>
                    <a:pt x="23534" y="85419"/>
                  </a:lnTo>
                  <a:lnTo>
                    <a:pt x="50488" y="50514"/>
                  </a:lnTo>
                  <a:lnTo>
                    <a:pt x="85375" y="23546"/>
                  </a:lnTo>
                  <a:lnTo>
                    <a:pt x="126553" y="6160"/>
                  </a:lnTo>
                  <a:lnTo>
                    <a:pt x="172377" y="0"/>
                  </a:lnTo>
                  <a:lnTo>
                    <a:pt x="8666861" y="0"/>
                  </a:lnTo>
                  <a:lnTo>
                    <a:pt x="8712655" y="6160"/>
                  </a:lnTo>
                  <a:lnTo>
                    <a:pt x="8753818" y="23546"/>
                  </a:lnTo>
                  <a:lnTo>
                    <a:pt x="8788701" y="50514"/>
                  </a:lnTo>
                  <a:lnTo>
                    <a:pt x="8815657" y="85419"/>
                  </a:lnTo>
                  <a:lnTo>
                    <a:pt x="8833039" y="126617"/>
                  </a:lnTo>
                  <a:lnTo>
                    <a:pt x="8839200" y="172465"/>
                  </a:lnTo>
                  <a:lnTo>
                    <a:pt x="8839200" y="861948"/>
                  </a:lnTo>
                  <a:lnTo>
                    <a:pt x="8833039" y="907743"/>
                  </a:lnTo>
                  <a:lnTo>
                    <a:pt x="8815657" y="948906"/>
                  </a:lnTo>
                  <a:lnTo>
                    <a:pt x="8788701" y="983789"/>
                  </a:lnTo>
                  <a:lnTo>
                    <a:pt x="8753818" y="1010745"/>
                  </a:lnTo>
                  <a:lnTo>
                    <a:pt x="8712655" y="1028127"/>
                  </a:lnTo>
                  <a:lnTo>
                    <a:pt x="8666861" y="1034288"/>
                  </a:lnTo>
                  <a:lnTo>
                    <a:pt x="172377" y="1034288"/>
                  </a:lnTo>
                  <a:lnTo>
                    <a:pt x="126553" y="1028127"/>
                  </a:lnTo>
                  <a:lnTo>
                    <a:pt x="85375" y="1010745"/>
                  </a:lnTo>
                  <a:lnTo>
                    <a:pt x="50488" y="983789"/>
                  </a:lnTo>
                  <a:lnTo>
                    <a:pt x="23534" y="948906"/>
                  </a:lnTo>
                  <a:lnTo>
                    <a:pt x="6157" y="907743"/>
                  </a:lnTo>
                  <a:lnTo>
                    <a:pt x="0" y="861948"/>
                  </a:lnTo>
                  <a:lnTo>
                    <a:pt x="0" y="172465"/>
                  </a:lnTo>
                  <a:close/>
                </a:path>
              </a:pathLst>
            </a:custGeom>
            <a:ln w="25399">
              <a:solidFill>
                <a:srgbClr val="AD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39700" y="3910965"/>
            <a:ext cx="8864600" cy="1059815"/>
            <a:chOff x="139700" y="3910965"/>
            <a:chExt cx="8864600" cy="1059815"/>
          </a:xfrm>
        </p:grpSpPr>
        <p:sp>
          <p:nvSpPr>
            <p:cNvPr id="10" name="object 10"/>
            <p:cNvSpPr/>
            <p:nvPr/>
          </p:nvSpPr>
          <p:spPr>
            <a:xfrm>
              <a:off x="152400" y="3923665"/>
              <a:ext cx="8839200" cy="1034415"/>
            </a:xfrm>
            <a:custGeom>
              <a:avLst/>
              <a:gdLst/>
              <a:ahLst/>
              <a:cxnLst/>
              <a:rect l="l" t="t" r="r" b="b"/>
              <a:pathLst>
                <a:path w="8839200" h="1034414">
                  <a:moveTo>
                    <a:pt x="8666861" y="0"/>
                  </a:moveTo>
                  <a:lnTo>
                    <a:pt x="172377" y="0"/>
                  </a:lnTo>
                  <a:lnTo>
                    <a:pt x="126553" y="6151"/>
                  </a:lnTo>
                  <a:lnTo>
                    <a:pt x="85375" y="23513"/>
                  </a:lnTo>
                  <a:lnTo>
                    <a:pt x="50488" y="50450"/>
                  </a:lnTo>
                  <a:lnTo>
                    <a:pt x="23534" y="85325"/>
                  </a:lnTo>
                  <a:lnTo>
                    <a:pt x="6157" y="126500"/>
                  </a:lnTo>
                  <a:lnTo>
                    <a:pt x="0" y="172339"/>
                  </a:lnTo>
                  <a:lnTo>
                    <a:pt x="0" y="861822"/>
                  </a:lnTo>
                  <a:lnTo>
                    <a:pt x="6157" y="907670"/>
                  </a:lnTo>
                  <a:lnTo>
                    <a:pt x="23534" y="948868"/>
                  </a:lnTo>
                  <a:lnTo>
                    <a:pt x="50488" y="983773"/>
                  </a:lnTo>
                  <a:lnTo>
                    <a:pt x="85375" y="1010741"/>
                  </a:lnTo>
                  <a:lnTo>
                    <a:pt x="126553" y="1028127"/>
                  </a:lnTo>
                  <a:lnTo>
                    <a:pt x="172377" y="1034288"/>
                  </a:lnTo>
                  <a:lnTo>
                    <a:pt x="8666861" y="1034288"/>
                  </a:lnTo>
                  <a:lnTo>
                    <a:pt x="8712655" y="1028127"/>
                  </a:lnTo>
                  <a:lnTo>
                    <a:pt x="8753818" y="1010741"/>
                  </a:lnTo>
                  <a:lnTo>
                    <a:pt x="8788701" y="983773"/>
                  </a:lnTo>
                  <a:lnTo>
                    <a:pt x="8815657" y="948868"/>
                  </a:lnTo>
                  <a:lnTo>
                    <a:pt x="8833039" y="907670"/>
                  </a:lnTo>
                  <a:lnTo>
                    <a:pt x="8839200" y="861822"/>
                  </a:lnTo>
                  <a:lnTo>
                    <a:pt x="8839200" y="172339"/>
                  </a:lnTo>
                  <a:lnTo>
                    <a:pt x="8833039" y="126500"/>
                  </a:lnTo>
                  <a:lnTo>
                    <a:pt x="8815657" y="85325"/>
                  </a:lnTo>
                  <a:lnTo>
                    <a:pt x="8788701" y="50450"/>
                  </a:lnTo>
                  <a:lnTo>
                    <a:pt x="8753818" y="23513"/>
                  </a:lnTo>
                  <a:lnTo>
                    <a:pt x="8712655" y="6151"/>
                  </a:lnTo>
                  <a:lnTo>
                    <a:pt x="86668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2400" y="3923665"/>
              <a:ext cx="8839200" cy="1034415"/>
            </a:xfrm>
            <a:custGeom>
              <a:avLst/>
              <a:gdLst/>
              <a:ahLst/>
              <a:cxnLst/>
              <a:rect l="l" t="t" r="r" b="b"/>
              <a:pathLst>
                <a:path w="8839200" h="1034414">
                  <a:moveTo>
                    <a:pt x="0" y="172339"/>
                  </a:moveTo>
                  <a:lnTo>
                    <a:pt x="6157" y="126500"/>
                  </a:lnTo>
                  <a:lnTo>
                    <a:pt x="23534" y="85325"/>
                  </a:lnTo>
                  <a:lnTo>
                    <a:pt x="50488" y="50450"/>
                  </a:lnTo>
                  <a:lnTo>
                    <a:pt x="85375" y="23513"/>
                  </a:lnTo>
                  <a:lnTo>
                    <a:pt x="126553" y="6151"/>
                  </a:lnTo>
                  <a:lnTo>
                    <a:pt x="172377" y="0"/>
                  </a:lnTo>
                  <a:lnTo>
                    <a:pt x="8666861" y="0"/>
                  </a:lnTo>
                  <a:lnTo>
                    <a:pt x="8712655" y="6151"/>
                  </a:lnTo>
                  <a:lnTo>
                    <a:pt x="8753818" y="23513"/>
                  </a:lnTo>
                  <a:lnTo>
                    <a:pt x="8788701" y="50450"/>
                  </a:lnTo>
                  <a:lnTo>
                    <a:pt x="8815657" y="85325"/>
                  </a:lnTo>
                  <a:lnTo>
                    <a:pt x="8833039" y="126500"/>
                  </a:lnTo>
                  <a:lnTo>
                    <a:pt x="8839200" y="172339"/>
                  </a:lnTo>
                  <a:lnTo>
                    <a:pt x="8839200" y="861822"/>
                  </a:lnTo>
                  <a:lnTo>
                    <a:pt x="8833039" y="907670"/>
                  </a:lnTo>
                  <a:lnTo>
                    <a:pt x="8815657" y="948868"/>
                  </a:lnTo>
                  <a:lnTo>
                    <a:pt x="8788701" y="983773"/>
                  </a:lnTo>
                  <a:lnTo>
                    <a:pt x="8753818" y="1010741"/>
                  </a:lnTo>
                  <a:lnTo>
                    <a:pt x="8712655" y="1028127"/>
                  </a:lnTo>
                  <a:lnTo>
                    <a:pt x="8666861" y="1034288"/>
                  </a:lnTo>
                  <a:lnTo>
                    <a:pt x="172377" y="1034288"/>
                  </a:lnTo>
                  <a:lnTo>
                    <a:pt x="126553" y="1028127"/>
                  </a:lnTo>
                  <a:lnTo>
                    <a:pt x="85375" y="1010741"/>
                  </a:lnTo>
                  <a:lnTo>
                    <a:pt x="50488" y="983773"/>
                  </a:lnTo>
                  <a:lnTo>
                    <a:pt x="23534" y="948868"/>
                  </a:lnTo>
                  <a:lnTo>
                    <a:pt x="6157" y="907670"/>
                  </a:lnTo>
                  <a:lnTo>
                    <a:pt x="0" y="861822"/>
                  </a:lnTo>
                  <a:lnTo>
                    <a:pt x="0" y="172339"/>
                  </a:lnTo>
                  <a:close/>
                </a:path>
              </a:pathLst>
            </a:custGeom>
            <a:ln w="25399">
              <a:solidFill>
                <a:srgbClr val="AD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39700" y="5020055"/>
            <a:ext cx="8864600" cy="1059815"/>
            <a:chOff x="139700" y="5020055"/>
            <a:chExt cx="8864600" cy="1059815"/>
          </a:xfrm>
        </p:grpSpPr>
        <p:sp>
          <p:nvSpPr>
            <p:cNvPr id="13" name="object 13"/>
            <p:cNvSpPr/>
            <p:nvPr/>
          </p:nvSpPr>
          <p:spPr>
            <a:xfrm>
              <a:off x="152400" y="5032755"/>
              <a:ext cx="8839200" cy="1034415"/>
            </a:xfrm>
            <a:custGeom>
              <a:avLst/>
              <a:gdLst/>
              <a:ahLst/>
              <a:cxnLst/>
              <a:rect l="l" t="t" r="r" b="b"/>
              <a:pathLst>
                <a:path w="8839200" h="1034414">
                  <a:moveTo>
                    <a:pt x="8666861" y="0"/>
                  </a:moveTo>
                  <a:lnTo>
                    <a:pt x="172377" y="0"/>
                  </a:lnTo>
                  <a:lnTo>
                    <a:pt x="126553" y="6160"/>
                  </a:lnTo>
                  <a:lnTo>
                    <a:pt x="85375" y="23546"/>
                  </a:lnTo>
                  <a:lnTo>
                    <a:pt x="50488" y="50514"/>
                  </a:lnTo>
                  <a:lnTo>
                    <a:pt x="23534" y="85419"/>
                  </a:lnTo>
                  <a:lnTo>
                    <a:pt x="6157" y="126617"/>
                  </a:lnTo>
                  <a:lnTo>
                    <a:pt x="0" y="172466"/>
                  </a:lnTo>
                  <a:lnTo>
                    <a:pt x="0" y="861936"/>
                  </a:lnTo>
                  <a:lnTo>
                    <a:pt x="6157" y="907765"/>
                  </a:lnTo>
                  <a:lnTo>
                    <a:pt x="23534" y="948946"/>
                  </a:lnTo>
                  <a:lnTo>
                    <a:pt x="50488" y="983835"/>
                  </a:lnTo>
                  <a:lnTo>
                    <a:pt x="85375" y="1010790"/>
                  </a:lnTo>
                  <a:lnTo>
                    <a:pt x="126553" y="1028168"/>
                  </a:lnTo>
                  <a:lnTo>
                    <a:pt x="172377" y="1034326"/>
                  </a:lnTo>
                  <a:lnTo>
                    <a:pt x="8666861" y="1034326"/>
                  </a:lnTo>
                  <a:lnTo>
                    <a:pt x="8712655" y="1028168"/>
                  </a:lnTo>
                  <a:lnTo>
                    <a:pt x="8753818" y="1010790"/>
                  </a:lnTo>
                  <a:lnTo>
                    <a:pt x="8788701" y="983835"/>
                  </a:lnTo>
                  <a:lnTo>
                    <a:pt x="8815657" y="948946"/>
                  </a:lnTo>
                  <a:lnTo>
                    <a:pt x="8833039" y="907765"/>
                  </a:lnTo>
                  <a:lnTo>
                    <a:pt x="8839200" y="861936"/>
                  </a:lnTo>
                  <a:lnTo>
                    <a:pt x="8839200" y="172466"/>
                  </a:lnTo>
                  <a:lnTo>
                    <a:pt x="8833039" y="126617"/>
                  </a:lnTo>
                  <a:lnTo>
                    <a:pt x="8815657" y="85419"/>
                  </a:lnTo>
                  <a:lnTo>
                    <a:pt x="8788701" y="50514"/>
                  </a:lnTo>
                  <a:lnTo>
                    <a:pt x="8753818" y="23546"/>
                  </a:lnTo>
                  <a:lnTo>
                    <a:pt x="8712655" y="6160"/>
                  </a:lnTo>
                  <a:lnTo>
                    <a:pt x="86668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2400" y="5032755"/>
              <a:ext cx="8839200" cy="1034415"/>
            </a:xfrm>
            <a:custGeom>
              <a:avLst/>
              <a:gdLst/>
              <a:ahLst/>
              <a:cxnLst/>
              <a:rect l="l" t="t" r="r" b="b"/>
              <a:pathLst>
                <a:path w="8839200" h="1034414">
                  <a:moveTo>
                    <a:pt x="0" y="172466"/>
                  </a:moveTo>
                  <a:lnTo>
                    <a:pt x="6157" y="126617"/>
                  </a:lnTo>
                  <a:lnTo>
                    <a:pt x="23534" y="85419"/>
                  </a:lnTo>
                  <a:lnTo>
                    <a:pt x="50488" y="50514"/>
                  </a:lnTo>
                  <a:lnTo>
                    <a:pt x="85375" y="23546"/>
                  </a:lnTo>
                  <a:lnTo>
                    <a:pt x="126553" y="6160"/>
                  </a:lnTo>
                  <a:lnTo>
                    <a:pt x="172377" y="0"/>
                  </a:lnTo>
                  <a:lnTo>
                    <a:pt x="8666861" y="0"/>
                  </a:lnTo>
                  <a:lnTo>
                    <a:pt x="8712655" y="6160"/>
                  </a:lnTo>
                  <a:lnTo>
                    <a:pt x="8753818" y="23546"/>
                  </a:lnTo>
                  <a:lnTo>
                    <a:pt x="8788701" y="50514"/>
                  </a:lnTo>
                  <a:lnTo>
                    <a:pt x="8815657" y="85419"/>
                  </a:lnTo>
                  <a:lnTo>
                    <a:pt x="8833039" y="126617"/>
                  </a:lnTo>
                  <a:lnTo>
                    <a:pt x="8839200" y="172466"/>
                  </a:lnTo>
                  <a:lnTo>
                    <a:pt x="8839200" y="861936"/>
                  </a:lnTo>
                  <a:lnTo>
                    <a:pt x="8833039" y="907765"/>
                  </a:lnTo>
                  <a:lnTo>
                    <a:pt x="8815657" y="948946"/>
                  </a:lnTo>
                  <a:lnTo>
                    <a:pt x="8788701" y="983835"/>
                  </a:lnTo>
                  <a:lnTo>
                    <a:pt x="8753818" y="1010790"/>
                  </a:lnTo>
                  <a:lnTo>
                    <a:pt x="8712655" y="1028168"/>
                  </a:lnTo>
                  <a:lnTo>
                    <a:pt x="8666861" y="1034326"/>
                  </a:lnTo>
                  <a:lnTo>
                    <a:pt x="172377" y="1034326"/>
                  </a:lnTo>
                  <a:lnTo>
                    <a:pt x="126553" y="1028168"/>
                  </a:lnTo>
                  <a:lnTo>
                    <a:pt x="85375" y="1010790"/>
                  </a:lnTo>
                  <a:lnTo>
                    <a:pt x="50488" y="983835"/>
                  </a:lnTo>
                  <a:lnTo>
                    <a:pt x="23534" y="948946"/>
                  </a:lnTo>
                  <a:lnTo>
                    <a:pt x="6157" y="907765"/>
                  </a:lnTo>
                  <a:lnTo>
                    <a:pt x="0" y="861936"/>
                  </a:lnTo>
                  <a:lnTo>
                    <a:pt x="0" y="172466"/>
                  </a:lnTo>
                  <a:close/>
                </a:path>
              </a:pathLst>
            </a:custGeom>
            <a:ln w="25400">
              <a:solidFill>
                <a:srgbClr val="AD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89356" y="1791081"/>
            <a:ext cx="8518525" cy="4113529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161290">
              <a:lnSpc>
                <a:spcPts val="2860"/>
              </a:lnSpc>
              <a:spcBef>
                <a:spcPts val="415"/>
              </a:spcBef>
              <a:tabLst>
                <a:tab pos="2230120" algn="l"/>
              </a:tabLst>
            </a:pPr>
            <a:r>
              <a:rPr sz="2600" b="1" spc="-70" dirty="0">
                <a:solidFill>
                  <a:srgbClr val="A42339"/>
                </a:solidFill>
                <a:latin typeface="Calibri"/>
                <a:cs typeface="Calibri"/>
              </a:rPr>
              <a:t>Text</a:t>
            </a:r>
            <a:r>
              <a:rPr sz="2600" b="1" spc="-15" dirty="0">
                <a:solidFill>
                  <a:srgbClr val="A42339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A42339"/>
                </a:solidFill>
                <a:latin typeface="Calibri"/>
                <a:cs typeface="Calibri"/>
              </a:rPr>
              <a:t>messaging	</a:t>
            </a:r>
            <a:r>
              <a:rPr sz="2600" dirty="0">
                <a:latin typeface="Calibri"/>
                <a:cs typeface="Calibri"/>
              </a:rPr>
              <a:t>(</a:t>
            </a:r>
            <a:r>
              <a:rPr sz="2600" b="1" dirty="0">
                <a:solidFill>
                  <a:srgbClr val="A42339"/>
                </a:solidFill>
                <a:latin typeface="Calibri"/>
                <a:cs typeface="Calibri"/>
              </a:rPr>
              <a:t>SMS</a:t>
            </a:r>
            <a:r>
              <a:rPr sz="2600" dirty="0">
                <a:latin typeface="Calibri"/>
                <a:cs typeface="Calibri"/>
              </a:rPr>
              <a:t>) </a:t>
            </a:r>
            <a:r>
              <a:rPr sz="2600" spc="-10" dirty="0">
                <a:latin typeface="Calibri"/>
                <a:cs typeface="Calibri"/>
              </a:rPr>
              <a:t>allows </a:t>
            </a:r>
            <a:r>
              <a:rPr sz="2600" spc="-15" dirty="0">
                <a:latin typeface="Calibri"/>
                <a:cs typeface="Calibri"/>
              </a:rPr>
              <a:t>users to </a:t>
            </a:r>
            <a:r>
              <a:rPr sz="2600" spc="-5" dirty="0">
                <a:latin typeface="Calibri"/>
                <a:cs typeface="Calibri"/>
              </a:rPr>
              <a:t>send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10" dirty="0">
                <a:latin typeface="Calibri"/>
                <a:cs typeface="Calibri"/>
              </a:rPr>
              <a:t>receive </a:t>
            </a:r>
            <a:r>
              <a:rPr sz="2600" spc="-5" dirty="0">
                <a:latin typeface="Calibri"/>
                <a:cs typeface="Calibri"/>
              </a:rPr>
              <a:t>short  </a:t>
            </a:r>
            <a:r>
              <a:rPr sz="2600" spc="-15" dirty="0">
                <a:latin typeface="Calibri"/>
                <a:cs typeface="Calibri"/>
              </a:rPr>
              <a:t>text </a:t>
            </a:r>
            <a:r>
              <a:rPr sz="2600" spc="-5" dirty="0">
                <a:latin typeface="Calibri"/>
                <a:cs typeface="Calibri"/>
              </a:rPr>
              <a:t>messages on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5" dirty="0">
                <a:latin typeface="Calibri"/>
                <a:cs typeface="Calibri"/>
              </a:rPr>
              <a:t>phone or other mobile device or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computer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b="1" spc="-10" dirty="0">
                <a:solidFill>
                  <a:srgbClr val="A42339"/>
                </a:solidFill>
                <a:latin typeface="Calibri"/>
                <a:cs typeface="Calibri"/>
              </a:rPr>
              <a:t>Picture </a:t>
            </a:r>
            <a:r>
              <a:rPr sz="2600" b="1" dirty="0">
                <a:solidFill>
                  <a:srgbClr val="A42339"/>
                </a:solidFill>
                <a:latin typeface="Calibri"/>
                <a:cs typeface="Calibri"/>
              </a:rPr>
              <a:t>messaging </a:t>
            </a:r>
            <a:r>
              <a:rPr sz="2600" spc="-10" dirty="0">
                <a:latin typeface="Calibri"/>
                <a:cs typeface="Calibri"/>
              </a:rPr>
              <a:t>allows </a:t>
            </a:r>
            <a:r>
              <a:rPr sz="2600" spc="-15" dirty="0">
                <a:latin typeface="Calibri"/>
                <a:cs typeface="Calibri"/>
              </a:rPr>
              <a:t>users to </a:t>
            </a:r>
            <a:r>
              <a:rPr sz="2600" spc="-5" dirty="0">
                <a:latin typeface="Calibri"/>
                <a:cs typeface="Calibri"/>
              </a:rPr>
              <a:t>send </a:t>
            </a:r>
            <a:r>
              <a:rPr sz="2600" spc="-10" dirty="0">
                <a:latin typeface="Calibri"/>
                <a:cs typeface="Calibri"/>
              </a:rPr>
              <a:t>pictures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5" dirty="0">
                <a:latin typeface="Calibri"/>
                <a:cs typeface="Calibri"/>
              </a:rPr>
              <a:t>sound files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b="1" spc="-5" dirty="0">
                <a:solidFill>
                  <a:srgbClr val="A42339"/>
                </a:solidFill>
                <a:latin typeface="Calibri"/>
                <a:cs typeface="Calibri"/>
              </a:rPr>
              <a:t>Video </a:t>
            </a:r>
            <a:r>
              <a:rPr sz="2600" b="1" dirty="0">
                <a:solidFill>
                  <a:srgbClr val="A42339"/>
                </a:solidFill>
                <a:latin typeface="Calibri"/>
                <a:cs typeface="Calibri"/>
              </a:rPr>
              <a:t>messaging </a:t>
            </a:r>
            <a:r>
              <a:rPr sz="2600" spc="-10" dirty="0">
                <a:latin typeface="Calibri"/>
                <a:cs typeface="Calibri"/>
              </a:rPr>
              <a:t>allows </a:t>
            </a:r>
            <a:r>
              <a:rPr sz="2600" spc="-15" dirty="0">
                <a:latin typeface="Calibri"/>
                <a:cs typeface="Calibri"/>
              </a:rPr>
              <a:t>users to </a:t>
            </a:r>
            <a:r>
              <a:rPr sz="2600" spc="-5" dirty="0">
                <a:latin typeface="Calibri"/>
                <a:cs typeface="Calibri"/>
              </a:rPr>
              <a:t>send short video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clips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650">
              <a:latin typeface="Calibri"/>
              <a:cs typeface="Calibri"/>
            </a:endParaRPr>
          </a:p>
          <a:p>
            <a:pPr marL="12700" marR="329565">
              <a:lnSpc>
                <a:spcPts val="2860"/>
              </a:lnSpc>
            </a:pPr>
            <a:r>
              <a:rPr sz="2600" spc="-5" dirty="0">
                <a:latin typeface="Calibri"/>
                <a:cs typeface="Calibri"/>
              </a:rPr>
              <a:t>Wireless </a:t>
            </a:r>
            <a:r>
              <a:rPr sz="2600" spc="-10" dirty="0">
                <a:latin typeface="Calibri"/>
                <a:cs typeface="Calibri"/>
              </a:rPr>
              <a:t>instant </a:t>
            </a:r>
            <a:r>
              <a:rPr sz="2600" dirty="0">
                <a:latin typeface="Calibri"/>
                <a:cs typeface="Calibri"/>
              </a:rPr>
              <a:t>messaging </a:t>
            </a:r>
            <a:r>
              <a:rPr sz="2600" spc="-10" dirty="0">
                <a:latin typeface="Calibri"/>
                <a:cs typeface="Calibri"/>
              </a:rPr>
              <a:t>allows </a:t>
            </a:r>
            <a:r>
              <a:rPr sz="2600" spc="-5" dirty="0">
                <a:latin typeface="Calibri"/>
                <a:cs typeface="Calibri"/>
              </a:rPr>
              <a:t>wireless </a:t>
            </a:r>
            <a:r>
              <a:rPr sz="2600" spc="-15" dirty="0">
                <a:latin typeface="Calibri"/>
                <a:cs typeface="Calibri"/>
              </a:rPr>
              <a:t>users to exchange  </a:t>
            </a:r>
            <a:r>
              <a:rPr sz="2600" spc="-5" dirty="0">
                <a:latin typeface="Calibri"/>
                <a:cs typeface="Calibri"/>
              </a:rPr>
              <a:t>real-time messages </a:t>
            </a:r>
            <a:r>
              <a:rPr sz="2600" dirty="0">
                <a:latin typeface="Calibri"/>
                <a:cs typeface="Calibri"/>
              </a:rPr>
              <a:t>with </a:t>
            </a:r>
            <a:r>
              <a:rPr sz="2600" spc="-5" dirty="0">
                <a:latin typeface="Calibri"/>
                <a:cs typeface="Calibri"/>
              </a:rPr>
              <a:t>one or </a:t>
            </a:r>
            <a:r>
              <a:rPr sz="2600" spc="-10" dirty="0">
                <a:latin typeface="Calibri"/>
                <a:cs typeface="Calibri"/>
              </a:rPr>
              <a:t>more </a:t>
            </a:r>
            <a:r>
              <a:rPr sz="2600" spc="-5" dirty="0">
                <a:latin typeface="Calibri"/>
                <a:cs typeface="Calibri"/>
              </a:rPr>
              <a:t>other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users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09950" y="64411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1140" y="6425895"/>
            <a:ext cx="998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Pages </a:t>
            </a:r>
            <a:r>
              <a:rPr sz="1200" dirty="0">
                <a:latin typeface="Calibri"/>
                <a:cs typeface="Calibri"/>
              </a:rPr>
              <a:t>463 -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464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74402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Uses of </a:t>
            </a:r>
            <a:r>
              <a:rPr spc="-15" dirty="0"/>
              <a:t>Computer</a:t>
            </a:r>
            <a:r>
              <a:rPr spc="-35" dirty="0"/>
              <a:t> </a:t>
            </a:r>
            <a:r>
              <a:rPr spc="-10" dirty="0"/>
              <a:t>Communications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10613"/>
            <a:ext cx="847534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5600" algn="l"/>
              </a:tabLst>
            </a:pPr>
            <a:r>
              <a:rPr sz="2800" b="1" spc="-15" dirty="0">
                <a:solidFill>
                  <a:srgbClr val="A42339"/>
                </a:solidFill>
                <a:latin typeface="Calibri"/>
                <a:cs typeface="Calibri"/>
              </a:rPr>
              <a:t>Wireless </a:t>
            </a:r>
            <a:r>
              <a:rPr sz="2800" b="1" spc="-20" dirty="0">
                <a:solidFill>
                  <a:srgbClr val="A42339"/>
                </a:solidFill>
                <a:latin typeface="Calibri"/>
                <a:cs typeface="Calibri"/>
              </a:rPr>
              <a:t>Internet </a:t>
            </a:r>
            <a:r>
              <a:rPr sz="2800" b="1" spc="-5" dirty="0">
                <a:solidFill>
                  <a:srgbClr val="A42339"/>
                </a:solidFill>
                <a:latin typeface="Calibri"/>
                <a:cs typeface="Calibri"/>
              </a:rPr>
              <a:t>access </a:t>
            </a:r>
            <a:r>
              <a:rPr sz="2800" b="1" spc="-10" dirty="0">
                <a:solidFill>
                  <a:srgbClr val="A42339"/>
                </a:solidFill>
                <a:latin typeface="Calibri"/>
                <a:cs typeface="Calibri"/>
              </a:rPr>
              <a:t>points </a:t>
            </a:r>
            <a:r>
              <a:rPr sz="2800" spc="-10" dirty="0">
                <a:latin typeface="Calibri"/>
                <a:cs typeface="Calibri"/>
              </a:rPr>
              <a:t>allow people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connect  wirelessly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Internet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10" dirty="0">
                <a:latin typeface="Calibri"/>
                <a:cs typeface="Calibri"/>
              </a:rPr>
              <a:t>home, work, </a:t>
            </a:r>
            <a:r>
              <a:rPr sz="2800" spc="-5" dirty="0">
                <a:latin typeface="Calibri"/>
                <a:cs typeface="Calibri"/>
              </a:rPr>
              <a:t>school, and  in </a:t>
            </a:r>
            <a:r>
              <a:rPr sz="2800" spc="-15" dirty="0">
                <a:latin typeface="Calibri"/>
                <a:cs typeface="Calibri"/>
              </a:rPr>
              <a:t>many </a:t>
            </a:r>
            <a:r>
              <a:rPr sz="2800" spc="-10" dirty="0">
                <a:latin typeface="Calibri"/>
                <a:cs typeface="Calibri"/>
              </a:rPr>
              <a:t>public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locations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950" y="6441135"/>
            <a:ext cx="24758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09131"/>
            <a:ext cx="9461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Pages 464 –</a:t>
            </a:r>
            <a:r>
              <a:rPr sz="1100" spc="-1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465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76400" y="3000527"/>
            <a:ext cx="5630036" cy="3243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1140" y="6628586"/>
            <a:ext cx="61912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" dirty="0">
                <a:latin typeface="Calibri"/>
                <a:cs typeface="Calibri"/>
              </a:rPr>
              <a:t>Figure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9-4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1998</Words>
  <Application>Microsoft Office PowerPoint</Application>
  <PresentationFormat>On-screen Show (4:3)</PresentationFormat>
  <Paragraphs>431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Arial Black</vt:lpstr>
      <vt:lpstr>Calibri</vt:lpstr>
      <vt:lpstr>Office Theme</vt:lpstr>
      <vt:lpstr>PowerPoint Presentation</vt:lpstr>
      <vt:lpstr>Objectives Overview</vt:lpstr>
      <vt:lpstr>Objectives Overview</vt:lpstr>
      <vt:lpstr>Communications</vt:lpstr>
      <vt:lpstr>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 Communications Standards</vt:lpstr>
      <vt:lpstr>Network Communications Standards</vt:lpstr>
      <vt:lpstr>Network Communications Standards</vt:lpstr>
      <vt:lpstr>Network Communications Standards</vt:lpstr>
      <vt:lpstr>Network Communications Standards</vt:lpstr>
      <vt:lpstr>Network Communications Standards</vt:lpstr>
      <vt:lpstr>Network Communications Standards</vt:lpstr>
      <vt:lpstr>Communications Software</vt:lpstr>
      <vt:lpstr>Communications Over  the Telephone Network</vt:lpstr>
      <vt:lpstr>Dial-up  lines</vt:lpstr>
      <vt:lpstr>Communications Over  the Telephone Network</vt:lpstr>
      <vt:lpstr>Communications Over  the Telephone Network</vt:lpstr>
      <vt:lpstr>Communications Devices</vt:lpstr>
      <vt:lpstr>Communications Devices</vt:lpstr>
      <vt:lpstr>Communications Devices</vt:lpstr>
      <vt:lpstr>Communications Devices</vt:lpstr>
      <vt:lpstr>Communications Devices</vt:lpstr>
      <vt:lpstr>Communications Devices</vt:lpstr>
      <vt:lpstr>Communications Devices</vt:lpstr>
      <vt:lpstr>Communications Devices</vt:lpstr>
      <vt:lpstr>Home Networks</vt:lpstr>
      <vt:lpstr>Home Networks</vt:lpstr>
      <vt:lpstr>Home Networks</vt:lpstr>
      <vt:lpstr>Communications Channel</vt:lpstr>
      <vt:lpstr>Physical Transmission Media</vt:lpstr>
      <vt:lpstr>Physical Transmission Media</vt:lpstr>
      <vt:lpstr>Wireless Transmission Media</vt:lpstr>
      <vt:lpstr>Wireless Transmission Media</vt:lpstr>
      <vt:lpstr>Wireless Transmission Media</vt:lpstr>
      <vt:lpstr>Wireless Transmission Media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Abdul Qadeer</cp:lastModifiedBy>
  <cp:revision>1</cp:revision>
  <dcterms:created xsi:type="dcterms:W3CDTF">2020-11-29T12:55:24Z</dcterms:created>
  <dcterms:modified xsi:type="dcterms:W3CDTF">2020-11-29T13:10:33Z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2012-02-15T00:00:00Z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2020-11-29T00:00:00Z</vt:filetime>
  </property>
</Properties>
</file>