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74" r:id="rId7"/>
    <p:sldId id="271" r:id="rId8"/>
    <p:sldId id="272" r:id="rId9"/>
    <p:sldId id="275" r:id="rId10"/>
    <p:sldId id="273" r:id="rId11"/>
    <p:sldId id="276" r:id="rId12"/>
    <p:sldId id="260" r:id="rId13"/>
    <p:sldId id="261" r:id="rId14"/>
    <p:sldId id="262" r:id="rId15"/>
    <p:sldId id="263" r:id="rId16"/>
    <p:sldId id="264" r:id="rId17"/>
    <p:sldId id="265" r:id="rId18"/>
    <p:sldId id="266" r:id="rId19"/>
    <p:sldId id="267" r:id="rId20"/>
    <p:sldId id="268" r:id="rId21"/>
    <p:sldId id="269"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Linguistics Micro &amp; Macro Levels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05011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Syntax</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study of </a:t>
            </a:r>
            <a:r>
              <a:rPr lang="en-US" dirty="0"/>
              <a:t>the rules that govern the ways in which words combine to form phrases, clauses, and sentences</a:t>
            </a:r>
            <a:r>
              <a:rPr lang="en-US" dirty="0" smtClean="0"/>
              <a:t>.</a:t>
            </a:r>
          </a:p>
          <a:p>
            <a:r>
              <a:rPr lang="en-US" dirty="0" smtClean="0"/>
              <a:t>In other words, it is the study of grammatical structures of a language</a:t>
            </a:r>
          </a:p>
          <a:p>
            <a:r>
              <a:rPr lang="en-US" dirty="0"/>
              <a:t>Syntax is the proper order of words in a phrase or sentence.</a:t>
            </a:r>
          </a:p>
          <a:p>
            <a:r>
              <a:rPr lang="en-US" dirty="0"/>
              <a:t>Syntax is a tool used in writing proper grammatical sentences.</a:t>
            </a:r>
          </a:p>
          <a:p>
            <a:r>
              <a:rPr lang="en-US" dirty="0"/>
              <a:t>Native speakers of a language learn correct syntax without realizing it.</a:t>
            </a:r>
          </a:p>
        </p:txBody>
      </p:sp>
    </p:spTree>
    <p:extLst>
      <p:ext uri="{BB962C8B-B14F-4D97-AF65-F5344CB8AC3E}">
        <p14:creationId xmlns:p14="http://schemas.microsoft.com/office/powerpoint/2010/main" val="3446184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Levels/Branches of Macro Linguistics</a:t>
            </a:r>
            <a:endParaRPr lang="en-US" dirty="0"/>
          </a:p>
        </p:txBody>
      </p:sp>
      <p:sp>
        <p:nvSpPr>
          <p:cNvPr id="3" name="Content Placeholder 2"/>
          <p:cNvSpPr>
            <a:spLocks noGrp="1"/>
          </p:cNvSpPr>
          <p:nvPr>
            <p:ph idx="1"/>
          </p:nvPr>
        </p:nvSpPr>
        <p:spPr/>
        <p:txBody>
          <a:bodyPr/>
          <a:lstStyle/>
          <a:p>
            <a:r>
              <a:rPr lang="en-US" b="1" dirty="0" smtClean="0"/>
              <a:t>Discourse Analysis</a:t>
            </a:r>
            <a:r>
              <a:rPr lang="en-US" dirty="0" smtClean="0"/>
              <a:t>: the study of language beyond the level of sentence (larger chunks)</a:t>
            </a:r>
          </a:p>
          <a:p>
            <a:r>
              <a:rPr lang="en-US" dirty="0" smtClean="0"/>
              <a:t>DA is an interdisciplinary approach</a:t>
            </a:r>
          </a:p>
          <a:p>
            <a:r>
              <a:rPr lang="en-US" dirty="0" smtClean="0"/>
              <a:t>It is a </a:t>
            </a:r>
            <a:r>
              <a:rPr lang="en-US" b="1" dirty="0" smtClean="0"/>
              <a:t>research</a:t>
            </a:r>
            <a:r>
              <a:rPr lang="en-US" dirty="0" smtClean="0"/>
              <a:t> based approach to the study of written and spoken language </a:t>
            </a:r>
            <a:r>
              <a:rPr lang="en-US" b="1" dirty="0" smtClean="0"/>
              <a:t>in real use </a:t>
            </a:r>
            <a:r>
              <a:rPr lang="en-US" dirty="0" smtClean="0"/>
              <a:t>or </a:t>
            </a:r>
            <a:r>
              <a:rPr lang="en-US" b="1" dirty="0" smtClean="0"/>
              <a:t>social context</a:t>
            </a:r>
          </a:p>
          <a:p>
            <a:r>
              <a:rPr lang="en-US" dirty="0" smtClean="0"/>
              <a:t>DA focuses on the naturally occurring language</a:t>
            </a:r>
            <a:endParaRPr lang="en-US" dirty="0"/>
          </a:p>
        </p:txBody>
      </p:sp>
    </p:spTree>
    <p:extLst>
      <p:ext uri="{BB962C8B-B14F-4D97-AF65-F5344CB8AC3E}">
        <p14:creationId xmlns:p14="http://schemas.microsoft.com/office/powerpoint/2010/main" val="1948251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Sociolinguistics</a:t>
            </a:r>
            <a:endParaRPr lang="en-US" dirty="0"/>
          </a:p>
        </p:txBody>
      </p:sp>
      <p:sp>
        <p:nvSpPr>
          <p:cNvPr id="3" name="Content Placeholder 2"/>
          <p:cNvSpPr>
            <a:spLocks noGrp="1"/>
          </p:cNvSpPr>
          <p:nvPr>
            <p:ph idx="1"/>
          </p:nvPr>
        </p:nvSpPr>
        <p:spPr>
          <a:xfrm>
            <a:off x="152400" y="1219200"/>
            <a:ext cx="8839200" cy="5486400"/>
          </a:xfrm>
        </p:spPr>
        <p:txBody>
          <a:bodyPr>
            <a:normAutofit fontScale="85000" lnSpcReduction="10000"/>
          </a:bodyPr>
          <a:lstStyle/>
          <a:p>
            <a:r>
              <a:rPr lang="en-US" dirty="0" smtClean="0"/>
              <a:t>The study of </a:t>
            </a:r>
            <a:r>
              <a:rPr lang="en-US" b="1" dirty="0" smtClean="0"/>
              <a:t>relationship between</a:t>
            </a:r>
            <a:r>
              <a:rPr lang="en-US" dirty="0" smtClean="0"/>
              <a:t> </a:t>
            </a:r>
            <a:r>
              <a:rPr lang="en-US" b="1" dirty="0" smtClean="0"/>
              <a:t>language</a:t>
            </a:r>
            <a:r>
              <a:rPr lang="en-US" dirty="0" smtClean="0"/>
              <a:t> and </a:t>
            </a:r>
            <a:r>
              <a:rPr lang="en-US" b="1" dirty="0" smtClean="0"/>
              <a:t>society</a:t>
            </a:r>
          </a:p>
          <a:p>
            <a:r>
              <a:rPr lang="en-US" dirty="0" smtClean="0"/>
              <a:t>It studies language use in structures of society</a:t>
            </a:r>
          </a:p>
          <a:p>
            <a:r>
              <a:rPr lang="en-US" dirty="0"/>
              <a:t>It takes into account such </a:t>
            </a:r>
            <a:r>
              <a:rPr lang="en-US" b="1" dirty="0"/>
              <a:t>factors</a:t>
            </a:r>
            <a:r>
              <a:rPr lang="en-US" dirty="0"/>
              <a:t> as the </a:t>
            </a:r>
            <a:r>
              <a:rPr lang="en-US" dirty="0" smtClean="0"/>
              <a:t>social backgrounds </a:t>
            </a:r>
            <a:r>
              <a:rPr lang="en-US" dirty="0"/>
              <a:t>of both the speaker and the addressee (i.e. their age, sex, </a:t>
            </a:r>
            <a:r>
              <a:rPr lang="en-US" dirty="0" smtClean="0"/>
              <a:t>social class</a:t>
            </a:r>
            <a:r>
              <a:rPr lang="en-US" dirty="0"/>
              <a:t>, ethnic background, degree of integration into their </a:t>
            </a:r>
            <a:r>
              <a:rPr lang="en-US" dirty="0" smtClean="0"/>
              <a:t>neighborhood, </a:t>
            </a:r>
            <a:r>
              <a:rPr lang="en-US" dirty="0"/>
              <a:t>etc.), </a:t>
            </a:r>
            <a:r>
              <a:rPr lang="en-US" dirty="0" smtClean="0"/>
              <a:t>the relationship </a:t>
            </a:r>
            <a:r>
              <a:rPr lang="en-US" dirty="0"/>
              <a:t>between speaker and addressee (good friends, </a:t>
            </a:r>
            <a:r>
              <a:rPr lang="en-US" dirty="0" smtClean="0"/>
              <a:t>employer–employee, teacher–pupil</a:t>
            </a:r>
            <a:r>
              <a:rPr lang="en-US" dirty="0"/>
              <a:t>, grandmother–grandchild, etc.) and the context and manner of </a:t>
            </a:r>
            <a:r>
              <a:rPr lang="en-US" dirty="0" smtClean="0"/>
              <a:t>the interaction </a:t>
            </a:r>
            <a:r>
              <a:rPr lang="en-US" dirty="0"/>
              <a:t>(in bed, in the supermarket, in a TV studio, in church, </a:t>
            </a:r>
            <a:r>
              <a:rPr lang="en-US" b="1" dirty="0"/>
              <a:t>loudly</a:t>
            </a:r>
            <a:r>
              <a:rPr lang="en-US" dirty="0"/>
              <a:t>, </a:t>
            </a:r>
            <a:r>
              <a:rPr lang="en-US" dirty="0" smtClean="0"/>
              <a:t>whispering, over </a:t>
            </a:r>
            <a:r>
              <a:rPr lang="en-US" dirty="0"/>
              <a:t>the phone, by fax, etc</a:t>
            </a:r>
            <a:r>
              <a:rPr lang="en-US" dirty="0" smtClean="0"/>
              <a:t>.)</a:t>
            </a:r>
          </a:p>
          <a:p>
            <a:r>
              <a:rPr lang="en-US" dirty="0" smtClean="0"/>
              <a:t>These factors are considered crucial to understanding of language in use</a:t>
            </a:r>
            <a:endParaRPr lang="en-US" dirty="0"/>
          </a:p>
        </p:txBody>
      </p:sp>
    </p:spTree>
    <p:extLst>
      <p:ext uri="{BB962C8B-B14F-4D97-AF65-F5344CB8AC3E}">
        <p14:creationId xmlns:p14="http://schemas.microsoft.com/office/powerpoint/2010/main" val="201314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8229600" cy="1143000"/>
          </a:xfrm>
        </p:spPr>
        <p:txBody>
          <a:bodyPr/>
          <a:lstStyle/>
          <a:p>
            <a:r>
              <a:rPr lang="en-US" dirty="0" smtClean="0"/>
              <a:t>Psycholinguistics</a:t>
            </a:r>
            <a:endParaRPr lang="en-US" dirty="0"/>
          </a:p>
        </p:txBody>
      </p:sp>
      <p:sp>
        <p:nvSpPr>
          <p:cNvPr id="3" name="Content Placeholder 2"/>
          <p:cNvSpPr>
            <a:spLocks noGrp="1"/>
          </p:cNvSpPr>
          <p:nvPr>
            <p:ph idx="1"/>
          </p:nvPr>
        </p:nvSpPr>
        <p:spPr>
          <a:xfrm>
            <a:off x="457200" y="1600200"/>
            <a:ext cx="8229600" cy="5029200"/>
          </a:xfrm>
        </p:spPr>
        <p:txBody>
          <a:bodyPr>
            <a:normAutofit fontScale="85000" lnSpcReduction="10000"/>
          </a:bodyPr>
          <a:lstStyle/>
          <a:p>
            <a:r>
              <a:rPr lang="en-US" dirty="0" smtClean="0"/>
              <a:t>The study of relationship between language and psychology.</a:t>
            </a:r>
          </a:p>
          <a:p>
            <a:r>
              <a:rPr lang="en-US" dirty="0" smtClean="0"/>
              <a:t>It studies the role of human mind and cognitive structures in language acquisition</a:t>
            </a:r>
          </a:p>
          <a:p>
            <a:r>
              <a:rPr lang="en-US" dirty="0"/>
              <a:t>addresses the question of how</a:t>
            </a:r>
          </a:p>
          <a:p>
            <a:r>
              <a:rPr lang="en-US" dirty="0"/>
              <a:t>the mentally represented grammar (linguistic competence) is employed in the</a:t>
            </a:r>
          </a:p>
          <a:p>
            <a:r>
              <a:rPr lang="en-US" dirty="0"/>
              <a:t>production and comprehension of speech (linguistic performance</a:t>
            </a:r>
            <a:r>
              <a:rPr lang="en-US" dirty="0" smtClean="0"/>
              <a:t>).</a:t>
            </a:r>
          </a:p>
          <a:p>
            <a:r>
              <a:rPr lang="en-US" dirty="0" smtClean="0"/>
              <a:t>This branch put forwards the view that language acquisition is an inborn capability in human beings</a:t>
            </a:r>
          </a:p>
          <a:p>
            <a:r>
              <a:rPr lang="en-US" dirty="0" smtClean="0"/>
              <a:t>Chomsky: LAD &amp; Innateness Hypothesis</a:t>
            </a:r>
            <a:endParaRPr lang="en-US" dirty="0"/>
          </a:p>
        </p:txBody>
      </p:sp>
    </p:spTree>
    <p:extLst>
      <p:ext uri="{BB962C8B-B14F-4D97-AF65-F5344CB8AC3E}">
        <p14:creationId xmlns:p14="http://schemas.microsoft.com/office/powerpoint/2010/main" val="2647850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Neurolinguistics</a:t>
            </a:r>
          </a:p>
        </p:txBody>
      </p:sp>
      <p:sp>
        <p:nvSpPr>
          <p:cNvPr id="3" name="Content Placeholder 2"/>
          <p:cNvSpPr>
            <a:spLocks noGrp="1"/>
          </p:cNvSpPr>
          <p:nvPr>
            <p:ph idx="1"/>
          </p:nvPr>
        </p:nvSpPr>
        <p:spPr>
          <a:xfrm>
            <a:off x="152400" y="1600200"/>
            <a:ext cx="8534400" cy="4525963"/>
          </a:xfrm>
        </p:spPr>
        <p:txBody>
          <a:bodyPr>
            <a:normAutofit fontScale="92500" lnSpcReduction="20000"/>
          </a:bodyPr>
          <a:lstStyle/>
          <a:p>
            <a:r>
              <a:rPr lang="en-US" dirty="0" smtClean="0"/>
              <a:t>It is the study of Linguistics in relationship to human brain</a:t>
            </a:r>
          </a:p>
          <a:p>
            <a:r>
              <a:rPr lang="en-US" dirty="0" smtClean="0"/>
              <a:t>It addresses </a:t>
            </a:r>
            <a:r>
              <a:rPr lang="en-US" dirty="0"/>
              <a:t>the question</a:t>
            </a:r>
            <a:r>
              <a:rPr lang="en-US" dirty="0" smtClean="0"/>
              <a:t>: how is linguistic </a:t>
            </a:r>
            <a:r>
              <a:rPr lang="en-US" dirty="0"/>
              <a:t>knowledge represented in the brain</a:t>
            </a:r>
            <a:r>
              <a:rPr lang="en-US" dirty="0" smtClean="0"/>
              <a:t>?</a:t>
            </a:r>
          </a:p>
          <a:p>
            <a:r>
              <a:rPr lang="en-US" dirty="0" smtClean="0"/>
              <a:t>The </a:t>
            </a:r>
            <a:r>
              <a:rPr lang="en-US" dirty="0"/>
              <a:t>direct study of </a:t>
            </a:r>
            <a:r>
              <a:rPr lang="en-US" dirty="0" smtClean="0"/>
              <a:t>the human </a:t>
            </a:r>
            <a:r>
              <a:rPr lang="en-US" dirty="0"/>
              <a:t>brain is fraught with difficulties</a:t>
            </a:r>
            <a:r>
              <a:rPr lang="en-US" dirty="0" smtClean="0"/>
              <a:t>. So it studies brain-damaged </a:t>
            </a:r>
            <a:r>
              <a:rPr lang="en-US" dirty="0"/>
              <a:t>patients who suffer from language disorders</a:t>
            </a:r>
            <a:r>
              <a:rPr lang="en-US" dirty="0" smtClean="0"/>
              <a:t>.</a:t>
            </a:r>
          </a:p>
          <a:p>
            <a:r>
              <a:rPr lang="en-US" dirty="0"/>
              <a:t>The study of patients with various types of brain damage has revealed that </a:t>
            </a:r>
            <a:r>
              <a:rPr lang="en-US" dirty="0" smtClean="0"/>
              <a:t>different parts </a:t>
            </a:r>
            <a:r>
              <a:rPr lang="en-US" dirty="0"/>
              <a:t>of the brain are associated with (i.e. control) different functions.</a:t>
            </a:r>
          </a:p>
        </p:txBody>
      </p:sp>
    </p:spTree>
    <p:extLst>
      <p:ext uri="{BB962C8B-B14F-4D97-AF65-F5344CB8AC3E}">
        <p14:creationId xmlns:p14="http://schemas.microsoft.com/office/powerpoint/2010/main" val="2923981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Linguistics</a:t>
            </a:r>
            <a:endParaRPr lang="en-US" dirty="0"/>
          </a:p>
        </p:txBody>
      </p:sp>
      <p:sp>
        <p:nvSpPr>
          <p:cNvPr id="3" name="Content Placeholder 2"/>
          <p:cNvSpPr>
            <a:spLocks noGrp="1"/>
          </p:cNvSpPr>
          <p:nvPr>
            <p:ph idx="1"/>
          </p:nvPr>
        </p:nvSpPr>
        <p:spPr>
          <a:xfrm>
            <a:off x="152400" y="1219200"/>
            <a:ext cx="8839200" cy="5486400"/>
          </a:xfrm>
        </p:spPr>
        <p:txBody>
          <a:bodyPr>
            <a:normAutofit/>
          </a:bodyPr>
          <a:lstStyle/>
          <a:p>
            <a:r>
              <a:rPr lang="en-US" dirty="0" smtClean="0"/>
              <a:t>The branch of Linguistics that investigates how </a:t>
            </a:r>
            <a:r>
              <a:rPr lang="en-US" dirty="0"/>
              <a:t>languages change over </a:t>
            </a:r>
            <a:r>
              <a:rPr lang="en-US" dirty="0" smtClean="0"/>
              <a:t>time. </a:t>
            </a:r>
          </a:p>
          <a:p>
            <a:r>
              <a:rPr lang="en-US" dirty="0"/>
              <a:t>historical linguists </a:t>
            </a:r>
            <a:r>
              <a:rPr lang="en-US" dirty="0" smtClean="0"/>
              <a:t>have studied</a:t>
            </a:r>
            <a:r>
              <a:rPr lang="en-US" dirty="0"/>
              <a:t> </a:t>
            </a:r>
            <a:r>
              <a:rPr lang="en-US" dirty="0" smtClean="0"/>
              <a:t>language </a:t>
            </a:r>
            <a:r>
              <a:rPr lang="en-US" dirty="0"/>
              <a:t>change by relying exclusively on diachronic </a:t>
            </a:r>
            <a:r>
              <a:rPr lang="en-US" dirty="0" smtClean="0"/>
              <a:t>methods</a:t>
            </a:r>
          </a:p>
          <a:p>
            <a:r>
              <a:rPr lang="en-US" dirty="0"/>
              <a:t>These </a:t>
            </a:r>
            <a:r>
              <a:rPr lang="en-US" dirty="0" smtClean="0"/>
              <a:t>involve analyzing </a:t>
            </a:r>
            <a:r>
              <a:rPr lang="en-US" dirty="0"/>
              <a:t>the structure of language from a succession of dates in the past </a:t>
            </a:r>
            <a:r>
              <a:rPr lang="en-US" dirty="0" smtClean="0"/>
              <a:t>and highlighting </a:t>
            </a:r>
            <a:r>
              <a:rPr lang="en-US" dirty="0"/>
              <a:t>those structural features (phonological, morphological or </a:t>
            </a:r>
            <a:r>
              <a:rPr lang="en-US" dirty="0" smtClean="0"/>
              <a:t>syntactic) that </a:t>
            </a:r>
            <a:r>
              <a:rPr lang="en-US" dirty="0"/>
              <a:t>appear to have changed over that period of time.</a:t>
            </a:r>
          </a:p>
        </p:txBody>
      </p:sp>
    </p:spTree>
    <p:extLst>
      <p:ext uri="{BB962C8B-B14F-4D97-AF65-F5344CB8AC3E}">
        <p14:creationId xmlns:p14="http://schemas.microsoft.com/office/powerpoint/2010/main" val="1859647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Linguistics</a:t>
            </a:r>
            <a:endParaRPr lang="en-US" dirty="0"/>
          </a:p>
        </p:txBody>
      </p:sp>
      <p:sp>
        <p:nvSpPr>
          <p:cNvPr id="3" name="Content Placeholder 2"/>
          <p:cNvSpPr>
            <a:spLocks noGrp="1"/>
          </p:cNvSpPr>
          <p:nvPr>
            <p:ph idx="1"/>
          </p:nvPr>
        </p:nvSpPr>
        <p:spPr/>
        <p:txBody>
          <a:bodyPr/>
          <a:lstStyle/>
          <a:p>
            <a:r>
              <a:rPr lang="en-US" dirty="0" smtClean="0"/>
              <a:t>Studies the evolution of language from a historical point of view (diachronic) and also does synchronic studies on the difference among languages and how a single language works </a:t>
            </a:r>
          </a:p>
          <a:p>
            <a:r>
              <a:rPr lang="en-US" dirty="0" smtClean="0"/>
              <a:t>T</a:t>
            </a:r>
            <a:r>
              <a:rPr lang="en-US" dirty="0"/>
              <a:t>he </a:t>
            </a:r>
            <a:r>
              <a:rPr lang="en-US" b="1" dirty="0"/>
              <a:t>father</a:t>
            </a:r>
            <a:r>
              <a:rPr lang="en-US" dirty="0"/>
              <a:t> of General linguistics is the Swiss </a:t>
            </a:r>
            <a:r>
              <a:rPr lang="en-US" b="1" dirty="0"/>
              <a:t>Ferdinand de </a:t>
            </a:r>
            <a:r>
              <a:rPr lang="en-US" b="1" dirty="0" err="1"/>
              <a:t>Saussur</a:t>
            </a:r>
            <a:endParaRPr lang="en-US" dirty="0"/>
          </a:p>
        </p:txBody>
      </p:sp>
    </p:spTree>
    <p:extLst>
      <p:ext uri="{BB962C8B-B14F-4D97-AF65-F5344CB8AC3E}">
        <p14:creationId xmlns:p14="http://schemas.microsoft.com/office/powerpoint/2010/main" val="3624569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Linguistics</a:t>
            </a:r>
            <a:endParaRPr lang="en-US" dirty="0"/>
          </a:p>
        </p:txBody>
      </p:sp>
      <p:sp>
        <p:nvSpPr>
          <p:cNvPr id="3" name="Content Placeholder 2"/>
          <p:cNvSpPr>
            <a:spLocks noGrp="1"/>
          </p:cNvSpPr>
          <p:nvPr>
            <p:ph idx="1"/>
          </p:nvPr>
        </p:nvSpPr>
        <p:spPr/>
        <p:txBody>
          <a:bodyPr>
            <a:normAutofit fontScale="92500"/>
          </a:bodyPr>
          <a:lstStyle/>
          <a:p>
            <a:r>
              <a:rPr lang="en-US" dirty="0"/>
              <a:t>the study of the grammar, classification, and arrangement of the features of a language at a given time, without reference to the history of the language or comparison with other languages</a:t>
            </a:r>
            <a:r>
              <a:rPr lang="en-US" dirty="0" smtClean="0"/>
              <a:t>.</a:t>
            </a:r>
          </a:p>
          <a:p>
            <a:r>
              <a:rPr lang="en-US" dirty="0" smtClean="0"/>
              <a:t>It gives description of internal phonological, grammatical and semantic structures of language</a:t>
            </a:r>
          </a:p>
          <a:p>
            <a:pPr lvl="0"/>
            <a:r>
              <a:rPr lang="en-US" sz="3000" b="1" dirty="0">
                <a:solidFill>
                  <a:prstClr val="black"/>
                </a:solidFill>
              </a:rPr>
              <a:t>It provides data which confirm or refute the theories put forward in General Linguistics</a:t>
            </a:r>
          </a:p>
          <a:p>
            <a:endParaRPr lang="en-US" dirty="0"/>
          </a:p>
        </p:txBody>
      </p:sp>
    </p:spTree>
    <p:extLst>
      <p:ext uri="{BB962C8B-B14F-4D97-AF65-F5344CB8AC3E}">
        <p14:creationId xmlns:p14="http://schemas.microsoft.com/office/powerpoint/2010/main" val="3796332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Theoretical Linguistics</a:t>
            </a:r>
            <a:endParaRPr lang="en-US" dirty="0"/>
          </a:p>
        </p:txBody>
      </p:sp>
      <p:sp>
        <p:nvSpPr>
          <p:cNvPr id="3" name="Content Placeholder 2"/>
          <p:cNvSpPr>
            <a:spLocks noGrp="1"/>
          </p:cNvSpPr>
          <p:nvPr>
            <p:ph idx="1"/>
          </p:nvPr>
        </p:nvSpPr>
        <p:spPr/>
        <p:txBody>
          <a:bodyPr>
            <a:normAutofit lnSpcReduction="10000"/>
          </a:bodyPr>
          <a:lstStyle/>
          <a:p>
            <a:r>
              <a:rPr lang="en-US" dirty="0"/>
              <a:t>Theoretical linguistics is the branch of linguistics which inquires into the nature of language itself and seeks to answer fundamental questions as to what language is and why languages have the properties they have</a:t>
            </a:r>
            <a:r>
              <a:rPr lang="en-US" dirty="0" smtClean="0"/>
              <a:t>.</a:t>
            </a:r>
          </a:p>
          <a:p>
            <a:r>
              <a:rPr lang="en-US" dirty="0" smtClean="0"/>
              <a:t>It inquires </a:t>
            </a:r>
            <a:r>
              <a:rPr lang="en-US" dirty="0"/>
              <a:t>into the nature of language or languages without regard for practical applications</a:t>
            </a:r>
          </a:p>
        </p:txBody>
      </p:sp>
    </p:spTree>
    <p:extLst>
      <p:ext uri="{BB962C8B-B14F-4D97-AF65-F5344CB8AC3E}">
        <p14:creationId xmlns:p14="http://schemas.microsoft.com/office/powerpoint/2010/main" val="13349377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Applied Linguistics</a:t>
            </a:r>
            <a:endParaRPr lang="en-US" dirty="0"/>
          </a:p>
        </p:txBody>
      </p:sp>
      <p:sp>
        <p:nvSpPr>
          <p:cNvPr id="3" name="Content Placeholder 2"/>
          <p:cNvSpPr>
            <a:spLocks noGrp="1"/>
          </p:cNvSpPr>
          <p:nvPr>
            <p:ph idx="1"/>
          </p:nvPr>
        </p:nvSpPr>
        <p:spPr>
          <a:xfrm>
            <a:off x="152400" y="1295400"/>
            <a:ext cx="8763000" cy="5410200"/>
          </a:xfrm>
        </p:spPr>
        <p:txBody>
          <a:bodyPr>
            <a:normAutofit lnSpcReduction="10000"/>
          </a:bodyPr>
          <a:lstStyle/>
          <a:p>
            <a:r>
              <a:rPr lang="en-US" dirty="0" smtClean="0"/>
              <a:t>It is the application of the concepts and findings of Linguistics to a variety of practical tasks, including language teaching.</a:t>
            </a:r>
          </a:p>
          <a:p>
            <a:r>
              <a:rPr lang="en-US" dirty="0" smtClean="0"/>
              <a:t>It is an interdisciplinary approach</a:t>
            </a:r>
          </a:p>
          <a:p>
            <a:r>
              <a:rPr lang="en-US" dirty="0"/>
              <a:t> identifies, investigates, and offers solutions to language-related real-life problems. Some of the academic fields related to applied linguistics are education, psychology, communication research, anthropology, and sociology.</a:t>
            </a:r>
            <a:endParaRPr lang="en-US" dirty="0" smtClean="0"/>
          </a:p>
          <a:p>
            <a:r>
              <a:rPr lang="en-US" dirty="0" smtClean="0"/>
              <a:t>It is also concerned with general descriptive branches of linguistics</a:t>
            </a:r>
            <a:endParaRPr lang="en-US" dirty="0"/>
          </a:p>
        </p:txBody>
      </p:sp>
    </p:spTree>
    <p:extLst>
      <p:ext uri="{BB962C8B-B14F-4D97-AF65-F5344CB8AC3E}">
        <p14:creationId xmlns:p14="http://schemas.microsoft.com/office/powerpoint/2010/main" val="200367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Linguistic Analysis</a:t>
            </a:r>
            <a:endParaRPr lang="en-US" dirty="0"/>
          </a:p>
        </p:txBody>
      </p:sp>
      <p:sp>
        <p:nvSpPr>
          <p:cNvPr id="3" name="Content Placeholder 2"/>
          <p:cNvSpPr>
            <a:spLocks noGrp="1"/>
          </p:cNvSpPr>
          <p:nvPr>
            <p:ph idx="1"/>
          </p:nvPr>
        </p:nvSpPr>
        <p:spPr/>
        <p:txBody>
          <a:bodyPr/>
          <a:lstStyle/>
          <a:p>
            <a:r>
              <a:rPr lang="en-US" dirty="0" smtClean="0"/>
              <a:t>Linguistics as a an established science of language studies covers a range of levels of linguistic analysis</a:t>
            </a:r>
          </a:p>
          <a:p>
            <a:r>
              <a:rPr lang="en-US" dirty="0" smtClean="0"/>
              <a:t>These levels of linguistic analysis are majorly categorized as </a:t>
            </a:r>
            <a:r>
              <a:rPr lang="en-US" b="1" dirty="0" smtClean="0"/>
              <a:t>Macro</a:t>
            </a:r>
            <a:r>
              <a:rPr lang="en-US" dirty="0" smtClean="0"/>
              <a:t> &amp; </a:t>
            </a:r>
            <a:r>
              <a:rPr lang="en-US" b="1" dirty="0" smtClean="0"/>
              <a:t>Micro</a:t>
            </a:r>
            <a:r>
              <a:rPr lang="en-US" dirty="0" smtClean="0"/>
              <a:t> Linguistics</a:t>
            </a:r>
          </a:p>
          <a:p>
            <a:r>
              <a:rPr lang="en-US" dirty="0" smtClean="0"/>
              <a:t>The terms Macro &amp; Micro normally mean:</a:t>
            </a:r>
          </a:p>
          <a:p>
            <a:pPr>
              <a:buFont typeface="Wingdings" panose="05000000000000000000" pitchFamily="2" charset="2"/>
              <a:buChar char="Ø"/>
            </a:pPr>
            <a:r>
              <a:rPr lang="en-US" dirty="0" smtClean="0"/>
              <a:t>Macro: brooder level of study</a:t>
            </a:r>
          </a:p>
          <a:p>
            <a:pPr>
              <a:buFont typeface="Wingdings" panose="05000000000000000000" pitchFamily="2" charset="2"/>
              <a:buChar char="Ø"/>
            </a:pPr>
            <a:r>
              <a:rPr lang="en-US" dirty="0" smtClean="0"/>
              <a:t>Micro: smaller &amp; narrower level of study</a:t>
            </a:r>
          </a:p>
          <a:p>
            <a:endParaRPr lang="en-US" dirty="0"/>
          </a:p>
        </p:txBody>
      </p:sp>
    </p:spTree>
    <p:extLst>
      <p:ext uri="{BB962C8B-B14F-4D97-AF65-F5344CB8AC3E}">
        <p14:creationId xmlns:p14="http://schemas.microsoft.com/office/powerpoint/2010/main" val="523634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Corpus Linguistics</a:t>
            </a:r>
            <a:endParaRPr lang="en-US" dirty="0"/>
          </a:p>
        </p:txBody>
      </p:sp>
      <p:sp>
        <p:nvSpPr>
          <p:cNvPr id="3" name="Content Placeholder 2"/>
          <p:cNvSpPr>
            <a:spLocks noGrp="1"/>
          </p:cNvSpPr>
          <p:nvPr>
            <p:ph idx="1"/>
          </p:nvPr>
        </p:nvSpPr>
        <p:spPr/>
        <p:txBody>
          <a:bodyPr>
            <a:normAutofit lnSpcReduction="10000"/>
          </a:bodyPr>
          <a:lstStyle/>
          <a:p>
            <a:r>
              <a:rPr lang="en-US" dirty="0"/>
              <a:t>Corpus linguistics is the study of language as expressed in corpora (samples) of "real world" text</a:t>
            </a:r>
            <a:r>
              <a:rPr lang="en-US" dirty="0" smtClean="0"/>
              <a:t>.</a:t>
            </a:r>
          </a:p>
          <a:p>
            <a:r>
              <a:rPr lang="en-US" dirty="0" smtClean="0"/>
              <a:t>Corpora is a large and structured body of text that is electronically stored and processed</a:t>
            </a:r>
          </a:p>
          <a:p>
            <a:r>
              <a:rPr lang="en-US" dirty="0" smtClean="0"/>
              <a:t>So CL is the study of machine readable data</a:t>
            </a:r>
          </a:p>
          <a:p>
            <a:r>
              <a:rPr lang="en-US" dirty="0" smtClean="0"/>
              <a:t>It is aimed at </a:t>
            </a:r>
            <a:r>
              <a:rPr lang="en-US" dirty="0"/>
              <a:t>checking occurrences or validating linguistic rules within a specific language territory</a:t>
            </a:r>
          </a:p>
        </p:txBody>
      </p:sp>
    </p:spTree>
    <p:extLst>
      <p:ext uri="{BB962C8B-B14F-4D97-AF65-F5344CB8AC3E}">
        <p14:creationId xmlns:p14="http://schemas.microsoft.com/office/powerpoint/2010/main" val="1894093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Anthropological Linguistics</a:t>
            </a:r>
            <a:endParaRPr lang="en-US" dirty="0"/>
          </a:p>
        </p:txBody>
      </p:sp>
      <p:sp>
        <p:nvSpPr>
          <p:cNvPr id="3" name="Content Placeholder 2"/>
          <p:cNvSpPr>
            <a:spLocks noGrp="1"/>
          </p:cNvSpPr>
          <p:nvPr>
            <p:ph idx="1"/>
          </p:nvPr>
        </p:nvSpPr>
        <p:spPr/>
        <p:txBody>
          <a:bodyPr/>
          <a:lstStyle/>
          <a:p>
            <a:r>
              <a:rPr lang="en-US" dirty="0"/>
              <a:t>Anthropological linguistics is the subfield of linguistics and anthropology, which deals with the place of language in its wider social and cultural context, and its role in making and maintaining cultural practices and societal </a:t>
            </a:r>
            <a:r>
              <a:rPr lang="en-US" dirty="0" smtClean="0"/>
              <a:t>structures in past and present</a:t>
            </a:r>
          </a:p>
          <a:p>
            <a:endParaRPr lang="en-US" dirty="0"/>
          </a:p>
        </p:txBody>
      </p:sp>
    </p:spTree>
    <p:extLst>
      <p:ext uri="{BB962C8B-B14F-4D97-AF65-F5344CB8AC3E}">
        <p14:creationId xmlns:p14="http://schemas.microsoft.com/office/powerpoint/2010/main" val="720877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Linguistics</a:t>
            </a:r>
            <a:endParaRPr lang="en-US" dirty="0"/>
          </a:p>
        </p:txBody>
      </p:sp>
      <p:sp>
        <p:nvSpPr>
          <p:cNvPr id="3" name="Content Placeholder 2"/>
          <p:cNvSpPr>
            <a:spLocks noGrp="1"/>
          </p:cNvSpPr>
          <p:nvPr>
            <p:ph idx="1"/>
          </p:nvPr>
        </p:nvSpPr>
        <p:spPr/>
        <p:txBody>
          <a:bodyPr/>
          <a:lstStyle/>
          <a:p>
            <a:r>
              <a:rPr lang="en-US" dirty="0"/>
              <a:t>Computational linguistics (CL) is the application of computer science to the analysis, synthesis and comprehension of written and spoken </a:t>
            </a:r>
            <a:r>
              <a:rPr lang="en-US" dirty="0" smtClean="0"/>
              <a:t>language</a:t>
            </a:r>
          </a:p>
          <a:p>
            <a:r>
              <a:rPr lang="en-US" dirty="0" smtClean="0"/>
              <a:t>G</a:t>
            </a:r>
            <a:r>
              <a:rPr lang="en-US" dirty="0"/>
              <a:t>oals of computational linguistics include:</a:t>
            </a:r>
          </a:p>
          <a:p>
            <a:r>
              <a:rPr lang="en-US" dirty="0"/>
              <a:t>Translating text from one language to another.</a:t>
            </a:r>
          </a:p>
          <a:p>
            <a:r>
              <a:rPr lang="en-US" dirty="0"/>
              <a:t>Retrieving text that relates to a specific topic.</a:t>
            </a:r>
          </a:p>
          <a:p>
            <a:endParaRPr lang="en-US" dirty="0"/>
          </a:p>
        </p:txBody>
      </p:sp>
    </p:spTree>
    <p:extLst>
      <p:ext uri="{BB962C8B-B14F-4D97-AF65-F5344CB8AC3E}">
        <p14:creationId xmlns:p14="http://schemas.microsoft.com/office/powerpoint/2010/main" val="43638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 Linguistics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Macro Linguistics is the study of language at a broader level.</a:t>
            </a:r>
          </a:p>
          <a:p>
            <a:r>
              <a:rPr lang="en-US" dirty="0" smtClean="0"/>
              <a:t>It simply means the relation of Linguistics with other disciplines.</a:t>
            </a:r>
          </a:p>
          <a:p>
            <a:r>
              <a:rPr lang="en-US" dirty="0" smtClean="0"/>
              <a:t>It is also referred to as interdisciplinary approach</a:t>
            </a:r>
          </a:p>
          <a:p>
            <a:r>
              <a:rPr lang="en-US" dirty="0" smtClean="0"/>
              <a:t>In other words, it is also called as the Macro branches of Linguistics</a:t>
            </a:r>
            <a:endParaRPr lang="en-US" dirty="0"/>
          </a:p>
          <a:p>
            <a:r>
              <a:rPr lang="en-US" dirty="0" smtClean="0"/>
              <a:t>Like, Sociolinguistics, Psycholinguistics, Neurolinguistics, Theolinguistics, Applied Linguistics, Pure Linguistics, Descriptive Linguistics, etc.</a:t>
            </a:r>
            <a:endParaRPr lang="en-US" dirty="0"/>
          </a:p>
        </p:txBody>
      </p:sp>
    </p:spTree>
    <p:extLst>
      <p:ext uri="{BB962C8B-B14F-4D97-AF65-F5344CB8AC3E}">
        <p14:creationId xmlns:p14="http://schemas.microsoft.com/office/powerpoint/2010/main" val="50559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 Linguistics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Micro </a:t>
            </a:r>
            <a:r>
              <a:rPr lang="en-US" dirty="0"/>
              <a:t>Linguistics is the study of language at a </a:t>
            </a:r>
            <a:r>
              <a:rPr lang="en-US" dirty="0" smtClean="0"/>
              <a:t>smaller level</a:t>
            </a:r>
            <a:r>
              <a:rPr lang="en-US" dirty="0"/>
              <a:t>.</a:t>
            </a:r>
          </a:p>
          <a:p>
            <a:r>
              <a:rPr lang="en-US" dirty="0" smtClean="0"/>
              <a:t>It is related to the internal matters of a language</a:t>
            </a:r>
          </a:p>
          <a:p>
            <a:r>
              <a:rPr lang="en-US" dirty="0" smtClean="0"/>
              <a:t>It is also referred to as </a:t>
            </a:r>
            <a:r>
              <a:rPr lang="en-US" b="1" dirty="0" err="1" smtClean="0"/>
              <a:t>interadisciplinary</a:t>
            </a:r>
            <a:r>
              <a:rPr lang="en-US" dirty="0" smtClean="0"/>
              <a:t> approach</a:t>
            </a:r>
          </a:p>
          <a:p>
            <a:r>
              <a:rPr lang="en-US" dirty="0" smtClean="0"/>
              <a:t>Normally, it is understood as the micro levels of linguistic analysis</a:t>
            </a:r>
          </a:p>
          <a:p>
            <a:r>
              <a:rPr lang="en-US" dirty="0" smtClean="0"/>
              <a:t>Like, Phonetics &amp; Phonology, Morphology, Semantics, Pragmatics and Discourse Analysis</a:t>
            </a:r>
            <a:endParaRPr lang="en-US" dirty="0"/>
          </a:p>
        </p:txBody>
      </p:sp>
    </p:spTree>
    <p:extLst>
      <p:ext uri="{BB962C8B-B14F-4D97-AF65-F5344CB8AC3E}">
        <p14:creationId xmlns:p14="http://schemas.microsoft.com/office/powerpoint/2010/main" val="657582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Levels/Branches of Micro Linguistics</a:t>
            </a:r>
            <a:endParaRPr lang="en-US" dirty="0"/>
          </a:p>
        </p:txBody>
      </p:sp>
      <p:sp>
        <p:nvSpPr>
          <p:cNvPr id="3" name="Content Placeholder 2"/>
          <p:cNvSpPr>
            <a:spLocks noGrp="1"/>
          </p:cNvSpPr>
          <p:nvPr>
            <p:ph idx="1"/>
          </p:nvPr>
        </p:nvSpPr>
        <p:spPr/>
        <p:txBody>
          <a:bodyPr>
            <a:normAutofit fontScale="92500"/>
          </a:bodyPr>
          <a:lstStyle/>
          <a:p>
            <a:r>
              <a:rPr lang="en-US" b="1" dirty="0" smtClean="0"/>
              <a:t>Phonetics &amp; Phonology</a:t>
            </a:r>
          </a:p>
          <a:p>
            <a:r>
              <a:rPr lang="en-US" b="1" dirty="0" smtClean="0"/>
              <a:t>Phonetics</a:t>
            </a:r>
            <a:r>
              <a:rPr lang="en-US" dirty="0" smtClean="0"/>
              <a:t> deals with the study of the production of speech sounds of a particular language</a:t>
            </a:r>
          </a:p>
          <a:p>
            <a:r>
              <a:rPr lang="en-US" b="1" dirty="0" smtClean="0"/>
              <a:t>Articulatory Phonetics: </a:t>
            </a:r>
            <a:r>
              <a:rPr lang="en-US" dirty="0" smtClean="0"/>
              <a:t>It studies the process of production of speech sounds. It studies how speech sounds are articulated by human organs</a:t>
            </a:r>
          </a:p>
          <a:p>
            <a:r>
              <a:rPr lang="en-US" dirty="0" smtClean="0"/>
              <a:t>It includes manner and place of articulation of speech sounds</a:t>
            </a:r>
          </a:p>
          <a:p>
            <a:endParaRPr lang="en-US" dirty="0"/>
          </a:p>
        </p:txBody>
      </p:sp>
    </p:spTree>
    <p:extLst>
      <p:ext uri="{BB962C8B-B14F-4D97-AF65-F5344CB8AC3E}">
        <p14:creationId xmlns:p14="http://schemas.microsoft.com/office/powerpoint/2010/main" val="3362177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Phonetics &amp; Phonology</a:t>
            </a:r>
            <a:endParaRPr lang="en-US" dirty="0"/>
          </a:p>
        </p:txBody>
      </p:sp>
      <p:sp>
        <p:nvSpPr>
          <p:cNvPr id="3" name="Content Placeholder 2"/>
          <p:cNvSpPr>
            <a:spLocks noGrp="1"/>
          </p:cNvSpPr>
          <p:nvPr>
            <p:ph idx="1"/>
          </p:nvPr>
        </p:nvSpPr>
        <p:spPr>
          <a:xfrm>
            <a:off x="457200" y="1600200"/>
            <a:ext cx="8458200" cy="5181600"/>
          </a:xfrm>
        </p:spPr>
        <p:txBody>
          <a:bodyPr>
            <a:normAutofit fontScale="92500" lnSpcReduction="20000"/>
          </a:bodyPr>
          <a:lstStyle/>
          <a:p>
            <a:r>
              <a:rPr lang="en-US" b="1" dirty="0" smtClean="0"/>
              <a:t>Acoustic Phonetics</a:t>
            </a:r>
            <a:r>
              <a:rPr lang="en-US" dirty="0" smtClean="0"/>
              <a:t>: It studies the process of transmission of speech sounds</a:t>
            </a:r>
          </a:p>
          <a:p>
            <a:r>
              <a:rPr lang="en-US" dirty="0" smtClean="0"/>
              <a:t>It analysis the physical properties of speech and aims </a:t>
            </a:r>
            <a:r>
              <a:rPr lang="en-US" dirty="0"/>
              <a:t>to </a:t>
            </a:r>
            <a:r>
              <a:rPr lang="en-US" dirty="0" smtClean="0"/>
              <a:t>analyze </a:t>
            </a:r>
            <a:r>
              <a:rPr lang="en-US" dirty="0"/>
              <a:t>sound wave signals that occur within speech through varying </a:t>
            </a:r>
            <a:r>
              <a:rPr lang="en-US" dirty="0" smtClean="0"/>
              <a:t>frequencies</a:t>
            </a:r>
            <a:r>
              <a:rPr lang="en-US" dirty="0"/>
              <a:t>, amplitudes and durations</a:t>
            </a:r>
            <a:r>
              <a:rPr lang="en-US" dirty="0" smtClean="0"/>
              <a:t>.</a:t>
            </a:r>
          </a:p>
          <a:p>
            <a:r>
              <a:rPr lang="en-US" b="1" dirty="0" smtClean="0"/>
              <a:t>Auditory Phonetics</a:t>
            </a:r>
            <a:r>
              <a:rPr lang="en-US" dirty="0" smtClean="0"/>
              <a:t>: it studies the process of perception of speech sounds</a:t>
            </a:r>
          </a:p>
          <a:p>
            <a:r>
              <a:rPr lang="en-US" dirty="0" smtClean="0"/>
              <a:t>It is concerned </a:t>
            </a:r>
            <a:r>
              <a:rPr lang="en-US" dirty="0"/>
              <a:t>with the hearing of speech sounds and with speech perception</a:t>
            </a:r>
            <a:r>
              <a:rPr lang="en-US" dirty="0" smtClean="0"/>
              <a:t>. It deals with transformation information into neural signals and sending them to brain </a:t>
            </a:r>
            <a:endParaRPr lang="en-US" dirty="0"/>
          </a:p>
        </p:txBody>
      </p:sp>
    </p:spTree>
    <p:extLst>
      <p:ext uri="{BB962C8B-B14F-4D97-AF65-F5344CB8AC3E}">
        <p14:creationId xmlns:p14="http://schemas.microsoft.com/office/powerpoint/2010/main" val="1516131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Morphology</a:t>
            </a:r>
            <a:endParaRPr lang="en-US" dirty="0"/>
          </a:p>
        </p:txBody>
      </p:sp>
      <p:sp>
        <p:nvSpPr>
          <p:cNvPr id="3" name="Content Placeholder 2"/>
          <p:cNvSpPr>
            <a:spLocks noGrp="1"/>
          </p:cNvSpPr>
          <p:nvPr>
            <p:ph idx="1"/>
          </p:nvPr>
        </p:nvSpPr>
        <p:spPr/>
        <p:txBody>
          <a:bodyPr/>
          <a:lstStyle/>
          <a:p>
            <a:r>
              <a:rPr lang="en-US" dirty="0" smtClean="0"/>
              <a:t>Morphological level is greater than phonological level of study</a:t>
            </a:r>
          </a:p>
          <a:p>
            <a:r>
              <a:rPr lang="en-US" dirty="0" smtClean="0"/>
              <a:t>It is the study of words formation: how they are formed and what is their relation to other words in the same language</a:t>
            </a:r>
          </a:p>
          <a:p>
            <a:r>
              <a:rPr lang="en-US" dirty="0"/>
              <a:t>It analyzes the structure of words and parts of words, such as stems, </a:t>
            </a:r>
            <a:r>
              <a:rPr lang="en-US" b="1" dirty="0"/>
              <a:t>root</a:t>
            </a:r>
            <a:r>
              <a:rPr lang="en-US" dirty="0"/>
              <a:t> words, prefixes, and </a:t>
            </a:r>
            <a:r>
              <a:rPr lang="en-US" b="1" dirty="0"/>
              <a:t>suffixes</a:t>
            </a:r>
            <a:r>
              <a:rPr lang="en-US" dirty="0"/>
              <a:t>.</a:t>
            </a:r>
          </a:p>
        </p:txBody>
      </p:sp>
    </p:spTree>
    <p:extLst>
      <p:ext uri="{BB962C8B-B14F-4D97-AF65-F5344CB8AC3E}">
        <p14:creationId xmlns:p14="http://schemas.microsoft.com/office/powerpoint/2010/main" val="1002762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a:t>
            </a:r>
            <a:endParaRPr lang="en-US" dirty="0"/>
          </a:p>
        </p:txBody>
      </p:sp>
      <p:sp>
        <p:nvSpPr>
          <p:cNvPr id="3" name="Content Placeholder 2"/>
          <p:cNvSpPr>
            <a:spLocks noGrp="1"/>
          </p:cNvSpPr>
          <p:nvPr>
            <p:ph idx="1"/>
          </p:nvPr>
        </p:nvSpPr>
        <p:spPr/>
        <p:txBody>
          <a:bodyPr/>
          <a:lstStyle/>
          <a:p>
            <a:r>
              <a:rPr lang="en-US" dirty="0" smtClean="0"/>
              <a:t>It is the next level of analysis</a:t>
            </a:r>
          </a:p>
          <a:p>
            <a:r>
              <a:rPr lang="en-US" dirty="0" smtClean="0"/>
              <a:t>It deals with the study of meanings</a:t>
            </a:r>
          </a:p>
          <a:p>
            <a:r>
              <a:rPr lang="en-US" dirty="0" smtClean="0"/>
              <a:t>It is concerned with the relationship between signifiers like words, phrases, signs and symbols</a:t>
            </a:r>
          </a:p>
          <a:p>
            <a:r>
              <a:rPr lang="en-US" dirty="0" smtClean="0"/>
              <a:t>It is also interrelated with Pragmatics and Syntax as it aims at meanings in context at sentence level</a:t>
            </a:r>
            <a:endParaRPr lang="en-US" dirty="0"/>
          </a:p>
        </p:txBody>
      </p:sp>
    </p:spTree>
    <p:extLst>
      <p:ext uri="{BB962C8B-B14F-4D97-AF65-F5344CB8AC3E}">
        <p14:creationId xmlns:p14="http://schemas.microsoft.com/office/powerpoint/2010/main" val="720177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Pragmatics</a:t>
            </a:r>
            <a:endParaRPr lang="en-US" dirty="0"/>
          </a:p>
        </p:txBody>
      </p:sp>
      <p:sp>
        <p:nvSpPr>
          <p:cNvPr id="3" name="Content Placeholder 2"/>
          <p:cNvSpPr>
            <a:spLocks noGrp="1"/>
          </p:cNvSpPr>
          <p:nvPr>
            <p:ph idx="1"/>
          </p:nvPr>
        </p:nvSpPr>
        <p:spPr>
          <a:xfrm>
            <a:off x="0" y="1600200"/>
            <a:ext cx="9144000" cy="5105400"/>
          </a:xfrm>
        </p:spPr>
        <p:txBody>
          <a:bodyPr>
            <a:normAutofit fontScale="92500" lnSpcReduction="10000"/>
          </a:bodyPr>
          <a:lstStyle/>
          <a:p>
            <a:r>
              <a:rPr lang="en-US" dirty="0" smtClean="0"/>
              <a:t>It is the study of meanings in the context</a:t>
            </a:r>
          </a:p>
          <a:p>
            <a:r>
              <a:rPr lang="en-US" dirty="0"/>
              <a:t>Pragmatics deals with </a:t>
            </a:r>
            <a:r>
              <a:rPr lang="en-US" b="1" dirty="0"/>
              <a:t>utterances</a:t>
            </a:r>
            <a:r>
              <a:rPr lang="en-US" dirty="0"/>
              <a:t>, by which we will mean specific events, the intentional acts of speakers at times and places, typically involving language</a:t>
            </a:r>
            <a:r>
              <a:rPr lang="en-US" dirty="0" smtClean="0"/>
              <a:t>.</a:t>
            </a:r>
          </a:p>
          <a:p>
            <a:r>
              <a:rPr lang="en-US" dirty="0"/>
              <a:t>Unlike semantics, which examines meaning that is conventional or "coded" in a given language, pragmatics studies how the transmission of meaning depends not only on structural and linguistic </a:t>
            </a:r>
            <a:r>
              <a:rPr lang="en-US" dirty="0" smtClean="0"/>
              <a:t>knowledge </a:t>
            </a:r>
            <a:r>
              <a:rPr lang="en-US" dirty="0"/>
              <a:t>but also on the context of the </a:t>
            </a:r>
            <a:r>
              <a:rPr lang="en-US" dirty="0" smtClean="0"/>
              <a:t>utterance</a:t>
            </a:r>
          </a:p>
          <a:p>
            <a:r>
              <a:rPr lang="en-US" dirty="0"/>
              <a:t>Pragmatics encompasses </a:t>
            </a:r>
            <a:r>
              <a:rPr lang="en-US" b="1" dirty="0"/>
              <a:t>speech act theory</a:t>
            </a:r>
            <a:r>
              <a:rPr lang="en-US" dirty="0"/>
              <a:t>, </a:t>
            </a:r>
            <a:r>
              <a:rPr lang="en-US" b="1" dirty="0"/>
              <a:t>conversational implicature</a:t>
            </a:r>
            <a:r>
              <a:rPr lang="en-US" dirty="0"/>
              <a:t>, </a:t>
            </a:r>
            <a:r>
              <a:rPr lang="en-US" b="1" dirty="0"/>
              <a:t>talk in </a:t>
            </a:r>
            <a:r>
              <a:rPr lang="en-US" b="1" dirty="0" smtClean="0"/>
              <a:t>interaction </a:t>
            </a:r>
            <a:r>
              <a:rPr lang="en-US" dirty="0" smtClean="0"/>
              <a:t>etc</a:t>
            </a:r>
            <a:r>
              <a:rPr lang="en-US" dirty="0"/>
              <a:t>.</a:t>
            </a:r>
          </a:p>
        </p:txBody>
      </p:sp>
    </p:spTree>
    <p:extLst>
      <p:ext uri="{BB962C8B-B14F-4D97-AF65-F5344CB8AC3E}">
        <p14:creationId xmlns:p14="http://schemas.microsoft.com/office/powerpoint/2010/main" val="673782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1349</Words>
  <Application>Microsoft Office PowerPoint</Application>
  <PresentationFormat>On-screen Show (4:3)</PresentationFormat>
  <Paragraphs>103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Linguistics Micro &amp; Macro Levels</vt:lpstr>
      <vt:lpstr>Levels of Linguistic Analysis</vt:lpstr>
      <vt:lpstr>Macro Linguistics</vt:lpstr>
      <vt:lpstr>Micro Linguistics</vt:lpstr>
      <vt:lpstr>Levels/Branches of Micro Linguistics</vt:lpstr>
      <vt:lpstr>Phonetics &amp; Phonology</vt:lpstr>
      <vt:lpstr>Morphology</vt:lpstr>
      <vt:lpstr>Semantics</vt:lpstr>
      <vt:lpstr>Pragmatics</vt:lpstr>
      <vt:lpstr>Syntax</vt:lpstr>
      <vt:lpstr>Levels/Branches of Macro Linguistics</vt:lpstr>
      <vt:lpstr>Sociolinguistics</vt:lpstr>
      <vt:lpstr>Psycholinguistics</vt:lpstr>
      <vt:lpstr>Neurolinguistics</vt:lpstr>
      <vt:lpstr>Historical Linguistics</vt:lpstr>
      <vt:lpstr>General Linguistics</vt:lpstr>
      <vt:lpstr>Descriptive Linguistics</vt:lpstr>
      <vt:lpstr>Theoretical Linguistics</vt:lpstr>
      <vt:lpstr>Applied Linguistics</vt:lpstr>
      <vt:lpstr>Corpus Linguistics</vt:lpstr>
      <vt:lpstr>Anthropological Linguistics</vt:lpstr>
      <vt:lpstr>Computational Linguistics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Linguistics Micro &amp; Macro Levels</dc:title>
  <dc:creator>Qamar Hussain</dc:creator>
  <cp:lastModifiedBy>Qamar Hussain</cp:lastModifiedBy>
  <cp:revision>24</cp:revision>
  <dcterms:created xsi:type="dcterms:W3CDTF">2006-08-16T00:00:00Z</dcterms:created>
  <dcterms:modified xsi:type="dcterms:W3CDTF">2020-04-09T09:10:44Z</dcterms:modified>
</cp:coreProperties>
</file>