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05307" y="479551"/>
            <a:ext cx="69215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40535" y="3475728"/>
            <a:ext cx="5862928" cy="153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81" cy="685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3085" y="1214241"/>
            <a:ext cx="8037828" cy="3870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6186" y="271779"/>
            <a:ext cx="6544945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5055" marR="1064260" indent="-1270" algn="ctr">
              <a:lnSpc>
                <a:spcPct val="100000"/>
              </a:lnSpc>
              <a:spcBef>
                <a:spcPts val="100"/>
              </a:spcBef>
            </a:pPr>
            <a:r>
              <a:rPr sz="4000" b="1" u="heavy" spc="-1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UNIT </a:t>
            </a:r>
            <a:r>
              <a:rPr sz="4000" b="1" u="heavy" spc="-5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NO </a:t>
            </a:r>
            <a:r>
              <a:rPr lang="en-US" sz="4000" b="1" u="heavy" smtClean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6</a:t>
            </a:r>
            <a:r>
              <a:rPr sz="4000" b="1" u="heavy" smtClean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4000" b="1" smtClean="0">
                <a:latin typeface="Comic Sans MS"/>
                <a:cs typeface="Comic Sans MS"/>
              </a:rPr>
              <a:t> </a:t>
            </a:r>
            <a:r>
              <a:rPr sz="4000" b="1" spc="-5" dirty="0">
                <a:latin typeface="Comic Sans MS"/>
                <a:cs typeface="Comic Sans MS"/>
              </a:rPr>
              <a:t>SELECTION</a:t>
            </a:r>
            <a:r>
              <a:rPr sz="4000" b="1" spc="-105" dirty="0">
                <a:latin typeface="Comic Sans MS"/>
                <a:cs typeface="Comic Sans MS"/>
              </a:rPr>
              <a:t> </a:t>
            </a:r>
            <a:r>
              <a:rPr sz="4000" b="1" spc="-5" dirty="0">
                <a:latin typeface="Comic Sans MS"/>
                <a:cs typeface="Comic Sans MS"/>
              </a:rPr>
              <a:t>AND</a:t>
            </a:r>
            <a:endParaRPr sz="4000" dirty="0">
              <a:latin typeface="Comic Sans MS"/>
              <a:cs typeface="Comic Sans MS"/>
            </a:endParaRPr>
          </a:p>
          <a:p>
            <a:pPr marL="12700" marR="5080" algn="ctr">
              <a:lnSpc>
                <a:spcPct val="100000"/>
              </a:lnSpc>
            </a:pPr>
            <a:r>
              <a:rPr sz="4000" b="1" spc="-5" dirty="0">
                <a:latin typeface="Comic Sans MS"/>
                <a:cs typeface="Comic Sans MS"/>
              </a:rPr>
              <a:t>ORGANIZATION OF</a:t>
            </a:r>
            <a:r>
              <a:rPr sz="4000" b="1" spc="-105" dirty="0">
                <a:latin typeface="Comic Sans MS"/>
                <a:cs typeface="Comic Sans MS"/>
              </a:rPr>
              <a:t> </a:t>
            </a:r>
            <a:r>
              <a:rPr sz="4000" b="1" spc="-10" dirty="0">
                <a:latin typeface="Comic Sans MS"/>
                <a:cs typeface="Comic Sans MS"/>
              </a:rPr>
              <a:t>THE  </a:t>
            </a:r>
            <a:r>
              <a:rPr sz="4000" b="1" spc="-5" dirty="0">
                <a:latin typeface="Comic Sans MS"/>
                <a:cs typeface="Comic Sans MS"/>
              </a:rPr>
              <a:t>CONTENTS</a:t>
            </a:r>
            <a:endParaRPr sz="40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533400" y="3475728"/>
            <a:ext cx="7543799" cy="260135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175" marR="5080" indent="5715" algn="ctr">
              <a:lnSpc>
                <a:spcPct val="100400"/>
              </a:lnSpc>
              <a:spcBef>
                <a:spcPts val="85"/>
              </a:spcBef>
            </a:pPr>
            <a:endParaRPr lang="en-US" spc="-5" dirty="0" smtClean="0"/>
          </a:p>
          <a:p>
            <a:pPr marL="3175" marR="5080" indent="5715" algn="ctr">
              <a:lnSpc>
                <a:spcPct val="100400"/>
              </a:lnSpc>
              <a:spcBef>
                <a:spcPts val="85"/>
              </a:spcBef>
            </a:pPr>
            <a:r>
              <a:rPr lang="en-US" spc="-5" dirty="0" smtClean="0"/>
              <a:t>MUHAMMAD </a:t>
            </a:r>
            <a:r>
              <a:rPr lang="en-US" spc="-5" dirty="0" smtClean="0"/>
              <a:t>Iqbal Rana </a:t>
            </a:r>
            <a:r>
              <a:rPr spc="-5" dirty="0" smtClean="0"/>
              <a:t>  </a:t>
            </a:r>
            <a:endParaRPr lang="en-US" spc="-5" dirty="0" smtClean="0"/>
          </a:p>
          <a:p>
            <a:pPr marL="3175" marR="5080" indent="5715" algn="ctr">
              <a:lnSpc>
                <a:spcPct val="100400"/>
              </a:lnSpc>
              <a:spcBef>
                <a:spcPts val="85"/>
              </a:spcBef>
            </a:pPr>
            <a:endParaRPr lang="en-US" spc="-5" dirty="0" smtClean="0"/>
          </a:p>
          <a:p>
            <a:pPr marL="3175" marR="5080" indent="5715" algn="ctr">
              <a:lnSpc>
                <a:spcPct val="100400"/>
              </a:lnSpc>
              <a:spcBef>
                <a:spcPts val="85"/>
              </a:spcBef>
            </a:pPr>
            <a:r>
              <a:rPr spc="-5" dirty="0" smtClean="0"/>
              <a:t>,  </a:t>
            </a:r>
            <a:r>
              <a:rPr lang="en-US" spc="-5" dirty="0" smtClean="0">
                <a:solidFill>
                  <a:srgbClr val="002060"/>
                </a:solidFill>
              </a:rPr>
              <a:t>University of </a:t>
            </a:r>
            <a:r>
              <a:rPr lang="en-US" spc="-5" dirty="0" smtClean="0">
                <a:solidFill>
                  <a:srgbClr val="002060"/>
                </a:solidFill>
              </a:rPr>
              <a:t>S</a:t>
            </a:r>
            <a:r>
              <a:rPr lang="en-US" spc="-5" dirty="0" smtClean="0">
                <a:solidFill>
                  <a:srgbClr val="002060"/>
                </a:solidFill>
              </a:rPr>
              <a:t>argodha</a:t>
            </a:r>
          </a:p>
          <a:p>
            <a:pPr marL="3175" marR="5080" indent="5715" algn="ctr">
              <a:lnSpc>
                <a:spcPct val="100400"/>
              </a:lnSpc>
              <a:spcBef>
                <a:spcPts val="85"/>
              </a:spcBef>
            </a:pPr>
            <a:r>
              <a:rPr lang="en-US" spc="-5" dirty="0" smtClean="0">
                <a:solidFill>
                  <a:srgbClr val="002060"/>
                </a:solidFill>
              </a:rPr>
              <a:t>Sub campus </a:t>
            </a:r>
            <a:r>
              <a:rPr lang="en-US" spc="-5" dirty="0" err="1" smtClean="0">
                <a:solidFill>
                  <a:srgbClr val="002060"/>
                </a:solidFill>
              </a:rPr>
              <a:t>bhakkar</a:t>
            </a:r>
            <a:endParaRPr spc="-5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545921"/>
            <a:ext cx="382142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The content</a:t>
            </a:r>
            <a:r>
              <a:rPr spc="-90" dirty="0"/>
              <a:t> </a:t>
            </a:r>
            <a:r>
              <a:rPr spc="-5" dirty="0"/>
              <a:t>is: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4684" y="1590871"/>
            <a:ext cx="8108315" cy="40849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6240" marR="5715" indent="-384175" algn="just">
              <a:lnSpc>
                <a:spcPct val="102499"/>
              </a:lnSpc>
              <a:buFont typeface="Noto Sans Symbols"/>
              <a:buChar char="□"/>
              <a:tabLst>
                <a:tab pos="396875" algn="l"/>
              </a:tabLst>
            </a:pPr>
            <a:r>
              <a:rPr sz="3200" b="1" spc="-5" dirty="0">
                <a:latin typeface="Comic Sans MS"/>
                <a:cs typeface="Comic Sans MS"/>
              </a:rPr>
              <a:t>Subject </a:t>
            </a:r>
            <a:r>
              <a:rPr sz="3200" b="1" spc="-10" dirty="0">
                <a:latin typeface="Comic Sans MS"/>
                <a:cs typeface="Comic Sans MS"/>
              </a:rPr>
              <a:t>matter </a:t>
            </a:r>
            <a:r>
              <a:rPr sz="3200" b="1" spc="-5" dirty="0">
                <a:latin typeface="Comic Sans MS"/>
                <a:cs typeface="Comic Sans MS"/>
              </a:rPr>
              <a:t>content integrates the  cognitive, </a:t>
            </a:r>
            <a:r>
              <a:rPr sz="3200" b="1" spc="-10" dirty="0">
                <a:latin typeface="Comic Sans MS"/>
                <a:cs typeface="Comic Sans MS"/>
              </a:rPr>
              <a:t>skill, </a:t>
            </a:r>
            <a:r>
              <a:rPr sz="3200" b="1" spc="-5" dirty="0">
                <a:latin typeface="Comic Sans MS"/>
                <a:cs typeface="Comic Sans MS"/>
              </a:rPr>
              <a:t>and affective  components.</a:t>
            </a:r>
            <a:endParaRPr sz="3200">
              <a:latin typeface="Comic Sans MS"/>
              <a:cs typeface="Comic Sans MS"/>
            </a:endParaRPr>
          </a:p>
          <a:p>
            <a:pPr marL="396240" marR="5080" indent="-384175" algn="just">
              <a:lnSpc>
                <a:spcPts val="4050"/>
              </a:lnSpc>
              <a:spcBef>
                <a:spcPts val="170"/>
              </a:spcBef>
              <a:buFont typeface="Noto Sans Symbols"/>
              <a:buChar char="□"/>
              <a:tabLst>
                <a:tab pos="396875" algn="l"/>
              </a:tabLst>
            </a:pPr>
            <a:r>
              <a:rPr sz="3200" b="1" spc="-10" dirty="0">
                <a:latin typeface="Comic Sans MS"/>
                <a:cs typeface="Comic Sans MS"/>
              </a:rPr>
              <a:t>The </a:t>
            </a:r>
            <a:r>
              <a:rPr sz="3200" b="1" spc="-5" dirty="0">
                <a:latin typeface="Comic Sans MS"/>
                <a:cs typeface="Comic Sans MS"/>
              </a:rPr>
              <a:t>cognitive content includes facts, </a:t>
            </a:r>
            <a:r>
              <a:rPr sz="3200" b="1" spc="137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concept, principles, hypothesis,  theories and</a:t>
            </a:r>
            <a:r>
              <a:rPr sz="3200" b="1" spc="-2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laws.</a:t>
            </a:r>
            <a:endParaRPr sz="3200">
              <a:latin typeface="Comic Sans MS"/>
              <a:cs typeface="Comic Sans MS"/>
            </a:endParaRPr>
          </a:p>
          <a:p>
            <a:pPr marL="396240" marR="5080" indent="-384175" algn="just">
              <a:lnSpc>
                <a:spcPts val="4050"/>
              </a:lnSpc>
              <a:buFont typeface="Noto Sans Symbols"/>
              <a:buChar char="□"/>
              <a:tabLst>
                <a:tab pos="396875" algn="l"/>
              </a:tabLst>
            </a:pPr>
            <a:r>
              <a:rPr sz="3200" b="1" spc="-10" dirty="0">
                <a:latin typeface="Comic Sans MS"/>
                <a:cs typeface="Comic Sans MS"/>
              </a:rPr>
              <a:t>The skill </a:t>
            </a:r>
            <a:r>
              <a:rPr sz="3200" b="1" spc="-5" dirty="0">
                <a:latin typeface="Comic Sans MS"/>
                <a:cs typeface="Comic Sans MS"/>
              </a:rPr>
              <a:t>component dwells on thinking  </a:t>
            </a:r>
            <a:r>
              <a:rPr sz="3200" b="1" spc="-10" dirty="0">
                <a:latin typeface="Comic Sans MS"/>
                <a:cs typeface="Comic Sans MS"/>
              </a:rPr>
              <a:t>skill </a:t>
            </a:r>
            <a:r>
              <a:rPr sz="3200" b="1" spc="-5" dirty="0">
                <a:latin typeface="Comic Sans MS"/>
                <a:cs typeface="Comic Sans MS"/>
              </a:rPr>
              <a:t>and </a:t>
            </a:r>
            <a:r>
              <a:rPr sz="3200" b="1" spc="-10" dirty="0">
                <a:latin typeface="Comic Sans MS"/>
                <a:cs typeface="Comic Sans MS"/>
              </a:rPr>
              <a:t>manipulative</a:t>
            </a:r>
            <a:r>
              <a:rPr sz="3200" b="1" spc="-3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skills.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62786" y="0"/>
            <a:ext cx="1981195" cy="1295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939" y="791792"/>
            <a:ext cx="7198359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9289" marR="5080" indent="-1927225">
              <a:lnSpc>
                <a:spcPct val="100000"/>
              </a:lnSpc>
              <a:spcBef>
                <a:spcPts val="100"/>
              </a:spcBef>
            </a:pPr>
            <a:r>
              <a:rPr sz="6000" b="0" spc="-10" dirty="0">
                <a:latin typeface="Comic Sans MS"/>
                <a:cs typeface="Comic Sans MS"/>
              </a:rPr>
              <a:t>Criteria </a:t>
            </a:r>
            <a:r>
              <a:rPr sz="6000" b="0" spc="-5" dirty="0">
                <a:latin typeface="Comic Sans MS"/>
                <a:cs typeface="Comic Sans MS"/>
              </a:rPr>
              <a:t>for</a:t>
            </a:r>
            <a:r>
              <a:rPr sz="6000" b="0" spc="-100" dirty="0">
                <a:latin typeface="Comic Sans MS"/>
                <a:cs typeface="Comic Sans MS"/>
              </a:rPr>
              <a:t> </a:t>
            </a:r>
            <a:r>
              <a:rPr sz="6000" b="0" spc="-10" dirty="0">
                <a:latin typeface="Comic Sans MS"/>
                <a:cs typeface="Comic Sans MS"/>
              </a:rPr>
              <a:t>Content  </a:t>
            </a:r>
            <a:r>
              <a:rPr sz="6000" b="0" spc="-5" dirty="0">
                <a:latin typeface="Comic Sans MS"/>
                <a:cs typeface="Comic Sans MS"/>
              </a:rPr>
              <a:t>Selection</a:t>
            </a:r>
            <a:endParaRPr sz="600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00196" y="3657592"/>
            <a:ext cx="5943588" cy="1924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5022" y="276224"/>
            <a:ext cx="4931712" cy="819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597" y="63119"/>
            <a:ext cx="46005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FIRST</a:t>
            </a:r>
            <a:r>
              <a:rPr spc="-95" dirty="0"/>
              <a:t> </a:t>
            </a:r>
            <a:r>
              <a:rPr spc="-5" dirty="0"/>
              <a:t>PRINCIPLE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5593" y="1522067"/>
            <a:ext cx="7137400" cy="513397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527685" marR="5080" indent="-515620">
              <a:lnSpc>
                <a:spcPts val="2850"/>
              </a:lnSpc>
              <a:spcBef>
                <a:spcPts val="620"/>
              </a:spcBef>
              <a:tabLst>
                <a:tab pos="457200" algn="l"/>
                <a:tab pos="5187950" algn="l"/>
                <a:tab pos="5700395" algn="l"/>
              </a:tabLst>
            </a:pPr>
            <a:r>
              <a:rPr sz="2400" spc="-5" dirty="0">
                <a:solidFill>
                  <a:srgbClr val="00CCFF"/>
                </a:solidFill>
                <a:latin typeface="Arial"/>
                <a:cs typeface="Arial"/>
              </a:rPr>
              <a:t>1.	</a:t>
            </a:r>
            <a:r>
              <a:rPr sz="2800" spc="-5" dirty="0">
                <a:latin typeface="Arial"/>
                <a:cs typeface="Arial"/>
              </a:rPr>
              <a:t>One guiding principle </a:t>
            </a:r>
            <a:r>
              <a:rPr sz="2800" dirty="0">
                <a:latin typeface="Arial"/>
                <a:cs typeface="Arial"/>
              </a:rPr>
              <a:t>related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subject  matter content </a:t>
            </a:r>
            <a:r>
              <a:rPr sz="2800" spc="-5" dirty="0">
                <a:latin typeface="Arial"/>
                <a:cs typeface="Arial"/>
              </a:rPr>
              <a:t>is to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observe the	following  qualitie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 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 th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selection</a:t>
            </a:r>
            <a:r>
              <a:rPr sz="2800" spc="-5" dirty="0">
                <a:latin typeface="Arial"/>
                <a:cs typeface="Arial"/>
              </a:rPr>
              <a:t> an</a:t>
            </a:r>
            <a:r>
              <a:rPr sz="2800" dirty="0">
                <a:latin typeface="Arial"/>
                <a:cs typeface="Arial"/>
              </a:rPr>
              <a:t>d	</a:t>
            </a:r>
            <a:r>
              <a:rPr sz="2800" spc="-5" dirty="0">
                <a:latin typeface="Arial"/>
                <a:cs typeface="Arial"/>
              </a:rPr>
              <a:t>organization  of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content:</a:t>
            </a:r>
            <a:endParaRPr sz="2800">
              <a:latin typeface="Arial"/>
              <a:cs typeface="Arial"/>
            </a:endParaRPr>
          </a:p>
          <a:p>
            <a:pPr marL="527685">
              <a:lnSpc>
                <a:spcPts val="3245"/>
              </a:lnSpc>
            </a:pPr>
            <a:r>
              <a:rPr sz="2800" spc="-5" dirty="0">
                <a:latin typeface="Arial"/>
                <a:cs typeface="Arial"/>
              </a:rPr>
              <a:t>a.)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Validity</a:t>
            </a:r>
            <a:endParaRPr sz="2800">
              <a:latin typeface="Arial"/>
              <a:cs typeface="Arial"/>
            </a:endParaRPr>
          </a:p>
          <a:p>
            <a:pPr marL="527685" marR="4178935">
              <a:lnSpc>
                <a:spcPts val="3510"/>
              </a:lnSpc>
              <a:spcBef>
                <a:spcPts val="20"/>
              </a:spcBef>
            </a:pPr>
            <a:r>
              <a:rPr sz="2800" spc="-5" dirty="0">
                <a:latin typeface="Arial"/>
                <a:cs typeface="Arial"/>
              </a:rPr>
              <a:t>b.)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Significance  </a:t>
            </a:r>
            <a:r>
              <a:rPr sz="2800" dirty="0">
                <a:latin typeface="Arial"/>
                <a:cs typeface="Arial"/>
              </a:rPr>
              <a:t>c.)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Balance</a:t>
            </a:r>
            <a:endParaRPr sz="2800">
              <a:latin typeface="Arial"/>
              <a:cs typeface="Arial"/>
            </a:endParaRPr>
          </a:p>
          <a:p>
            <a:pPr marL="527685" marR="3707765">
              <a:lnSpc>
                <a:spcPts val="3510"/>
              </a:lnSpc>
              <a:spcBef>
                <a:spcPts val="30"/>
              </a:spcBef>
            </a:pPr>
            <a:r>
              <a:rPr sz="2800" spc="-5" dirty="0">
                <a:latin typeface="Arial"/>
                <a:cs typeface="Arial"/>
              </a:rPr>
              <a:t>d.)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Self-sufficiency  </a:t>
            </a:r>
            <a:r>
              <a:rPr sz="2800" spc="-5" dirty="0">
                <a:latin typeface="Arial"/>
                <a:cs typeface="Arial"/>
              </a:rPr>
              <a:t>e.)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Interest</a:t>
            </a:r>
            <a:endParaRPr sz="2800">
              <a:latin typeface="Arial"/>
              <a:cs typeface="Arial"/>
            </a:endParaRPr>
          </a:p>
          <a:p>
            <a:pPr marL="637540">
              <a:lnSpc>
                <a:spcPct val="100000"/>
              </a:lnSpc>
              <a:spcBef>
                <a:spcPts val="215"/>
              </a:spcBef>
            </a:pPr>
            <a:r>
              <a:rPr sz="2800" spc="-5" dirty="0">
                <a:latin typeface="Arial"/>
                <a:cs typeface="Arial"/>
              </a:rPr>
              <a:t>f.)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Utility</a:t>
            </a:r>
            <a:endParaRPr sz="2800">
              <a:latin typeface="Arial"/>
              <a:cs typeface="Arial"/>
            </a:endParaRPr>
          </a:p>
          <a:p>
            <a:pPr marL="527685">
              <a:lnSpc>
                <a:spcPct val="100000"/>
              </a:lnSpc>
              <a:spcBef>
                <a:spcPts val="160"/>
              </a:spcBef>
            </a:pPr>
            <a:r>
              <a:rPr sz="2800" spc="-5" dirty="0">
                <a:latin typeface="Arial"/>
                <a:cs typeface="Arial"/>
              </a:rPr>
              <a:t>g.)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Feasibility*</a:t>
            </a:r>
            <a:endParaRPr sz="2800">
              <a:latin typeface="Arial"/>
              <a:cs typeface="Arial"/>
            </a:endParaRPr>
          </a:p>
          <a:p>
            <a:pPr marR="603885" algn="ctr">
              <a:lnSpc>
                <a:spcPct val="100000"/>
              </a:lnSpc>
              <a:spcBef>
                <a:spcPts val="1715"/>
              </a:spcBef>
            </a:pPr>
            <a:r>
              <a:rPr sz="1800" dirty="0">
                <a:solidFill>
                  <a:srgbClr val="878787"/>
                </a:solidFill>
                <a:latin typeface="Carlito"/>
                <a:cs typeface="Carlito"/>
              </a:rPr>
              <a:t>A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741" y="1547234"/>
            <a:ext cx="8231505" cy="35458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519430" marR="5080" indent="-507365" algn="just">
              <a:lnSpc>
                <a:spcPts val="3900"/>
              </a:lnSpc>
              <a:spcBef>
                <a:spcPts val="580"/>
              </a:spcBef>
              <a:buSzPct val="97222"/>
              <a:buFont typeface="Noto Sans Symbols"/>
              <a:buChar char="❖"/>
              <a:tabLst>
                <a:tab pos="520065" algn="l"/>
              </a:tabLst>
            </a:pPr>
            <a:r>
              <a:rPr sz="36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Self-sufficiency</a:t>
            </a:r>
            <a:r>
              <a:rPr sz="3600" b="1" spc="-5" dirty="0">
                <a:solidFill>
                  <a:srgbClr val="BF0000"/>
                </a:solidFill>
                <a:latin typeface="Comic Sans MS"/>
                <a:cs typeface="Comic Sans MS"/>
              </a:rPr>
              <a:t> </a:t>
            </a:r>
            <a:r>
              <a:rPr sz="3600" dirty="0">
                <a:latin typeface="Comic Sans MS"/>
                <a:cs typeface="Comic Sans MS"/>
              </a:rPr>
              <a:t>– </a:t>
            </a:r>
            <a:r>
              <a:rPr sz="3600" spc="-5" dirty="0">
                <a:latin typeface="Comic Sans MS"/>
                <a:cs typeface="Comic Sans MS"/>
              </a:rPr>
              <a:t>According</a:t>
            </a:r>
            <a:r>
              <a:rPr sz="3600" spc="106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to  Scheffler (1970) the prime </a:t>
            </a:r>
            <a:r>
              <a:rPr sz="3600" spc="-10" dirty="0">
                <a:latin typeface="Comic Sans MS"/>
                <a:cs typeface="Comic Sans MS"/>
              </a:rPr>
              <a:t>guiding  </a:t>
            </a:r>
            <a:r>
              <a:rPr sz="3600" spc="-5" dirty="0">
                <a:latin typeface="Comic Sans MS"/>
                <a:cs typeface="Comic Sans MS"/>
              </a:rPr>
              <a:t>principle for the content </a:t>
            </a:r>
            <a:r>
              <a:rPr sz="3600" spc="-10" dirty="0">
                <a:latin typeface="Comic Sans MS"/>
                <a:cs typeface="Comic Sans MS"/>
              </a:rPr>
              <a:t>selection  </a:t>
            </a:r>
            <a:r>
              <a:rPr sz="3600" spc="-5" dirty="0">
                <a:latin typeface="Comic Sans MS"/>
                <a:cs typeface="Comic Sans MS"/>
              </a:rPr>
              <a:t>is helping the </a:t>
            </a:r>
            <a:r>
              <a:rPr sz="3600" spc="-10" dirty="0">
                <a:latin typeface="Comic Sans MS"/>
                <a:cs typeface="Comic Sans MS"/>
              </a:rPr>
              <a:t>learners </a:t>
            </a:r>
            <a:r>
              <a:rPr sz="3600" spc="-5" dirty="0">
                <a:latin typeface="Comic Sans MS"/>
                <a:cs typeface="Comic Sans MS"/>
              </a:rPr>
              <a:t>to </a:t>
            </a:r>
            <a:r>
              <a:rPr sz="3600" spc="-10" dirty="0">
                <a:latin typeface="Comic Sans MS"/>
                <a:cs typeface="Comic Sans MS"/>
              </a:rPr>
              <a:t>attain  maximum self sufficiency </a:t>
            </a:r>
            <a:r>
              <a:rPr sz="3600" spc="-5" dirty="0">
                <a:latin typeface="Comic Sans MS"/>
                <a:cs typeface="Comic Sans MS"/>
              </a:rPr>
              <a:t>in  </a:t>
            </a:r>
            <a:r>
              <a:rPr sz="3600" spc="-10" dirty="0">
                <a:latin typeface="Comic Sans MS"/>
                <a:cs typeface="Comic Sans MS"/>
              </a:rPr>
              <a:t>learning </a:t>
            </a:r>
            <a:r>
              <a:rPr sz="3600" spc="-5" dirty="0">
                <a:latin typeface="Comic Sans MS"/>
                <a:cs typeface="Comic Sans MS"/>
              </a:rPr>
              <a:t>but in the </a:t>
            </a:r>
            <a:r>
              <a:rPr sz="3600" spc="-10" dirty="0">
                <a:latin typeface="Comic Sans MS"/>
                <a:cs typeface="Comic Sans MS"/>
              </a:rPr>
              <a:t>most economical  </a:t>
            </a:r>
            <a:r>
              <a:rPr sz="3600" spc="-5" dirty="0">
                <a:latin typeface="Comic Sans MS"/>
                <a:cs typeface="Comic Sans MS"/>
              </a:rPr>
              <a:t>manner.</a:t>
            </a:r>
            <a:endParaRPr sz="3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81" cy="685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3311" y="816988"/>
            <a:ext cx="80117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Criteria </a:t>
            </a:r>
            <a:r>
              <a:rPr sz="4400" spc="-5" dirty="0"/>
              <a:t>for </a:t>
            </a:r>
            <a:r>
              <a:rPr sz="4400" spc="-10" dirty="0"/>
              <a:t>content</a:t>
            </a:r>
            <a:r>
              <a:rPr sz="4400" spc="-90" dirty="0"/>
              <a:t> </a:t>
            </a:r>
            <a:r>
              <a:rPr sz="4400" spc="-5" dirty="0"/>
              <a:t>selection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16202" rIns="0" bIns="0" rtlCol="0">
            <a:spAutoFit/>
          </a:bodyPr>
          <a:lstStyle/>
          <a:p>
            <a:pPr marL="738505" marR="5080" indent="-287020">
              <a:lnSpc>
                <a:spcPct val="149600"/>
              </a:lnSpc>
              <a:spcBef>
                <a:spcPts val="100"/>
              </a:spcBef>
            </a:pPr>
            <a:r>
              <a:rPr sz="3300" b="1" spc="-5" dirty="0">
                <a:solidFill>
                  <a:srgbClr val="FF0000"/>
                </a:solidFill>
                <a:latin typeface="Comic Sans MS"/>
                <a:cs typeface="Comic Sans MS"/>
              </a:rPr>
              <a:t>Economy </a:t>
            </a:r>
            <a:r>
              <a:rPr sz="3300" spc="-10" dirty="0"/>
              <a:t>means less </a:t>
            </a:r>
            <a:r>
              <a:rPr sz="3300" spc="-5" dirty="0"/>
              <a:t>teaching </a:t>
            </a:r>
            <a:r>
              <a:rPr sz="3300" spc="-10" dirty="0"/>
              <a:t>effort  </a:t>
            </a:r>
            <a:r>
              <a:rPr sz="3300" spc="-5" dirty="0"/>
              <a:t>and </a:t>
            </a:r>
            <a:r>
              <a:rPr sz="3300" spc="-10" dirty="0"/>
              <a:t>educational </a:t>
            </a:r>
            <a:r>
              <a:rPr sz="3300" spc="-5" dirty="0"/>
              <a:t>resources, less  </a:t>
            </a:r>
            <a:r>
              <a:rPr sz="3300" spc="-10" dirty="0"/>
              <a:t>learner’s effort </a:t>
            </a:r>
            <a:r>
              <a:rPr sz="3300" spc="-5" dirty="0"/>
              <a:t>but </a:t>
            </a:r>
            <a:r>
              <a:rPr sz="3300" spc="-10" dirty="0"/>
              <a:t>more </a:t>
            </a:r>
            <a:r>
              <a:rPr sz="3300" spc="-5" dirty="0"/>
              <a:t>results and  </a:t>
            </a:r>
            <a:r>
              <a:rPr sz="3300" spc="-10" dirty="0"/>
              <a:t>effective learning</a:t>
            </a:r>
            <a:r>
              <a:rPr sz="3300" spc="-25" dirty="0"/>
              <a:t> </a:t>
            </a:r>
            <a:r>
              <a:rPr sz="3300" spc="-5" dirty="0"/>
              <a:t>outcomes.</a:t>
            </a:r>
            <a:endParaRPr sz="33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81" cy="685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0401" y="1031395"/>
            <a:ext cx="6622415" cy="162877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521334" indent="-509270">
              <a:lnSpc>
                <a:spcPct val="100000"/>
              </a:lnSpc>
              <a:spcBef>
                <a:spcPts val="505"/>
              </a:spcBef>
              <a:buSzPct val="96875"/>
              <a:buFont typeface="Noto Sans Symbols"/>
              <a:buChar char="❖"/>
              <a:tabLst>
                <a:tab pos="521334" algn="l"/>
                <a:tab pos="521970" algn="l"/>
              </a:tabLst>
            </a:pPr>
            <a:r>
              <a:rPr sz="32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Significance</a:t>
            </a:r>
            <a:endParaRPr sz="3200">
              <a:latin typeface="Comic Sans MS"/>
              <a:cs typeface="Comic Sans MS"/>
            </a:endParaRPr>
          </a:p>
          <a:p>
            <a:pPr marL="615315">
              <a:lnSpc>
                <a:spcPct val="100000"/>
              </a:lnSpc>
              <a:spcBef>
                <a:spcPts val="355"/>
              </a:spcBef>
            </a:pPr>
            <a:r>
              <a:rPr sz="2800" dirty="0">
                <a:latin typeface="Arial"/>
                <a:cs typeface="Arial"/>
              </a:rPr>
              <a:t>– </a:t>
            </a:r>
            <a:r>
              <a:rPr sz="2800" spc="-5" dirty="0">
                <a:latin typeface="Comic Sans MS"/>
                <a:cs typeface="Comic Sans MS"/>
              </a:rPr>
              <a:t>It is significant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if</a:t>
            </a:r>
            <a:endParaRPr sz="2800">
              <a:latin typeface="Comic Sans MS"/>
              <a:cs typeface="Comic Sans MS"/>
            </a:endParaRPr>
          </a:p>
          <a:p>
            <a:pPr marL="901700" indent="-228600">
              <a:lnSpc>
                <a:spcPct val="100000"/>
              </a:lnSpc>
              <a:spcBef>
                <a:spcPts val="819"/>
              </a:spcBef>
              <a:buFont typeface="Noto Sans Symbols"/>
              <a:buChar char="▪"/>
              <a:tabLst>
                <a:tab pos="902335" algn="l"/>
                <a:tab pos="2431415" algn="l"/>
                <a:tab pos="4380865" algn="l"/>
                <a:tab pos="5174615" algn="l"/>
              </a:tabLst>
            </a:pPr>
            <a:r>
              <a:rPr sz="3200" spc="-5" dirty="0">
                <a:latin typeface="Comic Sans MS"/>
                <a:cs typeface="Comic Sans MS"/>
              </a:rPr>
              <a:t>Whe</a:t>
            </a:r>
            <a:r>
              <a:rPr sz="3200" dirty="0">
                <a:latin typeface="Comic Sans MS"/>
                <a:cs typeface="Comic Sans MS"/>
              </a:rPr>
              <a:t>n	</a:t>
            </a:r>
            <a:r>
              <a:rPr sz="3200" spc="-5" dirty="0">
                <a:latin typeface="Comic Sans MS"/>
                <a:cs typeface="Comic Sans MS"/>
              </a:rPr>
              <a:t>conten</a:t>
            </a:r>
            <a:r>
              <a:rPr sz="3200" dirty="0">
                <a:latin typeface="Comic Sans MS"/>
                <a:cs typeface="Comic Sans MS"/>
              </a:rPr>
              <a:t>t	</a:t>
            </a:r>
            <a:r>
              <a:rPr sz="3200" spc="-5" dirty="0">
                <a:latin typeface="Comic Sans MS"/>
                <a:cs typeface="Comic Sans MS"/>
              </a:rPr>
              <a:t>o</a:t>
            </a:r>
            <a:r>
              <a:rPr sz="3200" dirty="0">
                <a:latin typeface="Comic Sans MS"/>
                <a:cs typeface="Comic Sans MS"/>
              </a:rPr>
              <a:t>r	</a:t>
            </a:r>
            <a:r>
              <a:rPr sz="3200" spc="-5" dirty="0">
                <a:latin typeface="Comic Sans MS"/>
                <a:cs typeface="Comic Sans MS"/>
              </a:rPr>
              <a:t>subject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522" y="2673738"/>
            <a:ext cx="61823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1780" algn="l"/>
                <a:tab pos="2398395" algn="l"/>
                <a:tab pos="4742180" algn="l"/>
              </a:tabLst>
            </a:pPr>
            <a:r>
              <a:rPr sz="3200" spc="-5" dirty="0">
                <a:latin typeface="Comic Sans MS"/>
                <a:cs typeface="Comic Sans MS"/>
              </a:rPr>
              <a:t>matter	will	contribute	to</a:t>
            </a:r>
            <a:r>
              <a:rPr sz="3200" spc="-62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basic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0" y="3409942"/>
            <a:ext cx="14319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Comic Sans MS"/>
                <a:cs typeface="Comic Sans MS"/>
              </a:rPr>
              <a:t>achieve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4122" y="2970469"/>
            <a:ext cx="73945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207510" algn="l"/>
              </a:tabLst>
            </a:pPr>
            <a:r>
              <a:rPr sz="4800" spc="-375" baseline="-31250" dirty="0">
                <a:latin typeface="Comic Sans MS"/>
                <a:cs typeface="Comic Sans MS"/>
              </a:rPr>
              <a:t>ideas</a:t>
            </a:r>
            <a:r>
              <a:rPr sz="3200" spc="-250" dirty="0">
                <a:latin typeface="Comic Sans MS"/>
                <a:cs typeface="Comic Sans MS"/>
              </a:rPr>
              <a:t>p</a:t>
            </a:r>
            <a:r>
              <a:rPr sz="4800" spc="-375" baseline="-31250" dirty="0">
                <a:latin typeface="Comic Sans MS"/>
                <a:cs typeface="Comic Sans MS"/>
              </a:rPr>
              <a:t>,</a:t>
            </a:r>
            <a:r>
              <a:rPr sz="4800" spc="-322" baseline="-31250" dirty="0">
                <a:latin typeface="Comic Sans MS"/>
                <a:cs typeface="Comic Sans MS"/>
              </a:rPr>
              <a:t> </a:t>
            </a:r>
            <a:r>
              <a:rPr sz="3200" spc="-455" dirty="0">
                <a:latin typeface="Comic Sans MS"/>
                <a:cs typeface="Comic Sans MS"/>
              </a:rPr>
              <a:t>rin</a:t>
            </a:r>
            <a:r>
              <a:rPr sz="4800" spc="-682" baseline="-31250" dirty="0">
                <a:latin typeface="Comic Sans MS"/>
                <a:cs typeface="Comic Sans MS"/>
              </a:rPr>
              <a:t>c</a:t>
            </a:r>
            <a:r>
              <a:rPr sz="3200" spc="-455" dirty="0">
                <a:latin typeface="Comic Sans MS"/>
                <a:cs typeface="Comic Sans MS"/>
              </a:rPr>
              <a:t>c</a:t>
            </a:r>
            <a:r>
              <a:rPr sz="4800" spc="-682" baseline="-31250" dirty="0">
                <a:latin typeface="Comic Sans MS"/>
                <a:cs typeface="Comic Sans MS"/>
              </a:rPr>
              <a:t>o</a:t>
            </a:r>
            <a:r>
              <a:rPr sz="3200" spc="-455" dirty="0">
                <a:latin typeface="Comic Sans MS"/>
                <a:cs typeface="Comic Sans MS"/>
              </a:rPr>
              <a:t>i</a:t>
            </a:r>
            <a:r>
              <a:rPr sz="4800" spc="-682" baseline="-31250" dirty="0">
                <a:latin typeface="Comic Sans MS"/>
                <a:cs typeface="Comic Sans MS"/>
              </a:rPr>
              <a:t>n</a:t>
            </a:r>
            <a:r>
              <a:rPr sz="3200" spc="-455" dirty="0">
                <a:latin typeface="Comic Sans MS"/>
                <a:cs typeface="Comic Sans MS"/>
              </a:rPr>
              <a:t>p</a:t>
            </a:r>
            <a:r>
              <a:rPr sz="4800" spc="-682" baseline="-31250" dirty="0">
                <a:latin typeface="Comic Sans MS"/>
                <a:cs typeface="Comic Sans MS"/>
              </a:rPr>
              <a:t>c</a:t>
            </a:r>
            <a:r>
              <a:rPr sz="3200" spc="-455" dirty="0">
                <a:latin typeface="Comic Sans MS"/>
                <a:cs typeface="Comic Sans MS"/>
              </a:rPr>
              <a:t>les</a:t>
            </a:r>
            <a:r>
              <a:rPr sz="4800" spc="-682" baseline="-31250" dirty="0">
                <a:latin typeface="Comic Sans MS"/>
                <a:cs typeface="Comic Sans MS"/>
              </a:rPr>
              <a:t>p</a:t>
            </a:r>
            <a:r>
              <a:rPr sz="3200" spc="-455" dirty="0">
                <a:latin typeface="Comic Sans MS"/>
                <a:cs typeface="Comic Sans MS"/>
              </a:rPr>
              <a:t>,</a:t>
            </a:r>
            <a:r>
              <a:rPr sz="4800" spc="-682" baseline="-31250" dirty="0">
                <a:latin typeface="Comic Sans MS"/>
                <a:cs typeface="Comic Sans MS"/>
              </a:rPr>
              <a:t>ts,</a:t>
            </a:r>
            <a:r>
              <a:rPr sz="3200" spc="-455" dirty="0">
                <a:latin typeface="Comic Sans MS"/>
                <a:cs typeface="Comic Sans MS"/>
              </a:rPr>
              <a:t>and	</a:t>
            </a:r>
            <a:r>
              <a:rPr sz="3200" spc="-5" dirty="0">
                <a:latin typeface="Comic Sans MS"/>
                <a:cs typeface="Comic Sans MS"/>
              </a:rPr>
              <a:t>geberalization</a:t>
            </a:r>
            <a:r>
              <a:rPr sz="3200" spc="-55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to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05703" y="3522918"/>
            <a:ext cx="34175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8065" algn="l"/>
              </a:tabLst>
            </a:pPr>
            <a:r>
              <a:rPr sz="3200" spc="-5" dirty="0">
                <a:latin typeface="Comic Sans MS"/>
                <a:cs typeface="Comic Sans MS"/>
              </a:rPr>
              <a:t>over</a:t>
            </a:r>
            <a:r>
              <a:rPr sz="3200" spc="-280" dirty="0">
                <a:latin typeface="Comic Sans MS"/>
                <a:cs typeface="Comic Sans MS"/>
              </a:rPr>
              <a:t> </a:t>
            </a:r>
            <a:r>
              <a:rPr sz="3200" spc="30" dirty="0">
                <a:latin typeface="Comic Sans MS"/>
                <a:cs typeface="Comic Sans MS"/>
              </a:rPr>
              <a:t>allaim	</a:t>
            </a:r>
            <a:r>
              <a:rPr sz="3200" spc="-5" dirty="0">
                <a:latin typeface="Comic Sans MS"/>
                <a:cs typeface="Comic Sans MS"/>
              </a:rPr>
              <a:t>of</a:t>
            </a:r>
            <a:r>
              <a:rPr sz="3200" spc="-73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the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4430" y="3848663"/>
            <a:ext cx="21577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200" spc="-370" dirty="0">
                <a:latin typeface="Comic Sans MS"/>
                <a:cs typeface="Comic Sans MS"/>
              </a:rPr>
              <a:t>c</a:t>
            </a:r>
            <a:r>
              <a:rPr sz="4800" spc="-555" baseline="-6076" dirty="0">
                <a:latin typeface="Comic Sans MS"/>
                <a:cs typeface="Comic Sans MS"/>
              </a:rPr>
              <a:t>th</a:t>
            </a:r>
            <a:r>
              <a:rPr sz="3200" spc="-370" dirty="0">
                <a:latin typeface="Comic Sans MS"/>
                <a:cs typeface="Comic Sans MS"/>
              </a:rPr>
              <a:t>ur</a:t>
            </a:r>
            <a:r>
              <a:rPr sz="4800" spc="-555" baseline="-6076" dirty="0">
                <a:latin typeface="Comic Sans MS"/>
                <a:cs typeface="Comic Sans MS"/>
              </a:rPr>
              <a:t>e</a:t>
            </a:r>
            <a:r>
              <a:rPr sz="3200" spc="-370" dirty="0">
                <a:latin typeface="Comic Sans MS"/>
                <a:cs typeface="Comic Sans MS"/>
              </a:rPr>
              <a:t>riculum.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2178" y="4400484"/>
            <a:ext cx="7474584" cy="107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965">
              <a:lnSpc>
                <a:spcPct val="107700"/>
              </a:lnSpc>
              <a:spcBef>
                <a:spcPts val="100"/>
              </a:spcBef>
              <a:buFont typeface="Noto Sans Symbols"/>
              <a:buChar char="▪"/>
              <a:tabLst>
                <a:tab pos="240665" algn="l"/>
              </a:tabLst>
            </a:pPr>
            <a:r>
              <a:rPr sz="3200" spc="-5" dirty="0">
                <a:latin typeface="Comic Sans MS"/>
                <a:cs typeface="Comic Sans MS"/>
              </a:rPr>
              <a:t>It will develop </a:t>
            </a:r>
            <a:r>
              <a:rPr sz="3200" spc="-10" dirty="0">
                <a:latin typeface="Comic Sans MS"/>
                <a:cs typeface="Comic Sans MS"/>
              </a:rPr>
              <a:t>learning </a:t>
            </a:r>
            <a:r>
              <a:rPr sz="3200" spc="-5" dirty="0">
                <a:latin typeface="Comic Sans MS"/>
                <a:cs typeface="Comic Sans MS"/>
              </a:rPr>
              <a:t>abilities, </a:t>
            </a:r>
            <a:r>
              <a:rPr sz="3200" spc="-10" dirty="0">
                <a:latin typeface="Comic Sans MS"/>
                <a:cs typeface="Comic Sans MS"/>
              </a:rPr>
              <a:t>skills,  </a:t>
            </a:r>
            <a:r>
              <a:rPr sz="3200" spc="-5" dirty="0">
                <a:latin typeface="Comic Sans MS"/>
                <a:cs typeface="Comic Sans MS"/>
              </a:rPr>
              <a:t>processes and</a:t>
            </a:r>
            <a:r>
              <a:rPr sz="3200" spc="-2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attitude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401" y="1342041"/>
            <a:ext cx="7618095" cy="38093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521334" indent="-509270">
              <a:lnSpc>
                <a:spcPct val="100000"/>
              </a:lnSpc>
              <a:spcBef>
                <a:spcPts val="855"/>
              </a:spcBef>
              <a:buSzPct val="96875"/>
              <a:buFont typeface="Noto Sans Symbols"/>
              <a:buChar char="❖"/>
              <a:tabLst>
                <a:tab pos="521334" algn="l"/>
                <a:tab pos="521970" algn="l"/>
              </a:tabLst>
            </a:pPr>
            <a:r>
              <a:rPr sz="32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Significance</a:t>
            </a:r>
            <a:endParaRPr sz="3200">
              <a:latin typeface="Comic Sans MS"/>
              <a:cs typeface="Comic Sans MS"/>
            </a:endParaRPr>
          </a:p>
          <a:p>
            <a:pPr marL="953769" lvl="1" indent="-339090">
              <a:lnSpc>
                <a:spcPct val="100000"/>
              </a:lnSpc>
              <a:spcBef>
                <a:spcPts val="755"/>
              </a:spcBef>
              <a:buFont typeface="Arial"/>
              <a:buChar char="–"/>
              <a:tabLst>
                <a:tab pos="954405" algn="l"/>
              </a:tabLst>
            </a:pPr>
            <a:r>
              <a:rPr sz="3200" spc="-5" dirty="0">
                <a:latin typeface="Comic Sans MS"/>
                <a:cs typeface="Comic Sans MS"/>
              </a:rPr>
              <a:t>It is </a:t>
            </a:r>
            <a:r>
              <a:rPr sz="3200" spc="-10" dirty="0">
                <a:latin typeface="Comic Sans MS"/>
                <a:cs typeface="Comic Sans MS"/>
              </a:rPr>
              <a:t>significant</a:t>
            </a:r>
            <a:r>
              <a:rPr sz="3200" spc="-2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if</a:t>
            </a:r>
            <a:endParaRPr sz="3200">
              <a:latin typeface="Comic Sans MS"/>
              <a:cs typeface="Comic Sans MS"/>
            </a:endParaRPr>
          </a:p>
          <a:p>
            <a:pPr marL="901700" marR="5080" lvl="2" indent="-227965">
              <a:lnSpc>
                <a:spcPct val="99300"/>
              </a:lnSpc>
              <a:spcBef>
                <a:spcPts val="760"/>
              </a:spcBef>
              <a:buFont typeface="Noto Sans Symbols"/>
              <a:buChar char="▪"/>
              <a:tabLst>
                <a:tab pos="902335" algn="l"/>
              </a:tabLst>
            </a:pPr>
            <a:r>
              <a:rPr sz="3200" spc="-5" dirty="0">
                <a:latin typeface="Comic Sans MS"/>
                <a:cs typeface="Comic Sans MS"/>
              </a:rPr>
              <a:t>It will develop the cognitive,  </a:t>
            </a:r>
            <a:r>
              <a:rPr sz="3200" spc="-10" dirty="0">
                <a:latin typeface="Comic Sans MS"/>
                <a:cs typeface="Comic Sans MS"/>
              </a:rPr>
              <a:t>effective </a:t>
            </a:r>
            <a:r>
              <a:rPr sz="3200" spc="-5" dirty="0">
                <a:latin typeface="Comic Sans MS"/>
                <a:cs typeface="Comic Sans MS"/>
              </a:rPr>
              <a:t>and psychomotor </a:t>
            </a:r>
            <a:r>
              <a:rPr sz="3200" spc="-10" dirty="0">
                <a:latin typeface="Comic Sans MS"/>
                <a:cs typeface="Comic Sans MS"/>
              </a:rPr>
              <a:t>skills of  </a:t>
            </a:r>
            <a:r>
              <a:rPr sz="3200" spc="-5" dirty="0">
                <a:latin typeface="Comic Sans MS"/>
                <a:cs typeface="Comic Sans MS"/>
              </a:rPr>
              <a:t>the</a:t>
            </a:r>
            <a:r>
              <a:rPr sz="3200" spc="-1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learners</a:t>
            </a:r>
            <a:endParaRPr sz="3200">
              <a:latin typeface="Comic Sans MS"/>
              <a:cs typeface="Comic Sans MS"/>
            </a:endParaRPr>
          </a:p>
          <a:p>
            <a:pPr marL="901700" marR="1529715" lvl="2" indent="-227965">
              <a:lnSpc>
                <a:spcPts val="3800"/>
              </a:lnSpc>
              <a:spcBef>
                <a:spcPts val="915"/>
              </a:spcBef>
              <a:buFont typeface="Noto Sans Symbols"/>
              <a:buChar char="▪"/>
              <a:tabLst>
                <a:tab pos="902335" algn="l"/>
              </a:tabLst>
            </a:pPr>
            <a:r>
              <a:rPr sz="3200" spc="-5" dirty="0">
                <a:latin typeface="Comic Sans MS"/>
                <a:cs typeface="Comic Sans MS"/>
              </a:rPr>
              <a:t>The cultural aspects will</a:t>
            </a:r>
            <a:r>
              <a:rPr sz="3200" spc="-10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be  considered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5769" y="1592395"/>
            <a:ext cx="8116570" cy="3532504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05459" marR="518159" indent="-493395">
              <a:lnSpc>
                <a:spcPts val="3820"/>
              </a:lnSpc>
              <a:spcBef>
                <a:spcPts val="240"/>
              </a:spcBef>
              <a:buFont typeface="Noto Sans Symbols"/>
              <a:buChar char="❖"/>
              <a:tabLst>
                <a:tab pos="506095" algn="l"/>
              </a:tabLst>
            </a:pPr>
            <a:r>
              <a:rPr sz="3200" spc="-5" dirty="0">
                <a:solidFill>
                  <a:srgbClr val="FF0000"/>
                </a:solidFill>
                <a:latin typeface="Comic Sans MS"/>
                <a:cs typeface="Comic Sans MS"/>
              </a:rPr>
              <a:t>Relevance to </a:t>
            </a:r>
            <a:r>
              <a:rPr sz="3200" dirty="0">
                <a:solidFill>
                  <a:srgbClr val="FF0000"/>
                </a:solidFill>
                <a:latin typeface="Comic Sans MS"/>
                <a:cs typeface="Comic Sans MS"/>
              </a:rPr>
              <a:t>life</a:t>
            </a:r>
            <a:r>
              <a:rPr sz="3200" dirty="0">
                <a:latin typeface="Comic Sans MS"/>
                <a:cs typeface="Comic Sans MS"/>
              </a:rPr>
              <a:t>: </a:t>
            </a:r>
            <a:r>
              <a:rPr sz="3200" spc="-10" dirty="0">
                <a:latin typeface="Comic Sans MS"/>
                <a:cs typeface="Comic Sans MS"/>
              </a:rPr>
              <a:t>learning experience  must </a:t>
            </a:r>
            <a:r>
              <a:rPr sz="3200" spc="-5" dirty="0">
                <a:latin typeface="Comic Sans MS"/>
                <a:cs typeface="Comic Sans MS"/>
              </a:rPr>
              <a:t>be related to the </a:t>
            </a:r>
            <a:r>
              <a:rPr sz="3200" spc="-10" dirty="0">
                <a:latin typeface="Comic Sans MS"/>
                <a:cs typeface="Comic Sans MS"/>
              </a:rPr>
              <a:t>learner’s </a:t>
            </a:r>
            <a:r>
              <a:rPr sz="3200" spc="-5" dirty="0">
                <a:latin typeface="Comic Sans MS"/>
                <a:cs typeface="Comic Sans MS"/>
              </a:rPr>
              <a:t>real  </a:t>
            </a:r>
            <a:r>
              <a:rPr sz="3200" spc="-10" dirty="0">
                <a:latin typeface="Comic Sans MS"/>
                <a:cs typeface="Comic Sans MS"/>
              </a:rPr>
              <a:t>life situations </a:t>
            </a:r>
            <a:r>
              <a:rPr sz="3200" spc="-5" dirty="0">
                <a:latin typeface="Comic Sans MS"/>
                <a:cs typeface="Comic Sans MS"/>
              </a:rPr>
              <a:t>in and </a:t>
            </a:r>
            <a:r>
              <a:rPr sz="3200" spc="-10" dirty="0">
                <a:latin typeface="Comic Sans MS"/>
                <a:cs typeface="Comic Sans MS"/>
              </a:rPr>
              <a:t>out </a:t>
            </a:r>
            <a:r>
              <a:rPr sz="3200" spc="-5" dirty="0">
                <a:latin typeface="Comic Sans MS"/>
                <a:cs typeface="Comic Sans MS"/>
              </a:rPr>
              <a:t>of</a:t>
            </a:r>
            <a:r>
              <a:rPr sz="3200" spc="-5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school;</a:t>
            </a:r>
            <a:endParaRPr sz="3200">
              <a:latin typeface="Comic Sans MS"/>
              <a:cs typeface="Comic Sans MS"/>
            </a:endParaRPr>
          </a:p>
          <a:p>
            <a:pPr marL="505459" marR="5080" indent="-493395">
              <a:lnSpc>
                <a:spcPct val="100000"/>
              </a:lnSpc>
              <a:spcBef>
                <a:spcPts val="650"/>
              </a:spcBef>
              <a:buFont typeface="Noto Sans Symbols"/>
              <a:buChar char="❖"/>
              <a:tabLst>
                <a:tab pos="506095" algn="l"/>
              </a:tabLst>
            </a:pPr>
            <a:r>
              <a:rPr sz="3200" spc="-5" dirty="0">
                <a:solidFill>
                  <a:srgbClr val="FF0000"/>
                </a:solidFill>
                <a:latin typeface="Comic Sans MS"/>
                <a:cs typeface="Comic Sans MS"/>
              </a:rPr>
              <a:t>Variety</a:t>
            </a:r>
            <a:r>
              <a:rPr sz="3200" spc="-5" dirty="0">
                <a:latin typeface="Comic Sans MS"/>
                <a:cs typeface="Comic Sans MS"/>
              </a:rPr>
              <a:t>: </a:t>
            </a:r>
            <a:r>
              <a:rPr sz="3200" spc="-10" dirty="0">
                <a:latin typeface="Comic Sans MS"/>
                <a:cs typeface="Comic Sans MS"/>
              </a:rPr>
              <a:t>learning experiences must  </a:t>
            </a:r>
            <a:r>
              <a:rPr sz="3200" spc="-5" dirty="0">
                <a:latin typeface="Comic Sans MS"/>
                <a:cs typeface="Comic Sans MS"/>
              </a:rPr>
              <a:t>cater to the needs of different types  of </a:t>
            </a:r>
            <a:r>
              <a:rPr sz="3200" spc="-10" dirty="0">
                <a:latin typeface="Comic Sans MS"/>
                <a:cs typeface="Comic Sans MS"/>
              </a:rPr>
              <a:t>learners </a:t>
            </a:r>
            <a:r>
              <a:rPr sz="3200" spc="-5" dirty="0">
                <a:latin typeface="Comic Sans MS"/>
                <a:cs typeface="Comic Sans MS"/>
              </a:rPr>
              <a:t>by providing different types  of</a:t>
            </a:r>
            <a:r>
              <a:rPr sz="3200" spc="-1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experiences;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5769" y="1267174"/>
            <a:ext cx="7660640" cy="2225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5459" marR="5080" indent="-493395">
              <a:lnSpc>
                <a:spcPct val="150400"/>
              </a:lnSpc>
              <a:spcBef>
                <a:spcPts val="100"/>
              </a:spcBef>
              <a:buFont typeface="Noto Sans Symbols"/>
              <a:buChar char="❖"/>
              <a:tabLst>
                <a:tab pos="506095" algn="l"/>
              </a:tabLst>
            </a:pPr>
            <a:r>
              <a:rPr sz="3200" spc="-5" dirty="0">
                <a:solidFill>
                  <a:srgbClr val="FF0000"/>
                </a:solidFill>
                <a:latin typeface="Comic Sans MS"/>
                <a:cs typeface="Comic Sans MS"/>
              </a:rPr>
              <a:t>Suitability</a:t>
            </a:r>
            <a:r>
              <a:rPr sz="3200" spc="-5" dirty="0">
                <a:latin typeface="Comic Sans MS"/>
                <a:cs typeface="Comic Sans MS"/>
              </a:rPr>
              <a:t>: </a:t>
            </a:r>
            <a:r>
              <a:rPr sz="3200" spc="-10" dirty="0">
                <a:latin typeface="Comic Sans MS"/>
                <a:cs typeface="Comic Sans MS"/>
              </a:rPr>
              <a:t>learning experiences must  </a:t>
            </a:r>
            <a:r>
              <a:rPr sz="3200" spc="-5" dirty="0">
                <a:latin typeface="Comic Sans MS"/>
                <a:cs typeface="Comic Sans MS"/>
              </a:rPr>
              <a:t>be </a:t>
            </a:r>
            <a:r>
              <a:rPr sz="3200" spc="-10" dirty="0">
                <a:latin typeface="Comic Sans MS"/>
                <a:cs typeface="Comic Sans MS"/>
              </a:rPr>
              <a:t>suitable </a:t>
            </a:r>
            <a:r>
              <a:rPr sz="3200" spc="-5" dirty="0">
                <a:latin typeface="Comic Sans MS"/>
                <a:cs typeface="Comic Sans MS"/>
              </a:rPr>
              <a:t>to the </a:t>
            </a:r>
            <a:r>
              <a:rPr sz="3200" spc="-10" dirty="0">
                <a:latin typeface="Comic Sans MS"/>
                <a:cs typeface="Comic Sans MS"/>
              </a:rPr>
              <a:t>learners </a:t>
            </a:r>
            <a:r>
              <a:rPr sz="3200" spc="-5" dirty="0">
                <a:latin typeface="Comic Sans MS"/>
                <a:cs typeface="Comic Sans MS"/>
              </a:rPr>
              <a:t>present  </a:t>
            </a:r>
            <a:r>
              <a:rPr sz="3200" spc="-10" dirty="0">
                <a:latin typeface="Comic Sans MS"/>
                <a:cs typeface="Comic Sans MS"/>
              </a:rPr>
              <a:t>state </a:t>
            </a:r>
            <a:r>
              <a:rPr sz="3200" spc="-5" dirty="0">
                <a:latin typeface="Comic Sans MS"/>
                <a:cs typeface="Comic Sans MS"/>
              </a:rPr>
              <a:t>of </a:t>
            </a:r>
            <a:r>
              <a:rPr sz="3200" spc="-10" dirty="0">
                <a:latin typeface="Comic Sans MS"/>
                <a:cs typeface="Comic Sans MS"/>
              </a:rPr>
              <a:t>learning </a:t>
            </a:r>
            <a:r>
              <a:rPr sz="3200" spc="-5" dirty="0">
                <a:latin typeface="Comic Sans MS"/>
                <a:cs typeface="Comic Sans MS"/>
              </a:rPr>
              <a:t>and</a:t>
            </a:r>
            <a:r>
              <a:rPr sz="3200" spc="-8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characteristics: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6372" y="1590185"/>
            <a:ext cx="8458835" cy="455803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514984" marR="187960" indent="-502920" algn="just">
              <a:lnSpc>
                <a:spcPts val="4050"/>
              </a:lnSpc>
              <a:spcBef>
                <a:spcPts val="359"/>
              </a:spcBef>
              <a:buSzPct val="97142"/>
              <a:buFont typeface="Noto Sans Symbols"/>
              <a:buChar char="❖"/>
              <a:tabLst>
                <a:tab pos="515620" algn="l"/>
              </a:tabLst>
            </a:pPr>
            <a:r>
              <a:rPr sz="3500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3500" u="heavy" spc="35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500" b="1" u="heavy" spc="-1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Validity</a:t>
            </a:r>
            <a:r>
              <a:rPr sz="3500" b="1" spc="-10" dirty="0">
                <a:solidFill>
                  <a:srgbClr val="BF0000"/>
                </a:solidFill>
                <a:latin typeface="Comic Sans MS"/>
                <a:cs typeface="Comic Sans MS"/>
              </a:rPr>
              <a:t> </a:t>
            </a:r>
            <a:r>
              <a:rPr sz="3500" dirty="0">
                <a:latin typeface="Comic Sans MS"/>
                <a:cs typeface="Comic Sans MS"/>
              </a:rPr>
              <a:t>– </a:t>
            </a:r>
            <a:r>
              <a:rPr sz="3500" spc="-5" dirty="0">
                <a:latin typeface="Comic Sans MS"/>
                <a:cs typeface="Comic Sans MS"/>
              </a:rPr>
              <a:t>it relates to the  authenticity of the content</a:t>
            </a:r>
            <a:r>
              <a:rPr sz="3500" spc="-95" dirty="0">
                <a:latin typeface="Comic Sans MS"/>
                <a:cs typeface="Comic Sans MS"/>
              </a:rPr>
              <a:t> </a:t>
            </a:r>
            <a:r>
              <a:rPr sz="3500" spc="-5" dirty="0">
                <a:latin typeface="Comic Sans MS"/>
                <a:cs typeface="Comic Sans MS"/>
              </a:rPr>
              <a:t>selected.</a:t>
            </a:r>
            <a:endParaRPr sz="3500">
              <a:latin typeface="Comic Sans MS"/>
              <a:cs typeface="Comic Sans MS"/>
            </a:endParaRPr>
          </a:p>
          <a:p>
            <a:pPr marL="915669" marR="5080" lvl="1" indent="-254000" algn="just">
              <a:lnSpc>
                <a:spcPct val="96200"/>
              </a:lnSpc>
              <a:spcBef>
                <a:spcPts val="740"/>
              </a:spcBef>
              <a:buSzPct val="51428"/>
              <a:buFont typeface="Noto Sans Symbols"/>
              <a:buChar char="▪"/>
              <a:tabLst>
                <a:tab pos="1074420" algn="l"/>
              </a:tabLst>
            </a:pPr>
            <a:r>
              <a:rPr dirty="0"/>
              <a:t>	</a:t>
            </a:r>
            <a:r>
              <a:rPr sz="3500" spc="-5" dirty="0">
                <a:latin typeface="Comic Sans MS"/>
                <a:cs typeface="Comic Sans MS"/>
              </a:rPr>
              <a:t>this refers to the relevance of the  </a:t>
            </a:r>
            <a:r>
              <a:rPr sz="3500" spc="-10" dirty="0">
                <a:latin typeface="Comic Sans MS"/>
                <a:cs typeface="Comic Sans MS"/>
              </a:rPr>
              <a:t>stated learning experience </a:t>
            </a:r>
            <a:r>
              <a:rPr sz="3500" spc="-5" dirty="0">
                <a:latin typeface="Comic Sans MS"/>
                <a:cs typeface="Comic Sans MS"/>
              </a:rPr>
              <a:t>to the  </a:t>
            </a:r>
            <a:r>
              <a:rPr sz="3500" spc="-10" dirty="0">
                <a:latin typeface="Comic Sans MS"/>
                <a:cs typeface="Comic Sans MS"/>
              </a:rPr>
              <a:t>stated goals </a:t>
            </a:r>
            <a:r>
              <a:rPr sz="3500" spc="-5" dirty="0">
                <a:latin typeface="Comic Sans MS"/>
                <a:cs typeface="Comic Sans MS"/>
              </a:rPr>
              <a:t>of the</a:t>
            </a:r>
            <a:r>
              <a:rPr sz="3500" spc="-35" dirty="0">
                <a:latin typeface="Comic Sans MS"/>
                <a:cs typeface="Comic Sans MS"/>
              </a:rPr>
              <a:t> </a:t>
            </a:r>
            <a:r>
              <a:rPr sz="3500" spc="-5" dirty="0">
                <a:latin typeface="Comic Sans MS"/>
                <a:cs typeface="Comic Sans MS"/>
              </a:rPr>
              <a:t>curriculum;</a:t>
            </a:r>
            <a:endParaRPr sz="3500">
              <a:latin typeface="Comic Sans MS"/>
              <a:cs typeface="Comic Sans MS"/>
            </a:endParaRPr>
          </a:p>
          <a:p>
            <a:pPr marL="915669" lvl="1" indent="-222885">
              <a:lnSpc>
                <a:spcPts val="3770"/>
              </a:lnSpc>
              <a:spcBef>
                <a:spcPts val="3545"/>
              </a:spcBef>
              <a:buFont typeface="Noto Sans Symbols"/>
              <a:buChar char="▪"/>
              <a:tabLst>
                <a:tab pos="916305" algn="l"/>
                <a:tab pos="2512060" algn="l"/>
                <a:tab pos="3547110" algn="l"/>
                <a:tab pos="5233035" algn="l"/>
                <a:tab pos="5861050" algn="l"/>
                <a:tab pos="6858634" algn="l"/>
              </a:tabLst>
            </a:pPr>
            <a:r>
              <a:rPr sz="3500" spc="-10" dirty="0">
                <a:latin typeface="Comic Sans MS"/>
                <a:cs typeface="Comic Sans MS"/>
              </a:rPr>
              <a:t>Mean</a:t>
            </a:r>
            <a:r>
              <a:rPr sz="3500" dirty="0">
                <a:latin typeface="Comic Sans MS"/>
                <a:cs typeface="Comic Sans MS"/>
              </a:rPr>
              <a:t>s	</a:t>
            </a:r>
            <a:r>
              <a:rPr sz="3500" spc="-5" dirty="0">
                <a:latin typeface="Comic Sans MS"/>
                <a:cs typeface="Comic Sans MS"/>
              </a:rPr>
              <a:t>tw</a:t>
            </a:r>
            <a:r>
              <a:rPr sz="3500" dirty="0">
                <a:latin typeface="Comic Sans MS"/>
                <a:cs typeface="Comic Sans MS"/>
              </a:rPr>
              <a:t>o	</a:t>
            </a:r>
            <a:r>
              <a:rPr sz="3500" spc="-5" dirty="0">
                <a:latin typeface="Comic Sans MS"/>
                <a:cs typeface="Comic Sans MS"/>
              </a:rPr>
              <a:t>things</a:t>
            </a:r>
            <a:r>
              <a:rPr sz="3500" dirty="0">
                <a:latin typeface="Comic Sans MS"/>
                <a:cs typeface="Comic Sans MS"/>
              </a:rPr>
              <a:t>,	</a:t>
            </a:r>
            <a:r>
              <a:rPr sz="3500" spc="-5" dirty="0">
                <a:latin typeface="Comic Sans MS"/>
                <a:cs typeface="Comic Sans MS"/>
              </a:rPr>
              <a:t>i</a:t>
            </a:r>
            <a:r>
              <a:rPr sz="3500" dirty="0">
                <a:latin typeface="Comic Sans MS"/>
                <a:cs typeface="Comic Sans MS"/>
              </a:rPr>
              <a:t>s	</a:t>
            </a:r>
            <a:r>
              <a:rPr sz="3500" spc="-5" dirty="0">
                <a:latin typeface="Comic Sans MS"/>
                <a:cs typeface="Comic Sans MS"/>
              </a:rPr>
              <a:t>th</a:t>
            </a:r>
            <a:r>
              <a:rPr sz="3500" dirty="0">
                <a:latin typeface="Comic Sans MS"/>
                <a:cs typeface="Comic Sans MS"/>
              </a:rPr>
              <a:t>e	</a:t>
            </a:r>
            <a:r>
              <a:rPr sz="3500" spc="-5" dirty="0">
                <a:latin typeface="Comic Sans MS"/>
                <a:cs typeface="Comic Sans MS"/>
              </a:rPr>
              <a:t>content</a:t>
            </a:r>
            <a:endParaRPr sz="3500">
              <a:latin typeface="Comic Sans MS"/>
              <a:cs typeface="Comic Sans MS"/>
            </a:endParaRPr>
          </a:p>
          <a:p>
            <a:pPr marL="915669" marR="10160">
              <a:lnSpc>
                <a:spcPts val="3370"/>
              </a:lnSpc>
              <a:spcBef>
                <a:spcPts val="375"/>
              </a:spcBef>
            </a:pPr>
            <a:r>
              <a:rPr sz="3500" spc="-5" dirty="0">
                <a:latin typeface="Comic Sans MS"/>
                <a:cs typeface="Comic Sans MS"/>
              </a:rPr>
              <a:t>related to the </a:t>
            </a:r>
            <a:r>
              <a:rPr sz="3500" spc="-10" dirty="0">
                <a:latin typeface="Comic Sans MS"/>
                <a:cs typeface="Comic Sans MS"/>
              </a:rPr>
              <a:t>objectives, </a:t>
            </a:r>
            <a:r>
              <a:rPr sz="3500" spc="-5" dirty="0">
                <a:latin typeface="Comic Sans MS"/>
                <a:cs typeface="Comic Sans MS"/>
              </a:rPr>
              <a:t>and is the  content true or</a:t>
            </a:r>
            <a:r>
              <a:rPr sz="3500" spc="-30" dirty="0">
                <a:latin typeface="Comic Sans MS"/>
                <a:cs typeface="Comic Sans MS"/>
              </a:rPr>
              <a:t> </a:t>
            </a:r>
            <a:r>
              <a:rPr sz="3500" spc="-5" dirty="0">
                <a:latin typeface="Comic Sans MS"/>
                <a:cs typeface="Comic Sans MS"/>
              </a:rPr>
              <a:t>authentic;</a:t>
            </a:r>
            <a:endParaRPr sz="35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0275" y="588389"/>
            <a:ext cx="57505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Definition </a:t>
            </a:r>
            <a:r>
              <a:rPr sz="4400" spc="-5" dirty="0"/>
              <a:t>of</a:t>
            </a:r>
            <a:r>
              <a:rPr sz="4400" spc="-105" dirty="0"/>
              <a:t> </a:t>
            </a:r>
            <a:r>
              <a:rPr sz="4400" spc="-5" dirty="0"/>
              <a:t>Content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03839" y="1436439"/>
            <a:ext cx="6396355" cy="27838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87655" marR="5080" indent="-275590">
              <a:lnSpc>
                <a:spcPct val="100699"/>
              </a:lnSpc>
              <a:spcBef>
                <a:spcPts val="70"/>
              </a:spcBef>
              <a:buFont typeface="Arial"/>
              <a:buChar char="•"/>
              <a:tabLst>
                <a:tab pos="288290" algn="l"/>
                <a:tab pos="1374775" algn="l"/>
                <a:tab pos="3385820" algn="l"/>
                <a:tab pos="4046220" algn="l"/>
              </a:tabLst>
            </a:pPr>
            <a:r>
              <a:rPr sz="3600" b="1" spc="-5" dirty="0">
                <a:latin typeface="Comic Sans MS"/>
                <a:cs typeface="Comic Sans MS"/>
              </a:rPr>
              <a:t>Content is defined as  “Information</a:t>
            </a:r>
            <a:r>
              <a:rPr sz="3600" b="1" spc="-10" dirty="0">
                <a:latin typeface="Comic Sans MS"/>
                <a:cs typeface="Comic Sans MS"/>
              </a:rPr>
              <a:t> </a:t>
            </a:r>
            <a:r>
              <a:rPr sz="3600" b="1" spc="-5" dirty="0">
                <a:latin typeface="Comic Sans MS"/>
                <a:cs typeface="Comic Sans MS"/>
              </a:rPr>
              <a:t>to	be</a:t>
            </a:r>
            <a:r>
              <a:rPr sz="3600" b="1" spc="-95" dirty="0">
                <a:latin typeface="Comic Sans MS"/>
                <a:cs typeface="Comic Sans MS"/>
              </a:rPr>
              <a:t> </a:t>
            </a:r>
            <a:r>
              <a:rPr sz="3600" b="1" spc="-10" dirty="0">
                <a:latin typeface="Comic Sans MS"/>
                <a:cs typeface="Comic Sans MS"/>
              </a:rPr>
              <a:t>learned  </a:t>
            </a:r>
            <a:r>
              <a:rPr sz="3600" b="1" spc="-5" dirty="0">
                <a:latin typeface="Comic Sans MS"/>
                <a:cs typeface="Comic Sans MS"/>
              </a:rPr>
              <a:t>in </a:t>
            </a:r>
            <a:r>
              <a:rPr sz="3600" b="1" spc="-10" dirty="0">
                <a:latin typeface="Comic Sans MS"/>
                <a:cs typeface="Comic Sans MS"/>
              </a:rPr>
              <a:t>school, </a:t>
            </a:r>
            <a:r>
              <a:rPr sz="3600" b="1" spc="-5" dirty="0">
                <a:latin typeface="Comic Sans MS"/>
                <a:cs typeface="Comic Sans MS"/>
              </a:rPr>
              <a:t>another term  for	knowledge (a  collection</a:t>
            </a:r>
            <a:r>
              <a:rPr sz="3600" b="1" spc="-10" dirty="0">
                <a:latin typeface="Comic Sans MS"/>
                <a:cs typeface="Comic Sans MS"/>
              </a:rPr>
              <a:t> </a:t>
            </a:r>
            <a:r>
              <a:rPr sz="3600" b="1" spc="-5" dirty="0">
                <a:latin typeface="Comic Sans MS"/>
                <a:cs typeface="Comic Sans MS"/>
              </a:rPr>
              <a:t>of	facts,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8" y="4198684"/>
            <a:ext cx="2259965" cy="1126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</a:pPr>
            <a:r>
              <a:rPr sz="3600" b="1" spc="-5" dirty="0">
                <a:latin typeface="Comic Sans MS"/>
                <a:cs typeface="Comic Sans MS"/>
              </a:rPr>
              <a:t>concepts,  principles,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4990" y="4198684"/>
            <a:ext cx="3256915" cy="1126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66370" marR="5080" indent="-154305">
              <a:lnSpc>
                <a:spcPct val="100699"/>
              </a:lnSpc>
              <a:spcBef>
                <a:spcPts val="70"/>
              </a:spcBef>
            </a:pPr>
            <a:r>
              <a:rPr sz="3600" b="1" spc="-10" dirty="0">
                <a:latin typeface="Comic Sans MS"/>
                <a:cs typeface="Comic Sans MS"/>
              </a:rPr>
              <a:t>generalization,  </a:t>
            </a:r>
            <a:r>
              <a:rPr sz="3600" b="1" spc="-5" dirty="0">
                <a:latin typeface="Comic Sans MS"/>
                <a:cs typeface="Comic Sans MS"/>
              </a:rPr>
              <a:t>theories)”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10386" y="1371597"/>
            <a:ext cx="1981195" cy="4038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899" y="479551"/>
            <a:ext cx="73012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55" dirty="0"/>
              <a:t> </a:t>
            </a:r>
            <a:r>
              <a:rPr spc="5" dirty="0"/>
              <a:t>selectio</a:t>
            </a:r>
            <a:r>
              <a:rPr b="0" spc="5" dirty="0">
                <a:latin typeface="Comic Sans MS"/>
                <a:cs typeface="Comic Sans MS"/>
              </a:rPr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2346" y="1433899"/>
            <a:ext cx="8248015" cy="3623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28955" marR="12065" indent="-516890" algn="just">
              <a:lnSpc>
                <a:spcPct val="100299"/>
              </a:lnSpc>
              <a:spcBef>
                <a:spcPts val="85"/>
              </a:spcBef>
              <a:buSzPct val="97368"/>
              <a:buFont typeface="Noto Sans Symbols"/>
              <a:buChar char="❖"/>
              <a:tabLst>
                <a:tab pos="529590" algn="l"/>
              </a:tabLst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Interest</a:t>
            </a:r>
            <a:r>
              <a:rPr sz="3800" spc="-5" dirty="0">
                <a:solidFill>
                  <a:srgbClr val="BF0000"/>
                </a:solidFill>
                <a:latin typeface="Comic Sans MS"/>
                <a:cs typeface="Comic Sans MS"/>
              </a:rPr>
              <a:t>- </a:t>
            </a:r>
            <a:r>
              <a:rPr sz="3800" spc="-5" dirty="0">
                <a:latin typeface="Comic Sans MS"/>
                <a:cs typeface="Comic Sans MS"/>
              </a:rPr>
              <a:t>the </a:t>
            </a:r>
            <a:r>
              <a:rPr sz="3800" spc="-10" dirty="0">
                <a:latin typeface="Comic Sans MS"/>
                <a:cs typeface="Comic Sans MS"/>
              </a:rPr>
              <a:t>content should suit  </a:t>
            </a:r>
            <a:r>
              <a:rPr sz="3800" spc="-5" dirty="0">
                <a:latin typeface="Comic Sans MS"/>
                <a:cs typeface="Comic Sans MS"/>
              </a:rPr>
              <a:t>the </a:t>
            </a:r>
            <a:r>
              <a:rPr sz="3800" spc="-10" dirty="0">
                <a:latin typeface="Comic Sans MS"/>
                <a:cs typeface="Comic Sans MS"/>
              </a:rPr>
              <a:t>personality and </a:t>
            </a:r>
            <a:r>
              <a:rPr sz="3800" spc="-5" dirty="0">
                <a:latin typeface="Comic Sans MS"/>
                <a:cs typeface="Comic Sans MS"/>
              </a:rPr>
              <a:t>intellectual  </a:t>
            </a:r>
            <a:r>
              <a:rPr sz="3800" spc="-10" dirty="0">
                <a:latin typeface="Comic Sans MS"/>
                <a:cs typeface="Comic Sans MS"/>
              </a:rPr>
              <a:t>capabilities </a:t>
            </a:r>
            <a:r>
              <a:rPr sz="3800" spc="-5" dirty="0">
                <a:latin typeface="Comic Sans MS"/>
                <a:cs typeface="Comic Sans MS"/>
              </a:rPr>
              <a:t>of the</a:t>
            </a:r>
            <a:r>
              <a:rPr sz="3800" spc="-35" dirty="0">
                <a:latin typeface="Comic Sans MS"/>
                <a:cs typeface="Comic Sans MS"/>
              </a:rPr>
              <a:t> </a:t>
            </a:r>
            <a:r>
              <a:rPr sz="3800" spc="-5" dirty="0">
                <a:latin typeface="Comic Sans MS"/>
                <a:cs typeface="Comic Sans MS"/>
              </a:rPr>
              <a:t>students.</a:t>
            </a:r>
            <a:endParaRPr sz="3800">
              <a:latin typeface="Comic Sans MS"/>
              <a:cs typeface="Comic Sans MS"/>
            </a:endParaRPr>
          </a:p>
          <a:p>
            <a:pPr marL="528955" marR="5080" indent="570865" algn="just">
              <a:lnSpc>
                <a:spcPct val="100200"/>
              </a:lnSpc>
              <a:spcBef>
                <a:spcPts val="919"/>
              </a:spcBef>
            </a:pPr>
            <a:r>
              <a:rPr sz="3800" spc="-5" dirty="0">
                <a:latin typeface="Comic Sans MS"/>
                <a:cs typeface="Comic Sans MS"/>
              </a:rPr>
              <a:t>Is the </a:t>
            </a:r>
            <a:r>
              <a:rPr sz="3800" spc="-10" dirty="0">
                <a:latin typeface="Comic Sans MS"/>
                <a:cs typeface="Comic Sans MS"/>
              </a:rPr>
              <a:t>content </a:t>
            </a:r>
            <a:r>
              <a:rPr sz="3800" spc="-5" dirty="0">
                <a:latin typeface="Comic Sans MS"/>
                <a:cs typeface="Comic Sans MS"/>
              </a:rPr>
              <a:t>interesting to  the </a:t>
            </a:r>
            <a:r>
              <a:rPr sz="3800" spc="-10" dirty="0">
                <a:latin typeface="Comic Sans MS"/>
                <a:cs typeface="Comic Sans MS"/>
              </a:rPr>
              <a:t>learner? </a:t>
            </a:r>
            <a:r>
              <a:rPr sz="3800" spc="-5" dirty="0">
                <a:latin typeface="Comic Sans MS"/>
                <a:cs typeface="Comic Sans MS"/>
              </a:rPr>
              <a:t>Or </a:t>
            </a:r>
            <a:r>
              <a:rPr sz="3800" spc="-10" dirty="0">
                <a:latin typeface="Comic Sans MS"/>
                <a:cs typeface="Comic Sans MS"/>
              </a:rPr>
              <a:t>can </a:t>
            </a:r>
            <a:r>
              <a:rPr sz="3800" spc="-5" dirty="0">
                <a:latin typeface="Comic Sans MS"/>
                <a:cs typeface="Comic Sans MS"/>
              </a:rPr>
              <a:t>the </a:t>
            </a:r>
            <a:r>
              <a:rPr sz="3800" spc="-10" dirty="0">
                <a:latin typeface="Comic Sans MS"/>
                <a:cs typeface="Comic Sans MS"/>
              </a:rPr>
              <a:t>content  </a:t>
            </a:r>
            <a:r>
              <a:rPr sz="3800" spc="-5" dirty="0">
                <a:latin typeface="Comic Sans MS"/>
                <a:cs typeface="Comic Sans MS"/>
              </a:rPr>
              <a:t>be </a:t>
            </a:r>
            <a:r>
              <a:rPr sz="3800" spc="-10" dirty="0">
                <a:latin typeface="Comic Sans MS"/>
                <a:cs typeface="Comic Sans MS"/>
              </a:rPr>
              <a:t>made </a:t>
            </a:r>
            <a:r>
              <a:rPr sz="3800" spc="-5" dirty="0">
                <a:latin typeface="Comic Sans MS"/>
                <a:cs typeface="Comic Sans MS"/>
              </a:rPr>
              <a:t>interesting to</a:t>
            </a:r>
            <a:r>
              <a:rPr sz="3800" spc="-65" dirty="0">
                <a:latin typeface="Comic Sans MS"/>
                <a:cs typeface="Comic Sans MS"/>
              </a:rPr>
              <a:t> </a:t>
            </a:r>
            <a:r>
              <a:rPr sz="3800" spc="-5" dirty="0">
                <a:latin typeface="Comic Sans MS"/>
                <a:cs typeface="Comic Sans MS"/>
              </a:rPr>
              <a:t>learners?</a:t>
            </a:r>
            <a:endParaRPr sz="3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0049" y="1134485"/>
            <a:ext cx="8010525" cy="3916679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291465" marR="1228090" indent="-279400" algn="just">
              <a:lnSpc>
                <a:spcPts val="4050"/>
              </a:lnSpc>
              <a:spcBef>
                <a:spcPts val="259"/>
              </a:spcBef>
              <a:buFont typeface="Arial"/>
              <a:buChar char="•"/>
              <a:tabLst>
                <a:tab pos="292100" algn="l"/>
              </a:tabLst>
            </a:pPr>
            <a:r>
              <a:rPr sz="3400" b="1" u="heavy" spc="-1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Utility</a:t>
            </a:r>
            <a:r>
              <a:rPr sz="3400" b="1" spc="-10" dirty="0">
                <a:solidFill>
                  <a:srgbClr val="BF0000"/>
                </a:solidFill>
                <a:latin typeface="Comic Sans MS"/>
                <a:cs typeface="Comic Sans MS"/>
              </a:rPr>
              <a:t> </a:t>
            </a:r>
            <a:r>
              <a:rPr sz="3400" dirty="0">
                <a:latin typeface="Comic Sans MS"/>
                <a:cs typeface="Comic Sans MS"/>
              </a:rPr>
              <a:t>– </a:t>
            </a:r>
            <a:r>
              <a:rPr sz="3400" spc="-5" dirty="0">
                <a:latin typeface="Comic Sans MS"/>
                <a:cs typeface="Comic Sans MS"/>
              </a:rPr>
              <a:t>it is concerned with  the usefulness of the</a:t>
            </a:r>
            <a:r>
              <a:rPr sz="3400" spc="-75" dirty="0">
                <a:latin typeface="Comic Sans MS"/>
                <a:cs typeface="Comic Sans MS"/>
              </a:rPr>
              <a:t> </a:t>
            </a:r>
            <a:r>
              <a:rPr sz="3400" spc="-5" dirty="0">
                <a:latin typeface="Comic Sans MS"/>
                <a:cs typeface="Comic Sans MS"/>
              </a:rPr>
              <a:t>content.</a:t>
            </a:r>
            <a:endParaRPr sz="3400">
              <a:latin typeface="Comic Sans MS"/>
              <a:cs typeface="Comic Sans MS"/>
            </a:endParaRPr>
          </a:p>
          <a:p>
            <a:pPr marL="291465" marR="5080" indent="570865" algn="just">
              <a:lnSpc>
                <a:spcPct val="100499"/>
              </a:lnSpc>
              <a:spcBef>
                <a:spcPts val="670"/>
              </a:spcBef>
            </a:pPr>
            <a:r>
              <a:rPr sz="3600" spc="-5" dirty="0">
                <a:latin typeface="Comic Sans MS"/>
                <a:cs typeface="Comic Sans MS"/>
              </a:rPr>
              <a:t>Here the question is whether the  content </a:t>
            </a:r>
            <a:r>
              <a:rPr sz="3600" spc="-10" dirty="0">
                <a:latin typeface="Comic Sans MS"/>
                <a:cs typeface="Comic Sans MS"/>
              </a:rPr>
              <a:t>selected </a:t>
            </a:r>
            <a:r>
              <a:rPr sz="3600" spc="-5" dirty="0">
                <a:latin typeface="Comic Sans MS"/>
                <a:cs typeface="Comic Sans MS"/>
              </a:rPr>
              <a:t>is useful i.e. will  </a:t>
            </a:r>
            <a:r>
              <a:rPr sz="3600" spc="-10" dirty="0">
                <a:latin typeface="Comic Sans MS"/>
                <a:cs typeface="Comic Sans MS"/>
              </a:rPr>
              <a:t>lead </a:t>
            </a:r>
            <a:r>
              <a:rPr sz="3600" spc="-5" dirty="0">
                <a:latin typeface="Comic Sans MS"/>
                <a:cs typeface="Comic Sans MS"/>
              </a:rPr>
              <a:t>to the </a:t>
            </a:r>
            <a:r>
              <a:rPr sz="3600" spc="-10" dirty="0">
                <a:latin typeface="Comic Sans MS"/>
                <a:cs typeface="Comic Sans MS"/>
              </a:rPr>
              <a:t>acquisition </a:t>
            </a:r>
            <a:r>
              <a:rPr sz="3600" spc="-5" dirty="0">
                <a:latin typeface="Comic Sans MS"/>
                <a:cs typeface="Comic Sans MS"/>
              </a:rPr>
              <a:t>of </a:t>
            </a:r>
            <a:r>
              <a:rPr sz="3600" spc="-10" dirty="0">
                <a:latin typeface="Comic Sans MS"/>
                <a:cs typeface="Comic Sans MS"/>
              </a:rPr>
              <a:t>skills and  </a:t>
            </a:r>
            <a:r>
              <a:rPr sz="3600" spc="-5" dirty="0">
                <a:latin typeface="Comic Sans MS"/>
                <a:cs typeface="Comic Sans MS"/>
              </a:rPr>
              <a:t>knowledge</a:t>
            </a:r>
            <a:r>
              <a:rPr sz="3600" spc="106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that </a:t>
            </a:r>
            <a:r>
              <a:rPr sz="3600" spc="-10" dirty="0">
                <a:latin typeface="Comic Sans MS"/>
                <a:cs typeface="Comic Sans MS"/>
              </a:rPr>
              <a:t>are </a:t>
            </a:r>
            <a:r>
              <a:rPr sz="3600" spc="-5" dirty="0">
                <a:latin typeface="Comic Sans MS"/>
                <a:cs typeface="Comic Sans MS"/>
              </a:rPr>
              <a:t>considered  useful by</a:t>
            </a:r>
            <a:r>
              <a:rPr sz="3600" spc="-1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society?</a:t>
            </a:r>
            <a:endParaRPr sz="3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259" y="1037556"/>
            <a:ext cx="7862570" cy="432498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95275" indent="-282575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295275" algn="l"/>
              </a:tabLst>
            </a:pPr>
            <a:r>
              <a:rPr sz="32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Utility</a:t>
            </a:r>
            <a:endParaRPr sz="3200">
              <a:latin typeface="Comic Sans MS"/>
              <a:cs typeface="Comic Sans MS"/>
            </a:endParaRPr>
          </a:p>
          <a:p>
            <a:pPr marL="295275" marR="73660" indent="570865">
              <a:lnSpc>
                <a:spcPct val="99300"/>
              </a:lnSpc>
              <a:spcBef>
                <a:spcPts val="780"/>
              </a:spcBef>
            </a:pPr>
            <a:r>
              <a:rPr sz="3200" spc="-5" dirty="0">
                <a:latin typeface="Comic Sans MS"/>
                <a:cs typeface="Comic Sans MS"/>
              </a:rPr>
              <a:t>is the content </a:t>
            </a:r>
            <a:r>
              <a:rPr sz="3200" spc="-10" dirty="0">
                <a:latin typeface="Comic Sans MS"/>
                <a:cs typeface="Comic Sans MS"/>
              </a:rPr>
              <a:t>selected such </a:t>
            </a:r>
            <a:r>
              <a:rPr sz="3200" spc="-5" dirty="0">
                <a:latin typeface="Comic Sans MS"/>
                <a:cs typeface="Comic Sans MS"/>
              </a:rPr>
              <a:t>that  </a:t>
            </a:r>
            <a:r>
              <a:rPr sz="3200" spc="-10" dirty="0">
                <a:latin typeface="Comic Sans MS"/>
                <a:cs typeface="Comic Sans MS"/>
              </a:rPr>
              <a:t>learners </a:t>
            </a:r>
            <a:r>
              <a:rPr sz="3200" spc="-5" dirty="0">
                <a:latin typeface="Comic Sans MS"/>
                <a:cs typeface="Comic Sans MS"/>
              </a:rPr>
              <a:t>can </a:t>
            </a:r>
            <a:r>
              <a:rPr sz="3200" spc="-10" dirty="0">
                <a:latin typeface="Comic Sans MS"/>
                <a:cs typeface="Comic Sans MS"/>
              </a:rPr>
              <a:t>learn </a:t>
            </a:r>
            <a:r>
              <a:rPr sz="3200" spc="-5" dirty="0">
                <a:latin typeface="Comic Sans MS"/>
                <a:cs typeface="Comic Sans MS"/>
              </a:rPr>
              <a:t>and understand given  their present</a:t>
            </a:r>
            <a:r>
              <a:rPr sz="3200" spc="-2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level.</a:t>
            </a:r>
            <a:endParaRPr sz="3200">
              <a:latin typeface="Comic Sans MS"/>
              <a:cs typeface="Comic Sans MS"/>
            </a:endParaRPr>
          </a:p>
          <a:p>
            <a:pPr marL="295275" marR="5080" indent="-279400">
              <a:lnSpc>
                <a:spcPct val="99400"/>
              </a:lnSpc>
              <a:spcBef>
                <a:spcPts val="810"/>
              </a:spcBef>
              <a:buFont typeface="Arial"/>
              <a:buChar char="•"/>
              <a:tabLst>
                <a:tab pos="295275" algn="l"/>
              </a:tabLst>
            </a:pPr>
            <a:r>
              <a:rPr sz="3400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Learnability</a:t>
            </a:r>
            <a:r>
              <a:rPr sz="3400" spc="-5" dirty="0">
                <a:latin typeface="Comic Sans MS"/>
                <a:cs typeface="Comic Sans MS"/>
              </a:rPr>
              <a:t>- this criteria </a:t>
            </a:r>
            <a:r>
              <a:rPr sz="3400" spc="-10" dirty="0">
                <a:latin typeface="Comic Sans MS"/>
                <a:cs typeface="Comic Sans MS"/>
              </a:rPr>
              <a:t>emphasizes  </a:t>
            </a:r>
            <a:r>
              <a:rPr sz="3400" spc="-5" dirty="0">
                <a:latin typeface="Comic Sans MS"/>
                <a:cs typeface="Comic Sans MS"/>
              </a:rPr>
              <a:t>on the </a:t>
            </a:r>
            <a:r>
              <a:rPr sz="3400" spc="-10" dirty="0">
                <a:latin typeface="Comic Sans MS"/>
                <a:cs typeface="Comic Sans MS"/>
              </a:rPr>
              <a:t>optimal </a:t>
            </a:r>
            <a:r>
              <a:rPr sz="3400" spc="-5" dirty="0">
                <a:latin typeface="Comic Sans MS"/>
                <a:cs typeface="Comic Sans MS"/>
              </a:rPr>
              <a:t>placement and  appropriate </a:t>
            </a:r>
            <a:r>
              <a:rPr sz="3400" spc="-10" dirty="0">
                <a:latin typeface="Comic Sans MS"/>
                <a:cs typeface="Comic Sans MS"/>
              </a:rPr>
              <a:t>organization </a:t>
            </a:r>
            <a:r>
              <a:rPr sz="3400" spc="-5" dirty="0">
                <a:latin typeface="Comic Sans MS"/>
                <a:cs typeface="Comic Sans MS"/>
              </a:rPr>
              <a:t>and  </a:t>
            </a:r>
            <a:r>
              <a:rPr sz="3400" spc="-10" dirty="0">
                <a:latin typeface="Comic Sans MS"/>
                <a:cs typeface="Comic Sans MS"/>
              </a:rPr>
              <a:t>sequencing </a:t>
            </a:r>
            <a:r>
              <a:rPr sz="3400" spc="-5" dirty="0">
                <a:latin typeface="Comic Sans MS"/>
                <a:cs typeface="Comic Sans MS"/>
              </a:rPr>
              <a:t>of the</a:t>
            </a:r>
            <a:r>
              <a:rPr sz="3400" spc="-25" dirty="0">
                <a:latin typeface="Comic Sans MS"/>
                <a:cs typeface="Comic Sans MS"/>
              </a:rPr>
              <a:t> </a:t>
            </a:r>
            <a:r>
              <a:rPr sz="3400" spc="-5" dirty="0">
                <a:latin typeface="Comic Sans MS"/>
                <a:cs typeface="Comic Sans MS"/>
              </a:rPr>
              <a:t>content</a:t>
            </a:r>
            <a:endParaRPr sz="3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595" y="479551"/>
            <a:ext cx="72859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Criteria </a:t>
            </a:r>
            <a:r>
              <a:rPr spc="-5" dirty="0"/>
              <a:t>for </a:t>
            </a:r>
            <a:r>
              <a:rPr spc="-10" dirty="0"/>
              <a:t>content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401" y="1267174"/>
            <a:ext cx="8150859" cy="3692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1015" marR="5080" indent="-488950">
              <a:lnSpc>
                <a:spcPct val="150400"/>
              </a:lnSpc>
              <a:spcBef>
                <a:spcPts val="100"/>
              </a:spcBef>
              <a:buSzPct val="96875"/>
              <a:buFont typeface="Noto Sans Symbols"/>
              <a:buChar char="❖"/>
              <a:tabLst>
                <a:tab pos="501650" algn="l"/>
              </a:tabLst>
            </a:pPr>
            <a:r>
              <a:rPr sz="3200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spc="-21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1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Feasibility</a:t>
            </a:r>
            <a:r>
              <a:rPr sz="3200" b="1" spc="-10" dirty="0">
                <a:solidFill>
                  <a:srgbClr val="BF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– </a:t>
            </a:r>
            <a:r>
              <a:rPr sz="3200" spc="-5" dirty="0">
                <a:latin typeface="Comic Sans MS"/>
                <a:cs typeface="Comic Sans MS"/>
              </a:rPr>
              <a:t>it compels the planners to  analyze and </a:t>
            </a:r>
            <a:r>
              <a:rPr sz="3200" spc="-10" dirty="0">
                <a:latin typeface="Comic Sans MS"/>
                <a:cs typeface="Comic Sans MS"/>
              </a:rPr>
              <a:t>examine </a:t>
            </a:r>
            <a:r>
              <a:rPr sz="3200" spc="-5" dirty="0">
                <a:latin typeface="Comic Sans MS"/>
                <a:cs typeface="Comic Sans MS"/>
              </a:rPr>
              <a:t>the content in the  </a:t>
            </a:r>
            <a:r>
              <a:rPr sz="3200" spc="-10" dirty="0">
                <a:latin typeface="Comic Sans MS"/>
                <a:cs typeface="Comic Sans MS"/>
              </a:rPr>
              <a:t>light </a:t>
            </a:r>
            <a:r>
              <a:rPr sz="3200" spc="-5" dirty="0">
                <a:latin typeface="Comic Sans MS"/>
                <a:cs typeface="Comic Sans MS"/>
              </a:rPr>
              <a:t>of the time and resources</a:t>
            </a:r>
            <a:r>
              <a:rPr sz="3200" spc="-9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available  to the </a:t>
            </a:r>
            <a:r>
              <a:rPr sz="3200" spc="-10" dirty="0">
                <a:latin typeface="Comic Sans MS"/>
                <a:cs typeface="Comic Sans MS"/>
              </a:rPr>
              <a:t>students, </a:t>
            </a:r>
            <a:r>
              <a:rPr sz="3200" spc="-5" dirty="0">
                <a:latin typeface="Comic Sans MS"/>
                <a:cs typeface="Comic Sans MS"/>
              </a:rPr>
              <a:t>costs involved, </a:t>
            </a:r>
            <a:r>
              <a:rPr sz="3200" spc="-10" dirty="0">
                <a:latin typeface="Comic Sans MS"/>
                <a:cs typeface="Comic Sans MS"/>
              </a:rPr>
              <a:t>socio-  </a:t>
            </a:r>
            <a:r>
              <a:rPr sz="3200" spc="-5" dirty="0">
                <a:latin typeface="Comic Sans MS"/>
                <a:cs typeface="Comic Sans MS"/>
              </a:rPr>
              <a:t>political climate</a:t>
            </a:r>
            <a:r>
              <a:rPr sz="3200" spc="-2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etc.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70233" y="276224"/>
            <a:ext cx="5751775" cy="8096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0082" y="63119"/>
            <a:ext cx="398970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Second</a:t>
            </a:r>
            <a:r>
              <a:rPr spc="-100" dirty="0"/>
              <a:t> </a:t>
            </a:r>
            <a:r>
              <a:rPr spc="-5" dirty="0"/>
              <a:t>Principle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48842" y="597812"/>
            <a:ext cx="7319645" cy="6058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49200"/>
              </a:lnSpc>
              <a:spcBef>
                <a:spcPts val="100"/>
              </a:spcBef>
            </a:pPr>
            <a:r>
              <a:rPr sz="3100" spc="-5" dirty="0">
                <a:latin typeface="Arial"/>
                <a:cs typeface="Arial"/>
              </a:rPr>
              <a:t>2. At </a:t>
            </a:r>
            <a:r>
              <a:rPr sz="3100" spc="-10" dirty="0">
                <a:latin typeface="Arial"/>
                <a:cs typeface="Arial"/>
              </a:rPr>
              <a:t>the </a:t>
            </a:r>
            <a:r>
              <a:rPr sz="3100" spc="-5" dirty="0">
                <a:latin typeface="Arial"/>
                <a:cs typeface="Arial"/>
              </a:rPr>
              <a:t>base of </a:t>
            </a:r>
            <a:r>
              <a:rPr sz="3100" spc="-10" dirty="0">
                <a:latin typeface="Arial"/>
                <a:cs typeface="Arial"/>
              </a:rPr>
              <a:t>the </a:t>
            </a:r>
            <a:r>
              <a:rPr sz="3100" dirty="0">
                <a:latin typeface="Arial"/>
                <a:cs typeface="Arial"/>
              </a:rPr>
              <a:t>structure </a:t>
            </a:r>
            <a:r>
              <a:rPr sz="3100" spc="-5" dirty="0">
                <a:latin typeface="Arial"/>
                <a:cs typeface="Arial"/>
              </a:rPr>
              <a:t>of </a:t>
            </a:r>
            <a:r>
              <a:rPr sz="3100" dirty="0">
                <a:latin typeface="Arial"/>
                <a:cs typeface="Arial"/>
              </a:rPr>
              <a:t>cognitive  subject matter content </a:t>
            </a:r>
            <a:r>
              <a:rPr sz="3100" spc="-5" dirty="0">
                <a:latin typeface="Arial"/>
                <a:cs typeface="Arial"/>
              </a:rPr>
              <a:t>is </a:t>
            </a:r>
            <a:r>
              <a:rPr sz="3100" spc="-10" dirty="0">
                <a:latin typeface="Arial"/>
                <a:cs typeface="Arial"/>
              </a:rPr>
              <a:t>facts. </a:t>
            </a:r>
            <a:r>
              <a:rPr sz="3100" spc="-5" dirty="0">
                <a:latin typeface="Arial"/>
                <a:cs typeface="Arial"/>
              </a:rPr>
              <a:t>We</a:t>
            </a:r>
            <a:r>
              <a:rPr sz="3100" spc="-110" dirty="0">
                <a:latin typeface="Arial"/>
                <a:cs typeface="Arial"/>
              </a:rPr>
              <a:t> </a:t>
            </a:r>
            <a:r>
              <a:rPr sz="3100" dirty="0">
                <a:latin typeface="Arial"/>
                <a:cs typeface="Arial"/>
              </a:rPr>
              <a:t>can’t  </a:t>
            </a:r>
            <a:r>
              <a:rPr sz="3100" spc="-5" dirty="0">
                <a:latin typeface="Arial"/>
                <a:cs typeface="Arial"/>
              </a:rPr>
              <a:t>do away with </a:t>
            </a:r>
            <a:r>
              <a:rPr sz="3100" spc="-10" dirty="0">
                <a:latin typeface="Arial"/>
                <a:cs typeface="Arial"/>
              </a:rPr>
              <a:t>facts </a:t>
            </a:r>
            <a:r>
              <a:rPr sz="3100" spc="-5" dirty="0">
                <a:latin typeface="Arial"/>
                <a:cs typeface="Arial"/>
              </a:rPr>
              <a:t>but be </a:t>
            </a:r>
            <a:r>
              <a:rPr sz="3100" dirty="0">
                <a:latin typeface="Arial"/>
                <a:cs typeface="Arial"/>
              </a:rPr>
              <a:t>sure </a:t>
            </a:r>
            <a:r>
              <a:rPr sz="3100" spc="-5" dirty="0">
                <a:latin typeface="Arial"/>
                <a:cs typeface="Arial"/>
              </a:rPr>
              <a:t>to go  beyond </a:t>
            </a:r>
            <a:r>
              <a:rPr sz="3100" spc="-10" dirty="0">
                <a:latin typeface="Arial"/>
                <a:cs typeface="Arial"/>
              </a:rPr>
              <a:t>facts </a:t>
            </a:r>
            <a:r>
              <a:rPr sz="3100" spc="-5" dirty="0">
                <a:latin typeface="Arial"/>
                <a:cs typeface="Arial"/>
              </a:rPr>
              <a:t>by </a:t>
            </a:r>
            <a:r>
              <a:rPr sz="3100" dirty="0">
                <a:latin typeface="Arial"/>
                <a:cs typeface="Arial"/>
              </a:rPr>
              <a:t>constructing </a:t>
            </a:r>
            <a:r>
              <a:rPr sz="3100" spc="-5" dirty="0">
                <a:latin typeface="Arial"/>
                <a:cs typeface="Arial"/>
              </a:rPr>
              <a:t>an  increasingly </a:t>
            </a:r>
            <a:r>
              <a:rPr sz="3100" dirty="0">
                <a:latin typeface="Arial"/>
                <a:cs typeface="Arial"/>
              </a:rPr>
              <a:t>richer </a:t>
            </a:r>
            <a:r>
              <a:rPr sz="3100" spc="-5" dirty="0">
                <a:latin typeface="Arial"/>
                <a:cs typeface="Arial"/>
              </a:rPr>
              <a:t>and </a:t>
            </a:r>
            <a:r>
              <a:rPr sz="3100" dirty="0">
                <a:latin typeface="Arial"/>
                <a:cs typeface="Arial"/>
              </a:rPr>
              <a:t>more  sophisticated knowledge </a:t>
            </a:r>
            <a:r>
              <a:rPr sz="3100" spc="-5" dirty="0">
                <a:latin typeface="Arial"/>
                <a:cs typeface="Arial"/>
              </a:rPr>
              <a:t>base and by  working out </a:t>
            </a:r>
            <a:r>
              <a:rPr sz="3100" dirty="0">
                <a:latin typeface="Arial"/>
                <a:cs typeface="Arial"/>
              </a:rPr>
              <a:t>a </a:t>
            </a:r>
            <a:r>
              <a:rPr sz="3100" spc="-5" dirty="0">
                <a:latin typeface="Arial"/>
                <a:cs typeface="Arial"/>
              </a:rPr>
              <a:t>process of </a:t>
            </a:r>
            <a:r>
              <a:rPr sz="3100" dirty="0">
                <a:latin typeface="Arial"/>
                <a:cs typeface="Arial"/>
              </a:rPr>
              <a:t>conceptual  </a:t>
            </a:r>
            <a:r>
              <a:rPr sz="3100" spc="-5" dirty="0">
                <a:latin typeface="Arial"/>
                <a:cs typeface="Arial"/>
              </a:rPr>
              <a:t>understanding.</a:t>
            </a:r>
            <a:endParaRPr sz="3100">
              <a:latin typeface="Arial"/>
              <a:cs typeface="Arial"/>
            </a:endParaRPr>
          </a:p>
          <a:p>
            <a:pPr marR="652780" algn="ctr">
              <a:lnSpc>
                <a:spcPct val="100000"/>
              </a:lnSpc>
              <a:spcBef>
                <a:spcPts val="940"/>
              </a:spcBef>
            </a:pPr>
            <a:r>
              <a:rPr sz="1800" dirty="0">
                <a:solidFill>
                  <a:srgbClr val="878787"/>
                </a:solidFill>
                <a:latin typeface="Carlito"/>
                <a:cs typeface="Carlito"/>
              </a:rPr>
              <a:t>A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70233" y="276224"/>
            <a:ext cx="5751775" cy="8096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0082" y="63119"/>
            <a:ext cx="398970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Second</a:t>
            </a:r>
            <a:r>
              <a:rPr spc="-100" dirty="0"/>
              <a:t> </a:t>
            </a:r>
            <a:r>
              <a:rPr spc="-5" dirty="0"/>
              <a:t>Principle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99502" y="6356083"/>
            <a:ext cx="158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78787"/>
                </a:solidFill>
                <a:latin typeface="Carlito"/>
                <a:cs typeface="Carlito"/>
              </a:rPr>
              <a:t>A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203" y="1523943"/>
            <a:ext cx="7434580" cy="30314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54965" marR="2282825" indent="-342900">
              <a:lnSpc>
                <a:spcPts val="3820"/>
              </a:lnSpc>
              <a:spcBef>
                <a:spcPts val="140"/>
              </a:spcBef>
            </a:pPr>
            <a:r>
              <a:rPr sz="3100" spc="-5" dirty="0">
                <a:latin typeface="Arial"/>
                <a:cs typeface="Arial"/>
              </a:rPr>
              <a:t>a.) </a:t>
            </a:r>
            <a:r>
              <a:rPr sz="3100" spc="-10" dirty="0">
                <a:latin typeface="Arial"/>
                <a:cs typeface="Arial"/>
              </a:rPr>
              <a:t>Providing </a:t>
            </a:r>
            <a:r>
              <a:rPr sz="3100" spc="-5" dirty="0">
                <a:latin typeface="Arial"/>
                <a:cs typeface="Arial"/>
              </a:rPr>
              <a:t>opportunities </a:t>
            </a:r>
            <a:r>
              <a:rPr sz="3100" spc="-10" dirty="0">
                <a:latin typeface="Arial"/>
                <a:cs typeface="Arial"/>
              </a:rPr>
              <a:t>for  </a:t>
            </a:r>
            <a:r>
              <a:rPr sz="3100" spc="-5" dirty="0">
                <a:latin typeface="Arial"/>
                <a:cs typeface="Arial"/>
              </a:rPr>
              <a:t>experimentation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100" spc="-5" dirty="0">
                <a:latin typeface="Arial"/>
                <a:cs typeface="Arial"/>
              </a:rPr>
              <a:t>b.) </a:t>
            </a:r>
            <a:r>
              <a:rPr sz="3100" spc="-10" dirty="0">
                <a:latin typeface="Arial"/>
                <a:cs typeface="Arial"/>
              </a:rPr>
              <a:t>Presenting the </a:t>
            </a:r>
            <a:r>
              <a:rPr sz="3100" spc="-5" dirty="0">
                <a:latin typeface="Arial"/>
                <a:cs typeface="Arial"/>
              </a:rPr>
              <a:t>ideas of</a:t>
            </a:r>
            <a:r>
              <a:rPr sz="3100" spc="-25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others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100" dirty="0">
                <a:latin typeface="Arial"/>
                <a:cs typeface="Arial"/>
              </a:rPr>
              <a:t>c.) </a:t>
            </a:r>
            <a:r>
              <a:rPr sz="3100" spc="-10" dirty="0">
                <a:latin typeface="Arial"/>
                <a:cs typeface="Arial"/>
              </a:rPr>
              <a:t>Emphasizing </a:t>
            </a:r>
            <a:r>
              <a:rPr sz="3100" dirty="0">
                <a:latin typeface="Arial"/>
                <a:cs typeface="Arial"/>
              </a:rPr>
              <a:t>conceptual</a:t>
            </a:r>
            <a:r>
              <a:rPr sz="3100" spc="-95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understanding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55017" y="276224"/>
            <a:ext cx="5172714" cy="819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99502" y="6356083"/>
            <a:ext cx="158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78787"/>
                </a:solidFill>
                <a:latin typeface="Carlito"/>
                <a:cs typeface="Carlito"/>
              </a:rPr>
              <a:t>A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9480" y="724152"/>
            <a:ext cx="7760970" cy="109791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808990" marR="30480" indent="-771525">
              <a:lnSpc>
                <a:spcPct val="98100"/>
              </a:lnSpc>
              <a:spcBef>
                <a:spcPts val="190"/>
              </a:spcBef>
            </a:pPr>
            <a:r>
              <a:rPr sz="6000" spc="-1080" baseline="27083" dirty="0"/>
              <a:t>Th</a:t>
            </a:r>
            <a:r>
              <a:rPr sz="3100" b="0" spc="-720" dirty="0">
                <a:latin typeface="Arial"/>
                <a:cs typeface="Arial"/>
              </a:rPr>
              <a:t>S</a:t>
            </a:r>
            <a:r>
              <a:rPr sz="6000" spc="-1080" baseline="27083" dirty="0"/>
              <a:t>i</a:t>
            </a:r>
            <a:r>
              <a:rPr sz="3100" b="0" spc="-720" dirty="0">
                <a:latin typeface="Arial"/>
                <a:cs typeface="Arial"/>
              </a:rPr>
              <a:t>u</a:t>
            </a:r>
            <a:r>
              <a:rPr sz="6000" spc="-1080" baseline="27083" dirty="0"/>
              <a:t>r</a:t>
            </a:r>
            <a:r>
              <a:rPr sz="3100" b="0" spc="-720" dirty="0">
                <a:latin typeface="Arial"/>
                <a:cs typeface="Arial"/>
              </a:rPr>
              <a:t>b</a:t>
            </a:r>
            <a:r>
              <a:rPr sz="6000" spc="-1080" baseline="27083" dirty="0"/>
              <a:t>d</a:t>
            </a:r>
            <a:r>
              <a:rPr sz="3100" b="0" spc="-720" dirty="0">
                <a:latin typeface="Arial"/>
                <a:cs typeface="Arial"/>
              </a:rPr>
              <a:t>jec</a:t>
            </a:r>
            <a:r>
              <a:rPr sz="6000" spc="-1080" baseline="27083" dirty="0"/>
              <a:t>p</a:t>
            </a:r>
            <a:r>
              <a:rPr sz="3100" b="0" spc="-720" dirty="0">
                <a:latin typeface="Arial"/>
                <a:cs typeface="Arial"/>
              </a:rPr>
              <a:t>t </a:t>
            </a:r>
            <a:r>
              <a:rPr sz="6000" spc="-914" baseline="27083" dirty="0"/>
              <a:t>r</a:t>
            </a:r>
            <a:r>
              <a:rPr sz="3100" b="0" spc="-610" dirty="0">
                <a:latin typeface="Arial"/>
                <a:cs typeface="Arial"/>
              </a:rPr>
              <a:t>m</a:t>
            </a:r>
            <a:r>
              <a:rPr sz="6000" spc="-914" baseline="27083" dirty="0"/>
              <a:t>i</a:t>
            </a:r>
            <a:r>
              <a:rPr sz="3100" b="0" spc="-610" dirty="0">
                <a:latin typeface="Arial"/>
                <a:cs typeface="Arial"/>
              </a:rPr>
              <a:t>a</a:t>
            </a:r>
            <a:r>
              <a:rPr sz="6000" spc="-914" baseline="27083" dirty="0"/>
              <a:t>n</a:t>
            </a:r>
            <a:r>
              <a:rPr sz="3100" b="0" spc="-610" dirty="0">
                <a:latin typeface="Arial"/>
                <a:cs typeface="Arial"/>
              </a:rPr>
              <a:t>t</a:t>
            </a:r>
            <a:r>
              <a:rPr sz="6000" spc="-914" baseline="27083" dirty="0"/>
              <a:t>c</a:t>
            </a:r>
            <a:r>
              <a:rPr sz="3100" b="0" spc="-610" dirty="0">
                <a:latin typeface="Arial"/>
                <a:cs typeface="Arial"/>
              </a:rPr>
              <a:t>te</a:t>
            </a:r>
            <a:r>
              <a:rPr sz="6000" spc="-914" baseline="27083" dirty="0"/>
              <a:t>i</a:t>
            </a:r>
            <a:r>
              <a:rPr sz="3100" b="0" spc="-610" dirty="0">
                <a:latin typeface="Arial"/>
                <a:cs typeface="Arial"/>
              </a:rPr>
              <a:t>r</a:t>
            </a:r>
            <a:r>
              <a:rPr sz="6000" spc="-914" baseline="27083" dirty="0"/>
              <a:t>p</a:t>
            </a:r>
            <a:r>
              <a:rPr sz="3100" b="0" spc="-610" dirty="0">
                <a:latin typeface="Arial"/>
                <a:cs typeface="Arial"/>
              </a:rPr>
              <a:t>c</a:t>
            </a:r>
            <a:r>
              <a:rPr sz="6000" spc="-914" baseline="27083" dirty="0"/>
              <a:t>l</a:t>
            </a:r>
            <a:r>
              <a:rPr sz="3100" b="0" spc="-610" dirty="0">
                <a:latin typeface="Arial"/>
                <a:cs typeface="Arial"/>
              </a:rPr>
              <a:t>o</a:t>
            </a:r>
            <a:r>
              <a:rPr sz="6000" spc="-914" baseline="27083" dirty="0"/>
              <a:t>e</a:t>
            </a:r>
            <a:r>
              <a:rPr sz="3100" b="0" spc="-610" dirty="0">
                <a:latin typeface="Arial"/>
                <a:cs typeface="Arial"/>
              </a:rPr>
              <a:t>ntent </a:t>
            </a:r>
            <a:r>
              <a:rPr sz="3100" b="0" spc="-5" dirty="0">
                <a:latin typeface="Arial"/>
                <a:cs typeface="Arial"/>
              </a:rPr>
              <a:t>is an integration of  </a:t>
            </a:r>
            <a:r>
              <a:rPr sz="3100" b="0" dirty="0">
                <a:latin typeface="Arial"/>
                <a:cs typeface="Arial"/>
              </a:rPr>
              <a:t>cognitive, skill, </a:t>
            </a:r>
            <a:r>
              <a:rPr sz="3100" b="0" spc="-5" dirty="0">
                <a:latin typeface="Arial"/>
                <a:cs typeface="Arial"/>
              </a:rPr>
              <a:t>and affective</a:t>
            </a:r>
            <a:r>
              <a:rPr sz="3100" b="0" spc="-75" dirty="0">
                <a:latin typeface="Arial"/>
                <a:cs typeface="Arial"/>
              </a:rPr>
              <a:t> </a:t>
            </a:r>
            <a:r>
              <a:rPr sz="3100" b="0" spc="-5" dirty="0">
                <a:latin typeface="Arial"/>
                <a:cs typeface="Arial"/>
              </a:rPr>
              <a:t>elements.</a:t>
            </a:r>
            <a:endParaRPr sz="3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1320" y="2352924"/>
            <a:ext cx="7330440" cy="3710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1025" algn="l"/>
              </a:tabLst>
            </a:pPr>
            <a:r>
              <a:rPr sz="3100" spc="-5" dirty="0">
                <a:solidFill>
                  <a:srgbClr val="00AEEF"/>
                </a:solidFill>
                <a:latin typeface="Arial"/>
                <a:cs typeface="Arial"/>
              </a:rPr>
              <a:t>1.	</a:t>
            </a:r>
            <a:r>
              <a:rPr sz="3100" spc="-10" dirty="0">
                <a:latin typeface="Arial"/>
                <a:cs typeface="Arial"/>
              </a:rPr>
              <a:t>The </a:t>
            </a:r>
            <a:r>
              <a:rPr sz="3100" dirty="0">
                <a:latin typeface="Arial"/>
                <a:cs typeface="Arial"/>
              </a:rPr>
              <a:t>structure </a:t>
            </a:r>
            <a:r>
              <a:rPr sz="3100" spc="-5" dirty="0">
                <a:latin typeface="Arial"/>
                <a:cs typeface="Arial"/>
              </a:rPr>
              <a:t>of </a:t>
            </a:r>
            <a:r>
              <a:rPr sz="3100" dirty="0">
                <a:latin typeface="Arial"/>
                <a:cs typeface="Arial"/>
              </a:rPr>
              <a:t>subject matter</a:t>
            </a:r>
            <a:r>
              <a:rPr sz="3100" spc="-100" dirty="0">
                <a:latin typeface="Arial"/>
                <a:cs typeface="Arial"/>
              </a:rPr>
              <a:t> </a:t>
            </a:r>
            <a:r>
              <a:rPr sz="3100" dirty="0">
                <a:latin typeface="Arial"/>
                <a:cs typeface="Arial"/>
              </a:rPr>
              <a:t>content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910590" algn="l"/>
              </a:tabLst>
            </a:pPr>
            <a:r>
              <a:rPr sz="3100" spc="-5" dirty="0">
                <a:latin typeface="Arial"/>
                <a:cs typeface="Arial"/>
              </a:rPr>
              <a:t>1.	</a:t>
            </a:r>
            <a:r>
              <a:rPr sz="3100" spc="-5" dirty="0">
                <a:latin typeface="Comic Sans MS"/>
                <a:cs typeface="Comic Sans MS"/>
              </a:rPr>
              <a:t>COGNITIVE</a:t>
            </a:r>
            <a:endParaRPr sz="3100">
              <a:latin typeface="Comic Sans MS"/>
              <a:cs typeface="Comic Sans MS"/>
            </a:endParaRPr>
          </a:p>
          <a:p>
            <a:pPr marL="487680">
              <a:lnSpc>
                <a:spcPct val="100000"/>
              </a:lnSpc>
              <a:spcBef>
                <a:spcPts val="275"/>
              </a:spcBef>
            </a:pPr>
            <a:r>
              <a:rPr sz="3100" spc="-5" dirty="0">
                <a:latin typeface="Arial"/>
                <a:cs typeface="Arial"/>
              </a:rPr>
              <a:t>a.)</a:t>
            </a:r>
            <a:r>
              <a:rPr sz="3100" spc="-10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Fact</a:t>
            </a:r>
            <a:endParaRPr sz="3100">
              <a:latin typeface="Arial"/>
              <a:cs typeface="Arial"/>
            </a:endParaRPr>
          </a:p>
          <a:p>
            <a:pPr marL="487680">
              <a:lnSpc>
                <a:spcPct val="100000"/>
              </a:lnSpc>
              <a:spcBef>
                <a:spcPts val="160"/>
              </a:spcBef>
            </a:pPr>
            <a:r>
              <a:rPr sz="3100" spc="-5" dirty="0">
                <a:latin typeface="Arial"/>
                <a:cs typeface="Arial"/>
              </a:rPr>
              <a:t>b.)</a:t>
            </a:r>
            <a:r>
              <a:rPr sz="3100" spc="-100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Concept</a:t>
            </a:r>
            <a:endParaRPr sz="3100">
              <a:latin typeface="Arial"/>
              <a:cs typeface="Arial"/>
            </a:endParaRPr>
          </a:p>
          <a:p>
            <a:pPr marL="487680">
              <a:lnSpc>
                <a:spcPct val="100000"/>
              </a:lnSpc>
              <a:spcBef>
                <a:spcPts val="1000"/>
              </a:spcBef>
            </a:pPr>
            <a:r>
              <a:rPr sz="3100" dirty="0">
                <a:latin typeface="Arial"/>
                <a:cs typeface="Arial"/>
              </a:rPr>
              <a:t>c.)</a:t>
            </a:r>
            <a:r>
              <a:rPr sz="3100" spc="-105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Principle</a:t>
            </a:r>
            <a:endParaRPr sz="3100">
              <a:latin typeface="Arial"/>
              <a:cs typeface="Arial"/>
            </a:endParaRPr>
          </a:p>
          <a:p>
            <a:pPr marL="487680">
              <a:lnSpc>
                <a:spcPct val="100000"/>
              </a:lnSpc>
              <a:spcBef>
                <a:spcPts val="1025"/>
              </a:spcBef>
            </a:pPr>
            <a:r>
              <a:rPr sz="3100" spc="-5" dirty="0">
                <a:latin typeface="Arial"/>
                <a:cs typeface="Arial"/>
              </a:rPr>
              <a:t>d.)</a:t>
            </a:r>
            <a:r>
              <a:rPr sz="3100" spc="-10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Hypotheses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5667" y="6040358"/>
            <a:ext cx="2120265" cy="991869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1920" marR="5080" indent="-109855">
              <a:lnSpc>
                <a:spcPts val="3890"/>
              </a:lnSpc>
              <a:spcBef>
                <a:spcPts val="85"/>
              </a:spcBef>
            </a:pPr>
            <a:r>
              <a:rPr sz="3100" spc="-5" dirty="0">
                <a:latin typeface="Arial"/>
                <a:cs typeface="Arial"/>
              </a:rPr>
              <a:t>e.)</a:t>
            </a:r>
            <a:r>
              <a:rPr sz="3100" spc="-95" dirty="0">
                <a:latin typeface="Arial"/>
                <a:cs typeface="Arial"/>
              </a:rPr>
              <a:t> </a:t>
            </a:r>
            <a:r>
              <a:rPr sz="3100" spc="-10" dirty="0">
                <a:latin typeface="Arial"/>
                <a:cs typeface="Arial"/>
              </a:rPr>
              <a:t>Theories  f.)</a:t>
            </a:r>
            <a:r>
              <a:rPr sz="3100" spc="-25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Laws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55017" y="276224"/>
            <a:ext cx="5172714" cy="819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880" y="479551"/>
            <a:ext cx="35921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Third</a:t>
            </a:r>
            <a:r>
              <a:rPr spc="-95" dirty="0"/>
              <a:t> </a:t>
            </a:r>
            <a:r>
              <a:rPr spc="-5" dirty="0"/>
              <a:t>principle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9500" y="1449648"/>
            <a:ext cx="7536815" cy="5337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3925" indent="-898525">
              <a:lnSpc>
                <a:spcPct val="100000"/>
              </a:lnSpc>
              <a:spcBef>
                <a:spcPts val="100"/>
              </a:spcBef>
              <a:buFont typeface="Arial"/>
              <a:buAutoNum type="arabicPeriod" startAt="2"/>
              <a:tabLst>
                <a:tab pos="923290" algn="l"/>
                <a:tab pos="923925" algn="l"/>
              </a:tabLst>
            </a:pPr>
            <a:r>
              <a:rPr sz="3100" spc="-5" dirty="0">
                <a:latin typeface="Comic Sans MS"/>
                <a:cs typeface="Comic Sans MS"/>
              </a:rPr>
              <a:t>SKILLS</a:t>
            </a:r>
            <a:endParaRPr sz="3100">
              <a:latin typeface="Comic Sans MS"/>
              <a:cs typeface="Comic Sans MS"/>
            </a:endParaRPr>
          </a:p>
          <a:p>
            <a:pPr marL="157480" marR="3569335">
              <a:lnSpc>
                <a:spcPct val="104800"/>
              </a:lnSpc>
              <a:spcBef>
                <a:spcPts val="3300"/>
              </a:spcBef>
            </a:pPr>
            <a:r>
              <a:rPr sz="3100" spc="-5" dirty="0">
                <a:latin typeface="Arial"/>
                <a:cs typeface="Arial"/>
              </a:rPr>
              <a:t>a.) </a:t>
            </a:r>
            <a:r>
              <a:rPr sz="3100" dirty="0">
                <a:latin typeface="Arial"/>
                <a:cs typeface="Arial"/>
              </a:rPr>
              <a:t>Manipulative</a:t>
            </a:r>
            <a:r>
              <a:rPr sz="3100" spc="-100" dirty="0">
                <a:latin typeface="Arial"/>
                <a:cs typeface="Arial"/>
              </a:rPr>
              <a:t> </a:t>
            </a:r>
            <a:r>
              <a:rPr sz="3100" spc="-10" dirty="0">
                <a:latin typeface="Arial"/>
                <a:cs typeface="Arial"/>
              </a:rPr>
              <a:t>Skills  </a:t>
            </a:r>
            <a:r>
              <a:rPr sz="3100" spc="-5" dirty="0">
                <a:latin typeface="Arial"/>
                <a:cs typeface="Arial"/>
              </a:rPr>
              <a:t>b.) </a:t>
            </a:r>
            <a:r>
              <a:rPr sz="3100" spc="-10" dirty="0">
                <a:latin typeface="Arial"/>
                <a:cs typeface="Arial"/>
              </a:rPr>
              <a:t>Thinking</a:t>
            </a:r>
            <a:r>
              <a:rPr sz="3100" spc="-30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Skills</a:t>
            </a:r>
            <a:endParaRPr sz="3100">
              <a:latin typeface="Arial"/>
              <a:cs typeface="Arial"/>
            </a:endParaRPr>
          </a:p>
          <a:p>
            <a:pPr marL="1071880" marR="1059815" lvl="1" indent="-572135">
              <a:lnSpc>
                <a:spcPct val="84600"/>
              </a:lnSpc>
              <a:spcBef>
                <a:spcPts val="1060"/>
              </a:spcBef>
              <a:buAutoNum type="romanLcPeriod"/>
              <a:tabLst>
                <a:tab pos="1071245" algn="l"/>
                <a:tab pos="1071880" algn="l"/>
                <a:tab pos="3128010" algn="l"/>
                <a:tab pos="3235960" algn="l"/>
              </a:tabLst>
            </a:pPr>
            <a:r>
              <a:rPr sz="3100" spc="-5" dirty="0">
                <a:latin typeface="Arial"/>
                <a:cs typeface="Arial"/>
              </a:rPr>
              <a:t>Critical </a:t>
            </a:r>
            <a:r>
              <a:rPr sz="3100" spc="-10" dirty="0">
                <a:latin typeface="Arial"/>
                <a:cs typeface="Arial"/>
              </a:rPr>
              <a:t>Thinking </a:t>
            </a:r>
            <a:r>
              <a:rPr sz="3100" dirty="0">
                <a:latin typeface="Arial"/>
                <a:cs typeface="Arial"/>
              </a:rPr>
              <a:t>(Verbal  reasoning,	</a:t>
            </a:r>
            <a:r>
              <a:rPr sz="3100" spc="-10" dirty="0">
                <a:latin typeface="Arial"/>
                <a:cs typeface="Arial"/>
              </a:rPr>
              <a:t>Argument</a:t>
            </a:r>
            <a:r>
              <a:rPr sz="3100" spc="-95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analysis,  Hypothesis		</a:t>
            </a:r>
            <a:r>
              <a:rPr sz="3100" spc="-10" dirty="0">
                <a:latin typeface="Arial"/>
                <a:cs typeface="Arial"/>
              </a:rPr>
              <a:t>testing, </a:t>
            </a:r>
            <a:r>
              <a:rPr sz="3100" spc="-5" dirty="0">
                <a:latin typeface="Arial"/>
                <a:cs typeface="Arial"/>
              </a:rPr>
              <a:t>Decision  </a:t>
            </a:r>
            <a:r>
              <a:rPr sz="3100" dirty="0">
                <a:latin typeface="Arial"/>
                <a:cs typeface="Arial"/>
              </a:rPr>
              <a:t>making)</a:t>
            </a:r>
            <a:endParaRPr sz="3100">
              <a:latin typeface="Arial"/>
              <a:cs typeface="Arial"/>
            </a:endParaRPr>
          </a:p>
          <a:p>
            <a:pPr marL="499745" marR="43180" indent="-342900">
              <a:lnSpc>
                <a:spcPct val="84800"/>
              </a:lnSpc>
              <a:spcBef>
                <a:spcPts val="735"/>
              </a:spcBef>
            </a:pPr>
            <a:r>
              <a:rPr sz="3100" dirty="0">
                <a:latin typeface="Arial"/>
                <a:cs typeface="Arial"/>
              </a:rPr>
              <a:t>c.) </a:t>
            </a:r>
            <a:r>
              <a:rPr sz="3100" spc="-5" dirty="0">
                <a:latin typeface="Arial"/>
                <a:cs typeface="Arial"/>
              </a:rPr>
              <a:t>Creative </a:t>
            </a:r>
            <a:r>
              <a:rPr sz="3100" spc="-10" dirty="0">
                <a:latin typeface="Arial"/>
                <a:cs typeface="Arial"/>
              </a:rPr>
              <a:t>Thinking </a:t>
            </a:r>
            <a:r>
              <a:rPr sz="3100" dirty="0">
                <a:latin typeface="Arial"/>
                <a:cs typeface="Arial"/>
              </a:rPr>
              <a:t>(should </a:t>
            </a:r>
            <a:r>
              <a:rPr sz="3100" spc="-5" dirty="0">
                <a:latin typeface="Arial"/>
                <a:cs typeface="Arial"/>
              </a:rPr>
              <a:t>develop  awareness, </a:t>
            </a:r>
            <a:r>
              <a:rPr sz="3100" dirty="0">
                <a:latin typeface="Arial"/>
                <a:cs typeface="Arial"/>
              </a:rPr>
              <a:t>curiosity, </a:t>
            </a:r>
            <a:r>
              <a:rPr sz="3100" spc="-5" dirty="0">
                <a:latin typeface="Arial"/>
                <a:cs typeface="Arial"/>
              </a:rPr>
              <a:t>imagination,  </a:t>
            </a:r>
            <a:r>
              <a:rPr sz="3100" spc="-10" dirty="0">
                <a:latin typeface="Arial"/>
                <a:cs typeface="Arial"/>
              </a:rPr>
              <a:t>fluency, flexibility, </a:t>
            </a:r>
            <a:r>
              <a:rPr sz="3100" spc="-5" dirty="0">
                <a:latin typeface="Arial"/>
                <a:cs typeface="Arial"/>
              </a:rPr>
              <a:t>originality, elaboration  </a:t>
            </a:r>
            <a:r>
              <a:rPr sz="3100" dirty="0">
                <a:latin typeface="Arial"/>
                <a:cs typeface="Arial"/>
              </a:rPr>
              <a:t>&amp;</a:t>
            </a:r>
            <a:r>
              <a:rPr sz="3100" spc="-15" dirty="0">
                <a:latin typeface="Arial"/>
                <a:cs typeface="Arial"/>
              </a:rPr>
              <a:t> </a:t>
            </a:r>
            <a:r>
              <a:rPr sz="3100" spc="-25" dirty="0">
                <a:latin typeface="Arial"/>
                <a:cs typeface="Arial"/>
              </a:rPr>
              <a:t>perseverance)</a:t>
            </a:r>
            <a:r>
              <a:rPr sz="2700" spc="-37" baseline="23148" dirty="0">
                <a:solidFill>
                  <a:srgbClr val="878787"/>
                </a:solidFill>
                <a:latin typeface="Carlito"/>
                <a:cs typeface="Carlito"/>
              </a:rPr>
              <a:t>A</a:t>
            </a:r>
            <a:endParaRPr sz="2700" baseline="23148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3462" y="1449648"/>
            <a:ext cx="524700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00" spc="-5" dirty="0">
                <a:latin typeface="Arial"/>
                <a:cs typeface="Arial"/>
              </a:rPr>
              <a:t>1.3. </a:t>
            </a:r>
            <a:r>
              <a:rPr sz="3100" spc="-5" dirty="0">
                <a:latin typeface="Comic Sans MS"/>
                <a:cs typeface="Comic Sans MS"/>
              </a:rPr>
              <a:t>ATTITUDES </a:t>
            </a:r>
            <a:r>
              <a:rPr sz="3100" dirty="0">
                <a:latin typeface="Comic Sans MS"/>
                <a:cs typeface="Comic Sans MS"/>
              </a:rPr>
              <a:t>&amp;</a:t>
            </a:r>
            <a:r>
              <a:rPr sz="3100" spc="-95" dirty="0">
                <a:latin typeface="Comic Sans MS"/>
                <a:cs typeface="Comic Sans MS"/>
              </a:rPr>
              <a:t> </a:t>
            </a:r>
            <a:r>
              <a:rPr sz="3100" spc="-5" dirty="0">
                <a:latin typeface="Comic Sans MS"/>
                <a:cs typeface="Comic Sans MS"/>
              </a:rPr>
              <a:t>VALUES</a:t>
            </a:r>
            <a:endParaRPr sz="31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3462" y="2364046"/>
            <a:ext cx="4327525" cy="14884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ts val="3900"/>
              </a:lnSpc>
              <a:spcBef>
                <a:spcPts val="80"/>
              </a:spcBef>
            </a:pPr>
            <a:r>
              <a:rPr sz="3100" spc="-5" dirty="0">
                <a:latin typeface="Arial"/>
                <a:cs typeface="Arial"/>
              </a:rPr>
              <a:t>a.) Cognitive dimension  b.) </a:t>
            </a:r>
            <a:r>
              <a:rPr sz="3100" spc="-10" dirty="0">
                <a:latin typeface="Arial"/>
                <a:cs typeface="Arial"/>
              </a:rPr>
              <a:t>Affective </a:t>
            </a:r>
            <a:r>
              <a:rPr sz="3100" spc="-5" dirty="0">
                <a:latin typeface="Arial"/>
                <a:cs typeface="Arial"/>
              </a:rPr>
              <a:t>dimension  </a:t>
            </a:r>
            <a:r>
              <a:rPr sz="3100" dirty="0">
                <a:latin typeface="Arial"/>
                <a:cs typeface="Arial"/>
              </a:rPr>
              <a:t>c.) </a:t>
            </a:r>
            <a:r>
              <a:rPr sz="3100" spc="-10" dirty="0">
                <a:latin typeface="Arial"/>
                <a:cs typeface="Arial"/>
              </a:rPr>
              <a:t>Behavioral</a:t>
            </a:r>
            <a:r>
              <a:rPr sz="3100" spc="-105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dimension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9502" y="6356083"/>
            <a:ext cx="158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78787"/>
                </a:solidFill>
                <a:latin typeface="Carlito"/>
                <a:cs typeface="Carlito"/>
              </a:rPr>
              <a:t>A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614" y="401928"/>
            <a:ext cx="7880350" cy="4702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1009" marR="5080" indent="699135">
              <a:lnSpc>
                <a:spcPct val="1055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0000"/>
                </a:solidFill>
                <a:latin typeface="Comic Sans MS"/>
                <a:cs typeface="Comic Sans MS"/>
              </a:rPr>
              <a:t>Other considerations that </a:t>
            </a:r>
            <a:r>
              <a:rPr sz="3200" b="1" spc="-10" dirty="0">
                <a:solidFill>
                  <a:srgbClr val="FF0000"/>
                </a:solidFill>
                <a:latin typeface="Comic Sans MS"/>
                <a:cs typeface="Comic Sans MS"/>
              </a:rPr>
              <a:t>may</a:t>
            </a:r>
            <a:r>
              <a:rPr sz="3200" b="1" spc="-9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omic Sans MS"/>
                <a:cs typeface="Comic Sans MS"/>
              </a:rPr>
              <a:t>be  used in the </a:t>
            </a:r>
            <a:r>
              <a:rPr sz="3200" b="1" spc="-10" dirty="0">
                <a:solidFill>
                  <a:srgbClr val="FF0000"/>
                </a:solidFill>
                <a:latin typeface="Comic Sans MS"/>
                <a:cs typeface="Comic Sans MS"/>
              </a:rPr>
              <a:t>selection </a:t>
            </a:r>
            <a:r>
              <a:rPr sz="3200" b="1" spc="-5" dirty="0">
                <a:solidFill>
                  <a:srgbClr val="FF0000"/>
                </a:solidFill>
                <a:latin typeface="Comic Sans MS"/>
                <a:cs typeface="Comic Sans MS"/>
              </a:rPr>
              <a:t>of the</a:t>
            </a:r>
            <a:r>
              <a:rPr sz="3200" b="1" spc="-7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omic Sans MS"/>
                <a:cs typeface="Comic Sans MS"/>
              </a:rPr>
              <a:t>learning</a:t>
            </a:r>
            <a:endParaRPr sz="3200">
              <a:latin typeface="Comic Sans MS"/>
              <a:cs typeface="Comic Sans MS"/>
            </a:endParaRPr>
          </a:p>
          <a:p>
            <a:pPr marL="251460" algn="ctr">
              <a:lnSpc>
                <a:spcPct val="100000"/>
              </a:lnSpc>
              <a:spcBef>
                <a:spcPts val="210"/>
              </a:spcBef>
            </a:pPr>
            <a:r>
              <a:rPr sz="3200" b="1" spc="-5" dirty="0">
                <a:solidFill>
                  <a:srgbClr val="FF0000"/>
                </a:solidFill>
                <a:latin typeface="Comic Sans MS"/>
                <a:cs typeface="Comic Sans MS"/>
              </a:rPr>
              <a:t>content</a:t>
            </a:r>
            <a:endParaRPr sz="3200">
              <a:latin typeface="Comic Sans MS"/>
              <a:cs typeface="Comic Sans MS"/>
            </a:endParaRPr>
          </a:p>
          <a:p>
            <a:pPr marL="471805" marR="250190" algn="ctr">
              <a:lnSpc>
                <a:spcPts val="3810"/>
              </a:lnSpc>
              <a:spcBef>
                <a:spcPts val="380"/>
              </a:spcBef>
            </a:pPr>
            <a:r>
              <a:rPr sz="3200" spc="-5" dirty="0">
                <a:latin typeface="Comic Sans MS"/>
                <a:cs typeface="Comic Sans MS"/>
              </a:rPr>
              <a:t>As </a:t>
            </a:r>
            <a:r>
              <a:rPr sz="3200" dirty="0">
                <a:latin typeface="Comic Sans MS"/>
                <a:cs typeface="Comic Sans MS"/>
              </a:rPr>
              <a:t>a </a:t>
            </a:r>
            <a:r>
              <a:rPr sz="3200" spc="-5" dirty="0">
                <a:latin typeface="Comic Sans MS"/>
                <a:cs typeface="Comic Sans MS"/>
              </a:rPr>
              <a:t>guide, </a:t>
            </a:r>
            <a:r>
              <a:rPr sz="3200" spc="-10" dirty="0">
                <a:latin typeface="Comic Sans MS"/>
                <a:cs typeface="Comic Sans MS"/>
              </a:rPr>
              <a:t>subject matter </a:t>
            </a:r>
            <a:r>
              <a:rPr sz="3200" spc="-5" dirty="0">
                <a:latin typeface="Comic Sans MS"/>
                <a:cs typeface="Comic Sans MS"/>
              </a:rPr>
              <a:t>or</a:t>
            </a:r>
            <a:r>
              <a:rPr sz="3200" spc="-10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content  can be </a:t>
            </a:r>
            <a:r>
              <a:rPr sz="3200" spc="-10" dirty="0">
                <a:latin typeface="Comic Sans MS"/>
                <a:cs typeface="Comic Sans MS"/>
              </a:rPr>
              <a:t>selected </a:t>
            </a:r>
            <a:r>
              <a:rPr sz="3200" spc="-5" dirty="0">
                <a:latin typeface="Comic Sans MS"/>
                <a:cs typeface="Comic Sans MS"/>
              </a:rPr>
              <a:t>for use if these</a:t>
            </a:r>
            <a:r>
              <a:rPr sz="3200" spc="-6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are:</a:t>
            </a:r>
            <a:endParaRPr sz="3200">
              <a:latin typeface="Comic Sans MS"/>
              <a:cs typeface="Comic Sans MS"/>
            </a:endParaRPr>
          </a:p>
          <a:p>
            <a:pPr marL="633730" marR="67945" indent="-621665">
              <a:lnSpc>
                <a:spcPts val="3800"/>
              </a:lnSpc>
              <a:spcBef>
                <a:spcPts val="790"/>
              </a:spcBef>
              <a:buAutoNum type="alphaLcPeriod"/>
              <a:tabLst>
                <a:tab pos="633730" algn="l"/>
                <a:tab pos="634365" algn="l"/>
              </a:tabLst>
            </a:pPr>
            <a:r>
              <a:rPr sz="3200" spc="-10" dirty="0">
                <a:latin typeface="Comic Sans MS"/>
                <a:cs typeface="Comic Sans MS"/>
              </a:rPr>
              <a:t>Frequently </a:t>
            </a:r>
            <a:r>
              <a:rPr sz="3200" spc="-5" dirty="0">
                <a:latin typeface="Comic Sans MS"/>
                <a:cs typeface="Comic Sans MS"/>
              </a:rPr>
              <a:t>and commonly used in daily  life.</a:t>
            </a:r>
            <a:endParaRPr sz="3200">
              <a:latin typeface="Comic Sans MS"/>
              <a:cs typeface="Comic Sans MS"/>
            </a:endParaRPr>
          </a:p>
          <a:p>
            <a:pPr marL="633730" marR="1449070" indent="-594360">
              <a:lnSpc>
                <a:spcPts val="3800"/>
              </a:lnSpc>
              <a:spcBef>
                <a:spcPts val="800"/>
              </a:spcBef>
              <a:buSzPct val="56250"/>
              <a:buFont typeface="Comic Sans MS"/>
              <a:buAutoNum type="alphaLcPeriod"/>
              <a:tabLst>
                <a:tab pos="1020444" algn="l"/>
                <a:tab pos="1021080" algn="l"/>
                <a:tab pos="1533525" algn="l"/>
              </a:tabLst>
            </a:pPr>
            <a:r>
              <a:rPr dirty="0"/>
              <a:t>	</a:t>
            </a:r>
            <a:r>
              <a:rPr sz="3200" spc="-10" dirty="0">
                <a:latin typeface="Comic Sans MS"/>
                <a:cs typeface="Comic Sans MS"/>
              </a:rPr>
              <a:t>suited </a:t>
            </a:r>
            <a:r>
              <a:rPr sz="3200" spc="-5" dirty="0">
                <a:latin typeface="Comic Sans MS"/>
                <a:cs typeface="Comic Sans MS"/>
              </a:rPr>
              <a:t>to the </a:t>
            </a:r>
            <a:r>
              <a:rPr sz="3200" spc="-10" dirty="0">
                <a:latin typeface="Comic Sans MS"/>
                <a:cs typeface="Comic Sans MS"/>
              </a:rPr>
              <a:t>maturity levels  </a:t>
            </a:r>
            <a:r>
              <a:rPr sz="3200" spc="-5" dirty="0">
                <a:latin typeface="Comic Sans MS"/>
                <a:cs typeface="Comic Sans MS"/>
              </a:rPr>
              <a:t>and	abilities of</a:t>
            </a:r>
            <a:r>
              <a:rPr sz="3200" spc="-3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students.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81" cy="685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7445" y="443990"/>
            <a:ext cx="57505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Definition </a:t>
            </a:r>
            <a:r>
              <a:rPr sz="4400" spc="-5" dirty="0"/>
              <a:t>of</a:t>
            </a:r>
            <a:r>
              <a:rPr sz="4400" spc="-105" dirty="0"/>
              <a:t> </a:t>
            </a:r>
            <a:r>
              <a:rPr sz="4400" spc="-5" dirty="0"/>
              <a:t>Content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98128" y="877019"/>
            <a:ext cx="6186170" cy="3787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marR="5080" indent="-281305" algn="just">
              <a:lnSpc>
                <a:spcPct val="149600"/>
              </a:lnSpc>
              <a:spcBef>
                <a:spcPts val="100"/>
              </a:spcBef>
              <a:buFont typeface="Arial"/>
              <a:buChar char="•"/>
              <a:tabLst>
                <a:tab pos="294005" algn="l"/>
              </a:tabLst>
            </a:pPr>
            <a:r>
              <a:rPr sz="3300" b="1" spc="-5" dirty="0">
                <a:latin typeface="Comic Sans MS"/>
                <a:cs typeface="Comic Sans MS"/>
              </a:rPr>
              <a:t>Content comes in any form </a:t>
            </a:r>
            <a:r>
              <a:rPr sz="3300" b="1" spc="1420" dirty="0">
                <a:latin typeface="Comic Sans MS"/>
                <a:cs typeface="Comic Sans MS"/>
              </a:rPr>
              <a:t> </a:t>
            </a:r>
            <a:r>
              <a:rPr sz="3300" b="1" spc="-5" dirty="0">
                <a:latin typeface="Comic Sans MS"/>
                <a:cs typeface="Comic Sans MS"/>
              </a:rPr>
              <a:t>(audio, text and video) and  it informs, entertains,  enlightens or teaches people  who consume</a:t>
            </a:r>
            <a:r>
              <a:rPr sz="3300" b="1" spc="-25" dirty="0">
                <a:latin typeface="Comic Sans MS"/>
                <a:cs typeface="Comic Sans MS"/>
              </a:rPr>
              <a:t> </a:t>
            </a:r>
            <a:r>
              <a:rPr sz="3300" b="1" spc="-5" dirty="0">
                <a:latin typeface="Comic Sans MS"/>
                <a:cs typeface="Comic Sans MS"/>
              </a:rPr>
              <a:t>it.</a:t>
            </a:r>
            <a:endParaRPr sz="330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34186" y="1295397"/>
            <a:ext cx="2209795" cy="42671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8663" y="231011"/>
            <a:ext cx="7971790" cy="470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0" marR="5080" indent="-82550">
              <a:lnSpc>
                <a:spcPct val="119100"/>
              </a:lnSpc>
              <a:spcBef>
                <a:spcPts val="100"/>
              </a:spcBef>
            </a:pPr>
            <a:r>
              <a:rPr sz="3200" b="1" spc="-5" dirty="0">
                <a:latin typeface="Comic Sans MS"/>
                <a:cs typeface="Comic Sans MS"/>
              </a:rPr>
              <a:t>As </a:t>
            </a:r>
            <a:r>
              <a:rPr sz="3200" b="1" dirty="0">
                <a:latin typeface="Comic Sans MS"/>
                <a:cs typeface="Comic Sans MS"/>
              </a:rPr>
              <a:t>a </a:t>
            </a:r>
            <a:r>
              <a:rPr sz="3200" b="1" spc="-5" dirty="0">
                <a:latin typeface="Comic Sans MS"/>
                <a:cs typeface="Comic Sans MS"/>
              </a:rPr>
              <a:t>guide, </a:t>
            </a:r>
            <a:r>
              <a:rPr sz="3200" b="1" spc="-10" dirty="0">
                <a:latin typeface="Comic Sans MS"/>
                <a:cs typeface="Comic Sans MS"/>
              </a:rPr>
              <a:t>subject matter </a:t>
            </a:r>
            <a:r>
              <a:rPr sz="3200" b="1" spc="-5" dirty="0">
                <a:latin typeface="Comic Sans MS"/>
                <a:cs typeface="Comic Sans MS"/>
              </a:rPr>
              <a:t>or</a:t>
            </a:r>
            <a:r>
              <a:rPr sz="3200" b="1" spc="-9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content  can be </a:t>
            </a:r>
            <a:r>
              <a:rPr sz="3200" b="1" spc="-10" dirty="0">
                <a:latin typeface="Comic Sans MS"/>
                <a:cs typeface="Comic Sans MS"/>
              </a:rPr>
              <a:t>selected </a:t>
            </a:r>
            <a:r>
              <a:rPr sz="3200" b="1" spc="-5" dirty="0">
                <a:latin typeface="Comic Sans MS"/>
                <a:cs typeface="Comic Sans MS"/>
              </a:rPr>
              <a:t>for use if these</a:t>
            </a:r>
            <a:r>
              <a:rPr sz="3200" b="1" spc="-7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are:</a:t>
            </a:r>
            <a:endParaRPr sz="3200">
              <a:latin typeface="Comic Sans MS"/>
              <a:cs typeface="Comic Sans MS"/>
            </a:endParaRPr>
          </a:p>
          <a:p>
            <a:pPr marL="664845" marR="136525" indent="-622300">
              <a:lnSpc>
                <a:spcPct val="149900"/>
              </a:lnSpc>
              <a:spcBef>
                <a:spcPts val="1165"/>
              </a:spcBef>
              <a:buAutoNum type="alphaLcPeriod" startAt="3"/>
              <a:tabLst>
                <a:tab pos="664845" algn="l"/>
                <a:tab pos="665480" algn="l"/>
              </a:tabLst>
            </a:pPr>
            <a:r>
              <a:rPr sz="3200" spc="-10" dirty="0">
                <a:latin typeface="Comic Sans MS"/>
                <a:cs typeface="Comic Sans MS"/>
              </a:rPr>
              <a:t>Valuable </a:t>
            </a:r>
            <a:r>
              <a:rPr sz="3200" spc="-5" dirty="0">
                <a:latin typeface="Comic Sans MS"/>
                <a:cs typeface="Comic Sans MS"/>
              </a:rPr>
              <a:t>in </a:t>
            </a:r>
            <a:r>
              <a:rPr sz="3200" spc="-10" dirty="0">
                <a:latin typeface="Comic Sans MS"/>
                <a:cs typeface="Comic Sans MS"/>
              </a:rPr>
              <a:t>meeting </a:t>
            </a:r>
            <a:r>
              <a:rPr sz="3200" spc="-5" dirty="0">
                <a:latin typeface="Comic Sans MS"/>
                <a:cs typeface="Comic Sans MS"/>
              </a:rPr>
              <a:t>the needs and the  competencies of </a:t>
            </a:r>
            <a:r>
              <a:rPr sz="3200" dirty="0">
                <a:latin typeface="Comic Sans MS"/>
                <a:cs typeface="Comic Sans MS"/>
              </a:rPr>
              <a:t>a </a:t>
            </a:r>
            <a:r>
              <a:rPr sz="3200" spc="-5" dirty="0">
                <a:latin typeface="Comic Sans MS"/>
                <a:cs typeface="Comic Sans MS"/>
              </a:rPr>
              <a:t>future</a:t>
            </a:r>
            <a:r>
              <a:rPr sz="3200" spc="-6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career;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omic Sans MS"/>
              <a:buAutoNum type="alphaLcPeriod" startAt="3"/>
            </a:pPr>
            <a:endParaRPr sz="3300">
              <a:latin typeface="Comic Sans MS"/>
              <a:cs typeface="Comic Sans MS"/>
            </a:endParaRPr>
          </a:p>
          <a:p>
            <a:pPr marL="786765" indent="-774700">
              <a:lnSpc>
                <a:spcPct val="100000"/>
              </a:lnSpc>
              <a:buAutoNum type="alphaLcPeriod" startAt="3"/>
              <a:tabLst>
                <a:tab pos="786765" algn="l"/>
                <a:tab pos="787400" algn="l"/>
              </a:tabLst>
            </a:pPr>
            <a:r>
              <a:rPr sz="3200" spc="-5" dirty="0">
                <a:latin typeface="Comic Sans MS"/>
                <a:cs typeface="Comic Sans MS"/>
              </a:rPr>
              <a:t>related with </a:t>
            </a:r>
            <a:r>
              <a:rPr sz="3200" spc="-10" dirty="0">
                <a:latin typeface="Comic Sans MS"/>
                <a:cs typeface="Comic Sans MS"/>
              </a:rPr>
              <a:t>other subject </a:t>
            </a:r>
            <a:r>
              <a:rPr sz="3200" spc="-5" dirty="0">
                <a:latin typeface="Comic Sans MS"/>
                <a:cs typeface="Comic Sans MS"/>
              </a:rPr>
              <a:t>areas;</a:t>
            </a:r>
            <a:r>
              <a:rPr sz="3200" spc="-7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and</a:t>
            </a:r>
            <a:endParaRPr sz="3200">
              <a:latin typeface="Comic Sans MS"/>
              <a:cs typeface="Comic Sans MS"/>
            </a:endParaRPr>
          </a:p>
          <a:p>
            <a:pPr marL="786765" indent="-758825">
              <a:lnSpc>
                <a:spcPct val="100000"/>
              </a:lnSpc>
              <a:spcBef>
                <a:spcPts val="2685"/>
              </a:spcBef>
              <a:buAutoNum type="alphaLcPeriod" startAt="3"/>
              <a:tabLst>
                <a:tab pos="786765" algn="l"/>
                <a:tab pos="787400" algn="l"/>
              </a:tabLst>
            </a:pPr>
            <a:r>
              <a:rPr sz="3200" spc="-5" dirty="0">
                <a:latin typeface="Comic Sans MS"/>
                <a:cs typeface="Comic Sans MS"/>
              </a:rPr>
              <a:t>important in the transfer of</a:t>
            </a:r>
            <a:r>
              <a:rPr sz="3200" spc="-7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learning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180" y="470026"/>
            <a:ext cx="69215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Organization of the</a:t>
            </a:r>
            <a:r>
              <a:rPr spc="-105" dirty="0"/>
              <a:t> </a:t>
            </a:r>
            <a:r>
              <a:rPr spc="-5" dirty="0"/>
              <a:t>content</a:t>
            </a:r>
          </a:p>
        </p:txBody>
      </p:sp>
      <p:sp>
        <p:nvSpPr>
          <p:cNvPr id="3" name="object 3"/>
          <p:cNvSpPr/>
          <p:nvPr/>
        </p:nvSpPr>
        <p:spPr>
          <a:xfrm>
            <a:off x="838198" y="1676396"/>
            <a:ext cx="7897059" cy="3733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599" y="228599"/>
            <a:ext cx="8461357" cy="5612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307" y="479551"/>
            <a:ext cx="69215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Organization of the</a:t>
            </a:r>
            <a:r>
              <a:rPr spc="-105" dirty="0"/>
              <a:t> </a:t>
            </a:r>
            <a:r>
              <a:rPr spc="-5" dirty="0"/>
              <a:t>content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259" y="1592395"/>
            <a:ext cx="7752715" cy="332486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95275" marR="5080" indent="-282575">
              <a:lnSpc>
                <a:spcPts val="3820"/>
              </a:lnSpc>
              <a:spcBef>
                <a:spcPts val="240"/>
              </a:spcBef>
              <a:buFont typeface="Arial"/>
              <a:buChar char="•"/>
              <a:tabLst>
                <a:tab pos="295275" algn="l"/>
              </a:tabLst>
            </a:pPr>
            <a:r>
              <a:rPr sz="3200" spc="-5" dirty="0">
                <a:latin typeface="Comic Sans MS"/>
                <a:cs typeface="Comic Sans MS"/>
              </a:rPr>
              <a:t>It demands </a:t>
            </a:r>
            <a:r>
              <a:rPr sz="3200" dirty="0">
                <a:latin typeface="Comic Sans MS"/>
                <a:cs typeface="Comic Sans MS"/>
              </a:rPr>
              <a:t>a </a:t>
            </a:r>
            <a:r>
              <a:rPr sz="3200" spc="-5" dirty="0">
                <a:latin typeface="Comic Sans MS"/>
                <a:cs typeface="Comic Sans MS"/>
              </a:rPr>
              <a:t>through understanding </a:t>
            </a:r>
            <a:r>
              <a:rPr sz="3200" spc="-10" dirty="0">
                <a:latin typeface="Comic Sans MS"/>
                <a:cs typeface="Comic Sans MS"/>
              </a:rPr>
              <a:t>of  </a:t>
            </a:r>
            <a:r>
              <a:rPr sz="3200" spc="-5" dirty="0">
                <a:latin typeface="Comic Sans MS"/>
                <a:cs typeface="Comic Sans MS"/>
              </a:rPr>
              <a:t>the teaching </a:t>
            </a:r>
            <a:r>
              <a:rPr sz="3200" spc="-10" dirty="0">
                <a:latin typeface="Comic Sans MS"/>
                <a:cs typeface="Comic Sans MS"/>
              </a:rPr>
              <a:t>leaning</a:t>
            </a:r>
            <a:r>
              <a:rPr sz="3200" spc="-2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process.</a:t>
            </a:r>
            <a:endParaRPr sz="3200">
              <a:latin typeface="Comic Sans MS"/>
              <a:cs typeface="Comic Sans MS"/>
            </a:endParaRPr>
          </a:p>
          <a:p>
            <a:pPr marL="295275" indent="-282575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295275" algn="l"/>
              </a:tabLst>
            </a:pPr>
            <a:r>
              <a:rPr sz="3200" spc="-5" dirty="0">
                <a:latin typeface="Comic Sans MS"/>
                <a:cs typeface="Comic Sans MS"/>
              </a:rPr>
              <a:t>Important aspects for</a:t>
            </a:r>
            <a:r>
              <a:rPr sz="3200" spc="-3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this:-</a:t>
            </a:r>
            <a:endParaRPr sz="3200">
              <a:latin typeface="Comic Sans MS"/>
              <a:cs typeface="Comic Sans MS"/>
            </a:endParaRPr>
          </a:p>
          <a:p>
            <a:pPr marL="920750" lvl="1" indent="-633730">
              <a:lnSpc>
                <a:spcPct val="100000"/>
              </a:lnSpc>
              <a:spcBef>
                <a:spcPts val="735"/>
              </a:spcBef>
              <a:buAutoNum type="alphaLcParenR"/>
              <a:tabLst>
                <a:tab pos="920115" algn="l"/>
                <a:tab pos="920750" algn="l"/>
              </a:tabLst>
            </a:pPr>
            <a:r>
              <a:rPr sz="3200" spc="-5" dirty="0">
                <a:latin typeface="Comic Sans MS"/>
                <a:cs typeface="Comic Sans MS"/>
              </a:rPr>
              <a:t>sequencing</a:t>
            </a:r>
            <a:endParaRPr sz="3200">
              <a:latin typeface="Comic Sans MS"/>
              <a:cs typeface="Comic Sans MS"/>
            </a:endParaRPr>
          </a:p>
          <a:p>
            <a:pPr marL="953135" lvl="1" indent="-699135">
              <a:lnSpc>
                <a:spcPct val="100000"/>
              </a:lnSpc>
              <a:spcBef>
                <a:spcPts val="735"/>
              </a:spcBef>
              <a:buAutoNum type="alphaLcParenR"/>
              <a:tabLst>
                <a:tab pos="952500" algn="l"/>
                <a:tab pos="953135" algn="l"/>
              </a:tabLst>
            </a:pPr>
            <a:r>
              <a:rPr sz="3200" spc="-5" dirty="0">
                <a:latin typeface="Comic Sans MS"/>
                <a:cs typeface="Comic Sans MS"/>
              </a:rPr>
              <a:t>continuity</a:t>
            </a:r>
            <a:endParaRPr sz="3200">
              <a:latin typeface="Comic Sans MS"/>
              <a:cs typeface="Comic Sans MS"/>
            </a:endParaRPr>
          </a:p>
          <a:p>
            <a:pPr marL="922019" lvl="1" indent="-635635">
              <a:lnSpc>
                <a:spcPct val="100000"/>
              </a:lnSpc>
              <a:spcBef>
                <a:spcPts val="730"/>
              </a:spcBef>
              <a:buAutoNum type="alphaLcParenR"/>
              <a:tabLst>
                <a:tab pos="921385" algn="l"/>
                <a:tab pos="922019" algn="l"/>
              </a:tabLst>
            </a:pPr>
            <a:r>
              <a:rPr sz="3200" spc="-5" dirty="0">
                <a:latin typeface="Comic Sans MS"/>
                <a:cs typeface="Comic Sans MS"/>
              </a:rPr>
              <a:t>integration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307" y="479551"/>
            <a:ext cx="69215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Organization of the</a:t>
            </a:r>
            <a:r>
              <a:rPr spc="-105" dirty="0"/>
              <a:t> </a:t>
            </a:r>
            <a:r>
              <a:rPr spc="-5" dirty="0"/>
              <a:t>content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3384" marR="59817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14655" algn="l"/>
              </a:tabLst>
            </a:pPr>
            <a:r>
              <a:rPr spc="-5" dirty="0">
                <a:solidFill>
                  <a:srgbClr val="BF0000"/>
                </a:solidFill>
              </a:rPr>
              <a:t>a) </a:t>
            </a:r>
            <a:r>
              <a:rPr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Sequencing</a:t>
            </a:r>
            <a:r>
              <a:rPr spc="-5" dirty="0">
                <a:solidFill>
                  <a:srgbClr val="BF0000"/>
                </a:solidFill>
              </a:rPr>
              <a:t>- </a:t>
            </a:r>
            <a:r>
              <a:rPr spc="-5" dirty="0"/>
              <a:t>it </a:t>
            </a:r>
            <a:r>
              <a:rPr spc="-10" dirty="0"/>
              <a:t>means </a:t>
            </a:r>
            <a:r>
              <a:rPr spc="-5" dirty="0"/>
              <a:t>putting the  content and </a:t>
            </a:r>
            <a:r>
              <a:rPr spc="-10" dirty="0"/>
              <a:t>materials </a:t>
            </a:r>
            <a:r>
              <a:rPr spc="-5" dirty="0"/>
              <a:t>into some sort </a:t>
            </a:r>
            <a:r>
              <a:rPr spc="-10" dirty="0"/>
              <a:t>of  order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spc="-5" dirty="0"/>
              <a:t>succession.</a:t>
            </a:r>
          </a:p>
          <a:p>
            <a:pPr marL="413384" marR="5080" indent="-287020">
              <a:lnSpc>
                <a:spcPct val="100299"/>
              </a:lnSpc>
              <a:spcBef>
                <a:spcPts val="710"/>
              </a:spcBef>
              <a:buFont typeface="Arial"/>
              <a:buChar char="•"/>
              <a:tabLst>
                <a:tab pos="414655" algn="l"/>
              </a:tabLst>
            </a:pPr>
            <a:r>
              <a:rPr spc="-5" dirty="0">
                <a:solidFill>
                  <a:srgbClr val="BF0000"/>
                </a:solidFill>
              </a:rPr>
              <a:t>b) </a:t>
            </a:r>
            <a:r>
              <a:rPr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Continuity</a:t>
            </a:r>
            <a:r>
              <a:rPr spc="-5" dirty="0"/>
              <a:t>- content should provide  continuity </a:t>
            </a:r>
            <a:r>
              <a:rPr dirty="0"/>
              <a:t>n </a:t>
            </a:r>
            <a:r>
              <a:rPr spc="-10" dirty="0"/>
              <a:t>learning </a:t>
            </a:r>
            <a:r>
              <a:rPr spc="-5" dirty="0"/>
              <a:t>and prevent </a:t>
            </a:r>
            <a:r>
              <a:rPr spc="-10" dirty="0"/>
              <a:t>loss  </a:t>
            </a:r>
            <a:r>
              <a:rPr spc="-5" dirty="0"/>
              <a:t>through forgetting. The students should  be provided with </a:t>
            </a:r>
            <a:r>
              <a:rPr spc="-10" dirty="0"/>
              <a:t>experiences </a:t>
            </a:r>
            <a:r>
              <a:rPr spc="-5" dirty="0"/>
              <a:t>step by</a:t>
            </a:r>
            <a:r>
              <a:rPr spc="-80" dirty="0"/>
              <a:t> </a:t>
            </a:r>
            <a:r>
              <a:rPr spc="-5" dirty="0"/>
              <a:t>step.</a:t>
            </a:r>
          </a:p>
          <a:p>
            <a:pPr marL="71120">
              <a:lnSpc>
                <a:spcPct val="100000"/>
              </a:lnSpc>
              <a:spcBef>
                <a:spcPts val="725"/>
              </a:spcBef>
            </a:pP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Organization of the</a:t>
            </a:r>
            <a:r>
              <a:rPr spc="-105" dirty="0"/>
              <a:t> </a:t>
            </a:r>
            <a:r>
              <a:rPr spc="-5" dirty="0"/>
              <a:t>content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2459" y="733014"/>
            <a:ext cx="7501890" cy="29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marR="5080" indent="-282575">
              <a:lnSpc>
                <a:spcPct val="150400"/>
              </a:lnSpc>
              <a:spcBef>
                <a:spcPts val="100"/>
              </a:spcBef>
              <a:buFont typeface="Arial"/>
              <a:buChar char="•"/>
              <a:tabLst>
                <a:tab pos="295275" algn="l"/>
              </a:tabLst>
            </a:pPr>
            <a:r>
              <a:rPr sz="3200" spc="-5" dirty="0">
                <a:solidFill>
                  <a:srgbClr val="BF0000"/>
                </a:solidFill>
                <a:latin typeface="Comic Sans MS"/>
                <a:cs typeface="Comic Sans MS"/>
              </a:rPr>
              <a:t>c) </a:t>
            </a:r>
            <a:r>
              <a:rPr sz="32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Comic Sans MS"/>
                <a:cs typeface="Comic Sans MS"/>
              </a:rPr>
              <a:t>Integration</a:t>
            </a:r>
            <a:r>
              <a:rPr sz="3200" spc="-5" dirty="0">
                <a:solidFill>
                  <a:srgbClr val="BF0000"/>
                </a:solidFill>
                <a:latin typeface="Comic Sans MS"/>
                <a:cs typeface="Comic Sans MS"/>
              </a:rPr>
              <a:t>- </a:t>
            </a:r>
            <a:r>
              <a:rPr sz="3200" spc="-10" dirty="0">
                <a:latin typeface="Comic Sans MS"/>
                <a:cs typeface="Comic Sans MS"/>
              </a:rPr>
              <a:t>learning </a:t>
            </a:r>
            <a:r>
              <a:rPr sz="3200" spc="-5" dirty="0">
                <a:latin typeface="Comic Sans MS"/>
                <a:cs typeface="Comic Sans MS"/>
              </a:rPr>
              <a:t>is </a:t>
            </a:r>
            <a:r>
              <a:rPr sz="3200" spc="-10" dirty="0">
                <a:latin typeface="Comic Sans MS"/>
                <a:cs typeface="Comic Sans MS"/>
              </a:rPr>
              <a:t>more  effective </a:t>
            </a:r>
            <a:r>
              <a:rPr sz="3200" spc="-5" dirty="0">
                <a:latin typeface="Comic Sans MS"/>
                <a:cs typeface="Comic Sans MS"/>
              </a:rPr>
              <a:t>when facts and principles  from </a:t>
            </a:r>
            <a:r>
              <a:rPr sz="3200" spc="-10" dirty="0">
                <a:latin typeface="Comic Sans MS"/>
                <a:cs typeface="Comic Sans MS"/>
              </a:rPr>
              <a:t>one </a:t>
            </a:r>
            <a:r>
              <a:rPr sz="3200" spc="-5" dirty="0">
                <a:latin typeface="Comic Sans MS"/>
                <a:cs typeface="Comic Sans MS"/>
              </a:rPr>
              <a:t>field can be related to  another, </a:t>
            </a:r>
            <a:r>
              <a:rPr sz="3200" spc="-10" dirty="0">
                <a:latin typeface="Comic Sans MS"/>
                <a:cs typeface="Comic Sans MS"/>
              </a:rPr>
              <a:t>esp </a:t>
            </a:r>
            <a:r>
              <a:rPr sz="3200" spc="-5" dirty="0">
                <a:latin typeface="Comic Sans MS"/>
                <a:cs typeface="Comic Sans MS"/>
              </a:rPr>
              <a:t>when applying</a:t>
            </a:r>
            <a:r>
              <a:rPr sz="3200" spc="-9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knowledge.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4599" y="174751"/>
            <a:ext cx="610235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0265" marR="5080" indent="-21082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Selecting </a:t>
            </a:r>
            <a:r>
              <a:rPr spc="-10" dirty="0"/>
              <a:t>and</a:t>
            </a:r>
            <a:r>
              <a:rPr spc="-100" dirty="0"/>
              <a:t> </a:t>
            </a:r>
            <a:r>
              <a:rPr spc="-5" dirty="0"/>
              <a:t>Organizing  Content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0039" y="1473015"/>
            <a:ext cx="7797800" cy="379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655" marR="1323340" indent="-275590">
              <a:lnSpc>
                <a:spcPct val="107600"/>
              </a:lnSpc>
              <a:spcBef>
                <a:spcPts val="100"/>
              </a:spcBef>
              <a:buFont typeface="Arial"/>
              <a:buChar char="•"/>
              <a:tabLst>
                <a:tab pos="288290" algn="l"/>
              </a:tabLst>
            </a:pPr>
            <a:r>
              <a:rPr sz="3600" spc="-5" dirty="0">
                <a:latin typeface="Comic Sans MS"/>
                <a:cs typeface="Comic Sans MS"/>
              </a:rPr>
              <a:t>Planning curriculum </a:t>
            </a:r>
            <a:r>
              <a:rPr sz="3600" spc="-10" dirty="0">
                <a:latin typeface="Comic Sans MS"/>
                <a:cs typeface="Comic Sans MS"/>
              </a:rPr>
              <a:t>similar</a:t>
            </a:r>
            <a:r>
              <a:rPr sz="3600" spc="-100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to  </a:t>
            </a:r>
            <a:r>
              <a:rPr sz="3600" spc="-10" dirty="0">
                <a:latin typeface="Comic Sans MS"/>
                <a:cs typeface="Comic Sans MS"/>
              </a:rPr>
              <a:t>guided</a:t>
            </a:r>
            <a:r>
              <a:rPr sz="3600" spc="-1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tour</a:t>
            </a:r>
            <a:endParaRPr sz="3600">
              <a:latin typeface="Comic Sans MS"/>
              <a:cs typeface="Comic Sans MS"/>
            </a:endParaRPr>
          </a:p>
          <a:p>
            <a:pPr marL="287655" marR="459740" indent="-275590">
              <a:lnSpc>
                <a:spcPct val="108600"/>
              </a:lnSpc>
              <a:spcBef>
                <a:spcPts val="819"/>
              </a:spcBef>
              <a:buFont typeface="Arial"/>
              <a:buChar char="•"/>
              <a:tabLst>
                <a:tab pos="288290" algn="l"/>
              </a:tabLst>
            </a:pPr>
            <a:r>
              <a:rPr sz="3600" spc="-10" dirty="0">
                <a:latin typeface="Comic Sans MS"/>
                <a:cs typeface="Comic Sans MS"/>
              </a:rPr>
              <a:t>Various options </a:t>
            </a:r>
            <a:r>
              <a:rPr sz="3600" spc="-5" dirty="0">
                <a:latin typeface="Comic Sans MS"/>
                <a:cs typeface="Comic Sans MS"/>
              </a:rPr>
              <a:t>of how to reach  destination(broad program</a:t>
            </a:r>
            <a:r>
              <a:rPr sz="3600" spc="-3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goals)</a:t>
            </a:r>
            <a:endParaRPr sz="3600">
              <a:latin typeface="Comic Sans MS"/>
              <a:cs typeface="Comic Sans MS"/>
            </a:endParaRPr>
          </a:p>
          <a:p>
            <a:pPr marL="287655" marR="5080" indent="-275590">
              <a:lnSpc>
                <a:spcPct val="108400"/>
              </a:lnSpc>
              <a:spcBef>
                <a:spcPts val="830"/>
              </a:spcBef>
              <a:buFont typeface="Arial"/>
              <a:buChar char="•"/>
              <a:tabLst>
                <a:tab pos="288290" algn="l"/>
              </a:tabLst>
            </a:pPr>
            <a:r>
              <a:rPr sz="3600" spc="-5" dirty="0">
                <a:latin typeface="Comic Sans MS"/>
                <a:cs typeface="Comic Sans MS"/>
              </a:rPr>
              <a:t>Planning itinerary in </a:t>
            </a:r>
            <a:r>
              <a:rPr sz="3600" spc="-10" dirty="0">
                <a:latin typeface="Comic Sans MS"/>
                <a:cs typeface="Comic Sans MS"/>
              </a:rPr>
              <a:t>advance aids </a:t>
            </a:r>
            <a:r>
              <a:rPr sz="3600" spc="-5" dirty="0">
                <a:latin typeface="Comic Sans MS"/>
                <a:cs typeface="Comic Sans MS"/>
              </a:rPr>
              <a:t>in  </a:t>
            </a:r>
            <a:r>
              <a:rPr sz="3600" spc="-10" dirty="0">
                <a:latin typeface="Comic Sans MS"/>
                <a:cs typeface="Comic Sans MS"/>
              </a:rPr>
              <a:t>avoidance </a:t>
            </a:r>
            <a:r>
              <a:rPr sz="3600" spc="-5" dirty="0">
                <a:latin typeface="Comic Sans MS"/>
                <a:cs typeface="Comic Sans MS"/>
              </a:rPr>
              <a:t>of confusion—saves</a:t>
            </a:r>
            <a:r>
              <a:rPr sz="3600" spc="-90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time</a:t>
            </a:r>
            <a:endParaRPr sz="3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4599" y="174751"/>
            <a:ext cx="610235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0265" marR="5080" indent="-21082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Selecting </a:t>
            </a:r>
            <a:r>
              <a:rPr spc="-10" dirty="0"/>
              <a:t>and</a:t>
            </a:r>
            <a:r>
              <a:rPr spc="-100" dirty="0"/>
              <a:t> </a:t>
            </a:r>
            <a:r>
              <a:rPr spc="-5" dirty="0"/>
              <a:t>Organizing  Content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2416" y="1292346"/>
            <a:ext cx="7945755" cy="4235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99720" algn="l"/>
              </a:tabLst>
            </a:pPr>
            <a:r>
              <a:rPr sz="3000" spc="-5" dirty="0">
                <a:latin typeface="Comic Sans MS"/>
                <a:cs typeface="Comic Sans MS"/>
              </a:rPr>
              <a:t>Broadest </a:t>
            </a:r>
            <a:r>
              <a:rPr sz="3000" spc="-10" dirty="0">
                <a:latin typeface="Comic Sans MS"/>
                <a:cs typeface="Comic Sans MS"/>
              </a:rPr>
              <a:t>level </a:t>
            </a:r>
            <a:r>
              <a:rPr sz="3000" spc="-5" dirty="0">
                <a:latin typeface="Comic Sans MS"/>
                <a:cs typeface="Comic Sans MS"/>
              </a:rPr>
              <a:t>involves selecting,  structuring subject </a:t>
            </a:r>
            <a:r>
              <a:rPr sz="3000" spc="-10" dirty="0">
                <a:latin typeface="Comic Sans MS"/>
                <a:cs typeface="Comic Sans MS"/>
              </a:rPr>
              <a:t>matter </a:t>
            </a:r>
            <a:r>
              <a:rPr sz="3000" spc="-5" dirty="0">
                <a:latin typeface="Comic Sans MS"/>
                <a:cs typeface="Comic Sans MS"/>
              </a:rPr>
              <a:t>to be taught to  reach broad program</a:t>
            </a:r>
            <a:r>
              <a:rPr sz="3000" spc="-25" dirty="0">
                <a:latin typeface="Comic Sans MS"/>
                <a:cs typeface="Comic Sans MS"/>
              </a:rPr>
              <a:t> </a:t>
            </a:r>
            <a:r>
              <a:rPr sz="3000" spc="-5" dirty="0">
                <a:latin typeface="Comic Sans MS"/>
                <a:cs typeface="Comic Sans MS"/>
              </a:rPr>
              <a:t>goals</a:t>
            </a:r>
            <a:endParaRPr sz="3000">
              <a:latin typeface="Comic Sans MS"/>
              <a:cs typeface="Comic Sans MS"/>
            </a:endParaRPr>
          </a:p>
          <a:p>
            <a:pPr marL="299085" marR="173990" indent="-287020">
              <a:lnSpc>
                <a:spcPct val="150400"/>
              </a:lnSpc>
              <a:spcBef>
                <a:spcPts val="705"/>
              </a:spcBef>
              <a:buFont typeface="Arial"/>
              <a:buChar char="•"/>
              <a:tabLst>
                <a:tab pos="299720" algn="l"/>
              </a:tabLst>
            </a:pPr>
            <a:r>
              <a:rPr sz="3000" spc="-5" dirty="0">
                <a:latin typeface="Comic Sans MS"/>
                <a:cs typeface="Comic Sans MS"/>
              </a:rPr>
              <a:t>Learning becomes development of </a:t>
            </a:r>
            <a:r>
              <a:rPr sz="3000" dirty="0">
                <a:latin typeface="Comic Sans MS"/>
                <a:cs typeface="Comic Sans MS"/>
              </a:rPr>
              <a:t>a</a:t>
            </a:r>
            <a:r>
              <a:rPr sz="3000" spc="-105" dirty="0">
                <a:latin typeface="Comic Sans MS"/>
                <a:cs typeface="Comic Sans MS"/>
              </a:rPr>
              <a:t> </a:t>
            </a:r>
            <a:r>
              <a:rPr sz="3000" spc="-5" dirty="0">
                <a:latin typeface="Comic Sans MS"/>
                <a:cs typeface="Comic Sans MS"/>
              </a:rPr>
              <a:t>series  of connections among concepts that hold  real </a:t>
            </a:r>
            <a:r>
              <a:rPr sz="3000" spc="-10" dirty="0">
                <a:latin typeface="Comic Sans MS"/>
                <a:cs typeface="Comic Sans MS"/>
              </a:rPr>
              <a:t>meaning </a:t>
            </a:r>
            <a:r>
              <a:rPr sz="3000" spc="-5" dirty="0">
                <a:latin typeface="Comic Sans MS"/>
                <a:cs typeface="Comic Sans MS"/>
              </a:rPr>
              <a:t>and relevance for</a:t>
            </a:r>
            <a:r>
              <a:rPr sz="3000" spc="-55" dirty="0">
                <a:latin typeface="Comic Sans MS"/>
                <a:cs typeface="Comic Sans MS"/>
              </a:rPr>
              <a:t> </a:t>
            </a:r>
            <a:r>
              <a:rPr sz="3000" spc="-5" dirty="0">
                <a:latin typeface="Comic Sans MS"/>
                <a:cs typeface="Comic Sans MS"/>
              </a:rPr>
              <a:t>learner</a:t>
            </a:r>
            <a:endParaRPr sz="3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7714" y="4579052"/>
            <a:ext cx="41078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BF0000"/>
                </a:solidFill>
                <a:latin typeface="Arial"/>
                <a:cs typeface="Arial"/>
              </a:rPr>
              <a:t>HAFIZ </a:t>
            </a:r>
            <a:r>
              <a:rPr sz="2800" spc="-10" dirty="0">
                <a:solidFill>
                  <a:srgbClr val="BF0000"/>
                </a:solidFill>
                <a:latin typeface="Arial"/>
                <a:cs typeface="Arial"/>
              </a:rPr>
              <a:t>SULTAN</a:t>
            </a:r>
            <a:r>
              <a:rPr sz="2800" spc="-9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BF0000"/>
                </a:solidFill>
                <a:latin typeface="Arial"/>
                <a:cs typeface="Arial"/>
              </a:rPr>
              <a:t>YOUSAF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3981" cy="4419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3" y="2453327"/>
            <a:ext cx="7890509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-10" dirty="0">
                <a:solidFill>
                  <a:srgbClr val="001F5E"/>
                </a:solidFill>
                <a:latin typeface="Comic Sans MS"/>
                <a:cs typeface="Comic Sans MS"/>
              </a:rPr>
              <a:t>Purposes of</a:t>
            </a:r>
            <a:r>
              <a:rPr sz="6600" b="0" spc="-110" dirty="0">
                <a:solidFill>
                  <a:srgbClr val="001F5E"/>
                </a:solidFill>
                <a:latin typeface="Comic Sans MS"/>
                <a:cs typeface="Comic Sans MS"/>
              </a:rPr>
              <a:t> </a:t>
            </a:r>
            <a:r>
              <a:rPr sz="6600" b="0" spc="-5" dirty="0">
                <a:solidFill>
                  <a:srgbClr val="001F5E"/>
                </a:solidFill>
                <a:latin typeface="Comic Sans MS"/>
                <a:cs typeface="Comic Sans MS"/>
              </a:rPr>
              <a:t>Content</a:t>
            </a:r>
            <a:endParaRPr sz="660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1597" y="0"/>
            <a:ext cx="6400787" cy="1904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19197" y="3886192"/>
            <a:ext cx="6324587" cy="1981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2893" y="443990"/>
            <a:ext cx="54457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Purposes </a:t>
            </a:r>
            <a:r>
              <a:rPr sz="4400" spc="-5" dirty="0"/>
              <a:t>of</a:t>
            </a:r>
            <a:r>
              <a:rPr sz="4400" spc="-105" dirty="0"/>
              <a:t> </a:t>
            </a:r>
            <a:r>
              <a:rPr sz="4400" spc="-5" dirty="0"/>
              <a:t>Content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0869" y="1658743"/>
            <a:ext cx="7871459" cy="3926204"/>
          </a:xfrm>
          <a:prstGeom prst="rect">
            <a:avLst/>
          </a:prstGeom>
        </p:spPr>
        <p:txBody>
          <a:bodyPr vert="horz" wrap="square" lIns="0" tIns="126365" rIns="0" bIns="0" rtlCol="0">
            <a:spAutoFit/>
          </a:bodyPr>
          <a:lstStyle/>
          <a:p>
            <a:pPr marL="421640" indent="-409575">
              <a:lnSpc>
                <a:spcPct val="100000"/>
              </a:lnSpc>
              <a:spcBef>
                <a:spcPts val="995"/>
              </a:spcBef>
              <a:buSzPct val="97222"/>
              <a:buFont typeface="Noto Sans Symbols"/>
              <a:buChar char="□"/>
              <a:tabLst>
                <a:tab pos="422275" algn="l"/>
              </a:tabLst>
            </a:pPr>
            <a:r>
              <a:rPr sz="3600" spc="-5" dirty="0">
                <a:latin typeface="Comic Sans MS"/>
                <a:cs typeface="Comic Sans MS"/>
              </a:rPr>
              <a:t>To help </a:t>
            </a:r>
            <a:r>
              <a:rPr sz="3600" spc="-10" dirty="0">
                <a:latin typeface="Comic Sans MS"/>
                <a:cs typeface="Comic Sans MS"/>
              </a:rPr>
              <a:t>organize</a:t>
            </a:r>
            <a:r>
              <a:rPr sz="3600" spc="-3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materials</a:t>
            </a:r>
            <a:endParaRPr sz="3600">
              <a:latin typeface="Comic Sans MS"/>
              <a:cs typeface="Comic Sans MS"/>
            </a:endParaRPr>
          </a:p>
          <a:p>
            <a:pPr marL="400050" indent="-387985">
              <a:lnSpc>
                <a:spcPct val="100000"/>
              </a:lnSpc>
              <a:spcBef>
                <a:spcPts val="895"/>
              </a:spcBef>
              <a:buSzPct val="97222"/>
              <a:buFont typeface="Noto Sans Symbols"/>
              <a:buChar char="□"/>
              <a:tabLst>
                <a:tab pos="400685" algn="l"/>
              </a:tabLst>
            </a:pPr>
            <a:r>
              <a:rPr sz="3600" spc="-5" dirty="0">
                <a:latin typeface="Comic Sans MS"/>
                <a:cs typeface="Comic Sans MS"/>
              </a:rPr>
              <a:t>To help </a:t>
            </a:r>
            <a:r>
              <a:rPr sz="3600" dirty="0">
                <a:latin typeface="Comic Sans MS"/>
                <a:cs typeface="Comic Sans MS"/>
              </a:rPr>
              <a:t>a </a:t>
            </a:r>
            <a:r>
              <a:rPr sz="3600" spc="-10" dirty="0">
                <a:latin typeface="Comic Sans MS"/>
                <a:cs typeface="Comic Sans MS"/>
              </a:rPr>
              <a:t>sequential </a:t>
            </a:r>
            <a:r>
              <a:rPr sz="3600" spc="-5" dirty="0">
                <a:latin typeface="Comic Sans MS"/>
                <a:cs typeface="Comic Sans MS"/>
              </a:rPr>
              <a:t>relationship</a:t>
            </a:r>
            <a:r>
              <a:rPr sz="3600" spc="-105" dirty="0">
                <a:latin typeface="Comic Sans MS"/>
                <a:cs typeface="Comic Sans MS"/>
              </a:rPr>
              <a:t> </a:t>
            </a:r>
            <a:r>
              <a:rPr sz="3600" spc="-10" dirty="0">
                <a:latin typeface="Comic Sans MS"/>
                <a:cs typeface="Comic Sans MS"/>
              </a:rPr>
              <a:t>of</a:t>
            </a:r>
            <a:endParaRPr sz="3600">
              <a:latin typeface="Comic Sans MS"/>
              <a:cs typeface="Comic Sans MS"/>
            </a:endParaRPr>
          </a:p>
          <a:p>
            <a:pPr marL="400050">
              <a:lnSpc>
                <a:spcPct val="100000"/>
              </a:lnSpc>
              <a:spcBef>
                <a:spcPts val="2165"/>
              </a:spcBef>
            </a:pPr>
            <a:r>
              <a:rPr sz="3600" spc="-5" dirty="0">
                <a:latin typeface="Comic Sans MS"/>
                <a:cs typeface="Comic Sans MS"/>
              </a:rPr>
              <a:t>material</a:t>
            </a:r>
            <a:endParaRPr sz="3600">
              <a:latin typeface="Comic Sans MS"/>
              <a:cs typeface="Comic Sans MS"/>
            </a:endParaRPr>
          </a:p>
          <a:p>
            <a:pPr marL="400050" marR="133350" indent="-387985">
              <a:lnSpc>
                <a:spcPct val="150300"/>
              </a:lnSpc>
              <a:spcBef>
                <a:spcPts val="810"/>
              </a:spcBef>
              <a:buSzPct val="97222"/>
              <a:buFont typeface="Noto Sans Symbols"/>
              <a:buChar char="□"/>
              <a:tabLst>
                <a:tab pos="400685" algn="l"/>
              </a:tabLst>
            </a:pPr>
            <a:r>
              <a:rPr sz="3600" spc="-5" dirty="0">
                <a:latin typeface="Comic Sans MS"/>
                <a:cs typeface="Comic Sans MS"/>
              </a:rPr>
              <a:t>To present </a:t>
            </a:r>
            <a:r>
              <a:rPr sz="3600" spc="-10" dirty="0">
                <a:latin typeface="Comic Sans MS"/>
                <a:cs typeface="Comic Sans MS"/>
              </a:rPr>
              <a:t>material </a:t>
            </a:r>
            <a:r>
              <a:rPr sz="3600" spc="-5" dirty="0">
                <a:latin typeface="Comic Sans MS"/>
                <a:cs typeface="Comic Sans MS"/>
              </a:rPr>
              <a:t>basic to </a:t>
            </a:r>
            <a:r>
              <a:rPr sz="3600" dirty="0">
                <a:latin typeface="Comic Sans MS"/>
                <a:cs typeface="Comic Sans MS"/>
              </a:rPr>
              <a:t>a  </a:t>
            </a:r>
            <a:r>
              <a:rPr sz="3600" spc="-10" dirty="0">
                <a:latin typeface="Comic Sans MS"/>
                <a:cs typeface="Comic Sans MS"/>
              </a:rPr>
              <a:t>general </a:t>
            </a:r>
            <a:r>
              <a:rPr sz="3600" spc="-5" dirty="0">
                <a:latin typeface="Comic Sans MS"/>
                <a:cs typeface="Comic Sans MS"/>
              </a:rPr>
              <a:t>understanding of </a:t>
            </a:r>
            <a:r>
              <a:rPr sz="3600" dirty="0">
                <a:latin typeface="Comic Sans MS"/>
                <a:cs typeface="Comic Sans MS"/>
              </a:rPr>
              <a:t>a</a:t>
            </a:r>
            <a:r>
              <a:rPr sz="3600" spc="-100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course.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96184" y="380999"/>
            <a:ext cx="1219197" cy="18486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2893" y="443990"/>
            <a:ext cx="54457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Purposes </a:t>
            </a:r>
            <a:r>
              <a:rPr sz="4400" spc="-5" dirty="0"/>
              <a:t>of</a:t>
            </a:r>
            <a:r>
              <a:rPr sz="4400" spc="-105" dirty="0"/>
              <a:t> </a:t>
            </a:r>
            <a:r>
              <a:rPr sz="4400" spc="-5" dirty="0"/>
              <a:t>Content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0869" y="1227576"/>
            <a:ext cx="6990715" cy="286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050" marR="5080" indent="-387985">
              <a:lnSpc>
                <a:spcPct val="149300"/>
              </a:lnSpc>
              <a:spcBef>
                <a:spcPts val="100"/>
              </a:spcBef>
              <a:buSzPct val="97222"/>
              <a:buFont typeface="Noto Sans Symbols"/>
              <a:buChar char="□"/>
              <a:tabLst>
                <a:tab pos="400685" algn="l"/>
              </a:tabLst>
            </a:pPr>
            <a:r>
              <a:rPr sz="3600" spc="-5" dirty="0">
                <a:latin typeface="Comic Sans MS"/>
                <a:cs typeface="Comic Sans MS"/>
              </a:rPr>
              <a:t>To furnish </a:t>
            </a:r>
            <a:r>
              <a:rPr sz="3600" dirty="0">
                <a:latin typeface="Comic Sans MS"/>
                <a:cs typeface="Comic Sans MS"/>
              </a:rPr>
              <a:t>a </a:t>
            </a:r>
            <a:r>
              <a:rPr sz="3600" spc="-10" dirty="0">
                <a:latin typeface="Comic Sans MS"/>
                <a:cs typeface="Comic Sans MS"/>
              </a:rPr>
              <a:t>source </a:t>
            </a:r>
            <a:r>
              <a:rPr sz="3600" spc="-5" dirty="0">
                <a:latin typeface="Comic Sans MS"/>
                <a:cs typeface="Comic Sans MS"/>
              </a:rPr>
              <a:t>of</a:t>
            </a:r>
            <a:r>
              <a:rPr sz="3600" spc="-110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valuable  information.</a:t>
            </a:r>
            <a:endParaRPr sz="36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Font typeface="Noto Sans Symbols"/>
              <a:buChar char="□"/>
            </a:pPr>
            <a:endParaRPr sz="3650">
              <a:latin typeface="Comic Sans MS"/>
              <a:cs typeface="Comic Sans MS"/>
            </a:endParaRPr>
          </a:p>
          <a:p>
            <a:pPr marL="421640" indent="-409575">
              <a:lnSpc>
                <a:spcPct val="100000"/>
              </a:lnSpc>
              <a:buSzPct val="97222"/>
              <a:buFont typeface="Noto Sans Symbols"/>
              <a:buChar char="□"/>
              <a:tabLst>
                <a:tab pos="422275" algn="l"/>
              </a:tabLst>
            </a:pPr>
            <a:r>
              <a:rPr sz="3600" spc="-5" dirty="0">
                <a:latin typeface="Comic Sans MS"/>
                <a:cs typeface="Comic Sans MS"/>
              </a:rPr>
              <a:t>To present</a:t>
            </a:r>
            <a:r>
              <a:rPr sz="3600" spc="-30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application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29386" y="2819394"/>
            <a:ext cx="1828796" cy="2229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81" cy="685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4538" y="477329"/>
            <a:ext cx="5717540" cy="116840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b="1" spc="-10" dirty="0">
                <a:latin typeface="Comic Sans MS"/>
                <a:cs typeface="Comic Sans MS"/>
              </a:rPr>
              <a:t>The </a:t>
            </a:r>
            <a:r>
              <a:rPr sz="3200" b="1" spc="-5" dirty="0">
                <a:latin typeface="Comic Sans MS"/>
                <a:cs typeface="Comic Sans MS"/>
              </a:rPr>
              <a:t>content</a:t>
            </a:r>
            <a:r>
              <a:rPr sz="3200" b="1" spc="-2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is:</a:t>
            </a:r>
            <a:endParaRPr sz="3200">
              <a:latin typeface="Comic Sans MS"/>
              <a:cs typeface="Comic Sans MS"/>
            </a:endParaRPr>
          </a:p>
          <a:p>
            <a:pPr marL="67310">
              <a:lnSpc>
                <a:spcPct val="100000"/>
              </a:lnSpc>
              <a:spcBef>
                <a:spcPts val="660"/>
              </a:spcBef>
              <a:tabLst>
                <a:tab pos="456565" algn="l"/>
                <a:tab pos="5028565" algn="l"/>
              </a:tabLst>
            </a:pPr>
            <a:r>
              <a:rPr sz="1800" dirty="0">
                <a:latin typeface="Noto Sans Symbols"/>
                <a:cs typeface="Noto Sans Symbols"/>
              </a:rPr>
              <a:t>∙	</a:t>
            </a:r>
            <a:r>
              <a:rPr sz="3200" b="1" spc="-5" dirty="0">
                <a:latin typeface="Comic Sans MS"/>
                <a:cs typeface="Comic Sans MS"/>
              </a:rPr>
              <a:t>Unite</a:t>
            </a:r>
            <a:r>
              <a:rPr sz="3200" b="1" dirty="0">
                <a:latin typeface="Comic Sans MS"/>
                <a:cs typeface="Comic Sans MS"/>
              </a:rPr>
              <a:t>d</a:t>
            </a:r>
            <a:r>
              <a:rPr sz="3200" b="1" spc="-68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wit</a:t>
            </a:r>
            <a:r>
              <a:rPr sz="3200" b="1" dirty="0">
                <a:latin typeface="Comic Sans MS"/>
                <a:cs typeface="Comic Sans MS"/>
              </a:rPr>
              <a:t>h</a:t>
            </a:r>
            <a:r>
              <a:rPr sz="3200" b="1" spc="-63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th</a:t>
            </a:r>
            <a:r>
              <a:rPr sz="3200" b="1" dirty="0">
                <a:latin typeface="Comic Sans MS"/>
                <a:cs typeface="Comic Sans MS"/>
              </a:rPr>
              <a:t>e</a:t>
            </a:r>
            <a:r>
              <a:rPr sz="3200" b="1" spc="66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goal</a:t>
            </a:r>
            <a:r>
              <a:rPr sz="3200" b="1" dirty="0">
                <a:latin typeface="Comic Sans MS"/>
                <a:cs typeface="Comic Sans MS"/>
              </a:rPr>
              <a:t>s	</a:t>
            </a:r>
            <a:r>
              <a:rPr sz="3200" b="1" spc="-5" dirty="0">
                <a:latin typeface="Comic Sans MS"/>
                <a:cs typeface="Comic Sans MS"/>
              </a:rPr>
              <a:t>and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26832" y="2108192"/>
            <a:ext cx="22421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4800" b="1" spc="-345" baseline="32986" dirty="0">
                <a:latin typeface="Comic Sans MS"/>
                <a:cs typeface="Comic Sans MS"/>
              </a:rPr>
              <a:t>of</a:t>
            </a:r>
            <a:r>
              <a:rPr sz="3200" b="1" spc="-229" dirty="0">
                <a:latin typeface="Comic Sans MS"/>
                <a:cs typeface="Comic Sans MS"/>
              </a:rPr>
              <a:t>the</a:t>
            </a:r>
            <a:r>
              <a:rPr sz="3200" b="1" spc="48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basic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510" y="2108192"/>
            <a:ext cx="18688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Comic Sans MS"/>
                <a:cs typeface="Comic Sans MS"/>
              </a:rPr>
              <a:t>education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39201" y="3571486"/>
            <a:ext cx="38665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42565" algn="l"/>
              </a:tabLst>
            </a:pPr>
            <a:r>
              <a:rPr sz="3200" b="1" spc="-5" dirty="0">
                <a:latin typeface="Comic Sans MS"/>
                <a:cs typeface="Comic Sans MS"/>
              </a:rPr>
              <a:t>to</a:t>
            </a:r>
            <a:r>
              <a:rPr sz="3200" b="1" spc="-108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the</a:t>
            </a:r>
            <a:r>
              <a:rPr sz="3200" b="1" spc="67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needs	of</a:t>
            </a:r>
            <a:r>
              <a:rPr sz="3200" b="1" spc="-116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the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2354" y="1865686"/>
            <a:ext cx="2426970" cy="2710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7175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Comic Sans MS"/>
                <a:cs typeface="Comic Sans MS"/>
              </a:rPr>
              <a:t>objectives</a:t>
            </a:r>
            <a:endParaRPr sz="3200">
              <a:latin typeface="Comic Sans MS"/>
              <a:cs typeface="Comic Sans MS"/>
            </a:endParaRPr>
          </a:p>
          <a:p>
            <a:pPr marL="257175">
              <a:lnSpc>
                <a:spcPts val="3829"/>
              </a:lnSpc>
              <a:spcBef>
                <a:spcPts val="3854"/>
              </a:spcBef>
            </a:pPr>
            <a:r>
              <a:rPr sz="3200" b="1" spc="-5" dirty="0">
                <a:latin typeface="Comic Sans MS"/>
                <a:cs typeface="Comic Sans MS"/>
              </a:rPr>
              <a:t>curriculum.</a:t>
            </a:r>
            <a:endParaRPr sz="3200">
              <a:latin typeface="Comic Sans MS"/>
              <a:cs typeface="Comic Sans MS"/>
            </a:endParaRPr>
          </a:p>
          <a:p>
            <a:pPr marL="257175" indent="-245110">
              <a:lnSpc>
                <a:spcPts val="3829"/>
              </a:lnSpc>
              <a:buFont typeface="Noto Sans Symbols"/>
              <a:buChar char="·"/>
              <a:tabLst>
                <a:tab pos="257810" algn="l"/>
              </a:tabLst>
            </a:pPr>
            <a:r>
              <a:rPr sz="3200" b="1" spc="-5" dirty="0">
                <a:latin typeface="Comic Sans MS"/>
                <a:cs typeface="Comic Sans MS"/>
              </a:rPr>
              <a:t>Responds</a:t>
            </a:r>
            <a:endParaRPr sz="3200">
              <a:latin typeface="Comic Sans MS"/>
              <a:cs typeface="Comic Sans MS"/>
            </a:endParaRPr>
          </a:p>
          <a:p>
            <a:pPr marL="257175">
              <a:lnSpc>
                <a:spcPct val="100000"/>
              </a:lnSpc>
              <a:spcBef>
                <a:spcPts val="1935"/>
              </a:spcBef>
            </a:pPr>
            <a:r>
              <a:rPr sz="3200" b="1" spc="-5" dirty="0">
                <a:latin typeface="Comic Sans MS"/>
                <a:cs typeface="Comic Sans MS"/>
              </a:rPr>
              <a:t>learner.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2354" y="4546463"/>
            <a:ext cx="7519034" cy="1492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7175" marR="5080" indent="-245110">
              <a:lnSpc>
                <a:spcPct val="150400"/>
              </a:lnSpc>
              <a:spcBef>
                <a:spcPts val="100"/>
              </a:spcBef>
              <a:buFont typeface="Noto Sans Symbols"/>
              <a:buChar char="·"/>
              <a:tabLst>
                <a:tab pos="257810" algn="l"/>
              </a:tabLst>
            </a:pPr>
            <a:r>
              <a:rPr sz="3200" b="1" spc="-5" dirty="0">
                <a:latin typeface="Comic Sans MS"/>
                <a:cs typeface="Comic Sans MS"/>
              </a:rPr>
              <a:t>Includes cognitive </a:t>
            </a:r>
            <a:r>
              <a:rPr sz="3200" b="1" spc="-10" dirty="0">
                <a:latin typeface="Comic Sans MS"/>
                <a:cs typeface="Comic Sans MS"/>
              </a:rPr>
              <a:t>skill </a:t>
            </a:r>
            <a:r>
              <a:rPr sz="3200" b="1" spc="-5" dirty="0">
                <a:latin typeface="Comic Sans MS"/>
                <a:cs typeface="Comic Sans MS"/>
              </a:rPr>
              <a:t>and </a:t>
            </a:r>
            <a:r>
              <a:rPr sz="3200" b="1" spc="-65" dirty="0">
                <a:latin typeface="Comic Sans MS"/>
                <a:cs typeface="Comic Sans MS"/>
              </a:rPr>
              <a:t>affective  </a:t>
            </a:r>
            <a:r>
              <a:rPr sz="3200" b="1" spc="-5" dirty="0">
                <a:latin typeface="Comic Sans MS"/>
                <a:cs typeface="Comic Sans MS"/>
              </a:rPr>
              <a:t>elements.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76790" y="0"/>
            <a:ext cx="4267191" cy="13715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471550"/>
            <a:ext cx="382142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The content</a:t>
            </a:r>
            <a:r>
              <a:rPr spc="-90" dirty="0"/>
              <a:t> </a:t>
            </a:r>
            <a:r>
              <a:rPr spc="-5" dirty="0"/>
              <a:t>is: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1261" y="1113594"/>
            <a:ext cx="7135495" cy="3936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6540" marR="5080" indent="-244475" algn="just">
              <a:lnSpc>
                <a:spcPct val="150400"/>
              </a:lnSpc>
              <a:spcBef>
                <a:spcPts val="100"/>
              </a:spcBef>
              <a:buFont typeface="Noto Sans Symbols"/>
              <a:buChar char="·"/>
              <a:tabLst>
                <a:tab pos="257175" algn="l"/>
              </a:tabLst>
            </a:pPr>
            <a:r>
              <a:rPr sz="3200" b="1" spc="-10" dirty="0">
                <a:latin typeface="Comic Sans MS"/>
                <a:cs typeface="Comic Sans MS"/>
              </a:rPr>
              <a:t>Fully </a:t>
            </a:r>
            <a:r>
              <a:rPr sz="3200" b="1" spc="-5" dirty="0">
                <a:latin typeface="Comic Sans MS"/>
                <a:cs typeface="Comic Sans MS"/>
              </a:rPr>
              <a:t>and deeply covers </a:t>
            </a:r>
            <a:r>
              <a:rPr sz="3200" b="1" spc="-180" dirty="0">
                <a:latin typeface="Comic Sans MS"/>
                <a:cs typeface="Comic Sans MS"/>
              </a:rPr>
              <a:t>the  </a:t>
            </a:r>
            <a:r>
              <a:rPr sz="3200" b="1" spc="-5" dirty="0">
                <a:latin typeface="Comic Sans MS"/>
                <a:cs typeface="Comic Sans MS"/>
              </a:rPr>
              <a:t>essential to avoid the “mile-wide-  and-inch-deep”</a:t>
            </a:r>
            <a:r>
              <a:rPr sz="3200" b="1" spc="-2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impression.</a:t>
            </a:r>
            <a:endParaRPr sz="3200">
              <a:latin typeface="Comic Sans MS"/>
              <a:cs typeface="Comic Sans MS"/>
            </a:endParaRPr>
          </a:p>
          <a:p>
            <a:pPr marL="256540" indent="-244475">
              <a:lnSpc>
                <a:spcPct val="100000"/>
              </a:lnSpc>
              <a:spcBef>
                <a:spcPts val="3854"/>
              </a:spcBef>
              <a:buFont typeface="Noto Sans Symbols"/>
              <a:buChar char="·"/>
              <a:tabLst>
                <a:tab pos="257175" algn="l"/>
              </a:tabLst>
            </a:pPr>
            <a:r>
              <a:rPr sz="3200" b="1" spc="-10" dirty="0">
                <a:latin typeface="Comic Sans MS"/>
                <a:cs typeface="Comic Sans MS"/>
              </a:rPr>
              <a:t>That </a:t>
            </a:r>
            <a:r>
              <a:rPr sz="3200" b="1" spc="-5" dirty="0">
                <a:latin typeface="Comic Sans MS"/>
                <a:cs typeface="Comic Sans MS"/>
              </a:rPr>
              <a:t>is of use to the</a:t>
            </a:r>
            <a:r>
              <a:rPr sz="3200" b="1" spc="-5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learners.</a:t>
            </a:r>
            <a:endParaRPr sz="3200">
              <a:latin typeface="Comic Sans MS"/>
              <a:cs typeface="Comic Sans MS"/>
            </a:endParaRPr>
          </a:p>
          <a:p>
            <a:pPr marL="256540" indent="-244475">
              <a:lnSpc>
                <a:spcPct val="100000"/>
              </a:lnSpc>
              <a:spcBef>
                <a:spcPts val="1935"/>
              </a:spcBef>
              <a:buFont typeface="Noto Sans Symbols"/>
              <a:buChar char="·"/>
              <a:tabLst>
                <a:tab pos="257175" algn="l"/>
              </a:tabLst>
            </a:pPr>
            <a:r>
              <a:rPr sz="3200" b="1" spc="-10" dirty="0">
                <a:latin typeface="Comic Sans MS"/>
                <a:cs typeface="Comic Sans MS"/>
              </a:rPr>
              <a:t>That </a:t>
            </a:r>
            <a:r>
              <a:rPr sz="3200" b="1" spc="-5" dirty="0">
                <a:latin typeface="Comic Sans MS"/>
                <a:cs typeface="Comic Sans MS"/>
              </a:rPr>
              <a:t>is practical and</a:t>
            </a:r>
            <a:r>
              <a:rPr sz="3200" b="1" spc="-6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achievable.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19787" y="0"/>
            <a:ext cx="3124193" cy="14477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39" y="303605"/>
            <a:ext cx="382142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The content</a:t>
            </a:r>
            <a:r>
              <a:rPr spc="-90" dirty="0"/>
              <a:t> </a:t>
            </a:r>
            <a:r>
              <a:rPr spc="-5" dirty="0"/>
              <a:t>is: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4684" y="1175735"/>
            <a:ext cx="8117205" cy="452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6240" marR="14604" indent="-384175" algn="just">
              <a:lnSpc>
                <a:spcPct val="115199"/>
              </a:lnSpc>
              <a:spcBef>
                <a:spcPts val="100"/>
              </a:spcBef>
              <a:buFont typeface="Noto Sans Symbols"/>
              <a:buChar char="□"/>
              <a:tabLst>
                <a:tab pos="396875" algn="l"/>
              </a:tabLst>
            </a:pPr>
            <a:r>
              <a:rPr sz="3200" b="1" spc="-10" dirty="0">
                <a:latin typeface="Comic Sans MS"/>
                <a:cs typeface="Comic Sans MS"/>
              </a:rPr>
              <a:t>Facts </a:t>
            </a:r>
            <a:r>
              <a:rPr sz="3200" b="1" spc="-5" dirty="0">
                <a:latin typeface="Comic Sans MS"/>
                <a:cs typeface="Comic Sans MS"/>
              </a:rPr>
              <a:t>are basic in the </a:t>
            </a:r>
            <a:r>
              <a:rPr sz="3200" b="1" spc="-10" dirty="0">
                <a:latin typeface="Comic Sans MS"/>
                <a:cs typeface="Comic Sans MS"/>
              </a:rPr>
              <a:t>structure of  </a:t>
            </a:r>
            <a:r>
              <a:rPr sz="3200" b="1" spc="-5" dirty="0">
                <a:latin typeface="Comic Sans MS"/>
                <a:cs typeface="Comic Sans MS"/>
              </a:rPr>
              <a:t>cognitive </a:t>
            </a:r>
            <a:r>
              <a:rPr sz="3200" b="1" spc="-10" dirty="0">
                <a:latin typeface="Comic Sans MS"/>
                <a:cs typeface="Comic Sans MS"/>
              </a:rPr>
              <a:t>subject matter. </a:t>
            </a:r>
            <a:r>
              <a:rPr sz="3200" b="1" spc="-5" dirty="0">
                <a:latin typeface="Comic Sans MS"/>
                <a:cs typeface="Comic Sans MS"/>
              </a:rPr>
              <a:t>But content  </a:t>
            </a:r>
            <a:r>
              <a:rPr sz="3200" b="1" spc="-10" dirty="0">
                <a:latin typeface="Comic Sans MS"/>
                <a:cs typeface="Comic Sans MS"/>
              </a:rPr>
              <a:t>must </a:t>
            </a:r>
            <a:r>
              <a:rPr sz="3200" b="1" spc="-5" dirty="0">
                <a:latin typeface="Comic Sans MS"/>
                <a:cs typeface="Comic Sans MS"/>
              </a:rPr>
              <a:t>go beyond</a:t>
            </a:r>
            <a:r>
              <a:rPr sz="3200" b="1" spc="-2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facts.</a:t>
            </a:r>
            <a:endParaRPr sz="3200">
              <a:latin typeface="Comic Sans MS"/>
              <a:cs typeface="Comic Sans MS"/>
            </a:endParaRPr>
          </a:p>
          <a:p>
            <a:pPr marL="396240" marR="5080" indent="-384175" algn="just">
              <a:lnSpc>
                <a:spcPct val="115199"/>
              </a:lnSpc>
              <a:buFont typeface="Noto Sans Symbols"/>
              <a:buChar char="□"/>
              <a:tabLst>
                <a:tab pos="396875" algn="l"/>
              </a:tabLst>
            </a:pPr>
            <a:r>
              <a:rPr sz="3200" b="1" spc="-5" dirty="0">
                <a:latin typeface="Comic Sans MS"/>
                <a:cs typeface="Comic Sans MS"/>
              </a:rPr>
              <a:t>Working </a:t>
            </a:r>
            <a:r>
              <a:rPr sz="3200" b="1" spc="-10" dirty="0">
                <a:latin typeface="Comic Sans MS"/>
                <a:cs typeface="Comic Sans MS"/>
              </a:rPr>
              <a:t>out </a:t>
            </a:r>
            <a:r>
              <a:rPr sz="3200" b="1" dirty="0">
                <a:latin typeface="Comic Sans MS"/>
                <a:cs typeface="Comic Sans MS"/>
              </a:rPr>
              <a:t>a </a:t>
            </a:r>
            <a:r>
              <a:rPr sz="3200" b="1" spc="-5" dirty="0">
                <a:latin typeface="Comic Sans MS"/>
                <a:cs typeface="Comic Sans MS"/>
              </a:rPr>
              <a:t>process of conceptual </a:t>
            </a:r>
            <a:r>
              <a:rPr sz="3200" b="1" spc="137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understanding </a:t>
            </a:r>
            <a:r>
              <a:rPr sz="3200" b="1" spc="-10" dirty="0">
                <a:latin typeface="Comic Sans MS"/>
                <a:cs typeface="Comic Sans MS"/>
              </a:rPr>
              <a:t>means </a:t>
            </a:r>
            <a:r>
              <a:rPr sz="3200" b="1" spc="-5" dirty="0">
                <a:latin typeface="Comic Sans MS"/>
                <a:cs typeface="Comic Sans MS"/>
              </a:rPr>
              <a:t>teaching and </a:t>
            </a:r>
            <a:r>
              <a:rPr sz="3200" b="1" spc="1375" dirty="0">
                <a:latin typeface="Comic Sans MS"/>
                <a:cs typeface="Comic Sans MS"/>
              </a:rPr>
              <a:t> </a:t>
            </a:r>
            <a:r>
              <a:rPr sz="3200" b="1" spc="-10" dirty="0">
                <a:latin typeface="Comic Sans MS"/>
                <a:cs typeface="Comic Sans MS"/>
              </a:rPr>
              <a:t>learning </a:t>
            </a:r>
            <a:r>
              <a:rPr sz="3200" b="1" spc="-5" dirty="0">
                <a:latin typeface="Comic Sans MS"/>
                <a:cs typeface="Comic Sans MS"/>
              </a:rPr>
              <a:t>beyond facts. </a:t>
            </a:r>
            <a:r>
              <a:rPr sz="3200" b="1" spc="-10" dirty="0">
                <a:latin typeface="Comic Sans MS"/>
                <a:cs typeface="Comic Sans MS"/>
              </a:rPr>
              <a:t>This </a:t>
            </a:r>
            <a:r>
              <a:rPr sz="3200" b="1" spc="-5" dirty="0">
                <a:latin typeface="Comic Sans MS"/>
                <a:cs typeface="Comic Sans MS"/>
              </a:rPr>
              <a:t>can be  done by the use of the thematic </a:t>
            </a:r>
            <a:r>
              <a:rPr sz="3200" b="1" spc="-10" dirty="0">
                <a:latin typeface="Comic Sans MS"/>
                <a:cs typeface="Comic Sans MS"/>
              </a:rPr>
              <a:t>or  </a:t>
            </a:r>
            <a:r>
              <a:rPr sz="3200" b="1" spc="-5" dirty="0">
                <a:latin typeface="Comic Sans MS"/>
                <a:cs typeface="Comic Sans MS"/>
              </a:rPr>
              <a:t>the integrated</a:t>
            </a:r>
            <a:r>
              <a:rPr sz="3200" b="1" spc="-2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approach.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62786" y="0"/>
            <a:ext cx="1981195" cy="1295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1017</Words>
  <Application>Microsoft Office PowerPoint</Application>
  <PresentationFormat>On-screen Show (4:3)</PresentationFormat>
  <Paragraphs>153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Definition of Content</vt:lpstr>
      <vt:lpstr>Definition of Content</vt:lpstr>
      <vt:lpstr>Purposes of Content</vt:lpstr>
      <vt:lpstr>Purposes of Content</vt:lpstr>
      <vt:lpstr>Purposes of Content</vt:lpstr>
      <vt:lpstr>PowerPoint Presentation</vt:lpstr>
      <vt:lpstr>The content is:</vt:lpstr>
      <vt:lpstr>The content is:</vt:lpstr>
      <vt:lpstr>The content is:</vt:lpstr>
      <vt:lpstr>Criteria for Content  Selection</vt:lpstr>
      <vt:lpstr>FIRST PRINCIPLE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Second Principle</vt:lpstr>
      <vt:lpstr>Second Principle</vt:lpstr>
      <vt:lpstr>ThSiurbdjecpt rmiantcteirpcloentent is an integration of  cognitive, skill, and affective elements.</vt:lpstr>
      <vt:lpstr>Third principle</vt:lpstr>
      <vt:lpstr>PowerPoint Presentation</vt:lpstr>
      <vt:lpstr>PowerPoint Presentation</vt:lpstr>
      <vt:lpstr>PowerPoint Presentation</vt:lpstr>
      <vt:lpstr>Organization of the content</vt:lpstr>
      <vt:lpstr>PowerPoint Presentation</vt:lpstr>
      <vt:lpstr>Organization of the content</vt:lpstr>
      <vt:lpstr>Organization of the content</vt:lpstr>
      <vt:lpstr>Organization of the content</vt:lpstr>
      <vt:lpstr>Selecting and Organizing  Content</vt:lpstr>
      <vt:lpstr>Selecting and Organizing  Content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Iqbal Rana</dc:creator>
  <cp:lastModifiedBy>Muhammad Iqbal Rana</cp:lastModifiedBy>
  <cp:revision>3</cp:revision>
  <dcterms:created xsi:type="dcterms:W3CDTF">2020-10-25T14:24:58Z</dcterms:created>
  <dcterms:modified xsi:type="dcterms:W3CDTF">2020-12-03T19:42:03Z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2020-10-25T00:00:00Z</vt:filetime>
  </property>
</Properties>
</file>