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68" r:id="rId2"/>
    <p:sldId id="314" r:id="rId3"/>
    <p:sldId id="259" r:id="rId4"/>
    <p:sldId id="298" r:id="rId5"/>
    <p:sldId id="312" r:id="rId6"/>
    <p:sldId id="299" r:id="rId7"/>
    <p:sldId id="313" r:id="rId8"/>
    <p:sldId id="300" r:id="rId9"/>
    <p:sldId id="301" r:id="rId10"/>
    <p:sldId id="304" r:id="rId11"/>
    <p:sldId id="305" r:id="rId12"/>
    <p:sldId id="306" r:id="rId13"/>
    <p:sldId id="307" r:id="rId14"/>
    <p:sldId id="308" r:id="rId15"/>
    <p:sldId id="309" r:id="rId16"/>
    <p:sldId id="311" r:id="rId17"/>
    <p:sldId id="293" r:id="rId18"/>
    <p:sldId id="29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AE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15FAD-64B3-4F5E-A89D-AE875CBE3766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63F58B-5D27-498B-9377-11989BB33762}">
      <dgm:prSet custT="1"/>
      <dgm:spPr/>
      <dgm:t>
        <a:bodyPr/>
        <a:lstStyle/>
        <a:p>
          <a:pPr rtl="0"/>
          <a:r>
            <a:rPr lang="en-US" sz="2800" b="1" u="sng" baseline="0" dirty="0" smtClean="0">
              <a:uFill>
                <a:solidFill>
                  <a:srgbClr val="0000FF"/>
                </a:solidFill>
              </a:uFill>
            </a:rPr>
            <a:t>Pharmacy </a:t>
          </a:r>
          <a:r>
            <a:rPr lang="en-US" sz="2800" b="1" u="sng" baseline="0" dirty="0" smtClean="0">
              <a:uFill>
                <a:solidFill>
                  <a:srgbClr val="0000FF"/>
                </a:solidFill>
              </a:uFill>
            </a:rPr>
            <a:t>Student</a:t>
          </a:r>
          <a:r>
            <a:rPr lang="en-US" sz="2800" b="1" u="none" baseline="0" dirty="0" smtClean="0">
              <a:uFill>
                <a:solidFill>
                  <a:srgbClr val="0000FF"/>
                </a:solidFill>
              </a:uFill>
            </a:rPr>
            <a:t> </a:t>
          </a:r>
          <a:r>
            <a:rPr lang="en-US" sz="2800" b="1" u="sng" dirty="0" smtClean="0">
              <a:solidFill>
                <a:srgbClr val="0000FF"/>
              </a:solidFill>
            </a:rPr>
            <a:t>!</a:t>
          </a:r>
          <a:endParaRPr lang="en-US" sz="2800" u="sng" dirty="0">
            <a:solidFill>
              <a:srgbClr val="0000FF"/>
            </a:solidFill>
          </a:endParaRPr>
        </a:p>
      </dgm:t>
    </dgm:pt>
    <dgm:pt modelId="{114EB0DA-65C1-437D-8F9F-BEBA137EFE94}" type="parTrans" cxnId="{513F722A-CA0A-4CA9-BBB1-16BD52092084}">
      <dgm:prSet/>
      <dgm:spPr/>
      <dgm:t>
        <a:bodyPr/>
        <a:lstStyle/>
        <a:p>
          <a:endParaRPr lang="en-US"/>
        </a:p>
      </dgm:t>
    </dgm:pt>
    <dgm:pt modelId="{11036A33-6467-432A-B26D-74B6C57FDE3C}" type="sibTrans" cxnId="{513F722A-CA0A-4CA9-BBB1-16BD52092084}">
      <dgm:prSet/>
      <dgm:spPr/>
      <dgm:t>
        <a:bodyPr/>
        <a:lstStyle/>
        <a:p>
          <a:endParaRPr lang="en-US"/>
        </a:p>
      </dgm:t>
    </dgm:pt>
    <dgm:pt modelId="{8B415D3F-6340-4935-9A08-AAF994C95012}" type="pres">
      <dgm:prSet presAssocID="{92715FAD-64B3-4F5E-A89D-AE875CBE37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BE3D47-D196-47C8-9BB6-02F48F7F5107}" type="pres">
      <dgm:prSet presAssocID="{1B63F58B-5D27-498B-9377-11989BB33762}" presName="parentText" presStyleLbl="node1" presStyleIdx="0" presStyleCnt="1" custLinFactNeighborX="17792" custLinFactNeighborY="203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1BB1BB-D2B0-41F7-948D-1E1F92D60E96}" type="presOf" srcId="{1B63F58B-5D27-498B-9377-11989BB33762}" destId="{2FBE3D47-D196-47C8-9BB6-02F48F7F5107}" srcOrd="0" destOrd="0" presId="urn:microsoft.com/office/officeart/2005/8/layout/vList2"/>
    <dgm:cxn modelId="{513F722A-CA0A-4CA9-BBB1-16BD52092084}" srcId="{92715FAD-64B3-4F5E-A89D-AE875CBE3766}" destId="{1B63F58B-5D27-498B-9377-11989BB33762}" srcOrd="0" destOrd="0" parTransId="{114EB0DA-65C1-437D-8F9F-BEBA137EFE94}" sibTransId="{11036A33-6467-432A-B26D-74B6C57FDE3C}"/>
    <dgm:cxn modelId="{65B482FA-ABD6-4796-9AD6-484E48BC4C8F}" type="presOf" srcId="{92715FAD-64B3-4F5E-A89D-AE875CBE3766}" destId="{8B415D3F-6340-4935-9A08-AAF994C95012}" srcOrd="0" destOrd="0" presId="urn:microsoft.com/office/officeart/2005/8/layout/vList2"/>
    <dgm:cxn modelId="{8138373F-32E0-4681-A4D7-0F9CE3330E99}" type="presParOf" srcId="{8B415D3F-6340-4935-9A08-AAF994C95012}" destId="{2FBE3D47-D196-47C8-9BB6-02F48F7F51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20109-5229-455D-8DF7-6E682BE2475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6CC36-438C-4748-9A19-4F5D42B0D8EE}" type="pres">
      <dgm:prSet presAssocID="{09E20109-5229-455D-8DF7-6E682BE247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9B737C3-2FB1-4CD7-B680-109772F31E4D}" type="presOf" srcId="{09E20109-5229-455D-8DF7-6E682BE24758}" destId="{0E56CC36-438C-4748-9A19-4F5D42B0D8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E3D47-D196-47C8-9BB6-02F48F7F5107}">
      <dsp:nvSpPr>
        <dsp:cNvPr id="0" name=""/>
        <dsp:cNvSpPr/>
      </dsp:nvSpPr>
      <dsp:spPr>
        <a:xfrm>
          <a:off x="0" y="356"/>
          <a:ext cx="3570617" cy="570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baseline="0" dirty="0" smtClean="0">
              <a:uFill>
                <a:solidFill>
                  <a:srgbClr val="0000FF"/>
                </a:solidFill>
              </a:uFill>
            </a:rPr>
            <a:t>Pharmacy </a:t>
          </a:r>
          <a:r>
            <a:rPr lang="en-US" sz="2800" b="1" u="sng" kern="1200" baseline="0" dirty="0" smtClean="0">
              <a:uFill>
                <a:solidFill>
                  <a:srgbClr val="0000FF"/>
                </a:solidFill>
              </a:uFill>
            </a:rPr>
            <a:t>Student</a:t>
          </a:r>
          <a:r>
            <a:rPr lang="en-US" sz="2800" b="1" u="none" kern="1200" baseline="0" dirty="0" smtClean="0">
              <a:uFill>
                <a:solidFill>
                  <a:srgbClr val="0000FF"/>
                </a:solidFill>
              </a:uFill>
            </a:rPr>
            <a:t> </a:t>
          </a:r>
          <a:r>
            <a:rPr lang="en-US" sz="2800" b="1" u="sng" kern="1200" dirty="0" smtClean="0">
              <a:solidFill>
                <a:srgbClr val="0000FF"/>
              </a:solidFill>
            </a:rPr>
            <a:t>!</a:t>
          </a:r>
          <a:endParaRPr lang="en-US" sz="2800" u="sng" kern="1200" dirty="0">
            <a:solidFill>
              <a:srgbClr val="0000FF"/>
            </a:solidFill>
          </a:endParaRPr>
        </a:p>
      </dsp:txBody>
      <dsp:txXfrm>
        <a:off x="27863" y="28219"/>
        <a:ext cx="3514891" cy="515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DC888-BEA8-441A-96C1-D4F1D7C27E13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39889-D125-401D-B7AF-55D9106F2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9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D4A64CC-08C7-4B04-9766-9B6A7ABB42A6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60375" y="720725"/>
            <a:ext cx="63976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09" tIns="47604" rIns="95209" bIns="4760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611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962" y="1302551"/>
            <a:ext cx="10450168" cy="1175716"/>
          </a:xfrm>
        </p:spPr>
        <p:txBody>
          <a:bodyPr bIns="0" anchor="b">
            <a:normAutofit/>
          </a:bodyPr>
          <a:lstStyle>
            <a:lvl1pPr algn="l">
              <a:defRPr sz="6600"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29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15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48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012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60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79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61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3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96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55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E5D268AB-CE4A-42D3-AEAB-06DE0706809D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80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BAE18F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682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006" y="77634"/>
            <a:ext cx="1540476" cy="168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8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rgbClr val="FF0000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en.wikipedia.org/wiki/Walkie-talki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30711" y="264184"/>
            <a:ext cx="1093261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buFont typeface="Monotype Sorts" pitchFamily="2" charset="2"/>
              <a:buNone/>
            </a:pPr>
            <a:r>
              <a:rPr lang="en-US" altLang="en-US" sz="6000" b="1" dirty="0" smtClean="0"/>
              <a:t>Computer Communication</a:t>
            </a:r>
            <a:endParaRPr lang="en-US" alt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24640" y="4138417"/>
            <a:ext cx="801333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smtClean="0">
                <a:ln/>
                <a:solidFill>
                  <a:srgbClr val="FF0000"/>
                </a:solidFill>
              </a:rPr>
              <a:t>Pharm-D</a:t>
            </a:r>
            <a:r>
              <a:rPr lang="en-US" sz="3600" b="1" dirty="0" smtClean="0">
                <a:ln/>
              </a:rPr>
              <a:t> (Doctor of Pharmacy),</a:t>
            </a:r>
          </a:p>
          <a:p>
            <a:r>
              <a:rPr lang="en-US" sz="3600" b="1" dirty="0" smtClean="0">
                <a:ln/>
                <a:solidFill>
                  <a:srgbClr val="FF0000"/>
                </a:solidFill>
              </a:rPr>
              <a:t>DPT</a:t>
            </a:r>
            <a:r>
              <a:rPr lang="en-US" sz="3600" b="1" dirty="0" smtClean="0">
                <a:ln/>
              </a:rPr>
              <a:t> (Doctor of Physiotherapy) &amp;</a:t>
            </a:r>
          </a:p>
          <a:p>
            <a:r>
              <a:rPr lang="en-US" sz="3600" b="1" dirty="0">
                <a:ln/>
                <a:solidFill>
                  <a:srgbClr val="FF0000"/>
                </a:solidFill>
              </a:rPr>
              <a:t>Pharmacy Technician</a:t>
            </a:r>
            <a:r>
              <a:rPr lang="en-US" sz="3600" b="1" dirty="0" smtClean="0">
                <a:ln/>
              </a:rPr>
              <a:t>. </a:t>
            </a:r>
            <a:endParaRPr lang="en-US" sz="3600" b="1" dirty="0">
              <a:ln/>
            </a:endParaRPr>
          </a:p>
          <a:p>
            <a:r>
              <a:rPr lang="en-US" sz="3600" b="1" dirty="0" smtClean="0">
                <a:ln/>
              </a:rPr>
              <a:t> </a:t>
            </a:r>
            <a:endParaRPr lang="en-US" sz="3600" b="1" dirty="0">
              <a:ln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740351" y="1949835"/>
            <a:ext cx="2267909" cy="2261812"/>
            <a:chOff x="7264416" y="1417109"/>
            <a:chExt cx="2267909" cy="22618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64416" y="1417109"/>
              <a:ext cx="2267909" cy="226181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699792" y="1702104"/>
              <a:ext cx="13971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FF0000"/>
                  </a:solidFill>
                </a:rPr>
                <a:t>10</a:t>
              </a:r>
              <a:endParaRPr lang="en-US" sz="80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96095" y="2763933"/>
              <a:ext cx="1004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Part</a:t>
              </a:r>
              <a:endParaRPr lang="en-US" sz="2800" b="1" u="sng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846183" y="2928370"/>
            <a:ext cx="312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/>
                <a:solidFill>
                  <a:srgbClr val="0000FF"/>
                </a:solidFill>
              </a:rPr>
              <a:t>Recommended For  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08070715"/>
              </p:ext>
            </p:extLst>
          </p:nvPr>
        </p:nvGraphicFramePr>
        <p:xfrm>
          <a:off x="3846183" y="3378496"/>
          <a:ext cx="3570617" cy="571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04325" y="3294711"/>
            <a:ext cx="2788637" cy="3218491"/>
            <a:chOff x="9932690" y="3861331"/>
            <a:chExt cx="2094122" cy="22537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4" t="9549" r="3382" b="5169"/>
            <a:stretch/>
          </p:blipFill>
          <p:spPr>
            <a:xfrm rot="5400000">
              <a:off x="9852896" y="3967845"/>
              <a:ext cx="2253712" cy="2040684"/>
            </a:xfrm>
            <a:prstGeom prst="rect">
              <a:avLst/>
            </a:prstGeom>
            <a:ln w="88900" cap="sq" cmpd="thickThin">
              <a:solidFill>
                <a:srgbClr val="BAE18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grpSp>
          <p:nvGrpSpPr>
            <p:cNvPr id="10" name="Group 9"/>
            <p:cNvGrpSpPr/>
            <p:nvPr/>
          </p:nvGrpSpPr>
          <p:grpSpPr>
            <a:xfrm>
              <a:off x="9932690" y="5781425"/>
              <a:ext cx="2094122" cy="333619"/>
              <a:chOff x="7309311" y="6013526"/>
              <a:chExt cx="2094122" cy="33361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367" t="55653" r="3733" b="17993"/>
              <a:stretch/>
            </p:blipFill>
            <p:spPr>
              <a:xfrm rot="5400000">
                <a:off x="8216491" y="5186921"/>
                <a:ext cx="333619" cy="1986829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7309311" y="6026857"/>
                <a:ext cx="2094122" cy="217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50" b="1" cap="all" dirty="0" smtClean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Muhammad Munim Akhtar</a:t>
                </a:r>
                <a:endParaRPr lang="en-US" sz="1150" b="1" cap="all" dirty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260" b="6605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37" t="14903" r="837" b="30353"/>
          <a:stretch/>
        </p:blipFill>
        <p:spPr>
          <a:xfrm>
            <a:off x="2172240" y="1340510"/>
            <a:ext cx="2084529" cy="2028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9047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Communication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789" y="1805455"/>
            <a:ext cx="11182349" cy="3450613"/>
          </a:xfrm>
        </p:spPr>
        <p:txBody>
          <a:bodyPr>
            <a:noAutofit/>
          </a:bodyPr>
          <a:lstStyle/>
          <a:p>
            <a:pPr>
              <a:buClr>
                <a:srgbClr val="000099"/>
              </a:buClr>
              <a:buFont typeface="Wingdings" pitchFamily="2" charset="2"/>
              <a:buChar char="v"/>
              <a:defRPr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path through which data is transmitted from one place to another</a:t>
            </a:r>
            <a:r>
              <a:rPr lang="en-US" sz="2400" dirty="0" smtClean="0"/>
              <a:t> is called </a:t>
            </a:r>
            <a:r>
              <a:rPr lang="en-US" sz="2400" dirty="0"/>
              <a:t>or communication channel </a:t>
            </a:r>
            <a:r>
              <a:rPr lang="en-US" sz="2400" dirty="0" smtClean="0"/>
              <a:t>/</a:t>
            </a:r>
            <a:r>
              <a:rPr lang="en-US" sz="2400" dirty="0" smtClean="0"/>
              <a:t> communication </a:t>
            </a:r>
            <a:r>
              <a:rPr lang="en-US" sz="2400" dirty="0" smtClean="0"/>
              <a:t>media. </a:t>
            </a:r>
            <a:r>
              <a:rPr lang="en-US" sz="2400" dirty="0" smtClean="0"/>
              <a:t>Or</a:t>
            </a:r>
          </a:p>
          <a:p>
            <a:pPr>
              <a:buClr>
                <a:srgbClr val="000099"/>
              </a:buClr>
              <a:buFont typeface="Wingdings" pitchFamily="2" charset="2"/>
              <a:buChar char="v"/>
              <a:defRPr/>
            </a:pPr>
            <a:r>
              <a:rPr lang="en-US" dirty="0"/>
              <a:t> </a:t>
            </a:r>
            <a:r>
              <a:rPr lang="en-US" b="1" dirty="0" smtClean="0"/>
              <a:t>Communication</a:t>
            </a:r>
            <a:r>
              <a:rPr lang="en-US" dirty="0"/>
              <a:t> channel refers </a:t>
            </a:r>
            <a:r>
              <a:rPr lang="en-US" dirty="0" smtClean="0"/>
              <a:t>to </a:t>
            </a:r>
            <a:r>
              <a:rPr lang="en-US" dirty="0"/>
              <a:t>a physical transmission </a:t>
            </a:r>
            <a:r>
              <a:rPr lang="en-US" b="1" dirty="0"/>
              <a:t>medium</a:t>
            </a:r>
            <a:r>
              <a:rPr lang="en-US" dirty="0"/>
              <a:t> such as a wire, or </a:t>
            </a:r>
            <a:r>
              <a:rPr lang="en-US" dirty="0" smtClean="0"/>
              <a:t>logical </a:t>
            </a:r>
            <a:r>
              <a:rPr lang="en-US" dirty="0"/>
              <a:t>connection over a </a:t>
            </a:r>
            <a:r>
              <a:rPr lang="en-US" b="1" dirty="0" smtClean="0"/>
              <a:t>medium</a:t>
            </a:r>
            <a:r>
              <a:rPr lang="en-US" dirty="0"/>
              <a:t> such as </a:t>
            </a:r>
            <a:r>
              <a:rPr lang="en-US" dirty="0" smtClean="0"/>
              <a:t>wired or wireless media.</a:t>
            </a:r>
            <a:endParaRPr lang="en-US" sz="2400" dirty="0" smtClean="0"/>
          </a:p>
          <a:p>
            <a:pPr>
              <a:buClr>
                <a:srgbClr val="000099"/>
              </a:buClr>
              <a:buFont typeface="Wingdings" pitchFamily="2" charset="2"/>
              <a:buChar char="v"/>
              <a:defRPr/>
            </a:pPr>
            <a:r>
              <a:rPr lang="en-US" sz="2400" dirty="0" smtClean="0"/>
              <a:t> Have </a:t>
            </a:r>
            <a:r>
              <a:rPr lang="en-US" sz="2400" dirty="0"/>
              <a:t>t</a:t>
            </a:r>
            <a:r>
              <a:rPr lang="en-US" sz="2400" dirty="0" smtClean="0"/>
              <a:t>wo </a:t>
            </a:r>
            <a:r>
              <a:rPr lang="en-US" sz="2400" dirty="0" smtClean="0"/>
              <a:t>types:</a:t>
            </a:r>
          </a:p>
          <a:p>
            <a:pPr lvl="2">
              <a:buFont typeface="Monotype Sorts" pitchFamily="2" charset="2"/>
              <a:buNone/>
              <a:defRPr/>
            </a:pPr>
            <a:r>
              <a:rPr lang="en-US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n-US" sz="3200" dirty="0">
                <a:solidFill>
                  <a:srgbClr val="33197F"/>
                </a:solidFill>
                <a:latin typeface="+mj-lt"/>
                <a:ea typeface="+mj-ea"/>
                <a:cs typeface="+mj-cs"/>
              </a:rPr>
              <a:t>.Wired </a:t>
            </a:r>
            <a:r>
              <a:rPr lang="en-US" sz="3200" dirty="0" smtClean="0">
                <a:solidFill>
                  <a:srgbClr val="33197F"/>
                </a:solidFill>
                <a:latin typeface="+mj-lt"/>
                <a:ea typeface="+mj-ea"/>
                <a:cs typeface="+mj-cs"/>
              </a:rPr>
              <a:t>media</a:t>
            </a:r>
            <a:endParaRPr lang="en-US" sz="3200" dirty="0">
              <a:solidFill>
                <a:srgbClr val="33197F"/>
              </a:solidFill>
              <a:latin typeface="+mj-lt"/>
              <a:ea typeface="+mj-ea"/>
              <a:cs typeface="+mj-cs"/>
            </a:endParaRPr>
          </a:p>
          <a:p>
            <a:pPr lvl="2">
              <a:buFont typeface="Monotype Sorts" pitchFamily="2" charset="2"/>
              <a:buNone/>
              <a:defRPr/>
            </a:pPr>
            <a:r>
              <a:rPr lang="en-US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3200" dirty="0">
                <a:solidFill>
                  <a:srgbClr val="33197F"/>
                </a:solidFill>
                <a:latin typeface="+mj-lt"/>
                <a:ea typeface="+mj-ea"/>
                <a:cs typeface="+mj-cs"/>
              </a:rPr>
              <a:t>.Wireless </a:t>
            </a:r>
            <a:r>
              <a:rPr lang="en-US" sz="3200" dirty="0" smtClean="0">
                <a:solidFill>
                  <a:srgbClr val="33197F"/>
                </a:solidFill>
              </a:rPr>
              <a:t>media</a:t>
            </a:r>
            <a:endParaRPr lang="en-US" sz="3200" dirty="0">
              <a:solidFill>
                <a:srgbClr val="3319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ecomputernotes.com/images/Types-of-Transmission-Me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70" y="3842244"/>
            <a:ext cx="6938571" cy="23128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2913" y="6073251"/>
            <a:ext cx="10545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Radio waves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 are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use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in communication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technologies, such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as television, mobile phones and radios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913" y="6393599"/>
            <a:ext cx="11732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Open Sans"/>
              </a:rPr>
              <a:t> </a:t>
            </a:r>
            <a:r>
              <a:rPr lang="en-US" dirty="0" smtClean="0">
                <a:solidFill>
                  <a:srgbClr val="0000FF"/>
                </a:solidFill>
                <a:latin typeface="Open Sans"/>
              </a:rPr>
              <a:t>Microwaves </a:t>
            </a:r>
            <a:r>
              <a:rPr lang="en-US" dirty="0" smtClean="0">
                <a:solidFill>
                  <a:schemeClr val="bg1"/>
                </a:solidFill>
                <a:latin typeface="Open Sans"/>
              </a:rPr>
              <a:t>communications in radar and cooking appliances.</a:t>
            </a:r>
            <a:r>
              <a:rPr lang="en-US" dirty="0">
                <a:solidFill>
                  <a:schemeClr val="bg1"/>
                </a:solidFill>
                <a:latin typeface="Open Sans"/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934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Communication Channels…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z="3200" dirty="0" smtClean="0">
                <a:solidFill>
                  <a:srgbClr val="33197F"/>
                </a:solidFill>
              </a:rPr>
              <a:t>1.Wired </a:t>
            </a:r>
            <a:r>
              <a:rPr lang="en-US" altLang="en-US" sz="3200" dirty="0" smtClean="0">
                <a:solidFill>
                  <a:srgbClr val="33197F"/>
                </a:solidFill>
              </a:rPr>
              <a:t>media</a:t>
            </a:r>
            <a:endParaRPr lang="en-US" altLang="en-US" sz="3200" dirty="0" smtClean="0">
              <a:solidFill>
                <a:srgbClr val="33197F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a </a:t>
            </a:r>
            <a:r>
              <a:rPr lang="en-US" b="1" dirty="0"/>
              <a:t>wired</a:t>
            </a:r>
            <a:r>
              <a:rPr lang="en-US" dirty="0"/>
              <a:t> network, data is transmitted over a physical </a:t>
            </a:r>
            <a:r>
              <a:rPr lang="en-US" dirty="0" smtClean="0"/>
              <a:t>medium</a:t>
            </a:r>
            <a:r>
              <a:rPr lang="en-US" altLang="en-US" dirty="0" smtClean="0"/>
              <a:t> </a:t>
            </a:r>
            <a:r>
              <a:rPr lang="en-US" altLang="en-US" dirty="0" smtClean="0"/>
              <a:t>like </a:t>
            </a:r>
            <a:r>
              <a:rPr lang="en-US" altLang="en-US" dirty="0" smtClean="0"/>
              <a:t>wires etc.</a:t>
            </a:r>
            <a:endParaRPr lang="en-US" altLang="en-US" dirty="0" smtClean="0"/>
          </a:p>
          <a:p>
            <a:pPr>
              <a:buFont typeface="Monotype Sorts" pitchFamily="2" charset="2"/>
              <a:buNone/>
            </a:pPr>
            <a:r>
              <a:rPr lang="en-US" altLang="en-US" dirty="0" smtClean="0"/>
              <a:t>	Some examples of guided media.</a:t>
            </a:r>
          </a:p>
          <a:p>
            <a:pPr>
              <a:buClr>
                <a:srgbClr val="000099"/>
              </a:buClr>
              <a:buFont typeface="Wingdings" panose="05000000000000000000" pitchFamily="2" charset="2"/>
              <a:buChar char="v"/>
            </a:pPr>
            <a:r>
              <a:rPr lang="en-US" altLang="en-US" dirty="0" smtClean="0"/>
              <a:t>	Twisted Pair</a:t>
            </a:r>
          </a:p>
          <a:p>
            <a:pPr>
              <a:buClr>
                <a:srgbClr val="000099"/>
              </a:buClr>
              <a:buFont typeface="Wingdings" panose="05000000000000000000" pitchFamily="2" charset="2"/>
              <a:buChar char="v"/>
            </a:pPr>
            <a:r>
              <a:rPr lang="en-US" altLang="en-US" dirty="0" smtClean="0"/>
              <a:t>	Coaxial Cable</a:t>
            </a:r>
          </a:p>
          <a:p>
            <a:pPr>
              <a:buClr>
                <a:srgbClr val="000099"/>
              </a:buClr>
              <a:buFont typeface="Wingdings" panose="05000000000000000000" pitchFamily="2" charset="2"/>
              <a:buChar char="v"/>
            </a:pPr>
            <a:r>
              <a:rPr lang="en-US" altLang="en-US" dirty="0" smtClean="0"/>
              <a:t>	Fiber Optics</a:t>
            </a:r>
          </a:p>
          <a:p>
            <a:pPr>
              <a:buFont typeface="Monotype Sorts" pitchFamily="2" charset="2"/>
              <a:buNone/>
            </a:pPr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206" y="3368199"/>
            <a:ext cx="3197425" cy="2108447"/>
          </a:xfrm>
          <a:prstGeom prst="rect">
            <a:avLst/>
          </a:prstGeom>
        </p:spPr>
      </p:pic>
      <p:pic>
        <p:nvPicPr>
          <p:cNvPr id="3074" name="Picture 2" descr="How To Connect Two Computers Using LAN Cable - Compute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92" y="5247980"/>
            <a:ext cx="5176830" cy="16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7898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55543" y="354143"/>
            <a:ext cx="9603275" cy="682905"/>
          </a:xfrm>
        </p:spPr>
        <p:txBody>
          <a:bodyPr/>
          <a:lstStyle/>
          <a:p>
            <a:r>
              <a:rPr lang="en-US" altLang="en-US" dirty="0" smtClean="0"/>
              <a:t>Communication Channels…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10637" y="1333344"/>
            <a:ext cx="11485158" cy="34506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Monotype Sorts" pitchFamily="2" charset="2"/>
              <a:buNone/>
            </a:pPr>
            <a:r>
              <a:rPr lang="en-US" altLang="en-US" sz="2500" b="1" dirty="0" smtClean="0">
                <a:solidFill>
                  <a:srgbClr val="33197F"/>
                </a:solidFill>
              </a:rPr>
              <a:t>2.Wireless Media</a:t>
            </a:r>
            <a:endParaRPr lang="en-US" altLang="en-US" sz="2500" b="1" dirty="0" smtClean="0">
              <a:solidFill>
                <a:srgbClr val="33197F"/>
              </a:solidFill>
            </a:endParaRPr>
          </a:p>
          <a:p>
            <a:pPr>
              <a:lnSpc>
                <a:spcPct val="100000"/>
              </a:lnSpc>
              <a:tabLst>
                <a:tab pos="519113" algn="l"/>
              </a:tabLst>
            </a:pPr>
            <a:r>
              <a:rPr lang="en-US" altLang="en-US" sz="2500" dirty="0" smtClean="0"/>
              <a:t>	In unguided media, </a:t>
            </a:r>
            <a:r>
              <a:rPr lang="en-US" altLang="en-US" sz="2500" dirty="0" smtClean="0">
                <a:solidFill>
                  <a:srgbClr val="FF0000"/>
                </a:solidFill>
              </a:rPr>
              <a:t>communication devices communicate with each other through air or </a:t>
            </a:r>
            <a:r>
              <a:rPr lang="en-US" altLang="en-US" sz="2500" dirty="0" smtClean="0">
                <a:solidFill>
                  <a:srgbClr val="FF0000"/>
                </a:solidFill>
              </a:rPr>
              <a:t>space</a:t>
            </a:r>
            <a:r>
              <a:rPr lang="en-US" altLang="en-US" sz="2500" dirty="0" smtClean="0"/>
              <a:t>.</a:t>
            </a:r>
          </a:p>
          <a:p>
            <a:pPr>
              <a:lnSpc>
                <a:spcPct val="100000"/>
              </a:lnSpc>
              <a:tabLst>
                <a:tab pos="519113" algn="l"/>
              </a:tabLst>
            </a:pPr>
            <a:r>
              <a:rPr lang="en-US" sz="2500" dirty="0" smtClean="0"/>
              <a:t>A</a:t>
            </a:r>
            <a:r>
              <a:rPr lang="en-US" sz="2500" dirty="0"/>
              <a:t> </a:t>
            </a:r>
            <a:r>
              <a:rPr lang="en-US" sz="2500" b="1" dirty="0"/>
              <a:t>wireless</a:t>
            </a:r>
            <a:r>
              <a:rPr lang="en-US" sz="2500" dirty="0"/>
              <a:t> network is a computer network that uses </a:t>
            </a:r>
            <a:r>
              <a:rPr lang="en-US" sz="2500" b="1" dirty="0"/>
              <a:t>wireless</a:t>
            </a:r>
            <a:r>
              <a:rPr lang="en-US" sz="2500" dirty="0"/>
              <a:t> data connections between </a:t>
            </a:r>
            <a:r>
              <a:rPr lang="en-US" sz="2500" dirty="0" smtClean="0"/>
              <a:t>networks.</a:t>
            </a:r>
            <a:endParaRPr lang="en-US" altLang="en-US" sz="2500" dirty="0" smtClean="0"/>
          </a:p>
          <a:p>
            <a:pPr>
              <a:lnSpc>
                <a:spcPct val="100000"/>
              </a:lnSpc>
              <a:buFont typeface="Monotype Sorts" pitchFamily="2" charset="2"/>
              <a:buNone/>
            </a:pPr>
            <a:r>
              <a:rPr lang="en-US" altLang="en-US" sz="2200" dirty="0" smtClean="0"/>
              <a:t>Example.</a:t>
            </a:r>
          </a:p>
          <a:p>
            <a:pPr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v"/>
            </a:pPr>
            <a:r>
              <a:rPr lang="en-US" altLang="en-US" sz="2200" dirty="0" smtClean="0"/>
              <a:t>	</a:t>
            </a:r>
            <a:r>
              <a:rPr lang="en-US" altLang="en-US" sz="2200" dirty="0" smtClean="0"/>
              <a:t>Communication Satellite, </a:t>
            </a:r>
            <a:endParaRPr lang="en-US" altLang="en-US" sz="2200" dirty="0" smtClean="0"/>
          </a:p>
          <a:p>
            <a:pPr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v"/>
            </a:pPr>
            <a:r>
              <a:rPr lang="en-US" altLang="en-US" sz="2200" dirty="0" smtClean="0"/>
              <a:t>	Cellular Radio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545" y="4038600"/>
            <a:ext cx="2456455" cy="2819400"/>
          </a:xfrm>
          <a:prstGeom prst="rect">
            <a:avLst/>
          </a:prstGeom>
        </p:spPr>
      </p:pic>
      <p:pic>
        <p:nvPicPr>
          <p:cNvPr id="4098" name="Picture 2" descr="Index of /files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180" y="4333826"/>
            <a:ext cx="3788628" cy="252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0020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Modes of  Communication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14600" y="2547994"/>
            <a:ext cx="9603275" cy="3450613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endParaRPr lang="en-US" altLang="en-US" dirty="0" smtClean="0"/>
          </a:p>
          <a:p>
            <a:pPr>
              <a:buFont typeface="Monotype Sorts" pitchFamily="2" charset="2"/>
              <a:buNone/>
            </a:pPr>
            <a:r>
              <a:rPr lang="en-US" altLang="en-US" dirty="0" smtClean="0"/>
              <a:t>Data </a:t>
            </a:r>
            <a:r>
              <a:rPr lang="en-US" altLang="en-US" dirty="0" smtClean="0"/>
              <a:t>is transferring by three </a:t>
            </a:r>
            <a:r>
              <a:rPr lang="en-US" altLang="en-US" dirty="0" smtClean="0"/>
              <a:t>ways:</a:t>
            </a:r>
          </a:p>
          <a:p>
            <a:pPr>
              <a:buFont typeface="Monotype Sorts" pitchFamily="2" charset="2"/>
              <a:buNone/>
            </a:pPr>
            <a:endParaRPr lang="en-US" altLang="en-US" dirty="0" smtClean="0"/>
          </a:p>
          <a:p>
            <a:pPr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/>
              <a:t>Simplest mode</a:t>
            </a:r>
            <a:endParaRPr lang="en-US" altLang="en-US" dirty="0" smtClean="0"/>
          </a:p>
          <a:p>
            <a:pPr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/>
              <a:t>Half </a:t>
            </a:r>
            <a:r>
              <a:rPr lang="en-US" altLang="en-US" dirty="0" smtClean="0"/>
              <a:t>–</a:t>
            </a:r>
            <a:r>
              <a:rPr lang="en-US" altLang="en-US" dirty="0"/>
              <a:t>Duplex </a:t>
            </a:r>
            <a:r>
              <a:rPr lang="en-US" altLang="en-US" dirty="0" smtClean="0"/>
              <a:t>mode</a:t>
            </a:r>
            <a:endParaRPr lang="en-US" altLang="en-US" dirty="0" smtClean="0"/>
          </a:p>
          <a:p>
            <a:pPr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/>
              <a:t>Full </a:t>
            </a:r>
            <a:r>
              <a:rPr lang="en-US" altLang="en-US" dirty="0" smtClean="0"/>
              <a:t>-Duplex </a:t>
            </a:r>
            <a:r>
              <a:rPr lang="en-US" altLang="en-US" dirty="0"/>
              <a:t> mode</a:t>
            </a:r>
          </a:p>
          <a:p>
            <a:pPr>
              <a:buClr>
                <a:srgbClr val="000099"/>
              </a:buClr>
              <a:buFont typeface="Wingdings" panose="05000000000000000000" pitchFamily="2" charset="2"/>
              <a:buChar char="Ø"/>
            </a:pPr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451579" y="1959423"/>
            <a:ext cx="98078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333333"/>
                </a:solidFill>
                <a:latin typeface="Arial" panose="020B0604020202020204" pitchFamily="34" charset="0"/>
              </a:rPr>
              <a:t>The medium or channel through which communicative </a:t>
            </a:r>
            <a:r>
              <a:rPr lang="en-US" sz="2500" dirty="0" smtClean="0">
                <a:solidFill>
                  <a:srgbClr val="333333"/>
                </a:solidFill>
                <a:latin typeface="Arial" panose="020B0604020202020204" pitchFamily="34" charset="0"/>
              </a:rPr>
              <a:t>sent to or expressed is called modes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8309662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7803" y="454228"/>
            <a:ext cx="9603275" cy="682905"/>
          </a:xfrm>
        </p:spPr>
        <p:txBody>
          <a:bodyPr>
            <a:noAutofit/>
          </a:bodyPr>
          <a:lstStyle/>
          <a:p>
            <a:r>
              <a:rPr lang="en-US" altLang="en-US" sz="6000" dirty="0"/>
              <a:t>Simplest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802" y="1771650"/>
            <a:ext cx="10610797" cy="4757738"/>
          </a:xfrm>
        </p:spPr>
        <p:txBody>
          <a:bodyPr/>
          <a:lstStyle/>
          <a:p>
            <a:pPr>
              <a:buClr>
                <a:srgbClr val="000099"/>
              </a:buClr>
              <a:buFont typeface="Wingdings" pitchFamily="2" charset="2"/>
              <a:buChar char="v"/>
              <a:defRPr/>
            </a:pPr>
            <a:r>
              <a:rPr lang="en-US" b="0" dirty="0" smtClean="0"/>
              <a:t>In </a:t>
            </a:r>
            <a:r>
              <a:rPr lang="en-US" b="0" dirty="0" smtClean="0"/>
              <a:t>simplex mode the </a:t>
            </a:r>
            <a:r>
              <a:rPr lang="en-US" b="0" dirty="0" smtClean="0">
                <a:solidFill>
                  <a:srgbClr val="FF0000"/>
                </a:solidFill>
              </a:rPr>
              <a:t>communication can take place in one direction.</a:t>
            </a:r>
            <a:r>
              <a:rPr lang="en-US" b="0" dirty="0" smtClean="0"/>
              <a:t> The </a:t>
            </a:r>
            <a:r>
              <a:rPr lang="en-US" b="0" i="1" dirty="0" smtClean="0"/>
              <a:t>receiver</a:t>
            </a:r>
            <a:r>
              <a:rPr lang="en-US" b="0" dirty="0" smtClean="0"/>
              <a:t> receives the signal from the transmitting device. </a:t>
            </a: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en-US" dirty="0" smtClean="0">
                <a:latin typeface="Arial" charset="0"/>
              </a:rPr>
              <a:t>Features</a:t>
            </a:r>
            <a:r>
              <a:rPr lang="en-US" dirty="0">
                <a:latin typeface="Arial" charset="0"/>
              </a:rPr>
              <a:t>: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</a:rPr>
              <a:t>	a) one way directional</a:t>
            </a: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</a:rPr>
              <a:t>	b) Receive-only devices</a:t>
            </a: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</a:rPr>
              <a:t>	c) Rarely used for data communication</a:t>
            </a:r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.</a:t>
            </a: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endParaRPr lang="en-US" dirty="0" smtClean="0">
              <a:solidFill>
                <a:srgbClr val="C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e.g. </a:t>
            </a:r>
            <a:r>
              <a:rPr lang="en-US" dirty="0"/>
              <a:t>Television, </a:t>
            </a:r>
            <a:r>
              <a:rPr lang="en-US" dirty="0" smtClean="0"/>
              <a:t>Radio, data </a:t>
            </a:r>
            <a:r>
              <a:rPr lang="en-US" dirty="0"/>
              <a:t>from computer to </a:t>
            </a:r>
            <a:r>
              <a:rPr lang="en-US" dirty="0" smtClean="0"/>
              <a:t>Printer etc.</a:t>
            </a:r>
            <a:endParaRPr lang="en-US" dirty="0"/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endParaRPr lang="en-US" dirty="0">
              <a:solidFill>
                <a:srgbClr val="C00000"/>
              </a:solidFill>
              <a:latin typeface="Arial" charset="0"/>
            </a:endParaRPr>
          </a:p>
          <a:p>
            <a:pPr marL="0" indent="0">
              <a:buClr>
                <a:srgbClr val="000099"/>
              </a:buClr>
              <a:buNone/>
              <a:defRPr/>
            </a:pPr>
            <a:endParaRPr lang="en-US" b="0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17412" name="Picture 3" descr="f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08"/>
          <a:stretch>
            <a:fillRect/>
          </a:stretch>
        </p:blipFill>
        <p:spPr bwMode="auto">
          <a:xfrm>
            <a:off x="2668712" y="5540992"/>
            <a:ext cx="6759575" cy="1215421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4764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02156" y="513266"/>
            <a:ext cx="9603275" cy="682905"/>
          </a:xfrm>
        </p:spPr>
        <p:txBody>
          <a:bodyPr>
            <a:noAutofit/>
          </a:bodyPr>
          <a:lstStyle/>
          <a:p>
            <a:r>
              <a:rPr lang="en-US" altLang="en-US" sz="5400" dirty="0" smtClean="0"/>
              <a:t>Half –Duplex mode</a:t>
            </a:r>
            <a:endParaRPr lang="en-US" alt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09" y="2864538"/>
            <a:ext cx="11304094" cy="2906759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en-US" b="1" kern="1200" dirty="0" smtClean="0">
                <a:latin typeface="Arial" charset="0"/>
              </a:rPr>
              <a:t>Features:</a:t>
            </a:r>
            <a:r>
              <a:rPr lang="en-US" kern="1200" dirty="0" smtClean="0">
                <a:solidFill>
                  <a:srgbClr val="0000FF"/>
                </a:solidFill>
                <a:latin typeface="Arial" charset="0"/>
              </a:rPr>
              <a:t>	</a:t>
            </a:r>
          </a:p>
          <a:p>
            <a:pPr>
              <a:spcBef>
                <a:spcPct val="0"/>
              </a:spcBef>
              <a:buClrTx/>
              <a:buSzTx/>
              <a:defRPr/>
            </a:pPr>
            <a:r>
              <a:rPr lang="en-US" kern="1200" dirty="0" smtClean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2400" dirty="0">
                <a:latin typeface="Arial" charset="0"/>
              </a:rPr>
              <a:t>a </a:t>
            </a:r>
            <a:r>
              <a:rPr lang="en-US" sz="2400" dirty="0">
                <a:latin typeface="Arial" charset="0"/>
              </a:rPr>
              <a:t>unidirectional only</a:t>
            </a:r>
            <a:r>
              <a:rPr lang="en-US" sz="2400" dirty="0">
                <a:solidFill>
                  <a:srgbClr val="C00000"/>
                </a:solidFill>
                <a:latin typeface="Arial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defRPr/>
            </a:pPr>
            <a:r>
              <a:rPr lang="en-US" sz="2400" dirty="0">
                <a:latin typeface="Arial" charset="0"/>
              </a:rPr>
              <a:t>	</a:t>
            </a:r>
            <a:r>
              <a:rPr lang="en-US" sz="2400" dirty="0" smtClean="0">
                <a:latin typeface="Arial" charset="0"/>
              </a:rPr>
              <a:t>Can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alternately send and receive </a:t>
            </a:r>
            <a:r>
              <a:rPr lang="en-US" sz="2400" dirty="0">
                <a:latin typeface="Arial" charset="0"/>
              </a:rPr>
              <a:t>data.</a:t>
            </a:r>
          </a:p>
          <a:p>
            <a:pPr>
              <a:spcBef>
                <a:spcPct val="0"/>
              </a:spcBef>
              <a:buClrTx/>
              <a:buSzTx/>
              <a:defRPr/>
            </a:pPr>
            <a:r>
              <a:rPr lang="en-US" sz="2400" dirty="0">
                <a:latin typeface="Arial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Transmission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direction </a:t>
            </a:r>
            <a:r>
              <a:rPr lang="en-US" sz="2400" dirty="0">
                <a:latin typeface="Arial" charset="0"/>
              </a:rPr>
              <a:t>can be changed when required.</a:t>
            </a: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e.g</a:t>
            </a:r>
            <a:r>
              <a:rPr lang="en-US" sz="2400" dirty="0">
                <a:solidFill>
                  <a:srgbClr val="C00000"/>
                </a:solidFill>
                <a:latin typeface="Arial" charset="0"/>
              </a:rPr>
              <a:t>. </a:t>
            </a:r>
            <a:r>
              <a:rPr lang="en-US" sz="2400" dirty="0">
                <a:latin typeface="Arial" charset="0"/>
                <a:hlinkClick r:id="rId2" tooltip="Walkie-talkie"/>
              </a:rPr>
              <a:t>walkie-talkie</a:t>
            </a:r>
            <a:r>
              <a:rPr lang="en-US" sz="2400" dirty="0">
                <a:latin typeface="Arial" charset="0"/>
              </a:rPr>
              <a:t> etc.</a:t>
            </a:r>
            <a:endParaRPr lang="en-US" sz="2400" dirty="0">
              <a:latin typeface="Arial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dirty="0"/>
          </a:p>
        </p:txBody>
      </p:sp>
      <p:pic>
        <p:nvPicPr>
          <p:cNvPr id="11" name="Picture 3" descr="f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2" b="33192"/>
          <a:stretch>
            <a:fillRect/>
          </a:stretch>
        </p:blipFill>
        <p:spPr bwMode="auto">
          <a:xfrm>
            <a:off x="2766800" y="5174207"/>
            <a:ext cx="7848600" cy="1683793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3642" y="1928813"/>
            <a:ext cx="11056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22222"/>
                </a:solidFill>
                <a:latin typeface="arial" panose="020B0604020202020204" pitchFamily="34" charset="0"/>
              </a:rPr>
              <a:t>Half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-</a:t>
            </a:r>
            <a:r>
              <a:rPr lang="en-US" sz="2400" b="1" dirty="0">
                <a:solidFill>
                  <a:srgbClr val="222222"/>
                </a:solidFill>
                <a:latin typeface="arial" panose="020B0604020202020204" pitchFamily="34" charset="0"/>
              </a:rPr>
              <a:t>duplex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 is a type of communication in which data can flow back and forth between two devices, but not simultaneously.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64264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14350" y="449677"/>
            <a:ext cx="9603275" cy="682905"/>
          </a:xfrm>
        </p:spPr>
        <p:txBody>
          <a:bodyPr>
            <a:normAutofit fontScale="90000"/>
          </a:bodyPr>
          <a:lstStyle/>
          <a:p>
            <a:r>
              <a:rPr lang="en-US" altLang="en-US" sz="5400" dirty="0" smtClean="0"/>
              <a:t>Full-duplex mode</a:t>
            </a:r>
            <a:endParaRPr lang="en-US" alt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50" y="1756424"/>
            <a:ext cx="11944349" cy="345061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0099"/>
              </a:buClr>
              <a:buFont typeface="Wingdings" panose="05000000000000000000" pitchFamily="2" charset="2"/>
              <a:buChar char="v"/>
            </a:pPr>
            <a:r>
              <a:rPr lang="en-US" altLang="en-US" sz="2400" dirty="0" smtClean="0"/>
              <a:t> The communication </a:t>
            </a:r>
            <a:r>
              <a:rPr lang="en-US" altLang="en-US" sz="2400" dirty="0">
                <a:solidFill>
                  <a:srgbClr val="FF0000"/>
                </a:solidFill>
              </a:rPr>
              <a:t>channel is used in both directions at the same time.</a:t>
            </a:r>
          </a:p>
          <a:p>
            <a:pPr>
              <a:buClr>
                <a:srgbClr val="000099"/>
              </a:buClr>
              <a:buFont typeface="Wingdings" panose="05000000000000000000" pitchFamily="2" charset="2"/>
              <a:buChar char="v"/>
            </a:pPr>
            <a:r>
              <a:rPr lang="en-US" altLang="en-US" sz="2400" dirty="0"/>
              <a:t>There is </a:t>
            </a:r>
            <a:r>
              <a:rPr lang="en-US" altLang="en-US" sz="2400" dirty="0">
                <a:solidFill>
                  <a:srgbClr val="FF0000"/>
                </a:solidFill>
              </a:rPr>
              <a:t>no need to switch from sending to receive mode</a:t>
            </a:r>
            <a:r>
              <a:rPr lang="en-US" altLang="en-US" sz="2400" dirty="0"/>
              <a:t> like in half duplex.</a:t>
            </a:r>
          </a:p>
          <a:p>
            <a:pPr>
              <a:buClr>
                <a:srgbClr val="000099"/>
              </a:buClr>
              <a:buFont typeface="Wingdings" panose="05000000000000000000" pitchFamily="2" charset="2"/>
              <a:buChar char="v"/>
            </a:pPr>
            <a:r>
              <a:rPr lang="en-US" altLang="en-US" sz="2400" dirty="0"/>
              <a:t>e.g. This mode of communication is the telephone </a:t>
            </a:r>
            <a:r>
              <a:rPr lang="en-US" altLang="en-US" sz="2400" dirty="0" smtClean="0"/>
              <a:t>line</a:t>
            </a:r>
          </a:p>
          <a:p>
            <a:pPr marL="0" indent="0">
              <a:buClr>
                <a:srgbClr val="000099"/>
              </a:buClr>
              <a:buNone/>
            </a:pPr>
            <a:endParaRPr lang="en-US" sz="24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en-US" sz="2400" dirty="0" smtClean="0">
                <a:latin typeface="Arial" charset="0"/>
              </a:rPr>
              <a:t>FEATURES</a:t>
            </a:r>
            <a:r>
              <a:rPr lang="en-US" sz="2400" dirty="0">
                <a:latin typeface="Arial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defRPr/>
            </a:pPr>
            <a:r>
              <a:rPr lang="en-US" sz="240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2400" dirty="0" smtClean="0">
                <a:latin typeface="Arial" charset="0"/>
              </a:rPr>
              <a:t>Communicates </a:t>
            </a:r>
            <a:r>
              <a:rPr lang="en-US" sz="2400" dirty="0">
                <a:latin typeface="Arial" charset="0"/>
              </a:rPr>
              <a:t>in both directions simultaneously.</a:t>
            </a:r>
          </a:p>
          <a:p>
            <a:pPr>
              <a:spcBef>
                <a:spcPct val="0"/>
              </a:spcBef>
              <a:buClrTx/>
              <a:buSzTx/>
              <a:defRPr/>
            </a:pPr>
            <a:r>
              <a:rPr lang="en-US" sz="2400" dirty="0">
                <a:latin typeface="Arial" charset="0"/>
              </a:rPr>
              <a:t>	</a:t>
            </a:r>
            <a:r>
              <a:rPr lang="en-US" sz="2400" dirty="0" smtClean="0">
                <a:latin typeface="Arial" charset="0"/>
              </a:rPr>
              <a:t>Much </a:t>
            </a:r>
            <a:r>
              <a:rPr lang="en-US" sz="2400" dirty="0">
                <a:latin typeface="Arial" charset="0"/>
              </a:rPr>
              <a:t>efficient mode.</a:t>
            </a: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e.g. </a:t>
            </a:r>
            <a:r>
              <a:rPr lang="en-US" sz="2400" dirty="0">
                <a:latin typeface="Arial" charset="0"/>
              </a:rPr>
              <a:t>Cellular phone, PTC phone </a:t>
            </a:r>
            <a:r>
              <a:rPr lang="en-US" sz="2400" dirty="0" smtClean="0">
                <a:latin typeface="Arial" charset="0"/>
              </a:rPr>
              <a:t>etc.</a:t>
            </a:r>
            <a:endParaRPr lang="en-US" sz="2400" dirty="0">
              <a:latin typeface="Arial" charset="0"/>
            </a:endParaRPr>
          </a:p>
        </p:txBody>
      </p:sp>
      <p:pic>
        <p:nvPicPr>
          <p:cNvPr id="12" name="Picture 3" descr="f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5"/>
          <a:stretch>
            <a:fillRect/>
          </a:stretch>
        </p:blipFill>
        <p:spPr bwMode="auto">
          <a:xfrm>
            <a:off x="2305050" y="5466344"/>
            <a:ext cx="8478838" cy="1391655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999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65127" y="1267941"/>
            <a:ext cx="8229600" cy="1143000"/>
          </a:xfrm>
          <a:ln algn="ctr"/>
          <a:extLst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GB" sz="2800" dirty="0">
                <a:latin typeface="Arial" pitchFamily="34" charset="0"/>
                <a:ea typeface="+mn-ea"/>
                <a:cs typeface="Arial" pitchFamily="34" charset="0"/>
              </a:rPr>
              <a:t>End 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782968" y="6108174"/>
            <a:ext cx="112209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2E5CB2-9C56-4C4E-9F8A-031E63E2A4DA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  <p:sp>
        <p:nvSpPr>
          <p:cNvPr id="3" name="TextBox 2"/>
          <p:cNvSpPr txBox="1"/>
          <p:nvPr/>
        </p:nvSpPr>
        <p:spPr>
          <a:xfrm>
            <a:off x="1014152" y="2809702"/>
            <a:ext cx="1087304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Wisdom comes only through suffering.</a:t>
            </a:r>
          </a:p>
          <a:p>
            <a:r>
              <a:rPr lang="en-US" sz="4800" dirty="0" smtClean="0"/>
              <a:t>                     								AESCHYLUS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59132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08979" y="1937982"/>
            <a:ext cx="466753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/>
              <a:t>?</a:t>
            </a:r>
            <a:endParaRPr lang="en-US" sz="23900" b="1" dirty="0"/>
          </a:p>
        </p:txBody>
      </p:sp>
    </p:spTree>
    <p:extLst>
      <p:ext uri="{BB962C8B-B14F-4D97-AF65-F5344CB8AC3E}">
        <p14:creationId xmlns:p14="http://schemas.microsoft.com/office/powerpoint/2010/main" val="3085814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0840" y="2484845"/>
            <a:ext cx="117258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Computer &amp; its Application in </a:t>
            </a:r>
            <a:r>
              <a:rPr lang="en-US" sz="6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Pharmacy with </a:t>
            </a:r>
            <a:r>
              <a:rPr lang="en-US" sz="6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Munim </a:t>
            </a:r>
            <a:r>
              <a:rPr lang="en-US" sz="6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Akhtar</a:t>
            </a:r>
            <a:endParaRPr lang="en-US" sz="6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1156" y="-40992"/>
            <a:ext cx="821552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smtClean="0">
                <a:ln/>
                <a:solidFill>
                  <a:schemeClr val="accent3"/>
                </a:solidFill>
              </a:rPr>
              <a:t>Welcome to </a:t>
            </a:r>
            <a:endParaRPr lang="en-US" sz="8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395" y="5504135"/>
            <a:ext cx="11725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Free online </a:t>
            </a:r>
            <a:r>
              <a:rPr lang="en-US" sz="2800" b="1" dirty="0" smtClean="0">
                <a:solidFill>
                  <a:srgbClr val="0000FF"/>
                </a:solidFill>
              </a:rPr>
              <a:t>quality educational tutorials about Computer in Pharmacy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1" r="16362"/>
          <a:stretch/>
        </p:blipFill>
        <p:spPr>
          <a:xfrm>
            <a:off x="204395" y="1096935"/>
            <a:ext cx="2166272" cy="13766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31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2060620" y="381000"/>
          <a:ext cx="220658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" t="9266" r="8375" b="8361"/>
          <a:stretch/>
        </p:blipFill>
        <p:spPr>
          <a:xfrm>
            <a:off x="508903" y="937881"/>
            <a:ext cx="9847928" cy="5045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853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178624" y="316612"/>
            <a:ext cx="9603275" cy="1283588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800" dirty="0"/>
              <a:t>What is </a:t>
            </a:r>
            <a:r>
              <a:rPr lang="en-US" altLang="en-US" sz="4800" dirty="0" smtClean="0"/>
              <a:t>Communication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02943" y="2117322"/>
            <a:ext cx="11219724" cy="3628385"/>
          </a:xfrm>
        </p:spPr>
        <p:txBody>
          <a:bodyPr>
            <a:noAutofit/>
          </a:bodyPr>
          <a:lstStyle/>
          <a:p>
            <a:pPr algn="just"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en-US" altLang="en-US" sz="2500" b="0" dirty="0" smtClean="0"/>
              <a:t>The </a:t>
            </a:r>
            <a:r>
              <a:rPr lang="en-US" altLang="en-US" sz="2500" b="0" dirty="0" smtClean="0">
                <a:solidFill>
                  <a:srgbClr val="FF0000"/>
                </a:solidFill>
              </a:rPr>
              <a:t>exchanging of </a:t>
            </a:r>
            <a:r>
              <a:rPr lang="en-US" altLang="en-US" sz="2500" dirty="0">
                <a:solidFill>
                  <a:srgbClr val="FF0000"/>
                </a:solidFill>
              </a:rPr>
              <a:t>information </a:t>
            </a:r>
            <a:r>
              <a:rPr lang="en-US" altLang="en-US" sz="2500" dirty="0"/>
              <a:t>or</a:t>
            </a:r>
            <a:r>
              <a:rPr lang="en-US" altLang="en-US" sz="2500" dirty="0">
                <a:solidFill>
                  <a:srgbClr val="FF0000"/>
                </a:solidFill>
              </a:rPr>
              <a:t> conveying meaningful </a:t>
            </a:r>
            <a:r>
              <a:rPr lang="en-US" altLang="en-US" sz="2500" dirty="0" smtClean="0">
                <a:solidFill>
                  <a:srgbClr val="FF0000"/>
                </a:solidFill>
              </a:rPr>
              <a:t>data</a:t>
            </a:r>
            <a:r>
              <a:rPr lang="en-US" altLang="en-US" sz="2500" b="0" dirty="0" smtClean="0"/>
              <a:t>, ideas or </a:t>
            </a:r>
            <a:r>
              <a:rPr lang="en-US" altLang="en-US" sz="2500" b="0" dirty="0" smtClean="0"/>
              <a:t>news among each other.</a:t>
            </a:r>
            <a:endParaRPr lang="en-US" altLang="en-US" sz="2500" b="0" dirty="0" smtClean="0"/>
          </a:p>
          <a:p>
            <a:pPr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en-US" altLang="en-US" sz="2500" b="0" dirty="0" smtClean="0"/>
              <a:t>It is a two </a:t>
            </a:r>
            <a:r>
              <a:rPr lang="en-US" altLang="en-US" sz="2500" b="0" dirty="0" smtClean="0"/>
              <a:t>way process of reaching mutual understanding in </a:t>
            </a:r>
            <a:r>
              <a:rPr lang="en-US" altLang="en-US" sz="2500" b="0" dirty="0" smtClean="0"/>
              <a:t>which participants exchange </a:t>
            </a:r>
            <a:r>
              <a:rPr lang="en-US" altLang="en-US" sz="2500" b="0" dirty="0" smtClean="0"/>
              <a:t>of information </a:t>
            </a:r>
            <a:r>
              <a:rPr lang="en-US" altLang="en-US" sz="2500" b="0" dirty="0" smtClean="0"/>
              <a:t>among each other.</a:t>
            </a:r>
            <a:endParaRPr lang="en-US" altLang="en-US" sz="2500" b="0" dirty="0" smtClean="0"/>
          </a:p>
          <a:p>
            <a:pPr>
              <a:buClr>
                <a:srgbClr val="0033CC"/>
              </a:buClr>
              <a:buFont typeface="Wingdings" panose="05000000000000000000" pitchFamily="2" charset="2"/>
              <a:buChar char="Ø"/>
            </a:pPr>
            <a:endParaRPr lang="en-US" altLang="en-US" sz="2500" b="0" dirty="0" smtClean="0"/>
          </a:p>
          <a:p>
            <a:pPr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en-US" altLang="en-US" sz="2500" dirty="0" smtClean="0">
                <a:solidFill>
                  <a:srgbClr val="FF0000"/>
                </a:solidFill>
              </a:rPr>
              <a:t>e.g., </a:t>
            </a:r>
            <a:r>
              <a:rPr lang="en-US" altLang="en-US" sz="2500" dirty="0" smtClean="0"/>
              <a:t>Face to face communication, or without face to face communication</a:t>
            </a:r>
            <a:endParaRPr lang="en-US" altLang="en-US" sz="2500" b="0" dirty="0" smtClean="0"/>
          </a:p>
        </p:txBody>
      </p:sp>
    </p:spTree>
    <p:extLst>
      <p:ext uri="{BB962C8B-B14F-4D97-AF65-F5344CB8AC3E}">
        <p14:creationId xmlns:p14="http://schemas.microsoft.com/office/powerpoint/2010/main" val="27069502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88" y="0"/>
            <a:ext cx="9603275" cy="6829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What is </a:t>
            </a:r>
            <a:r>
              <a:rPr lang="en-US" sz="3600" dirty="0"/>
              <a:t>Computer 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809" y="1859778"/>
            <a:ext cx="7797054" cy="40330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Definition: </a:t>
            </a:r>
            <a:r>
              <a:rPr lang="en-US" dirty="0" smtClean="0"/>
              <a:t>Computer</a:t>
            </a:r>
            <a:r>
              <a:rPr lang="en-US" dirty="0"/>
              <a:t> </a:t>
            </a:r>
            <a:r>
              <a:rPr lang="en-US" b="1" dirty="0"/>
              <a:t>communications </a:t>
            </a:r>
            <a:r>
              <a:rPr lang="en-US" b="1" dirty="0" smtClean="0"/>
              <a:t>i</a:t>
            </a:r>
            <a:r>
              <a:rPr lang="en-US" dirty="0" smtClean="0"/>
              <a:t>s </a:t>
            </a:r>
            <a:r>
              <a:rPr lang="en-US" dirty="0"/>
              <a:t>a process in which two or more computers </a:t>
            </a:r>
            <a:r>
              <a:rPr lang="en-US" dirty="0" smtClean="0"/>
              <a:t>devices </a:t>
            </a:r>
            <a:r>
              <a:rPr lang="en-US" dirty="0"/>
              <a:t>transfer data, instructions, and information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types of computers and mobile devices serve as sending and receiving </a:t>
            </a:r>
            <a:r>
              <a:rPr lang="en-US" dirty="0" smtClean="0"/>
              <a:t>in </a:t>
            </a:r>
            <a:r>
              <a:rPr lang="en-US" dirty="0"/>
              <a:t>a communications </a:t>
            </a:r>
            <a:r>
              <a:rPr lang="en-US" dirty="0" smtClean="0"/>
              <a:t>system, Transferring </a:t>
            </a:r>
            <a:r>
              <a:rPr lang="en-US" dirty="0"/>
              <a:t>data from one computer to another over a network.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rgbClr val="FF0000"/>
                </a:solidFill>
              </a:rPr>
              <a:t>e.g., </a:t>
            </a:r>
            <a:r>
              <a:rPr lang="en-US" dirty="0" smtClean="0"/>
              <a:t>Sending</a:t>
            </a:r>
            <a:r>
              <a:rPr lang="en-US" dirty="0"/>
              <a:t> text messages between mobile devices.</a:t>
            </a:r>
          </a:p>
          <a:p>
            <a:r>
              <a:rPr lang="en-US" dirty="0"/>
              <a:t>Sending an e-mail.</a:t>
            </a:r>
          </a:p>
          <a:p>
            <a:r>
              <a:rPr lang="en-US" dirty="0"/>
              <a:t>Collaborating on shared documents and spreadsheets.</a:t>
            </a:r>
          </a:p>
          <a:p>
            <a:r>
              <a:rPr lang="en-US" dirty="0"/>
              <a:t>Voice chat or calls with other people over the </a:t>
            </a:r>
            <a:r>
              <a:rPr lang="en-US" dirty="0" smtClean="0"/>
              <a:t>Internet.</a:t>
            </a:r>
            <a:endParaRPr lang="en-US" dirty="0"/>
          </a:p>
          <a:p>
            <a:r>
              <a:rPr lang="en-US" dirty="0"/>
              <a:t>Video call or conferencing with other people over the </a:t>
            </a:r>
            <a:r>
              <a:rPr lang="en-US" dirty="0" smtClean="0"/>
              <a:t>Internet like Zoom app etc.</a:t>
            </a:r>
            <a:endParaRPr lang="en-US" dirty="0"/>
          </a:p>
        </p:txBody>
      </p:sp>
      <p:pic>
        <p:nvPicPr>
          <p:cNvPr id="2050" name="Picture 2" descr="https://sites.google.com/site/pnutpck11/_/rsrc/1467032724537/lesson-3---the-building-blocks-basic-components-of-networks/Screen%20Shot%202016-06-27%20at%209.04.44%20PM.png?height=353&amp;width=4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1" b="17522"/>
          <a:stretch/>
        </p:blipFill>
        <p:spPr bwMode="auto">
          <a:xfrm>
            <a:off x="8053863" y="1968217"/>
            <a:ext cx="4064000" cy="361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10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29849" y="272955"/>
            <a:ext cx="9603275" cy="68290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en-US" sz="4400" dirty="0" smtClean="0"/>
              <a:t>What is 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 smtClean="0"/>
              <a:t>Telecommunication</a:t>
            </a:r>
            <a:endParaRPr lang="en-US" altLang="en-US" sz="44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66550" y="1871807"/>
            <a:ext cx="11720650" cy="425806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v"/>
            </a:pPr>
            <a:r>
              <a:rPr lang="en-US" sz="2500" dirty="0"/>
              <a:t>Telecommunications refers to the </a:t>
            </a:r>
            <a:r>
              <a:rPr lang="en-US" sz="2500" dirty="0">
                <a:solidFill>
                  <a:srgbClr val="FF0000"/>
                </a:solidFill>
              </a:rPr>
              <a:t>exchange of information </a:t>
            </a:r>
            <a:r>
              <a:rPr lang="en-US" sz="2500" dirty="0">
                <a:solidFill>
                  <a:srgbClr val="FF0000"/>
                </a:solidFill>
              </a:rPr>
              <a:t>electronically </a:t>
            </a:r>
            <a:r>
              <a:rPr lang="en-US" sz="2500" dirty="0" smtClean="0"/>
              <a:t>by </a:t>
            </a:r>
            <a:r>
              <a:rPr lang="en-US" sz="2500" dirty="0"/>
              <a:t>means over a significant distance.</a:t>
            </a:r>
            <a:endParaRPr lang="en-US" altLang="en-US" sz="2500" dirty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v"/>
            </a:pPr>
            <a:r>
              <a:rPr lang="en-US" altLang="en-US" sz="2500" dirty="0"/>
              <a:t>Telecommunication is the </a:t>
            </a:r>
            <a:r>
              <a:rPr lang="en-US" altLang="en-US" sz="2500" dirty="0"/>
              <a:t>process of </a:t>
            </a:r>
            <a:r>
              <a:rPr lang="en-US" altLang="en-US" sz="2500" dirty="0">
                <a:solidFill>
                  <a:srgbClr val="FF0000"/>
                </a:solidFill>
              </a:rPr>
              <a:t>transferring data electronically </a:t>
            </a:r>
            <a:r>
              <a:rPr lang="en-US" altLang="en-US" sz="2500" dirty="0"/>
              <a:t>from one place to another. </a:t>
            </a: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v"/>
            </a:pPr>
            <a:r>
              <a:rPr lang="en-US" altLang="en-US" sz="2500" dirty="0" smtClean="0"/>
              <a:t>Communication </a:t>
            </a:r>
            <a:r>
              <a:rPr lang="en-US" altLang="en-US" sz="2500" dirty="0"/>
              <a:t>over a distance </a:t>
            </a:r>
            <a:r>
              <a:rPr lang="en-US" altLang="en-US" sz="2500" dirty="0">
                <a:solidFill>
                  <a:srgbClr val="FF0000"/>
                </a:solidFill>
              </a:rPr>
              <a:t>by cable</a:t>
            </a:r>
            <a:r>
              <a:rPr lang="en-US" altLang="en-US" sz="2500" dirty="0" smtClean="0">
                <a:solidFill>
                  <a:srgbClr val="FF0000"/>
                </a:solidFill>
              </a:rPr>
              <a:t>, </a:t>
            </a:r>
            <a:r>
              <a:rPr lang="en-US" altLang="en-US" sz="2500" dirty="0">
                <a:solidFill>
                  <a:srgbClr val="FF0000"/>
                </a:solidFill>
              </a:rPr>
              <a:t>telephone, or broadcasting</a:t>
            </a:r>
            <a:r>
              <a:rPr lang="en-US" altLang="en-US" sz="2500" dirty="0"/>
              <a:t> is called telecommunication.</a:t>
            </a: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v"/>
            </a:pPr>
            <a:r>
              <a:rPr lang="en-US" altLang="en-US" sz="2500" b="0" dirty="0" smtClean="0"/>
              <a:t>Data can be transferred using different </a:t>
            </a:r>
            <a:r>
              <a:rPr lang="en-US" altLang="en-US" sz="2500" dirty="0">
                <a:solidFill>
                  <a:srgbClr val="FF0000"/>
                </a:solidFill>
              </a:rPr>
              <a:t>medium</a:t>
            </a:r>
            <a:r>
              <a:rPr lang="en-US" altLang="en-US" sz="2500" dirty="0">
                <a:solidFill>
                  <a:srgbClr val="FF0000"/>
                </a:solidFill>
              </a:rPr>
              <a:t> </a:t>
            </a:r>
            <a:r>
              <a:rPr lang="en-US" altLang="en-US" sz="2500" dirty="0">
                <a:solidFill>
                  <a:srgbClr val="FF0000"/>
                </a:solidFill>
              </a:rPr>
              <a:t>like mobile networks</a:t>
            </a:r>
            <a:r>
              <a:rPr lang="en-US" altLang="en-US" sz="2500" b="0" dirty="0" smtClean="0"/>
              <a:t>, Computer networks, </a:t>
            </a:r>
            <a:r>
              <a:rPr lang="en-US" altLang="en-US" sz="2500" b="0" dirty="0" smtClean="0"/>
              <a:t>etc.</a:t>
            </a:r>
          </a:p>
          <a:p>
            <a:pPr>
              <a:buClr>
                <a:srgbClr val="000099"/>
              </a:buClr>
              <a:buFont typeface="Wingdings" panose="05000000000000000000" pitchFamily="2" charset="2"/>
              <a:buChar char="v"/>
            </a:pPr>
            <a:endParaRPr lang="en-US" altLang="en-US" sz="2500" b="0" dirty="0" smtClean="0"/>
          </a:p>
        </p:txBody>
      </p:sp>
      <p:pic>
        <p:nvPicPr>
          <p:cNvPr id="6146" name="Picture 2" descr="What is Telecommunication device ? This is a Telecommunication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b="8269"/>
          <a:stretch/>
        </p:blipFill>
        <p:spPr bwMode="auto">
          <a:xfrm>
            <a:off x="4408226" y="5112420"/>
            <a:ext cx="3170920" cy="174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601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12" y="793230"/>
            <a:ext cx="9603275" cy="682905"/>
          </a:xfrm>
        </p:spPr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40" y="1846399"/>
            <a:ext cx="9272871" cy="345061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Text Messaging Services: </a:t>
            </a:r>
            <a:r>
              <a:rPr lang="en-US" dirty="0">
                <a:solidFill>
                  <a:srgbClr val="0000FF"/>
                </a:solidFill>
              </a:rPr>
              <a:t>Users can send and receive wireless </a:t>
            </a:r>
            <a:r>
              <a:rPr lang="en-US" dirty="0"/>
              <a:t>messages to</a:t>
            </a:r>
            <a:br>
              <a:rPr lang="en-US" dirty="0"/>
            </a:br>
            <a:r>
              <a:rPr lang="en-US" dirty="0"/>
              <a:t>and from smart phones, cell </a:t>
            </a:r>
            <a:r>
              <a:rPr lang="en-US" dirty="0" smtClean="0"/>
              <a:t>phones like text messaging </a:t>
            </a:r>
            <a:r>
              <a:rPr lang="en-US" dirty="0"/>
              <a:t>typically </a:t>
            </a:r>
            <a:r>
              <a:rPr lang="en-US" dirty="0" smtClean="0"/>
              <a:t>less </a:t>
            </a:r>
            <a:r>
              <a:rPr lang="en-US" dirty="0"/>
              <a:t>than 300 </a:t>
            </a:r>
            <a:r>
              <a:rPr lang="en-US" dirty="0" smtClean="0"/>
              <a:t>characters.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Instant Messaging: </a:t>
            </a:r>
            <a:r>
              <a:rPr lang="en-US" dirty="0" smtClean="0"/>
              <a:t>IM </a:t>
            </a:r>
            <a:r>
              <a:rPr lang="en-US" dirty="0"/>
              <a:t>is a </a:t>
            </a:r>
            <a:r>
              <a:rPr lang="en-US" dirty="0">
                <a:solidFill>
                  <a:srgbClr val="0000FF"/>
                </a:solidFill>
              </a:rPr>
              <a:t>real-time Internet communications </a:t>
            </a:r>
            <a:r>
              <a:rPr lang="en-US" dirty="0"/>
              <a:t>service that allows wireless mobile devices to exchange messages with one or more mobile </a:t>
            </a:r>
            <a:r>
              <a:rPr lang="en-US" dirty="0" smtClean="0"/>
              <a:t>devices and </a:t>
            </a:r>
            <a:r>
              <a:rPr lang="en-US" dirty="0">
                <a:solidFill>
                  <a:srgbClr val="FF0000"/>
                </a:solidFill>
              </a:rPr>
              <a:t>both parties must be online at the same time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like smart </a:t>
            </a:r>
            <a:r>
              <a:rPr lang="en-US" dirty="0"/>
              <a:t>phone or other mobile </a:t>
            </a:r>
            <a:r>
              <a:rPr lang="en-US" dirty="0" smtClean="0"/>
              <a:t>device, </a:t>
            </a:r>
            <a:r>
              <a:rPr lang="en-US" dirty="0" smtClean="0">
                <a:solidFill>
                  <a:srgbClr val="FF0000"/>
                </a:solidFill>
              </a:rPr>
              <a:t>e.g., </a:t>
            </a:r>
            <a:r>
              <a:rPr lang="en-US" dirty="0" smtClean="0"/>
              <a:t>mobile to </a:t>
            </a:r>
            <a:r>
              <a:rPr lang="en-US" dirty="0" smtClean="0"/>
              <a:t>mobile or </a:t>
            </a:r>
            <a:r>
              <a:rPr lang="en-US" dirty="0" smtClean="0"/>
              <a:t>conference call etc.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Picture/Video Messaging: </a:t>
            </a:r>
            <a:r>
              <a:rPr lang="en-US" dirty="0" smtClean="0"/>
              <a:t>Users can </a:t>
            </a:r>
            <a:r>
              <a:rPr lang="en-US" dirty="0">
                <a:solidFill>
                  <a:srgbClr val="0000FF"/>
                </a:solidFill>
              </a:rPr>
              <a:t>send pictures and sound files</a:t>
            </a:r>
            <a:r>
              <a:rPr lang="en-US" dirty="0"/>
              <a:t>, as well as short text messages, to a phone or other personal mobile device, or a computer</a:t>
            </a:r>
          </a:p>
        </p:txBody>
      </p:sp>
      <p:pic>
        <p:nvPicPr>
          <p:cNvPr id="3074" name="Picture 2" descr="https://sites.google.com/site/pnutpck11/_/rsrc/1467033395364/lesson-3---the-building-blocks-basic-components-of-networks/Screen%20Shot%202016-06-27%20at%209.16.05%20PM.png?height=334&amp;width=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911" y="3386667"/>
            <a:ext cx="2856089" cy="265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335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51579" y="804519"/>
            <a:ext cx="7737577" cy="68290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Information processing steps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438400" y="2514600"/>
            <a:ext cx="1676400" cy="9144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b="1" dirty="0"/>
              <a:t>Information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5334000" y="2667000"/>
            <a:ext cx="1676400" cy="9144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b="1"/>
              <a:t>Manipulate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8229600" y="2590800"/>
            <a:ext cx="1676400" cy="9144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b="1"/>
              <a:t>Signal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114800" y="2895600"/>
            <a:ext cx="1219200" cy="304800"/>
          </a:xfrm>
          <a:prstGeom prst="leftRightArrow">
            <a:avLst>
              <a:gd name="adj1" fmla="val 50000"/>
              <a:gd name="adj2" fmla="val 8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7107072" y="2895600"/>
            <a:ext cx="1219200" cy="304800"/>
          </a:xfrm>
          <a:prstGeom prst="leftRightArrow">
            <a:avLst>
              <a:gd name="adj1" fmla="val 50000"/>
              <a:gd name="adj2" fmla="val 8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5776" name="Object 2"/>
          <p:cNvGraphicFramePr>
            <a:graphicFrameLocks noChangeAspect="1"/>
          </p:cNvGraphicFramePr>
          <p:nvPr/>
        </p:nvGraphicFramePr>
        <p:xfrm>
          <a:off x="2514600" y="4267201"/>
          <a:ext cx="1676400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Clip" r:id="rId5" imgW="1285646" imgH="1026871" progId="MS_ClipArt_Gallery.2">
                  <p:embed/>
                </p:oleObj>
              </mc:Choice>
              <mc:Fallback>
                <p:oleObj name="Clip" r:id="rId5" imgW="1285646" imgH="1026871" progId="MS_ClipArt_Gallery.2">
                  <p:embed/>
                  <p:pic>
                    <p:nvPicPr>
                      <p:cNvPr id="7577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267201"/>
                        <a:ext cx="1676400" cy="133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5334000" y="4572000"/>
            <a:ext cx="1676400" cy="9144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b="1"/>
              <a:t>001011101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4114800" y="4876800"/>
            <a:ext cx="1219200" cy="304800"/>
          </a:xfrm>
          <a:prstGeom prst="leftRightArrow">
            <a:avLst>
              <a:gd name="adj1" fmla="val 50000"/>
              <a:gd name="adj2" fmla="val 8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7010400" y="4876800"/>
            <a:ext cx="1219200" cy="304800"/>
          </a:xfrm>
          <a:prstGeom prst="leftRightArrow">
            <a:avLst>
              <a:gd name="adj1" fmla="val 50000"/>
              <a:gd name="adj2" fmla="val 8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229600" y="4724400"/>
            <a:ext cx="2133600" cy="609600"/>
            <a:chOff x="4272" y="3072"/>
            <a:chExt cx="1344" cy="240"/>
          </a:xfrm>
        </p:grpSpPr>
        <p:grpSp>
          <p:nvGrpSpPr>
            <p:cNvPr id="8206" name="Group 13"/>
            <p:cNvGrpSpPr>
              <a:grpSpLocks/>
            </p:cNvGrpSpPr>
            <p:nvPr/>
          </p:nvGrpSpPr>
          <p:grpSpPr bwMode="auto">
            <a:xfrm>
              <a:off x="4272" y="3072"/>
              <a:ext cx="1152" cy="240"/>
              <a:chOff x="4272" y="3216"/>
              <a:chExt cx="1152" cy="240"/>
            </a:xfrm>
          </p:grpSpPr>
          <p:sp>
            <p:nvSpPr>
              <p:cNvPr id="8208" name="Line 14"/>
              <p:cNvSpPr>
                <a:spLocks noChangeShapeType="1"/>
              </p:cNvSpPr>
              <p:nvPr/>
            </p:nvSpPr>
            <p:spPr bwMode="auto">
              <a:xfrm>
                <a:off x="4272" y="34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9" name="Line 15"/>
              <p:cNvSpPr>
                <a:spLocks noChangeShapeType="1"/>
              </p:cNvSpPr>
              <p:nvPr/>
            </p:nvSpPr>
            <p:spPr bwMode="auto">
              <a:xfrm flipV="1">
                <a:off x="4416" y="321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0" name="Line 16"/>
              <p:cNvSpPr>
                <a:spLocks noChangeShapeType="1"/>
              </p:cNvSpPr>
              <p:nvPr/>
            </p:nvSpPr>
            <p:spPr bwMode="auto">
              <a:xfrm>
                <a:off x="4416" y="321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1" name="Line 17"/>
              <p:cNvSpPr>
                <a:spLocks noChangeShapeType="1"/>
              </p:cNvSpPr>
              <p:nvPr/>
            </p:nvSpPr>
            <p:spPr bwMode="auto">
              <a:xfrm>
                <a:off x="4608" y="321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" name="Line 18"/>
              <p:cNvSpPr>
                <a:spLocks noChangeShapeType="1"/>
              </p:cNvSpPr>
              <p:nvPr/>
            </p:nvSpPr>
            <p:spPr bwMode="auto">
              <a:xfrm>
                <a:off x="4608" y="345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" name="Line 19"/>
              <p:cNvSpPr>
                <a:spLocks noChangeShapeType="1"/>
              </p:cNvSpPr>
              <p:nvPr/>
            </p:nvSpPr>
            <p:spPr bwMode="auto">
              <a:xfrm flipV="1">
                <a:off x="4800" y="321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4" name="Line 20"/>
              <p:cNvSpPr>
                <a:spLocks noChangeShapeType="1"/>
              </p:cNvSpPr>
              <p:nvPr/>
            </p:nvSpPr>
            <p:spPr bwMode="auto">
              <a:xfrm>
                <a:off x="4800" y="3216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5" name="Line 21"/>
              <p:cNvSpPr>
                <a:spLocks noChangeShapeType="1"/>
              </p:cNvSpPr>
              <p:nvPr/>
            </p:nvSpPr>
            <p:spPr bwMode="auto">
              <a:xfrm>
                <a:off x="5232" y="321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Line 22"/>
              <p:cNvSpPr>
                <a:spLocks noChangeShapeType="1"/>
              </p:cNvSpPr>
              <p:nvPr/>
            </p:nvSpPr>
            <p:spPr bwMode="auto">
              <a:xfrm>
                <a:off x="5232" y="345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7" name="Line 23"/>
              <p:cNvSpPr>
                <a:spLocks noChangeShapeType="1"/>
              </p:cNvSpPr>
              <p:nvPr/>
            </p:nvSpPr>
            <p:spPr bwMode="auto">
              <a:xfrm flipH="1" flipV="1">
                <a:off x="5424" y="321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07" name="Line 24"/>
            <p:cNvSpPr>
              <a:spLocks noChangeShapeType="1"/>
            </p:cNvSpPr>
            <p:nvPr/>
          </p:nvSpPr>
          <p:spPr bwMode="auto">
            <a:xfrm>
              <a:off x="5424" y="30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3529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curtains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5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5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  <p:bldP spid="10246" grpId="0" animBg="1"/>
      <p:bldP spid="10247" grpId="0" animBg="1"/>
      <p:bldP spid="10249" grpId="0" animBg="1"/>
      <p:bldP spid="10250" grpId="0" animBg="1"/>
      <p:bldP spid="102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96486" y="562748"/>
            <a:ext cx="9603275" cy="682905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Basic elements of communication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930" y="1715143"/>
            <a:ext cx="11666447" cy="2610859"/>
          </a:xfrm>
        </p:spPr>
        <p:txBody>
          <a:bodyPr>
            <a:noAutofit/>
          </a:bodyPr>
          <a:lstStyle/>
          <a:p>
            <a:pPr marL="514350" indent="-514350">
              <a:buClr>
                <a:srgbClr val="000099"/>
              </a:buClr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0000FF"/>
                </a:solidFill>
              </a:rPr>
              <a:t>Sender</a:t>
            </a:r>
            <a:r>
              <a:rPr lang="en-US" sz="2800" b="1" dirty="0">
                <a:solidFill>
                  <a:srgbClr val="0000FF"/>
                </a:solidFill>
              </a:rPr>
              <a:t>: </a:t>
            </a:r>
            <a:r>
              <a:rPr lang="en-US" sz="2800" dirty="0"/>
              <a:t>The sender is the </a:t>
            </a:r>
            <a:r>
              <a:rPr lang="en-US" sz="2800" dirty="0">
                <a:solidFill>
                  <a:srgbClr val="FF0000"/>
                </a:solidFill>
              </a:rPr>
              <a:t>device that </a:t>
            </a:r>
            <a:r>
              <a:rPr lang="en-US" sz="2800" dirty="0" smtClean="0">
                <a:solidFill>
                  <a:srgbClr val="FF0000"/>
                </a:solidFill>
              </a:rPr>
              <a:t>sends </a:t>
            </a:r>
            <a:r>
              <a:rPr lang="en-US" sz="2800" dirty="0">
                <a:solidFill>
                  <a:srgbClr val="FF0000"/>
                </a:solidFill>
              </a:rPr>
              <a:t>the data, </a:t>
            </a:r>
            <a:r>
              <a:rPr lang="en-US" sz="2800" dirty="0"/>
              <a:t>also called source</a:t>
            </a:r>
            <a:endParaRPr lang="en-US" sz="2800" dirty="0" smtClean="0"/>
          </a:p>
          <a:p>
            <a:pPr marL="514350" indent="-514350">
              <a:buClr>
                <a:srgbClr val="000099"/>
              </a:buClr>
              <a:buFont typeface="+mj-lt"/>
              <a:buAutoNum type="arabicPeriod"/>
              <a:defRPr/>
            </a:pPr>
            <a:r>
              <a:rPr lang="en-US" sz="2500" b="1" dirty="0" smtClean="0">
                <a:solidFill>
                  <a:srgbClr val="0000FF"/>
                </a:solidFill>
              </a:rPr>
              <a:t>Medium: </a:t>
            </a:r>
            <a:r>
              <a:rPr lang="en-US" sz="2800" dirty="0"/>
              <a:t>The medium is </a:t>
            </a:r>
            <a:r>
              <a:rPr lang="en-US" sz="2800" dirty="0">
                <a:solidFill>
                  <a:srgbClr val="FF0000"/>
                </a:solidFill>
              </a:rPr>
              <a:t>the path that connects the sender </a:t>
            </a:r>
            <a:r>
              <a:rPr lang="en-US" sz="2800" dirty="0" smtClean="0">
                <a:solidFill>
                  <a:srgbClr val="FF0000"/>
                </a:solidFill>
              </a:rPr>
              <a:t>with receiver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  <a:r>
              <a:rPr lang="en-US" sz="2800" dirty="0" smtClean="0"/>
              <a:t>It </a:t>
            </a:r>
            <a:r>
              <a:rPr lang="en-US" sz="2800" dirty="0"/>
              <a:t>is also called communication </a:t>
            </a:r>
            <a:r>
              <a:rPr lang="en-US" sz="2800" dirty="0" smtClean="0"/>
              <a:t>channel, e.g., </a:t>
            </a:r>
            <a:r>
              <a:rPr lang="en-US" sz="2500" dirty="0" smtClean="0"/>
              <a:t>Computer network, </a:t>
            </a:r>
            <a:r>
              <a:rPr lang="en-US" sz="2500" dirty="0"/>
              <a:t>mobile </a:t>
            </a:r>
            <a:r>
              <a:rPr lang="en-US" sz="2500" dirty="0" smtClean="0"/>
              <a:t>network, </a:t>
            </a:r>
            <a:r>
              <a:rPr lang="en-US" sz="2800" dirty="0"/>
              <a:t>Copper wire, </a:t>
            </a:r>
            <a:r>
              <a:rPr lang="en-US" sz="2800" dirty="0" smtClean="0"/>
              <a:t>Fiber-optic, </a:t>
            </a:r>
            <a:r>
              <a:rPr lang="en-US" sz="2800" dirty="0"/>
              <a:t>air waves etc</a:t>
            </a:r>
            <a:r>
              <a:rPr lang="en-US" sz="2800" dirty="0" smtClean="0"/>
              <a:t>.</a:t>
            </a:r>
            <a:endParaRPr lang="en-US" sz="2500" b="1" dirty="0" smtClean="0">
              <a:solidFill>
                <a:srgbClr val="0000FF"/>
              </a:solidFill>
            </a:endParaRPr>
          </a:p>
          <a:p>
            <a:pPr marL="514350" indent="-514350">
              <a:buClr>
                <a:srgbClr val="000099"/>
              </a:buClr>
              <a:buFont typeface="+mj-lt"/>
              <a:buAutoNum type="arabicPeriod"/>
              <a:defRPr/>
            </a:pPr>
            <a:r>
              <a:rPr lang="en-US" sz="2500" b="1" dirty="0" smtClean="0">
                <a:solidFill>
                  <a:srgbClr val="0000FF"/>
                </a:solidFill>
              </a:rPr>
              <a:t>Receiver: </a:t>
            </a:r>
            <a:r>
              <a:rPr lang="en-US" altLang="en-US" sz="2800" dirty="0"/>
              <a:t>The receiver is the device that </a:t>
            </a:r>
            <a:r>
              <a:rPr lang="en-US" altLang="en-US" sz="2800" dirty="0">
                <a:solidFill>
                  <a:srgbClr val="FF0000"/>
                </a:solidFill>
              </a:rPr>
              <a:t>accept the </a:t>
            </a:r>
            <a:r>
              <a:rPr lang="en-US" altLang="en-US" sz="2800" dirty="0" smtClean="0">
                <a:solidFill>
                  <a:srgbClr val="FF0000"/>
                </a:solidFill>
              </a:rPr>
              <a:t>data</a:t>
            </a:r>
            <a:r>
              <a:rPr lang="en-US" altLang="en-US" sz="2800" dirty="0" smtClean="0"/>
              <a:t>, Computer</a:t>
            </a:r>
            <a:r>
              <a:rPr lang="en-US" altLang="en-US" sz="2800" dirty="0"/>
              <a:t>, </a:t>
            </a:r>
            <a:r>
              <a:rPr lang="en-US" altLang="en-US" sz="2800" dirty="0" smtClean="0"/>
              <a:t>Printer </a:t>
            </a:r>
            <a:r>
              <a:rPr lang="en-US" altLang="en-US" sz="2800" dirty="0"/>
              <a:t>etc.</a:t>
            </a:r>
          </a:p>
          <a:p>
            <a:pPr marL="514350" indent="-514350">
              <a:buClr>
                <a:srgbClr val="000099"/>
              </a:buClr>
              <a:buFont typeface="+mj-lt"/>
              <a:buAutoNum type="arabicPeriod"/>
              <a:defRPr/>
            </a:pPr>
            <a:endParaRPr lang="en-US" sz="2500" dirty="0"/>
          </a:p>
        </p:txBody>
      </p:sp>
      <p:pic>
        <p:nvPicPr>
          <p:cNvPr id="5122" name="Picture 2" descr="AI and Telecommunic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" t="54665" r="6888"/>
          <a:stretch/>
        </p:blipFill>
        <p:spPr bwMode="auto">
          <a:xfrm>
            <a:off x="3530487" y="4572000"/>
            <a:ext cx="5295332" cy="206838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6533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4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5|1.4|1.3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657</TotalTime>
  <Words>392</Words>
  <Application>Microsoft Office PowerPoint</Application>
  <PresentationFormat>Widescreen</PresentationFormat>
  <Paragraphs>106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</vt:lpstr>
      <vt:lpstr>Calibri</vt:lpstr>
      <vt:lpstr>Gill Sans MT</vt:lpstr>
      <vt:lpstr>Monotype Sorts</vt:lpstr>
      <vt:lpstr>Open Sans</vt:lpstr>
      <vt:lpstr>新細明體</vt:lpstr>
      <vt:lpstr>Times</vt:lpstr>
      <vt:lpstr>Wingdings</vt:lpstr>
      <vt:lpstr>Gallery</vt:lpstr>
      <vt:lpstr>Clip</vt:lpstr>
      <vt:lpstr>PowerPoint Presentation</vt:lpstr>
      <vt:lpstr>PowerPoint Presentation</vt:lpstr>
      <vt:lpstr>PowerPoint Presentation</vt:lpstr>
      <vt:lpstr> What is Communication </vt:lpstr>
      <vt:lpstr>What is Computer communications</vt:lpstr>
      <vt:lpstr>What is  Telecommunication</vt:lpstr>
      <vt:lpstr>USES OF COMPUTER COMMUNICATIONS</vt:lpstr>
      <vt:lpstr>Information processing steps</vt:lpstr>
      <vt:lpstr> Basic elements of communication </vt:lpstr>
      <vt:lpstr>Communication Channels</vt:lpstr>
      <vt:lpstr>Communication Channels…</vt:lpstr>
      <vt:lpstr>Communication Channels…</vt:lpstr>
      <vt:lpstr>Modes of  Communication</vt:lpstr>
      <vt:lpstr>Simplest</vt:lpstr>
      <vt:lpstr>Half –Duplex mode</vt:lpstr>
      <vt:lpstr>Full-duplex mode</vt:lpstr>
      <vt:lpstr>End Note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Computer communication</dc:title>
  <dc:subject>Application of Computer in Pharmacy</dc:subject>
  <dc:creator>Munim Akhtar</dc:creator>
  <cp:lastModifiedBy>Windows User</cp:lastModifiedBy>
  <cp:revision>67</cp:revision>
  <dcterms:created xsi:type="dcterms:W3CDTF">2019-02-24T16:43:22Z</dcterms:created>
  <dcterms:modified xsi:type="dcterms:W3CDTF">2020-05-10T07:45:28Z</dcterms:modified>
</cp:coreProperties>
</file>