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37"/>
  </p:notesMasterIdLst>
  <p:sldIdLst>
    <p:sldId id="256" r:id="rId2"/>
    <p:sldId id="262" r:id="rId3"/>
    <p:sldId id="269" r:id="rId4"/>
    <p:sldId id="263" r:id="rId5"/>
    <p:sldId id="264" r:id="rId6"/>
    <p:sldId id="265" r:id="rId7"/>
    <p:sldId id="276" r:id="rId8"/>
    <p:sldId id="277" r:id="rId9"/>
    <p:sldId id="278" r:id="rId10"/>
    <p:sldId id="279" r:id="rId11"/>
    <p:sldId id="280" r:id="rId12"/>
    <p:sldId id="281" r:id="rId13"/>
    <p:sldId id="282" r:id="rId14"/>
    <p:sldId id="283" r:id="rId15"/>
    <p:sldId id="266" r:id="rId16"/>
    <p:sldId id="270" r:id="rId17"/>
    <p:sldId id="267" r:id="rId18"/>
    <p:sldId id="285" r:id="rId19"/>
    <p:sldId id="286" r:id="rId20"/>
    <p:sldId id="287" r:id="rId21"/>
    <p:sldId id="288" r:id="rId22"/>
    <p:sldId id="289" r:id="rId23"/>
    <p:sldId id="271" r:id="rId24"/>
    <p:sldId id="272" r:id="rId25"/>
    <p:sldId id="257" r:id="rId26"/>
    <p:sldId id="274" r:id="rId27"/>
    <p:sldId id="273" r:id="rId28"/>
    <p:sldId id="259" r:id="rId29"/>
    <p:sldId id="260" r:id="rId30"/>
    <p:sldId id="261" r:id="rId31"/>
    <p:sldId id="258" r:id="rId32"/>
    <p:sldId id="291" r:id="rId33"/>
    <p:sldId id="284" r:id="rId34"/>
    <p:sldId id="275" r:id="rId35"/>
    <p:sldId id="292" r:id="rId36"/>
  </p:sldIdLst>
  <p:sldSz cx="9144000" cy="6858000" type="screen4x3"/>
  <p:notesSz cx="6858000" cy="9144000"/>
  <p:defaultTextStyle>
    <a:defPPr>
      <a:defRPr lang="en-US"/>
    </a:defPPr>
    <a:lvl1pPr algn="l" rtl="0" eaLnBrk="0" fontAlgn="base" hangingPunct="0">
      <a:spcBef>
        <a:spcPct val="0"/>
      </a:spcBef>
      <a:spcAft>
        <a:spcPct val="0"/>
      </a:spcAft>
      <a:defRPr sz="5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5400" kern="1200">
        <a:solidFill>
          <a:schemeClr val="tx1"/>
        </a:solidFill>
        <a:latin typeface="Arial" charset="0"/>
        <a:ea typeface="ヒラギノ角ゴ Pro W3" charset="-128"/>
        <a:cs typeface="+mn-cs"/>
      </a:defRPr>
    </a:lvl5pPr>
    <a:lvl6pPr marL="2286000" algn="l" defTabSz="914400" rtl="0" eaLnBrk="1" latinLnBrk="0" hangingPunct="1">
      <a:defRPr sz="5400" kern="1200">
        <a:solidFill>
          <a:schemeClr val="tx1"/>
        </a:solidFill>
        <a:latin typeface="Arial" charset="0"/>
        <a:ea typeface="ヒラギノ角ゴ Pro W3" charset="-128"/>
        <a:cs typeface="+mn-cs"/>
      </a:defRPr>
    </a:lvl6pPr>
    <a:lvl7pPr marL="2743200" algn="l" defTabSz="914400" rtl="0" eaLnBrk="1" latinLnBrk="0" hangingPunct="1">
      <a:defRPr sz="5400" kern="1200">
        <a:solidFill>
          <a:schemeClr val="tx1"/>
        </a:solidFill>
        <a:latin typeface="Arial" charset="0"/>
        <a:ea typeface="ヒラギノ角ゴ Pro W3" charset="-128"/>
        <a:cs typeface="+mn-cs"/>
      </a:defRPr>
    </a:lvl7pPr>
    <a:lvl8pPr marL="3200400" algn="l" defTabSz="914400" rtl="0" eaLnBrk="1" latinLnBrk="0" hangingPunct="1">
      <a:defRPr sz="5400" kern="1200">
        <a:solidFill>
          <a:schemeClr val="tx1"/>
        </a:solidFill>
        <a:latin typeface="Arial" charset="0"/>
        <a:ea typeface="ヒラギノ角ゴ Pro W3" charset="-128"/>
        <a:cs typeface="+mn-cs"/>
      </a:defRPr>
    </a:lvl8pPr>
    <a:lvl9pPr marL="3657600" algn="l" defTabSz="914400" rtl="0" eaLnBrk="1" latinLnBrk="0" hangingPunct="1">
      <a:defRPr sz="5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1505"/>
    <a:srgbClr val="FFFF00"/>
    <a:srgbClr val="C5E216"/>
    <a:srgbClr val="996633"/>
    <a:srgbClr val="00FF00"/>
    <a:srgbClr val="669900"/>
    <a:srgbClr val="CCFF66"/>
    <a:srgbClr val="66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7" d="100"/>
          <a:sy n="77"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0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18A0713-AC29-483F-9722-24A4DA4C9A46}"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8C37F4B8-0963-4D67-82BF-859094A28BCC}" type="slidenum">
              <a:rPr lang="ru-RU"/>
              <a:pPr/>
              <a:t>1</a:t>
            </a:fld>
            <a:endParaRPr lang="ru-RU"/>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AD9565D6-B970-4A03-BE7B-A5E17FF8BF46}" type="slidenum">
              <a:rPr lang="ru-RU"/>
              <a:pPr/>
              <a:t>2</a:t>
            </a:fld>
            <a:endParaRPr lang="ru-RU"/>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6C956D0-04B8-465D-9D93-1FA476A89290}" type="slidenum">
              <a:rPr lang="ru-RU"/>
              <a:pPr/>
              <a:t>18</a:t>
            </a:fld>
            <a:endParaRPr lang="ru-RU"/>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59C748B-03A3-4A91-BCAB-D03D05C1AAC6}" type="slidenum">
              <a:rPr lang="ru-RU"/>
              <a:pPr/>
              <a:t>20</a:t>
            </a:fld>
            <a:endParaRPr lang="ru-RU"/>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mtClean="0"/>
              <a:t> </a:t>
            </a: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F9EA168-64F9-429B-99D6-D9C79C6C714B}" type="slidenum">
              <a:rPr lang="ru-RU"/>
              <a:pPr/>
              <a:t>22</a:t>
            </a:fld>
            <a:endParaRPr lang="ru-RU"/>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4250CDA-161E-4976-8DB6-4798895C2F32}" type="slidenum">
              <a:rPr lang="ru-RU"/>
              <a:pPr/>
              <a:t>23</a:t>
            </a:fld>
            <a:endParaRPr lang="ru-RU"/>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9CA8DDD-9EB9-42F5-BA05-3083B5DE321F}" type="slidenum">
              <a:rPr lang="ru-RU"/>
              <a:pPr/>
              <a:t>26</a:t>
            </a:fld>
            <a:endParaRPr lang="ru-RU"/>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7349546-1C60-462D-ABC6-E45EAB2C77BE}" type="slidenum">
              <a:rPr lang="ru-RU"/>
              <a:pPr/>
              <a:t>27</a:t>
            </a:fld>
            <a:endParaRPr lang="ru-RU"/>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90AF78A-DCCF-42D0-A974-2A3213432DEA}" type="slidenum">
              <a:rPr lang="ru-RU"/>
              <a:pPr/>
              <a:t>35</a:t>
            </a:fld>
            <a:endParaRPr lang="ru-RU"/>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Please save water. If you see anyone playing or polluting water stop them and make the world a better place to live in.</a:t>
            </a: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en-US"/>
          </a:p>
        </p:txBody>
      </p:sp>
      <p:sp>
        <p:nvSpPr>
          <p:cNvPr id="18434"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8435" name="Rectangle 3"/>
          <p:cNvSpPr>
            <a:spLocks noGrp="1" noChangeArrowheads="1"/>
          </p:cNvSpPr>
          <p:nvPr>
            <p:ph type="subTitle" idx="1"/>
          </p:nvPr>
        </p:nvSpPr>
        <p:spPr>
          <a:xfrm>
            <a:off x="1981200" y="3962400"/>
            <a:ext cx="6553200" cy="1752600"/>
          </a:xfrm>
        </p:spPr>
        <p:txBody>
          <a:bodyPr/>
          <a:lstStyle>
            <a:lvl1pPr marL="0" indent="0">
              <a:buFont typeface="Wingdings" charset="2"/>
              <a:buNone/>
              <a:defRPr sz="28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11B96760-5189-4095-9EA9-EA106CC6AB5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0B4ADF-DF9C-47DF-BFFB-EB7ACDF6C41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BA044E9-01E1-4827-B650-D9B1DB8988A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0A7A3A-2185-4CC8-AF2B-921CD6607CF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3A92667-E182-458C-91EC-331217D6C6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2CC06AE-4B6E-41A4-BEE0-E2365F98A73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7698AC5-5360-4000-A3A2-698532F621C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61338A9-8DF3-44E1-96CF-F6EA36D9675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20EA30-D15C-4B4B-A204-105C0880E17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ECE8021-0718-4BF6-8C1D-A1C42E4E66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6C1AE3-F994-4927-9745-99AF8ED8A19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defRPr>
            </a:lvl1pPr>
          </a:lstStyle>
          <a:p>
            <a:pPr>
              <a:defRPr/>
            </a:pPr>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defRPr>
            </a:lvl1pPr>
          </a:lstStyle>
          <a:p>
            <a:pPr>
              <a:defRPr/>
            </a:pPr>
            <a:endParaRPr lang="en-US"/>
          </a:p>
        </p:txBody>
      </p:sp>
      <p:sp>
        <p:nvSpPr>
          <p:cNvPr id="174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defRPr>
            </a:lvl1pPr>
          </a:lstStyle>
          <a:p>
            <a:fld id="{07C68722-5F83-48A8-9C0C-C21B0EF39497}" type="slidenum">
              <a:rPr lang="en-US"/>
              <a:pPr/>
              <a:t>‹#›</a:t>
            </a:fld>
            <a:endParaRPr lang="en-US"/>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ヒラギノ角ゴ Pro W3" charset="-128"/>
          <a:cs typeface="+mj-cs"/>
        </a:defRPr>
      </a:lvl1pPr>
      <a:lvl2pPr algn="l" rtl="0" eaLnBrk="0" fontAlgn="base" hangingPunct="0">
        <a:spcBef>
          <a:spcPct val="0"/>
        </a:spcBef>
        <a:spcAft>
          <a:spcPct val="0"/>
        </a:spcAft>
        <a:defRPr sz="4200">
          <a:solidFill>
            <a:schemeClr val="tx2"/>
          </a:solidFill>
          <a:latin typeface="Garamond" pitchFamily="18" charset="0"/>
          <a:ea typeface="ヒラギノ角ゴ Pro W3" charset="-128"/>
        </a:defRPr>
      </a:lvl2pPr>
      <a:lvl3pPr algn="l" rtl="0" eaLnBrk="0" fontAlgn="base" hangingPunct="0">
        <a:spcBef>
          <a:spcPct val="0"/>
        </a:spcBef>
        <a:spcAft>
          <a:spcPct val="0"/>
        </a:spcAft>
        <a:defRPr sz="4200">
          <a:solidFill>
            <a:schemeClr val="tx2"/>
          </a:solidFill>
          <a:latin typeface="Garamond" pitchFamily="18" charset="0"/>
          <a:ea typeface="ヒラギノ角ゴ Pro W3" charset="-128"/>
        </a:defRPr>
      </a:lvl3pPr>
      <a:lvl4pPr algn="l" rtl="0" eaLnBrk="0" fontAlgn="base" hangingPunct="0">
        <a:spcBef>
          <a:spcPct val="0"/>
        </a:spcBef>
        <a:spcAft>
          <a:spcPct val="0"/>
        </a:spcAft>
        <a:defRPr sz="4200">
          <a:solidFill>
            <a:schemeClr val="tx2"/>
          </a:solidFill>
          <a:latin typeface="Garamond" pitchFamily="18" charset="0"/>
          <a:ea typeface="ヒラギノ角ゴ Pro W3" charset="-128"/>
        </a:defRPr>
      </a:lvl4pPr>
      <a:lvl5pPr algn="l" rtl="0" eaLnBrk="0" fontAlgn="base" hangingPunct="0">
        <a:spcBef>
          <a:spcPct val="0"/>
        </a:spcBef>
        <a:spcAft>
          <a:spcPct val="0"/>
        </a:spcAft>
        <a:defRPr sz="4200">
          <a:solidFill>
            <a:schemeClr val="tx2"/>
          </a:solidFill>
          <a:latin typeface="Garamond" pitchFamily="18" charset="0"/>
          <a:ea typeface="ヒラギノ角ゴ Pro W3" charset="-128"/>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2"/>
        <a:buChar char="n"/>
        <a:defRPr sz="3000">
          <a:solidFill>
            <a:schemeClr val="tx1"/>
          </a:solidFill>
          <a:latin typeface="+mn-lt"/>
          <a:ea typeface="ヒラギノ角ゴ Pro W3" charset="-128"/>
          <a:cs typeface="+mn-cs"/>
        </a:defRPr>
      </a:lvl1pPr>
      <a:lvl2pPr marL="669925" indent="-325438" algn="l" rtl="0" eaLnBrk="0" fontAlgn="base" hangingPunct="0">
        <a:spcBef>
          <a:spcPct val="20000"/>
        </a:spcBef>
        <a:spcAft>
          <a:spcPct val="0"/>
        </a:spcAft>
        <a:buClr>
          <a:schemeClr val="accent2"/>
        </a:buClr>
        <a:buSzPct val="60000"/>
        <a:buFont typeface="Wingdings" charset="2"/>
        <a:buChar char="q"/>
        <a:defRPr sz="2600">
          <a:solidFill>
            <a:schemeClr val="tx1"/>
          </a:solidFill>
          <a:latin typeface="+mn-lt"/>
          <a:ea typeface="ヒラギノ角ゴ Pro W3" charset="-128"/>
        </a:defRPr>
      </a:lvl2pPr>
      <a:lvl3pPr marL="1022350" indent="-350838" algn="l" rtl="0" eaLnBrk="0" fontAlgn="base" hangingPunct="0">
        <a:spcBef>
          <a:spcPct val="20000"/>
        </a:spcBef>
        <a:spcAft>
          <a:spcPct val="0"/>
        </a:spcAft>
        <a:buClr>
          <a:schemeClr val="accent1"/>
        </a:buClr>
        <a:buSzPct val="65000"/>
        <a:buFont typeface="Wingdings" charset="2"/>
        <a:buChar char="n"/>
        <a:defRPr sz="2200">
          <a:solidFill>
            <a:schemeClr val="tx1"/>
          </a:solidFill>
          <a:latin typeface="+mn-lt"/>
          <a:ea typeface="ヒラギノ角ゴ Pro W3" charset="-128"/>
        </a:defRPr>
      </a:lvl3pPr>
      <a:lvl4pPr marL="1339850" indent="-315913" algn="l" rtl="0" eaLnBrk="0" fontAlgn="base" hangingPunct="0">
        <a:spcBef>
          <a:spcPct val="20000"/>
        </a:spcBef>
        <a:spcAft>
          <a:spcPct val="0"/>
        </a:spcAft>
        <a:buClr>
          <a:schemeClr val="accent2"/>
        </a:buClr>
        <a:buSzPct val="70000"/>
        <a:buFont typeface="Wingdings" charset="2"/>
        <a:buChar char="q"/>
        <a:defRPr sz="2000">
          <a:solidFill>
            <a:schemeClr val="tx1"/>
          </a:solidFill>
          <a:latin typeface="+mn-lt"/>
          <a:ea typeface="ヒラギノ角ゴ Pro W3" charset="-128"/>
        </a:defRPr>
      </a:lvl4pPr>
      <a:lvl5pPr marL="1681163" indent="-339725" algn="l" rtl="0" eaLnBrk="0" fontAlgn="base" hangingPunct="0">
        <a:spcBef>
          <a:spcPct val="20000"/>
        </a:spcBef>
        <a:spcAft>
          <a:spcPct val="0"/>
        </a:spcAft>
        <a:buClr>
          <a:schemeClr val="accent1"/>
        </a:buClr>
        <a:buSzPct val="75000"/>
        <a:buFont typeface="Wingdings" charset="2"/>
        <a:buChar char="§"/>
        <a:defRPr sz="2000">
          <a:solidFill>
            <a:schemeClr val="tx1"/>
          </a:solidFill>
          <a:latin typeface="+mn-lt"/>
          <a:ea typeface="ヒラギノ角ゴ Pro W3" charset="-128"/>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ヒラギノ角ゴ Pro W3" charset="-128"/>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ヒラギノ角ゴ Pro W3" charset="-128"/>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ヒラギノ角ゴ Pro W3" charset="-128"/>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Vsakovac%C3%AD_n%C3%A1dr%C5%BEe_um%C4%9Bl%C3%A9_infiltrace_v_%C3%9AV_K%C3%A1ran%C3%BD.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Activated_Sludge_1.p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n.wikipedia.org/wiki/File:Activated_Sludge_1.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ru/imgres?imgurl=http://www.timesnews.net/gnpics/46375Chlorination02.jpg&amp;imgrefurl=http://www.timesnews.net/article.php?id=9015876&amp;usg=__Er5XBWPwk0GIQEUNxD3dst3koAQ=&amp;h=289&amp;w=400&amp;sz=41&amp;hl=ru&amp;start=9&amp;um=1&amp;itbs=1&amp;tbnid=U1ZnAhnoERA9rM:&amp;tbnh=90&amp;tbnw=124&amp;prev=/images?q=photograph+of+chlorination+in+the+process+of+purification+of+water&amp;hl=ru&amp;lr=&amp;sa=N&amp;um=1&amp;newwindow=1"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ru/imgres?imgurl=http://www.ci.loveland.co.us/PublicWorks/stormwater/Images/SWQuality/WaterPollution.jpg&amp;imgrefurl=http://www.ci.loveland.co.us/PublicWorks/stormwater/StormwaterQuality.htm&amp;usg=__9fIYSFa7DuDH4EiXkn8JZwbKC8s=&amp;h=889&amp;w=1050&amp;sz=202&amp;hl=ru&amp;start=12&amp;sig2=BN2mIg4wdh2JE8TOPJnmYw&amp;um=1&amp;itbs=1&amp;tbnid=Htm_ZPpYk3vJnM:&amp;tbnh=127&amp;tbnw=150&amp;prev=/images?q=chart+of+water+pollution&amp;hl=ru&amp;lr=&amp;sa=G&amp;um=1&amp;newwindow=1&amp;ei=IDtwS6zOBoKcmwOhgeHSB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images.google.ru/imgres?imgurl=http://www.worldwidephotos.org/pics/1645_b.jpg&amp;imgrefurl=http://www.worldwidephotos.org/en/foto/1645/&amp;usg=__r12LQ8cjyD5u3On6Rk6IoOkTxxQ=&amp;h=249&amp;w=380&amp;sz=39&amp;hl=ru&amp;start=2&amp;sig2=yIYkpQc0VBPmRpf6vumlXA&amp;um=1&amp;itbs=1&amp;tbnid=oE28WsHXdHSotM:&amp;tbnh=81&amp;tbnw=123&amp;prev=/images?q=photographs+of+trash+in+the+ganga+river&amp;hl=ru&amp;lr=&amp;sa=G&amp;um=1&amp;newwindow=1&amp;ei=wzdwS6WsL4fymwO-iZjQB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ru/imgres?imgurl=http://redgreenandblue.org/files/2009/01/indianwater.jpg&amp;imgrefurl=http://redgreenandblue.org/2009/01/25/record-levels-of-pharmaceuticals-found-in-indias-water/&amp;usg=__uUnJW9Y7UOxvePi7HVHhrj8bmfo=&amp;h=310&amp;w=500&amp;sz=124&amp;hl=ru&amp;start=3&amp;um=1&amp;itbs=1&amp;tbnid=MF9VriBi_0673M:&amp;tbnh=81&amp;tbnw=130&amp;prev=/images?q=industries+and+factories+contaminating++water&amp;hl=ru&amp;lr=&amp;sa=G&amp;um=1&amp;newwindow=1" TargetMode="External"/><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images.google.ru/imgres?imgurl=http://www.ec.gc.ca/eau-water/9E705000-157D-4003-A961-2A77D9212B6F/e_mount7b-lg.jpg&amp;imgrefurl=http://www.ec.gc.ca/eau-water/default.asp?lang=En&amp;n=9E705000-1&amp;usg=__sfajrpDS5DWuDCZSE6q499Z4obw=&amp;h=600&amp;w=433&amp;sz=32&amp;hl=ru&amp;start=9&amp;um=1&amp;itbs=1&amp;tbnid=FTnGjimFllltaM:&amp;tbnh=135&amp;tbnw=97&amp;prev=/images?q=industries+and+factories+contaminating++water&amp;hl=ru&amp;lr=&amp;sa=G&amp;um=1&amp;newwindow=1" TargetMode="External"/><Relationship Id="rId5" Type="http://schemas.openxmlformats.org/officeDocument/2006/relationships/image" Target="../media/image26.jpeg"/><Relationship Id="rId4" Type="http://schemas.openxmlformats.org/officeDocument/2006/relationships/hyperlink" Target="http://images.google.ru/imgres?imgurl=http://www.waterencyclopedia.com/images/wsci_01_img0017.jpg&amp;imgrefurl=http://kaiwendejournal.blogspot.com/2009_07_01_archive.html&amp;usg=__m5ELihZZFQwJA305EF0hP7Yu8Io=&amp;h=304&amp;w=336&amp;sz=29&amp;hl=ru&amp;start=18&amp;um=1&amp;itbs=1&amp;tbnid=LVxCgicRpOntJM:&amp;tbnh=108&amp;tbnw=119&amp;prev=/images?q=industries+and+factories+contaminating++water&amp;hl=ru&amp;lr=&amp;sa=G&amp;um=1&amp;newwindow=1" TargetMode="External"/><Relationship Id="rId9"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s://mail.google.com/mail/?ui=2&amp;ik=065078eeea&amp;view=att&amp;th=12699640d8fc9383&amp;attid=0.6&amp;disp=inline&amp;realattid=f_g59n86h55&amp;zw"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ru/imgres?imgurl=http://pond.dnr.cornell.edu/Pond/Images/fishkill.jpg&amp;imgrefurl=http://pond.dnr.cornell.edu/Pond/fishmanagementdoc.htm&amp;usg=__Kwt8uuUEcOiLvi_9EqigqWq77ns=&amp;h=680&amp;w=751&amp;sz=157&amp;hl=ru&amp;start=8&amp;um=1&amp;itbs=1&amp;tbnid=tW_JpX0t_NT8MM:&amp;tbnh=128&amp;tbnw=141&amp;prev=/images?q=mammals+dying+due+to+contamination+of+the+water&amp;hl=ru&amp;lr=&amp;sa=N&amp;um=1&amp;newwindow=1"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images.google.ru/imgres?imgurl=http://www.foodpoisonjournal.com/uploads/image/trout.jpg&amp;imgrefurl=http://www.foodpoisonjournal.com/articles/food-poisoning-watch/&amp;usg=__sWsH1hJmy7RUovO9Q7ToCNU_VUM=&amp;h=359&amp;w=739&amp;sz=45&amp;hl=ru&amp;start=30&amp;um=1&amp;itbs=1&amp;tbnid=E8Hnrt3CCDQgmM:&amp;tbnh=68&amp;tbnw=141&amp;prev=/images?q=mammals+dying+due+to+contamination+of+the+water&amp;ndsp=20&amp;hl=ru&amp;lr=&amp;sa=N&amp;start=20&amp;um=1&amp;newwindow=1" TargetMode="Externa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ru/imgres?imgurl=http://watercharity.org/images/darfur/darfur1.jpg&amp;imgrefurl=http://watercharity.org/node?page=5&amp;usg=__ABWglGLrSx0pFAKPTb3fAx1Mb_c=&amp;h=450&amp;w=600&amp;sz=89&amp;hl=ru&amp;start=9&amp;sig2=KUeB27SikEZQXw7GCgcYeQ&amp;um=1&amp;itbs=1&amp;tbnid=v5wWL7KGITA7BM:&amp;tbnh=101&amp;tbnw=135&amp;prev=/images?q=people+dying+due+to+water+pollution&amp;hl=ru&amp;lr=&amp;sa=N&amp;um=1&amp;newwindow=1&amp;ei=qjZwS4-cGaPqmgO43sTiBA"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File:FilterDiagram.svg"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Siltation_or_Sedimentation.jpg"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WordArt 5"/>
          <p:cNvSpPr>
            <a:spLocks noChangeArrowheads="1" noChangeShapeType="1" noTextEdit="1"/>
          </p:cNvSpPr>
          <p:nvPr/>
        </p:nvSpPr>
        <p:spPr bwMode="auto">
          <a:xfrm>
            <a:off x="2411413" y="188913"/>
            <a:ext cx="3800475" cy="647700"/>
          </a:xfrm>
          <a:prstGeom prst="rect">
            <a:avLst/>
          </a:prstGeom>
        </p:spPr>
        <p:txBody>
          <a:bodyPr wrap="none" fromWordArt="1">
            <a:prstTxWarp prst="textPlain">
              <a:avLst>
                <a:gd name="adj" fmla="val 50000"/>
              </a:avLst>
            </a:prstTxWarp>
          </a:bodyPr>
          <a:lstStyle/>
          <a:p>
            <a:pPr algn="ctr"/>
            <a:r>
              <a:rPr lang="en-US" sz="3600" kern="10">
                <a:ln w="9525" cap="rnd">
                  <a:solidFill>
                    <a:srgbClr val="FFFF00"/>
                  </a:solidFill>
                  <a:prstDash val="sysDot"/>
                  <a:round/>
                  <a:headEnd/>
                  <a:tailEnd/>
                </a:ln>
                <a:gradFill rotWithShape="1">
                  <a:gsLst>
                    <a:gs pos="0">
                      <a:srgbClr val="FFFFFF"/>
                    </a:gs>
                    <a:gs pos="100000">
                      <a:schemeClr val="tx1"/>
                    </a:gs>
                  </a:gsLst>
                  <a:path path="rect">
                    <a:fillToRect l="50000" t="50000" r="50000" b="50000"/>
                  </a:path>
                </a:gradFill>
                <a:latin typeface="Arial Black"/>
              </a:rPr>
              <a:t>Water pollution</a:t>
            </a:r>
          </a:p>
        </p:txBody>
      </p:sp>
      <p:sp>
        <p:nvSpPr>
          <p:cNvPr id="4099" name="Rectangle 9"/>
          <p:cNvSpPr>
            <a:spLocks noChangeArrowheads="1"/>
          </p:cNvSpPr>
          <p:nvPr/>
        </p:nvSpPr>
        <p:spPr bwMode="auto">
          <a:xfrm>
            <a:off x="1763713" y="765175"/>
            <a:ext cx="4686300" cy="2124075"/>
          </a:xfrm>
          <a:prstGeom prst="rect">
            <a:avLst/>
          </a:prstGeom>
          <a:solidFill>
            <a:schemeClr val="bg1"/>
          </a:solidFill>
          <a:ln w="9525">
            <a:noFill/>
            <a:miter lim="800000"/>
            <a:headEnd/>
            <a:tailEnd/>
          </a:ln>
        </p:spPr>
        <p:txBody>
          <a:bodyPr wrap="none">
            <a:spAutoFit/>
          </a:bodyPr>
          <a:lstStyle/>
          <a:p>
            <a:pPr algn="ctr" eaLnBrk="1" hangingPunct="1">
              <a:spcBef>
                <a:spcPct val="30000"/>
              </a:spcBef>
            </a:pPr>
            <a:r>
              <a:rPr lang="en-US"/>
              <a:t>Presented by:-</a:t>
            </a:r>
          </a:p>
          <a:p>
            <a:pPr algn="ctr" eaLnBrk="1" hangingPunct="1">
              <a:spcBef>
                <a:spcPct val="30000"/>
              </a:spcBef>
            </a:pPr>
            <a:r>
              <a:rPr lang="en-US" sz="2000"/>
              <a:t>Dr.Abdul Ghani </a:t>
            </a:r>
          </a:p>
          <a:p>
            <a:pPr algn="ctr" eaLnBrk="1" hangingPunct="1">
              <a:spcBef>
                <a:spcPct val="30000"/>
              </a:spcBef>
            </a:pPr>
            <a:r>
              <a:rPr lang="en-US" sz="2000"/>
              <a:t>Assistant Prof of Botany</a:t>
            </a:r>
          </a:p>
          <a:p>
            <a:pPr algn="ctr" eaLnBrk="1" hangingPunct="1">
              <a:spcBef>
                <a:spcPct val="30000"/>
              </a:spcBef>
            </a:pPr>
            <a:endParaRPr lang="en-US" sz="2000"/>
          </a:p>
        </p:txBody>
      </p:sp>
      <p:sp>
        <p:nvSpPr>
          <p:cNvPr id="4100" name="Rectangle 12"/>
          <p:cNvSpPr>
            <a:spLocks noChangeArrowheads="1"/>
          </p:cNvSpPr>
          <p:nvPr/>
        </p:nvSpPr>
        <p:spPr bwMode="auto">
          <a:xfrm>
            <a:off x="3541713" y="3832225"/>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4101" name="Picture 11" descr="http://www.umich.edu/~gs265/society/Earthbig.jpg"/>
          <p:cNvPicPr>
            <a:picLocks noChangeAspect="1" noChangeArrowheads="1"/>
          </p:cNvPicPr>
          <p:nvPr/>
        </p:nvPicPr>
        <p:blipFill>
          <a:blip r:embed="rId4"/>
          <a:srcRect/>
          <a:stretch>
            <a:fillRect/>
          </a:stretch>
        </p:blipFill>
        <p:spPr bwMode="auto">
          <a:xfrm>
            <a:off x="2555875" y="2862263"/>
            <a:ext cx="3838575" cy="3519487"/>
          </a:xfrm>
          <a:prstGeom prst="rect">
            <a:avLst/>
          </a:prstGeom>
          <a:noFill/>
          <a:ln w="57150">
            <a:solidFill>
              <a:srgbClr val="FF0000"/>
            </a:solidFill>
            <a:prstDash val="sysDot"/>
            <a:miter lim="800000"/>
            <a:headEnd/>
            <a:tailEnd/>
          </a:ln>
        </p:spPr>
      </p:pic>
      <p:sp>
        <p:nvSpPr>
          <p:cNvPr id="4102" name="WordArt 13"/>
          <p:cNvSpPr>
            <a:spLocks noChangeArrowheads="1" noChangeShapeType="1" noTextEdit="1"/>
          </p:cNvSpPr>
          <p:nvPr/>
        </p:nvSpPr>
        <p:spPr bwMode="auto">
          <a:xfrm rot="-1148667">
            <a:off x="539750" y="2781300"/>
            <a:ext cx="1162050" cy="6477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latin typeface="Arial Black"/>
            </a:endParaRPr>
          </a:p>
        </p:txBody>
      </p:sp>
      <p:sp>
        <p:nvSpPr>
          <p:cNvPr id="4103" name="WordArt 14"/>
          <p:cNvSpPr>
            <a:spLocks noChangeArrowheads="1" noChangeShapeType="1" noTextEdit="1"/>
          </p:cNvSpPr>
          <p:nvPr/>
        </p:nvSpPr>
        <p:spPr bwMode="auto">
          <a:xfrm rot="1722005">
            <a:off x="6948488" y="2924175"/>
            <a:ext cx="1314450" cy="647700"/>
          </a:xfrm>
          <a:prstGeom prst="rect">
            <a:avLst/>
          </a:prstGeom>
        </p:spPr>
        <p:txBody>
          <a:bodyPr wrap="none" fromWordArt="1">
            <a:prstTxWarp prst="textPlain">
              <a:avLst>
                <a:gd name="adj" fmla="val 50000"/>
              </a:avLst>
            </a:prstTxWarp>
          </a:bodyPr>
          <a:lstStyle/>
          <a:p>
            <a:pPr algn="ct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19860000" scaled="1"/>
              </a:gradFill>
              <a:effectLst>
                <a:outerShdw dist="35921" dir="2700000" sy="50000" kx="2115830" algn="bl" rotWithShape="0">
                  <a:srgbClr val="C0C0C0">
                    <a:alpha val="79999"/>
                  </a:srgbClr>
                </a:outerShdw>
              </a:effectLst>
              <a:latin typeface="Arial Black"/>
            </a:endParaRPr>
          </a:p>
        </p:txBody>
      </p:sp>
      <p:sp>
        <p:nvSpPr>
          <p:cNvPr id="4104" name="WordArt 15"/>
          <p:cNvSpPr>
            <a:spLocks noChangeArrowheads="1" noChangeShapeType="1" noTextEdit="1"/>
          </p:cNvSpPr>
          <p:nvPr/>
        </p:nvSpPr>
        <p:spPr bwMode="auto">
          <a:xfrm>
            <a:off x="539750" y="5373688"/>
            <a:ext cx="17049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endParaRPr lang="en-US" sz="3600" kern="10">
              <a:ln w="9525">
                <a:round/>
                <a:headEnd/>
                <a:tailEnd/>
              </a:ln>
              <a:gradFill rotWithShape="1">
                <a:gsLst>
                  <a:gs pos="0">
                    <a:srgbClr val="FFFFCC"/>
                  </a:gs>
                  <a:gs pos="100000">
                    <a:srgbClr val="FF9999"/>
                  </a:gs>
                </a:gsLst>
                <a:lin ang="5400000" scaled="1"/>
              </a:gradFill>
              <a:latin typeface="Times New Roman"/>
              <a:cs typeface="Times New Roman"/>
            </a:endParaRPr>
          </a:p>
        </p:txBody>
      </p:sp>
      <p:sp>
        <p:nvSpPr>
          <p:cNvPr id="4105" name="WordArt 16"/>
          <p:cNvSpPr>
            <a:spLocks noChangeArrowheads="1" noChangeShapeType="1" noTextEdit="1"/>
          </p:cNvSpPr>
          <p:nvPr/>
        </p:nvSpPr>
        <p:spPr bwMode="auto">
          <a:xfrm>
            <a:off x="7235825" y="5229225"/>
            <a:ext cx="1047750" cy="523875"/>
          </a:xfrm>
          <a:prstGeom prst="rect">
            <a:avLst/>
          </a:prstGeom>
        </p:spPr>
        <p:txBody>
          <a:bodyPr wrap="none" fromWordArt="1">
            <a:prstTxWarp prst="textPlain">
              <a:avLst>
                <a:gd name="adj" fmla="val 50000"/>
              </a:avLst>
            </a:prstTxWarp>
          </a:bodyPr>
          <a:lstStyle/>
          <a:p>
            <a:pPr algn="ctr"/>
            <a:endPar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endParaRPr>
          </a:p>
        </p:txBody>
      </p:sp>
      <p:sp>
        <p:nvSpPr>
          <p:cNvPr id="4106" name="WordArt 17"/>
          <p:cNvSpPr>
            <a:spLocks noChangeArrowheads="1" noChangeShapeType="1" noTextEdit="1"/>
          </p:cNvSpPr>
          <p:nvPr/>
        </p:nvSpPr>
        <p:spPr bwMode="auto">
          <a:xfrm>
            <a:off x="3779838" y="5949950"/>
            <a:ext cx="1114425" cy="762000"/>
          </a:xfrm>
          <a:prstGeom prst="rect">
            <a:avLst/>
          </a:prstGeom>
        </p:spPr>
        <p:txBody>
          <a:bodyPr wrap="none" fromWordArt="1">
            <a:prstTxWarp prst="textPlain">
              <a:avLst>
                <a:gd name="adj" fmla="val 50000"/>
              </a:avLst>
            </a:prstTxWarp>
          </a:bodyPr>
          <a:lstStyle/>
          <a:p>
            <a:pPr algn="ctr"/>
            <a:endParaRPr lang="en-US" sz="3600" i="1" kern="10">
              <a:ln w="9525">
                <a:solidFill>
                  <a:srgbClr val="000000"/>
                </a:solidFill>
                <a:round/>
                <a:headEnd/>
                <a:tailEnd/>
              </a:ln>
              <a:solidFill>
                <a:srgbClr val="00FFFF"/>
              </a:solidFill>
              <a:effectLst>
                <a:outerShdw dist="35921" dir="2700000" algn="ctr" rotWithShape="0">
                  <a:srgbClr val="808080">
                    <a:alpha val="79999"/>
                  </a:srgbClr>
                </a:outerShdw>
              </a:effectLst>
              <a:latin typeface="Arial Black"/>
            </a:endParaRPr>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1979613" y="260350"/>
            <a:ext cx="5627687" cy="1139825"/>
          </a:xfrm>
        </p:spPr>
        <p:txBody>
          <a:bodyPr/>
          <a:lstStyle/>
          <a:p>
            <a:pPr eaLnBrk="1" hangingPunct="1"/>
            <a:r>
              <a:rPr lang="en-US" smtClean="0"/>
              <a:t>Biological processes</a:t>
            </a:r>
            <a:endParaRPr lang="ru-RU" smtClean="0"/>
          </a:p>
        </p:txBody>
      </p:sp>
      <p:sp>
        <p:nvSpPr>
          <p:cNvPr id="56325" name="Rectangle 5"/>
          <p:cNvSpPr>
            <a:spLocks noGrp="1" noChangeArrowheads="1"/>
          </p:cNvSpPr>
          <p:nvPr>
            <p:ph type="body" sz="half" idx="1"/>
          </p:nvPr>
        </p:nvSpPr>
        <p:spPr/>
        <p:txBody>
          <a:bodyPr/>
          <a:lstStyle/>
          <a:p>
            <a:pPr eaLnBrk="1" hangingPunct="1">
              <a:lnSpc>
                <a:spcPct val="90000"/>
              </a:lnSpc>
            </a:pPr>
            <a:r>
              <a:rPr lang="ru-RU" sz="2600" b="1" smtClean="0"/>
              <a:t>Slow sand filters</a:t>
            </a:r>
            <a:r>
              <a:rPr lang="ru-RU" sz="2600" smtClean="0"/>
              <a:t> are used in water purification for treating raw water to produce a potable product. They are typically 1 to 2 metres deep, can be rectangular or cylindrical in cross section and are used primarily to treat surface water. </a:t>
            </a:r>
          </a:p>
        </p:txBody>
      </p:sp>
      <p:pic>
        <p:nvPicPr>
          <p:cNvPr id="15364" name="Picture 9" descr="180px-Vsakovac%C3%AD_n%C3%A1dr%C5%BEe_um%C4%9Bl%C3%A9_infiltrace_v_%C3%9AV_K%C3%A1ran%C3%BD">
            <a:hlinkClick r:id="rId3"/>
          </p:cNvPr>
          <p:cNvPicPr>
            <a:picLocks noChangeAspect="1" noChangeArrowheads="1"/>
          </p:cNvPicPr>
          <p:nvPr/>
        </p:nvPicPr>
        <p:blipFill>
          <a:blip r:embed="rId4"/>
          <a:srcRect/>
          <a:stretch>
            <a:fillRect/>
          </a:stretch>
        </p:blipFill>
        <p:spPr bwMode="auto">
          <a:xfrm>
            <a:off x="4391025" y="2133600"/>
            <a:ext cx="4752975" cy="316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fade">
                                      <p:cBhvr>
                                        <p:cTn id="7" dur="1000"/>
                                        <p:tgtEl>
                                          <p:spTgt spid="56325">
                                            <p:txEl>
                                              <p:pRg st="0" end="0"/>
                                            </p:txEl>
                                          </p:spTgt>
                                        </p:tgtEl>
                                      </p:cBhvr>
                                    </p:animEffect>
                                    <p:anim calcmode="lin" valueType="num">
                                      <p:cBhvr>
                                        <p:cTn id="8" dur="1000" fill="hold"/>
                                        <p:tgtEl>
                                          <p:spTgt spid="563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63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68313" y="260350"/>
            <a:ext cx="8229600" cy="4530725"/>
          </a:xfrm>
        </p:spPr>
        <p:txBody>
          <a:bodyPr/>
          <a:lstStyle/>
          <a:p>
            <a:pPr eaLnBrk="1" hangingPunct="1"/>
            <a:r>
              <a:rPr lang="ru-RU" b="1" smtClean="0"/>
              <a:t>Activated sludge</a:t>
            </a:r>
            <a:r>
              <a:rPr lang="ru-RU" smtClean="0"/>
              <a:t> is a process dealing with the treatment of sewage and industrial wastewaters and developed around 1912-1914</a:t>
            </a:r>
            <a:r>
              <a:rPr lang="en-US" smtClean="0"/>
              <a:t>.</a:t>
            </a:r>
            <a:r>
              <a:rPr lang="ru-RU" smtClean="0"/>
              <a:t>Atmospheric air or pure oxygen is introduced to a mixture of primary treated or screened sewage (or industrial wastewater) combined with organisms to develop a biological floc which reduces the organic content of the sewage. </a:t>
            </a:r>
          </a:p>
        </p:txBody>
      </p:sp>
      <p:pic>
        <p:nvPicPr>
          <p:cNvPr id="16387" name="Picture 5" descr="Activated_Sludge_1">
            <a:hlinkClick r:id="rId3"/>
          </p:cNvPr>
          <p:cNvPicPr>
            <a:picLocks noChangeAspect="1" noChangeArrowheads="1"/>
          </p:cNvPicPr>
          <p:nvPr/>
        </p:nvPicPr>
        <p:blipFill>
          <a:blip r:embed="rId4"/>
          <a:srcRect/>
          <a:stretch>
            <a:fillRect/>
          </a:stretch>
        </p:blipFill>
        <p:spPr bwMode="auto">
          <a:xfrm>
            <a:off x="5724525" y="4149725"/>
            <a:ext cx="2857500" cy="2181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4" descr="Activated_Sludge_1">
            <a:hlinkClick r:id="rId2"/>
          </p:cNvPr>
          <p:cNvPicPr>
            <a:picLocks noChangeAspect="1" noChangeArrowheads="1"/>
          </p:cNvPicPr>
          <p:nvPr/>
        </p:nvPicPr>
        <p:blipFill>
          <a:blip r:embed="rId3"/>
          <a:srcRect/>
          <a:stretch>
            <a:fillRect/>
          </a:stretch>
        </p:blipFill>
        <p:spPr bwMode="auto">
          <a:xfrm>
            <a:off x="468313" y="333375"/>
            <a:ext cx="7991475" cy="582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39975" y="260350"/>
            <a:ext cx="5194300" cy="1139825"/>
          </a:xfrm>
        </p:spPr>
        <p:txBody>
          <a:bodyPr/>
          <a:lstStyle/>
          <a:p>
            <a:pPr eaLnBrk="1" hangingPunct="1"/>
            <a:r>
              <a:rPr lang="en-US" smtClean="0"/>
              <a:t>Chemical process</a:t>
            </a:r>
            <a:endParaRPr lang="ru-RU" smtClean="0"/>
          </a:p>
        </p:txBody>
      </p:sp>
      <p:sp>
        <p:nvSpPr>
          <p:cNvPr id="18435" name="Rectangle 3"/>
          <p:cNvSpPr>
            <a:spLocks noGrp="1" noChangeArrowheads="1"/>
          </p:cNvSpPr>
          <p:nvPr>
            <p:ph type="body" idx="1"/>
          </p:nvPr>
        </p:nvSpPr>
        <p:spPr/>
        <p:txBody>
          <a:bodyPr/>
          <a:lstStyle/>
          <a:p>
            <a:pPr eaLnBrk="1" hangingPunct="1"/>
            <a:r>
              <a:rPr lang="ru-RU" b="1" smtClean="0"/>
              <a:t>Flocculation</a:t>
            </a:r>
            <a:r>
              <a:rPr lang="ru-RU" smtClean="0"/>
              <a:t> is, in the field of chemistry, a process where colloids come out of suspension in the form of floc or flakes. The action differs from precipitation in that, prior to flocculation, colloids are merely suspended in a liquid and not actually dissolved in a solution.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95288" y="260350"/>
            <a:ext cx="8229600" cy="4530725"/>
          </a:xfrm>
        </p:spPr>
        <p:txBody>
          <a:bodyPr/>
          <a:lstStyle/>
          <a:p>
            <a:pPr eaLnBrk="1" hangingPunct="1"/>
            <a:r>
              <a:rPr lang="ru-RU" b="1" smtClean="0"/>
              <a:t>Chlorination</a:t>
            </a:r>
            <a:r>
              <a:rPr lang="ru-RU" smtClean="0"/>
              <a:t> is the process of adding the element chlorine to water as a method of water purification to make it fit for human consumption as drinking water. Water which has been treated with chlorine is effective in preventing the spread of water born disease. </a:t>
            </a:r>
          </a:p>
        </p:txBody>
      </p:sp>
      <p:pic>
        <p:nvPicPr>
          <p:cNvPr id="19459" name="Picture 5" descr="46375Chlorination02">
            <a:hlinkClick r:id="rId3"/>
          </p:cNvPr>
          <p:cNvPicPr>
            <a:picLocks noChangeAspect="1" noChangeArrowheads="1"/>
          </p:cNvPicPr>
          <p:nvPr/>
        </p:nvPicPr>
        <p:blipFill>
          <a:blip r:embed="rId4"/>
          <a:srcRect/>
          <a:stretch>
            <a:fillRect/>
          </a:stretch>
        </p:blipFill>
        <p:spPr bwMode="auto">
          <a:xfrm>
            <a:off x="2268538" y="3573463"/>
            <a:ext cx="3960812" cy="28749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404813"/>
            <a:ext cx="8229600" cy="647700"/>
          </a:xfrm>
          <a:gradFill rotWithShape="1">
            <a:gsLst>
              <a:gs pos="0">
                <a:srgbClr val="FFFF00"/>
              </a:gs>
              <a:gs pos="100000">
                <a:srgbClr val="FF9900"/>
              </a:gs>
            </a:gsLst>
            <a:path path="shape">
              <a:fillToRect l="50000" t="50000" r="50000" b="50000"/>
            </a:path>
          </a:gradFill>
        </p:spPr>
        <p:txBody>
          <a:bodyPr/>
          <a:lstStyle/>
          <a:p>
            <a:pPr eaLnBrk="1" hangingPunct="1"/>
            <a:r>
              <a:rPr lang="en-US" sz="3800" smtClean="0"/>
              <a:t>Chemical &amp; other contaminants</a:t>
            </a:r>
          </a:p>
        </p:txBody>
      </p:sp>
      <p:sp>
        <p:nvSpPr>
          <p:cNvPr id="19459" name="Rectangle 3"/>
          <p:cNvSpPr>
            <a:spLocks noGrp="1" noChangeArrowheads="1"/>
          </p:cNvSpPr>
          <p:nvPr>
            <p:ph type="body" idx="1"/>
          </p:nvPr>
        </p:nvSpPr>
        <p:spPr>
          <a:xfrm>
            <a:off x="457200" y="1600200"/>
            <a:ext cx="8229600" cy="4852988"/>
          </a:xfrm>
        </p:spPr>
        <p:txBody>
          <a:bodyPr/>
          <a:lstStyle/>
          <a:p>
            <a:pPr eaLnBrk="1" hangingPunct="1"/>
            <a:r>
              <a:rPr lang="ru-RU" sz="2900" smtClean="0"/>
              <a:t>Inorganic water pollutants include:-</a:t>
            </a:r>
            <a:endParaRPr lang="en-US" sz="2900" smtClean="0"/>
          </a:p>
          <a:p>
            <a:pPr eaLnBrk="1" hangingPunct="1"/>
            <a:r>
              <a:rPr lang="en-US" sz="2900" u="sng" smtClean="0"/>
              <a:t>Acidity</a:t>
            </a:r>
            <a:r>
              <a:rPr lang="en-US" sz="2900" smtClean="0"/>
              <a:t> caused by industrial discharges (especially sulphur dioxide from power plants)</a:t>
            </a:r>
            <a:endParaRPr lang="ru-RU" sz="2900" smtClean="0"/>
          </a:p>
          <a:p>
            <a:pPr eaLnBrk="1" hangingPunct="1"/>
            <a:r>
              <a:rPr lang="en-US" sz="2900" u="sng" smtClean="0"/>
              <a:t>Ammonia</a:t>
            </a:r>
            <a:r>
              <a:rPr lang="en-US" sz="2900" smtClean="0"/>
              <a:t> from food processing waste</a:t>
            </a:r>
            <a:endParaRPr lang="ru-RU" sz="2900" smtClean="0"/>
          </a:p>
          <a:p>
            <a:pPr eaLnBrk="1" hangingPunct="1"/>
            <a:r>
              <a:rPr lang="en-US" sz="2900" u="sng" smtClean="0"/>
              <a:t>Chemical</a:t>
            </a:r>
            <a:r>
              <a:rPr lang="en-US" sz="2900" smtClean="0"/>
              <a:t> waste as industrial by-products</a:t>
            </a:r>
            <a:endParaRPr lang="ru-RU" sz="2900" smtClean="0"/>
          </a:p>
          <a:p>
            <a:pPr eaLnBrk="1" hangingPunct="1"/>
            <a:r>
              <a:rPr lang="en-US" sz="2900" u="sng" smtClean="0"/>
              <a:t>Fertilizers</a:t>
            </a:r>
            <a:r>
              <a:rPr lang="en-US" sz="2900" smtClean="0"/>
              <a:t> containing nutrients--nitrates and phosphates--which are found in storm water run off from agriculture, as well as commercial and residential use</a:t>
            </a:r>
            <a:endParaRPr lang="ru-RU" sz="2900" smtClean="0"/>
          </a:p>
        </p:txBody>
      </p:sp>
      <p:sp>
        <p:nvSpPr>
          <p:cNvPr id="20484" name="WordArt 5"/>
          <p:cNvSpPr>
            <a:spLocks noChangeArrowheads="1" noChangeShapeType="1" noTextEdit="1"/>
          </p:cNvSpPr>
          <p:nvPr/>
        </p:nvSpPr>
        <p:spPr bwMode="auto">
          <a:xfrm>
            <a:off x="250825" y="1125538"/>
            <a:ext cx="8569325" cy="350837"/>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gradFill rotWithShape="1">
                  <a:gsLst>
                    <a:gs pos="0">
                      <a:srgbClr val="FFFF00"/>
                    </a:gs>
                    <a:gs pos="100000">
                      <a:srgbClr val="003399"/>
                    </a:gs>
                  </a:gsLst>
                  <a:path path="rect">
                    <a:fillToRect l="50000" t="50000" r="50000" b="50000"/>
                  </a:path>
                </a:gradFill>
                <a:latin typeface="Arial Black"/>
              </a:rPr>
              <a:t>Contaminants may include organic and inorganic substances</a:t>
            </a:r>
          </a:p>
        </p:txBody>
      </p:sp>
      <p:pic>
        <p:nvPicPr>
          <p:cNvPr id="20485" name="Picture 6" descr="WaterPollution">
            <a:hlinkClick r:id="rId3"/>
          </p:cNvPr>
          <p:cNvPicPr>
            <a:picLocks noChangeAspect="1" noChangeArrowheads="1"/>
          </p:cNvPicPr>
          <p:nvPr/>
        </p:nvPicPr>
        <p:blipFill>
          <a:blip r:embed="rId4"/>
          <a:srcRect/>
          <a:stretch>
            <a:fillRect/>
          </a:stretch>
        </p:blipFill>
        <p:spPr bwMode="auto">
          <a:xfrm>
            <a:off x="7308850" y="2492375"/>
            <a:ext cx="1428750" cy="1209675"/>
          </a:xfrm>
          <a:prstGeom prst="rect">
            <a:avLst/>
          </a:prstGeom>
          <a:noFill/>
          <a:ln w="57150">
            <a:solidFill>
              <a:srgbClr val="000000"/>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xEl>
                                              <p:charRg st="4294967295" end="4294967295"/>
                                            </p:txEl>
                                          </p:spTgt>
                                        </p:tgtEl>
                                        <p:attrNameLst>
                                          <p:attrName>style.visibility</p:attrName>
                                        </p:attrNameLst>
                                      </p:cBhvr>
                                      <p:to>
                                        <p:strVal val="visible"/>
                                      </p:to>
                                    </p:set>
                                    <p:animEffect transition="in" filter="fade">
                                      <p:cBhvr>
                                        <p:cTn id="7" dur="2000"/>
                                        <p:tgtEl>
                                          <p:spTgt spid="1945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1" end="1"/>
                                            </p:txEl>
                                          </p:spTgt>
                                        </p:tgtEl>
                                        <p:attrNameLst>
                                          <p:attrName>style.visibility</p:attrName>
                                        </p:attrNameLst>
                                      </p:cBhvr>
                                      <p:to>
                                        <p:strVal val="visible"/>
                                      </p:to>
                                    </p:set>
                                    <p:animEffect transition="in" filter="fade">
                                      <p:cBhvr>
                                        <p:cTn id="17" dur="2000"/>
                                        <p:tgtEl>
                                          <p:spTgt spid="194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2" end="2"/>
                                            </p:txEl>
                                          </p:spTgt>
                                        </p:tgtEl>
                                        <p:attrNameLst>
                                          <p:attrName>style.visibility</p:attrName>
                                        </p:attrNameLst>
                                      </p:cBhvr>
                                      <p:to>
                                        <p:strVal val="visible"/>
                                      </p:to>
                                    </p:set>
                                    <p:animEffect transition="in" filter="fade">
                                      <p:cBhvr>
                                        <p:cTn id="22" dur="2000"/>
                                        <p:tgtEl>
                                          <p:spTgt spid="194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3" end="3"/>
                                            </p:txEl>
                                          </p:spTgt>
                                        </p:tgtEl>
                                        <p:attrNameLst>
                                          <p:attrName>style.visibility</p:attrName>
                                        </p:attrNameLst>
                                      </p:cBhvr>
                                      <p:to>
                                        <p:strVal val="visible"/>
                                      </p:to>
                                    </p:set>
                                    <p:animEffect transition="in" filter="fade">
                                      <p:cBhvr>
                                        <p:cTn id="27" dur="2000"/>
                                        <p:tgtEl>
                                          <p:spTgt spid="194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4" end="4"/>
                                            </p:txEl>
                                          </p:spTgt>
                                        </p:tgtEl>
                                        <p:attrNameLst>
                                          <p:attrName>style.visibility</p:attrName>
                                        </p:attrNameLst>
                                      </p:cBhvr>
                                      <p:to>
                                        <p:strVal val="visible"/>
                                      </p:to>
                                    </p:set>
                                    <p:animEffect transition="in" filter="fade">
                                      <p:cBhvr>
                                        <p:cTn id="32" dur="2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4213" y="981075"/>
            <a:ext cx="8135937" cy="3503613"/>
          </a:xfrm>
          <a:prstGeom prst="rect">
            <a:avLst/>
          </a:prstGeom>
          <a:noFill/>
          <a:ln w="9525">
            <a:noFill/>
            <a:miter lim="800000"/>
            <a:headEnd/>
            <a:tailEnd/>
          </a:ln>
        </p:spPr>
        <p:txBody>
          <a:bodyPr>
            <a:spAutoFit/>
          </a:bodyPr>
          <a:lstStyle/>
          <a:p>
            <a:pPr eaLnBrk="1" hangingPunct="1"/>
            <a:r>
              <a:rPr lang="en-US" sz="3200" u="sng"/>
              <a:t>Heavy metals</a:t>
            </a:r>
            <a:r>
              <a:rPr lang="en-US" sz="3200"/>
              <a:t> from motor vehicles (via urban storm water runoff) and acid mine drainage</a:t>
            </a:r>
          </a:p>
          <a:p>
            <a:pPr eaLnBrk="1" hangingPunct="1"/>
            <a:endParaRPr lang="ru-RU" sz="3200"/>
          </a:p>
          <a:p>
            <a:pPr eaLnBrk="1" hangingPunct="1"/>
            <a:r>
              <a:rPr lang="en-US" sz="3200" u="sng"/>
              <a:t>Silt </a:t>
            </a:r>
            <a:r>
              <a:rPr lang="en-US" sz="3200"/>
              <a:t>(sediment) in runoff from construction sites, logging, slash and burn practices or land clearing sites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800" smtClean="0"/>
              <a:t/>
            </a:r>
            <a:br>
              <a:rPr lang="en-US" sz="3800" smtClean="0"/>
            </a:br>
            <a:r>
              <a:rPr lang="en-US" sz="3800" smtClean="0"/>
              <a:t/>
            </a:r>
            <a:br>
              <a:rPr lang="en-US" sz="3800" smtClean="0"/>
            </a:br>
            <a:endParaRPr lang="en-US" sz="3800" smtClean="0"/>
          </a:p>
        </p:txBody>
      </p:sp>
      <p:sp>
        <p:nvSpPr>
          <p:cNvPr id="20483" name="Rectangle 3"/>
          <p:cNvSpPr>
            <a:spLocks noGrp="1" noChangeArrowheads="1"/>
          </p:cNvSpPr>
          <p:nvPr>
            <p:ph type="body" idx="1"/>
          </p:nvPr>
        </p:nvSpPr>
        <p:spPr>
          <a:xfrm>
            <a:off x="539750" y="692150"/>
            <a:ext cx="8229600" cy="4565650"/>
          </a:xfrm>
        </p:spPr>
        <p:txBody>
          <a:bodyPr/>
          <a:lstStyle/>
          <a:p>
            <a:pPr eaLnBrk="1" hangingPunct="1">
              <a:lnSpc>
                <a:spcPct val="90000"/>
              </a:lnSpc>
            </a:pPr>
            <a:r>
              <a:rPr lang="en-US" sz="2600" smtClean="0"/>
              <a:t>Macroscopic pollution—large visible items polluting the water—may be termed "floatables" in an urban storm water context, or marine debris when found on the open seas, and can include such items as:</a:t>
            </a:r>
            <a:endParaRPr lang="ru-RU" sz="2600" smtClean="0"/>
          </a:p>
          <a:p>
            <a:pPr eaLnBrk="1" hangingPunct="1">
              <a:lnSpc>
                <a:spcPct val="90000"/>
              </a:lnSpc>
              <a:buFont typeface="Wingdings" charset="2"/>
              <a:buNone/>
            </a:pPr>
            <a:endParaRPr lang="en-US" sz="1800" smtClean="0"/>
          </a:p>
          <a:p>
            <a:pPr eaLnBrk="1" hangingPunct="1">
              <a:lnSpc>
                <a:spcPct val="90000"/>
              </a:lnSpc>
            </a:pPr>
            <a:r>
              <a:rPr lang="en-US" sz="2600" u="sng" smtClean="0"/>
              <a:t>Trash:</a:t>
            </a:r>
            <a:r>
              <a:rPr lang="en-US" sz="2600" smtClean="0"/>
              <a:t> (e.g. paper, plastic, or food waste) discarded by people on the ground, and that are washed by rainfall into storm drains and eventually discharged into surface waters</a:t>
            </a:r>
            <a:endParaRPr lang="ru-RU" sz="2600" smtClean="0"/>
          </a:p>
          <a:p>
            <a:pPr eaLnBrk="1" hangingPunct="1">
              <a:lnSpc>
                <a:spcPct val="90000"/>
              </a:lnSpc>
            </a:pPr>
            <a:r>
              <a:rPr lang="en-US" sz="2600" u="sng" smtClean="0"/>
              <a:t>Nurdles:</a:t>
            </a:r>
            <a:r>
              <a:rPr lang="en-US" sz="2600" smtClean="0"/>
              <a:t> small ubiquitous waterborne plastic pellets</a:t>
            </a:r>
            <a:endParaRPr lang="ru-RU" sz="2600" smtClean="0"/>
          </a:p>
          <a:p>
            <a:pPr eaLnBrk="1" hangingPunct="1">
              <a:lnSpc>
                <a:spcPct val="90000"/>
              </a:lnSpc>
            </a:pPr>
            <a:r>
              <a:rPr lang="ru-RU" sz="2600" u="sng" smtClean="0"/>
              <a:t>Shipwrecks</a:t>
            </a:r>
            <a:r>
              <a:rPr lang="en-US" sz="2600" u="sng" smtClean="0"/>
              <a:t>:</a:t>
            </a:r>
            <a:r>
              <a:rPr lang="ru-RU" sz="2600" smtClean="0"/>
              <a:t> large derelict ships</a:t>
            </a:r>
            <a:r>
              <a:rPr lang="en-US" sz="2600" smtClean="0"/>
              <a:t>.</a:t>
            </a:r>
          </a:p>
          <a:p>
            <a:pPr eaLnBrk="1" hangingPunct="1">
              <a:lnSpc>
                <a:spcPct val="90000"/>
              </a:lnSpc>
            </a:pPr>
            <a:endParaRPr lang="en-US" sz="2600" smtClean="0"/>
          </a:p>
        </p:txBody>
      </p:sp>
      <p:pic>
        <p:nvPicPr>
          <p:cNvPr id="22532" name="Picture 4"/>
          <p:cNvPicPr>
            <a:picLocks noChangeAspect="1" noChangeArrowheads="1"/>
          </p:cNvPicPr>
          <p:nvPr/>
        </p:nvPicPr>
        <p:blipFill>
          <a:blip r:embed="rId3"/>
          <a:srcRect/>
          <a:stretch>
            <a:fillRect/>
          </a:stretch>
        </p:blipFill>
        <p:spPr bwMode="auto">
          <a:xfrm rot="1955097">
            <a:off x="6372225" y="4868863"/>
            <a:ext cx="2017713" cy="1344612"/>
          </a:xfrm>
          <a:prstGeom prst="rect">
            <a:avLst/>
          </a:prstGeom>
          <a:noFill/>
          <a:ln w="57150">
            <a:solidFill>
              <a:srgbClr val="00CCFF"/>
            </a:solidFill>
            <a:prstDash val="sysDot"/>
            <a:miter lim="800000"/>
            <a:headEnd/>
            <a:tailEnd/>
          </a:ln>
        </p:spPr>
      </p:pic>
      <p:pic>
        <p:nvPicPr>
          <p:cNvPr id="22533" name="Picture 6" descr="1645_b">
            <a:hlinkClick r:id="rId4"/>
          </p:cNvPr>
          <p:cNvPicPr>
            <a:picLocks noChangeAspect="1" noChangeArrowheads="1"/>
          </p:cNvPicPr>
          <p:nvPr/>
        </p:nvPicPr>
        <p:blipFill>
          <a:blip r:embed="rId5"/>
          <a:srcRect/>
          <a:stretch>
            <a:fillRect/>
          </a:stretch>
        </p:blipFill>
        <p:spPr bwMode="auto">
          <a:xfrm rot="-578719">
            <a:off x="1187450" y="5157788"/>
            <a:ext cx="1981200" cy="1304925"/>
          </a:xfrm>
          <a:prstGeom prst="rect">
            <a:avLst/>
          </a:prstGeom>
          <a:noFill/>
          <a:ln w="57150" cap="rnd">
            <a:solidFill>
              <a:srgbClr val="FFFF00"/>
            </a:solidFill>
            <a:prstDash val="sysDot"/>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randombar(horizontal)">
                                      <p:cBhvr>
                                        <p:cTn id="7" dur="6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12" dur="500"/>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2" dur="500"/>
                                        <p:tgtEl>
                                          <p:spTgt spid="204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randombar(horizontal)">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23850" y="1052513"/>
            <a:ext cx="8569325" cy="3935412"/>
          </a:xfrm>
          <a:prstGeom prst="rect">
            <a:avLst/>
          </a:prstGeom>
          <a:noFill/>
          <a:ln w="9525">
            <a:noFill/>
            <a:miter lim="800000"/>
            <a:headEnd/>
            <a:tailEnd/>
          </a:ln>
        </p:spPr>
        <p:txBody>
          <a:bodyPr>
            <a:spAutoFit/>
          </a:bodyPr>
          <a:lstStyle/>
          <a:p>
            <a:pPr eaLnBrk="1" hangingPunct="1"/>
            <a:r>
              <a:rPr lang="en-US" sz="2800">
                <a:solidFill>
                  <a:schemeClr val="bg1"/>
                </a:solidFill>
              </a:rPr>
              <a:t>Pathogens are another type of pollution that prove very harmful.  They can cause many illnesses that range from typhoid and dysentery to minor respiratory and skin diseases.  Pathogens include such organisms as bacteria, viruses, and protozoan.  These pollutants enter waterways through untreated sewage, storm drains, septic tanks, runoff from farms, and particularly boats that dump sewage. </a:t>
            </a:r>
            <a:endParaRPr lang="ru-RU" sz="28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ic5"/>
          <p:cNvPicPr>
            <a:picLocks noChangeAspect="1" noChangeArrowheads="1"/>
          </p:cNvPicPr>
          <p:nvPr/>
        </p:nvPicPr>
        <p:blipFill>
          <a:blip r:embed="rId2"/>
          <a:srcRect/>
          <a:stretch>
            <a:fillRect/>
          </a:stretch>
        </p:blipFill>
        <p:spPr bwMode="auto">
          <a:xfrm>
            <a:off x="1331913" y="404813"/>
            <a:ext cx="6840537" cy="58547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latin typeface="Lucida Sans Unicode" pitchFamily="34" charset="0"/>
              </a:rPr>
              <a:t>Indroduction</a:t>
            </a:r>
          </a:p>
        </p:txBody>
      </p:sp>
      <p:sp>
        <p:nvSpPr>
          <p:cNvPr id="8195" name="Rectangle 3"/>
          <p:cNvSpPr>
            <a:spLocks noGrp="1" noChangeArrowheads="1"/>
          </p:cNvSpPr>
          <p:nvPr>
            <p:ph type="body" idx="1"/>
          </p:nvPr>
        </p:nvSpPr>
        <p:spPr/>
        <p:txBody>
          <a:bodyPr/>
          <a:lstStyle/>
          <a:p>
            <a:pPr eaLnBrk="1" hangingPunct="1"/>
            <a:r>
              <a:rPr lang="en-US" sz="2200" smtClean="0"/>
              <a:t>Water pollution occurs when harmful substances are released into the water in large quantities which cause damage to people, wildlife, or habitat or indirectly into water bodies without proper treatment to remove harmful compounds</a:t>
            </a:r>
            <a:r>
              <a:rPr lang="en-US" smtClean="0"/>
              <a:t>.</a:t>
            </a:r>
          </a:p>
        </p:txBody>
      </p:sp>
      <p:pic>
        <p:nvPicPr>
          <p:cNvPr id="6148" name="Picture 4"/>
          <p:cNvPicPr>
            <a:picLocks noChangeAspect="1" noChangeArrowheads="1"/>
          </p:cNvPicPr>
          <p:nvPr/>
        </p:nvPicPr>
        <p:blipFill>
          <a:blip r:embed="rId4"/>
          <a:srcRect/>
          <a:stretch>
            <a:fillRect/>
          </a:stretch>
        </p:blipFill>
        <p:spPr bwMode="auto">
          <a:xfrm rot="1077101">
            <a:off x="4932363" y="4005263"/>
            <a:ext cx="2857500" cy="2143125"/>
          </a:xfrm>
          <a:prstGeom prst="rect">
            <a:avLst/>
          </a:prstGeom>
          <a:noFill/>
          <a:ln w="57150">
            <a:solidFill>
              <a:srgbClr val="FF6600"/>
            </a:solidFill>
            <a:prstDash val="sysDot"/>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calcmode="lin" valueType="num">
                                      <p:cBhvr>
                                        <p:cTn id="14" dur="1000" fill="hold"/>
                                        <p:tgtEl>
                                          <p:spTgt spid="819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819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0" y="277813"/>
            <a:ext cx="9144000" cy="774700"/>
          </a:xfrm>
        </p:spPr>
        <p:txBody>
          <a:bodyPr/>
          <a:lstStyle/>
          <a:p>
            <a:pPr algn="ctr" eaLnBrk="1" hangingPunct="1"/>
            <a:r>
              <a:rPr lang="en-US" sz="3600" smtClean="0"/>
              <a:t>The most polluted river in United Kingdom</a:t>
            </a:r>
            <a:endParaRPr lang="ru-RU" sz="3600" smtClean="0"/>
          </a:p>
        </p:txBody>
      </p:sp>
      <p:sp>
        <p:nvSpPr>
          <p:cNvPr id="26627" name="Rectangle 5"/>
          <p:cNvSpPr>
            <a:spLocks noChangeArrowheads="1"/>
          </p:cNvSpPr>
          <p:nvPr/>
        </p:nvSpPr>
        <p:spPr bwMode="auto">
          <a:xfrm>
            <a:off x="533400" y="1371600"/>
            <a:ext cx="8064500" cy="5216525"/>
          </a:xfrm>
          <a:prstGeom prst="rect">
            <a:avLst/>
          </a:prstGeom>
          <a:noFill/>
          <a:ln w="9525">
            <a:noFill/>
            <a:miter lim="800000"/>
            <a:headEnd/>
            <a:tailEnd/>
          </a:ln>
        </p:spPr>
        <p:txBody>
          <a:bodyPr>
            <a:spAutoFit/>
          </a:bodyPr>
          <a:lstStyle/>
          <a:p>
            <a:pPr eaLnBrk="1" hangingPunct="1"/>
            <a:r>
              <a:rPr lang="en-US" sz="2800"/>
              <a:t>The pollution of rivers and streams with chemical contaminants has become one of the most curtail environmental problems within the 20th century. Waterborne chemical pollution entering rivers and streams cause tremendous amounts of destruction.</a:t>
            </a:r>
          </a:p>
          <a:p>
            <a:pPr eaLnBrk="1" hangingPunct="1"/>
            <a:r>
              <a:rPr lang="en-US" sz="2800"/>
              <a:t> The pollution of rivers and streams with chemical contaminants has become one of the most curtail environmental problems within the 20th century. Waterborne chemical pollution entering rivers and streams cause tremendous amounts of destruction.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584575" y="4252913"/>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28675" name="Picture 4" descr="http://www.umich.edu/~gs265/society/image6N8.JPG"/>
          <p:cNvPicPr>
            <a:picLocks noChangeAspect="1" noChangeArrowheads="1"/>
          </p:cNvPicPr>
          <p:nvPr/>
        </p:nvPicPr>
        <p:blipFill>
          <a:blip r:embed="rId2"/>
          <a:srcRect/>
          <a:stretch>
            <a:fillRect/>
          </a:stretch>
        </p:blipFill>
        <p:spPr bwMode="auto">
          <a:xfrm>
            <a:off x="900113" y="695325"/>
            <a:ext cx="7848600" cy="53165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277813"/>
            <a:ext cx="7859713" cy="774700"/>
          </a:xfrm>
        </p:spPr>
        <p:txBody>
          <a:bodyPr/>
          <a:lstStyle/>
          <a:p>
            <a:pPr eaLnBrk="1" hangingPunct="1"/>
            <a:r>
              <a:rPr lang="en-US" smtClean="0"/>
              <a:t>Additional forms of water pollution</a:t>
            </a:r>
            <a:endParaRPr lang="ru-RU" smtClean="0"/>
          </a:p>
        </p:txBody>
      </p:sp>
      <p:sp>
        <p:nvSpPr>
          <p:cNvPr id="29699" name="Rectangle 5"/>
          <p:cNvSpPr>
            <a:spLocks noChangeArrowheads="1"/>
          </p:cNvSpPr>
          <p:nvPr/>
        </p:nvSpPr>
        <p:spPr bwMode="auto">
          <a:xfrm>
            <a:off x="539750" y="1412875"/>
            <a:ext cx="7848600" cy="2528888"/>
          </a:xfrm>
          <a:prstGeom prst="rect">
            <a:avLst/>
          </a:prstGeom>
          <a:noFill/>
          <a:ln w="9525">
            <a:noFill/>
            <a:miter lim="800000"/>
            <a:headEnd/>
            <a:tailEnd/>
          </a:ln>
        </p:spPr>
        <p:txBody>
          <a:bodyPr>
            <a:spAutoFit/>
          </a:bodyPr>
          <a:lstStyle/>
          <a:p>
            <a:pPr eaLnBrk="1" hangingPunct="1"/>
            <a:r>
              <a:rPr lang="en-US" sz="3200"/>
              <a:t>     Three last forms of water pollution exist in the forms of petroleum, radioactive substances, and heat.  Petroleum often pollutes waterbodies in the form of oil, resulting from oil spills.</a:t>
            </a:r>
            <a:endParaRPr lang="ru-RU" sz="3200"/>
          </a:p>
        </p:txBody>
      </p:sp>
      <p:sp>
        <p:nvSpPr>
          <p:cNvPr id="29700" name="Rectangle 7"/>
          <p:cNvSpPr>
            <a:spLocks noChangeArrowheads="1"/>
          </p:cNvSpPr>
          <p:nvPr/>
        </p:nvSpPr>
        <p:spPr bwMode="auto">
          <a:xfrm>
            <a:off x="3962400" y="5195888"/>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29701" name="Picture 6" descr="http://www.umich.edu/~gs265/society/image5BI.JPG"/>
          <p:cNvPicPr>
            <a:picLocks noChangeAspect="1" noChangeArrowheads="1"/>
          </p:cNvPicPr>
          <p:nvPr/>
        </p:nvPicPr>
        <p:blipFill>
          <a:blip r:embed="rId4"/>
          <a:srcRect/>
          <a:stretch>
            <a:fillRect/>
          </a:stretch>
        </p:blipFill>
        <p:spPr bwMode="auto">
          <a:xfrm>
            <a:off x="4932363" y="3429000"/>
            <a:ext cx="3962400" cy="3200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Thermal Pollution</a:t>
            </a:r>
            <a:endParaRPr lang="ru-RU" smtClean="0"/>
          </a:p>
        </p:txBody>
      </p:sp>
      <p:sp>
        <p:nvSpPr>
          <p:cNvPr id="31747" name="Rectangle 4"/>
          <p:cNvSpPr>
            <a:spLocks noChangeArrowheads="1"/>
          </p:cNvSpPr>
          <p:nvPr/>
        </p:nvSpPr>
        <p:spPr bwMode="auto">
          <a:xfrm>
            <a:off x="0" y="1052513"/>
            <a:ext cx="9144000" cy="5643562"/>
          </a:xfrm>
          <a:prstGeom prst="rect">
            <a:avLst/>
          </a:prstGeom>
          <a:noFill/>
          <a:ln w="9525">
            <a:noFill/>
            <a:miter lim="800000"/>
            <a:headEnd/>
            <a:tailEnd/>
          </a:ln>
        </p:spPr>
        <p:txBody>
          <a:bodyPr>
            <a:spAutoFit/>
          </a:bodyPr>
          <a:lstStyle/>
          <a:p>
            <a:pPr eaLnBrk="1" hangingPunct="1"/>
            <a:r>
              <a:rPr lang="en-US" sz="2800"/>
              <a:t>Thermal pollution is the rise or fall in the temperature of a natural body of water caused by human influence.</a:t>
            </a:r>
          </a:p>
          <a:p>
            <a:pPr eaLnBrk="1" hangingPunct="1"/>
            <a:endParaRPr lang="en-US" sz="2800"/>
          </a:p>
          <a:p>
            <a:pPr eaLnBrk="1" hangingPunct="1"/>
            <a:r>
              <a:rPr lang="en-US" sz="2800"/>
              <a:t>A common cause of thermal pollution is the use of water as a coolant by power plants and industrial manufacturers</a:t>
            </a:r>
          </a:p>
          <a:p>
            <a:pPr eaLnBrk="1" hangingPunct="1"/>
            <a:endParaRPr lang="en-US" sz="2800"/>
          </a:p>
          <a:p>
            <a:pPr eaLnBrk="1" hangingPunct="1"/>
            <a:r>
              <a:rPr lang="en-US" sz="2800"/>
              <a:t>Elevated water temperatures decreases oxygen levels (which can kill fish) and affects ecosystem composition</a:t>
            </a:r>
          </a:p>
          <a:p>
            <a:pPr eaLnBrk="1" hangingPunct="1"/>
            <a:endParaRPr lang="en-US" sz="2800"/>
          </a:p>
          <a:p>
            <a:pPr eaLnBrk="1" hangingPunct="1"/>
            <a:r>
              <a:rPr lang="en-US" sz="2800"/>
              <a:t>Thermal pollution can also be caused by the release of very cold water from the base of reservoirs into warmer rivers.</a:t>
            </a:r>
            <a:endParaRPr lang="ru-RU" sz="2800"/>
          </a:p>
        </p:txBody>
      </p:sp>
      <p:sp>
        <p:nvSpPr>
          <p:cNvPr id="31748" name="Rectangle 6"/>
          <p:cNvSpPr>
            <a:spLocks noChangeArrowheads="1"/>
          </p:cNvSpPr>
          <p:nvPr/>
        </p:nvSpPr>
        <p:spPr bwMode="auto">
          <a:xfrm>
            <a:off x="8099425" y="3541713"/>
            <a:ext cx="9144000" cy="0"/>
          </a:xfrm>
          <a:prstGeom prst="rect">
            <a:avLst/>
          </a:prstGeom>
          <a:noFill/>
          <a:ln w="9525">
            <a:noFill/>
            <a:miter lim="800000"/>
            <a:headEnd/>
            <a:tailEnd/>
          </a:ln>
        </p:spPr>
        <p:txBody>
          <a:bodyPr wrap="none" anchor="ctr">
            <a:spAutoFit/>
          </a:bodyPr>
          <a:lstStyle/>
          <a:p>
            <a:pPr eaLnBrk="1" hangingPunct="1"/>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4" name="Picture 4"/>
          <p:cNvPicPr>
            <a:picLocks noChangeAspect="1" noChangeArrowheads="1"/>
          </p:cNvPicPr>
          <p:nvPr>
            <p:ph type="body" idx="4294967295"/>
          </p:nvPr>
        </p:nvPicPr>
        <p:blipFill>
          <a:blip r:embed="rId3"/>
          <a:srcRect/>
          <a:stretch>
            <a:fillRect/>
          </a:stretch>
        </p:blipFill>
        <p:spPr>
          <a:xfrm rot="20898466">
            <a:off x="611188" y="836613"/>
            <a:ext cx="1838325" cy="2120900"/>
          </a:xfrm>
          <a:noFill/>
          <a:ln w="57150" cap="rnd">
            <a:solidFill>
              <a:srgbClr val="FF0000"/>
            </a:solidFill>
            <a:prstDash val="sysDot"/>
          </a:ln>
        </p:spPr>
      </p:pic>
      <p:pic>
        <p:nvPicPr>
          <p:cNvPr id="33795" name="Picture 5" descr="wsci_01_img0017">
            <a:hlinkClick r:id="rId4"/>
          </p:cNvPr>
          <p:cNvPicPr>
            <a:picLocks noChangeAspect="1" noChangeArrowheads="1"/>
          </p:cNvPicPr>
          <p:nvPr/>
        </p:nvPicPr>
        <p:blipFill>
          <a:blip r:embed="rId5"/>
          <a:srcRect/>
          <a:stretch>
            <a:fillRect/>
          </a:stretch>
        </p:blipFill>
        <p:spPr bwMode="auto">
          <a:xfrm rot="932877">
            <a:off x="6804025" y="1095375"/>
            <a:ext cx="1800225" cy="1633538"/>
          </a:xfrm>
          <a:prstGeom prst="rect">
            <a:avLst/>
          </a:prstGeom>
          <a:noFill/>
          <a:ln w="57150">
            <a:solidFill>
              <a:srgbClr val="FF9900"/>
            </a:solidFill>
            <a:prstDash val="sysDot"/>
            <a:miter lim="800000"/>
            <a:headEnd/>
            <a:tailEnd/>
          </a:ln>
        </p:spPr>
      </p:pic>
      <p:pic>
        <p:nvPicPr>
          <p:cNvPr id="33796" name="Picture 7" descr="e_mount7b-lg">
            <a:hlinkClick r:id="rId6"/>
          </p:cNvPr>
          <p:cNvPicPr>
            <a:picLocks noChangeAspect="1" noChangeArrowheads="1"/>
          </p:cNvPicPr>
          <p:nvPr/>
        </p:nvPicPr>
        <p:blipFill>
          <a:blip r:embed="rId7"/>
          <a:srcRect/>
          <a:stretch>
            <a:fillRect/>
          </a:stretch>
        </p:blipFill>
        <p:spPr bwMode="auto">
          <a:xfrm rot="-741941">
            <a:off x="1476375" y="3357563"/>
            <a:ext cx="1647825" cy="2293937"/>
          </a:xfrm>
          <a:prstGeom prst="rect">
            <a:avLst/>
          </a:prstGeom>
          <a:noFill/>
          <a:ln w="9525">
            <a:noFill/>
            <a:miter lim="800000"/>
            <a:headEnd/>
            <a:tailEnd/>
          </a:ln>
        </p:spPr>
      </p:pic>
      <p:pic>
        <p:nvPicPr>
          <p:cNvPr id="33797" name="Picture 9" descr="indianwater">
            <a:hlinkClick r:id="rId8"/>
          </p:cNvPr>
          <p:cNvPicPr>
            <a:picLocks noChangeAspect="1" noChangeArrowheads="1"/>
          </p:cNvPicPr>
          <p:nvPr/>
        </p:nvPicPr>
        <p:blipFill>
          <a:blip r:embed="rId9"/>
          <a:srcRect/>
          <a:stretch>
            <a:fillRect/>
          </a:stretch>
        </p:blipFill>
        <p:spPr bwMode="auto">
          <a:xfrm rot="1687424">
            <a:off x="5940425" y="3573463"/>
            <a:ext cx="2333625" cy="1670050"/>
          </a:xfrm>
          <a:prstGeom prst="rect">
            <a:avLst/>
          </a:prstGeom>
          <a:noFill/>
          <a:ln w="57150" cap="rnd">
            <a:solidFill>
              <a:srgbClr val="FFFF00"/>
            </a:solidFill>
            <a:prstDash val="sysDot"/>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800" smtClean="0">
                <a:solidFill>
                  <a:schemeClr val="bg1"/>
                </a:solidFill>
              </a:rPr>
              <a:t>What are the possible solutions of water pollution?</a:t>
            </a:r>
          </a:p>
        </p:txBody>
      </p:sp>
      <p:sp>
        <p:nvSpPr>
          <p:cNvPr id="3075" name="Rectangle 3"/>
          <p:cNvSpPr>
            <a:spLocks noGrp="1" noChangeArrowheads="1"/>
          </p:cNvSpPr>
          <p:nvPr>
            <p:ph type="body" idx="1"/>
          </p:nvPr>
        </p:nvSpPr>
        <p:spPr/>
        <p:txBody>
          <a:bodyPr/>
          <a:lstStyle/>
          <a:p>
            <a:pPr eaLnBrk="1" hangingPunct="1"/>
            <a:r>
              <a:rPr lang="en-US" sz="2300" b="1" u="sng" smtClean="0">
                <a:solidFill>
                  <a:srgbClr val="FF6600"/>
                </a:solidFill>
              </a:rPr>
              <a:t>Industrial effort : </a:t>
            </a:r>
            <a:r>
              <a:rPr lang="en-US" sz="2300" smtClean="0">
                <a:solidFill>
                  <a:srgbClr val="FF6600"/>
                </a:solidFill>
              </a:rPr>
              <a:t>Industry is responsible for a large amount of pollutants including ones that pollute water.</a:t>
            </a:r>
          </a:p>
          <a:p>
            <a:pPr eaLnBrk="1" hangingPunct="1"/>
            <a:r>
              <a:rPr lang="en-US" smtClean="0">
                <a:solidFill>
                  <a:srgbClr val="FF6600"/>
                </a:solidFill>
              </a:rPr>
              <a:t> </a:t>
            </a:r>
          </a:p>
        </p:txBody>
      </p:sp>
      <p:sp>
        <p:nvSpPr>
          <p:cNvPr id="34820" name="Rectangle 4"/>
          <p:cNvSpPr>
            <a:spLocks noChangeArrowheads="1"/>
          </p:cNvSpPr>
          <p:nvPr/>
        </p:nvSpPr>
        <p:spPr bwMode="auto">
          <a:xfrm>
            <a:off x="900113" y="2565400"/>
            <a:ext cx="6551612" cy="2870200"/>
          </a:xfrm>
          <a:prstGeom prst="rect">
            <a:avLst/>
          </a:prstGeom>
          <a:noFill/>
          <a:ln w="9525">
            <a:noFill/>
            <a:miter lim="800000"/>
            <a:headEnd/>
            <a:tailEnd/>
          </a:ln>
        </p:spPr>
        <p:txBody>
          <a:bodyPr anchor="ctr">
            <a:spAutoFit/>
          </a:bodyPr>
          <a:lstStyle/>
          <a:p>
            <a:pPr eaLnBrk="1" hangingPunct="1"/>
            <a:r>
              <a:rPr lang="en-US" sz="2600">
                <a:solidFill>
                  <a:srgbClr val="FF6600"/>
                </a:solidFill>
              </a:rPr>
              <a:t>Legislation has been passed forcing industry to make efforts to clean up their waste. Through reducing the waste that they produce, it has been possible to reduce the amount of pollutants that enter the water cycle .</a:t>
            </a:r>
          </a:p>
          <a:p>
            <a:pPr eaLnBrk="1" hangingPunct="1"/>
            <a:endParaRPr lang="en-US" sz="2600">
              <a:solidFill>
                <a:srgbClr val="FF6600"/>
              </a:solidFill>
            </a:endParaRPr>
          </a:p>
        </p:txBody>
      </p:sp>
      <p:sp>
        <p:nvSpPr>
          <p:cNvPr id="34821" name="AutoShape 6" descr="?attid=0"/>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en-US"/>
          </a:p>
        </p:txBody>
      </p:sp>
      <p:sp>
        <p:nvSpPr>
          <p:cNvPr id="34822" name="AutoShape 8" descr="?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en-US"/>
          </a:p>
        </p:txBody>
      </p:sp>
      <p:sp>
        <p:nvSpPr>
          <p:cNvPr id="34823" name="AutoShape 10" descr="?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eaLnBrk="1" hangingPunct="1"/>
            <a:endParaRPr lang="en-US"/>
          </a:p>
        </p:txBody>
      </p:sp>
      <p:sp>
        <p:nvSpPr>
          <p:cNvPr id="34824" name="AutoShape 12" descr="?attid=0"/>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en-US"/>
          </a:p>
        </p:txBody>
      </p:sp>
      <p:sp>
        <p:nvSpPr>
          <p:cNvPr id="34825" name="AutoShape 14" descr="?attid=0"/>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eaLnBrk="1" hangingPunct="1"/>
            <a:endParaRPr lang="en-US"/>
          </a:p>
        </p:txBody>
      </p:sp>
      <p:pic>
        <p:nvPicPr>
          <p:cNvPr id="34826" name="Picture 16" descr="obvious_water_pollution.jpg">
            <a:hlinkClick r:id="rId3"/>
          </p:cNvPr>
          <p:cNvPicPr>
            <a:picLocks noChangeAspect="1" noChangeArrowheads="1"/>
          </p:cNvPicPr>
          <p:nvPr/>
        </p:nvPicPr>
        <p:blipFill>
          <a:blip r:embed="rId4"/>
          <a:srcRect/>
          <a:stretch>
            <a:fillRect/>
          </a:stretch>
        </p:blipFill>
        <p:spPr bwMode="auto">
          <a:xfrm rot="727762">
            <a:off x="7092950" y="4149725"/>
            <a:ext cx="1716088" cy="25892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fade">
                                      <p:cBhvr>
                                        <p:cTn id="21" dur="500"/>
                                        <p:tgtEl>
                                          <p:spTgt spid="3075">
                                            <p:txEl>
                                              <p:pRg st="1" end="1"/>
                                            </p:txEl>
                                          </p:spTgt>
                                        </p:tgtEl>
                                      </p:cBhvr>
                                    </p:animEffect>
                                    <p:anim calcmode="lin" valueType="num">
                                      <p:cBhvr>
                                        <p:cTn id="22"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250825" y="260350"/>
            <a:ext cx="8604250" cy="4965700"/>
          </a:xfrm>
          <a:prstGeom prst="rect">
            <a:avLst/>
          </a:prstGeom>
          <a:noFill/>
          <a:ln w="9525">
            <a:noFill/>
            <a:miter lim="800000"/>
            <a:headEnd/>
            <a:tailEnd/>
          </a:ln>
        </p:spPr>
        <p:txBody>
          <a:bodyPr>
            <a:spAutoFit/>
          </a:bodyPr>
          <a:lstStyle/>
          <a:p>
            <a:pPr eaLnBrk="1" hangingPunct="1"/>
            <a:r>
              <a:rPr lang="en-US" sz="3200"/>
              <a:t>Municipal treatment plants are designed to control conventional pollutants: BOD and suspended solids</a:t>
            </a:r>
          </a:p>
          <a:p>
            <a:pPr eaLnBrk="1" hangingPunct="1"/>
            <a:r>
              <a:rPr lang="en-US" sz="3200"/>
              <a:t>Well-designed and operated systems (i.e., secondary treatment or better) can remove 90 percent or more of these pollutants. </a:t>
            </a:r>
          </a:p>
          <a:p>
            <a:pPr eaLnBrk="1" hangingPunct="1"/>
            <a:r>
              <a:rPr lang="en-US" sz="3200"/>
              <a:t>Some plants have additional sub-systems to treat nutrients and pathogens. Most municipal plants are not designed to treat toxic pollutants found in industrial wastewater</a:t>
            </a:r>
            <a:endParaRPr lang="ru-RU" sz="3200"/>
          </a:p>
        </p:txBody>
      </p:sp>
      <p:sp>
        <p:nvSpPr>
          <p:cNvPr id="35843" name="Rectangle 7"/>
          <p:cNvSpPr>
            <a:spLocks noChangeArrowheads="1"/>
          </p:cNvSpPr>
          <p:nvPr/>
        </p:nvSpPr>
        <p:spPr bwMode="auto">
          <a:xfrm>
            <a:off x="5776913" y="5646738"/>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35844" name="Picture 6"/>
          <p:cNvPicPr>
            <a:picLocks noChangeAspect="1" noChangeArrowheads="1"/>
          </p:cNvPicPr>
          <p:nvPr/>
        </p:nvPicPr>
        <p:blipFill>
          <a:blip r:embed="rId4"/>
          <a:srcRect/>
          <a:stretch>
            <a:fillRect/>
          </a:stretch>
        </p:blipFill>
        <p:spPr bwMode="auto">
          <a:xfrm>
            <a:off x="6011863" y="4797425"/>
            <a:ext cx="2736850"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mtClean="0"/>
              <a:t>Measurement of water pollution</a:t>
            </a:r>
            <a:endParaRPr lang="ru-RU" smtClean="0"/>
          </a:p>
        </p:txBody>
      </p:sp>
      <p:sp>
        <p:nvSpPr>
          <p:cNvPr id="37891" name="Rectangle 6"/>
          <p:cNvSpPr>
            <a:spLocks noChangeArrowheads="1"/>
          </p:cNvSpPr>
          <p:nvPr/>
        </p:nvSpPr>
        <p:spPr bwMode="auto">
          <a:xfrm>
            <a:off x="250825" y="1196975"/>
            <a:ext cx="7489825" cy="3990975"/>
          </a:xfrm>
          <a:prstGeom prst="rect">
            <a:avLst/>
          </a:prstGeom>
          <a:noFill/>
          <a:ln w="9525">
            <a:noFill/>
            <a:miter lim="800000"/>
            <a:headEnd/>
            <a:tailEnd/>
          </a:ln>
        </p:spPr>
        <p:txBody>
          <a:bodyPr>
            <a:spAutoFit/>
          </a:bodyPr>
          <a:lstStyle/>
          <a:p>
            <a:pPr eaLnBrk="1" hangingPunct="1"/>
            <a:r>
              <a:rPr lang="en-US" sz="3200"/>
              <a:t>Water pollution may be analyzed through several broad categories of methods: physical, chemical and biological. Most involve collection of samples, followed by specialized analytical tests. Some methods may be conducted without sampling, such as temperature</a:t>
            </a:r>
            <a:endParaRPr lang="ru-RU" sz="3200"/>
          </a:p>
        </p:txBody>
      </p:sp>
      <p:sp>
        <p:nvSpPr>
          <p:cNvPr id="37892" name="Rectangle 10"/>
          <p:cNvSpPr>
            <a:spLocks noChangeArrowheads="1"/>
          </p:cNvSpPr>
          <p:nvPr/>
        </p:nvSpPr>
        <p:spPr bwMode="auto">
          <a:xfrm>
            <a:off x="7837488" y="5413375"/>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37893" name="Picture 9"/>
          <p:cNvPicPr>
            <a:picLocks noChangeAspect="1" noChangeArrowheads="1"/>
          </p:cNvPicPr>
          <p:nvPr/>
        </p:nvPicPr>
        <p:blipFill>
          <a:blip r:embed="rId4"/>
          <a:srcRect/>
          <a:stretch>
            <a:fillRect/>
          </a:stretch>
        </p:blipFill>
        <p:spPr bwMode="auto">
          <a:xfrm rot="433814">
            <a:off x="5435600" y="4868863"/>
            <a:ext cx="2286000" cy="1714500"/>
          </a:xfrm>
          <a:prstGeom prst="rect">
            <a:avLst/>
          </a:prstGeom>
          <a:noFill/>
          <a:ln w="57150" cap="rnd">
            <a:solidFill>
              <a:srgbClr val="FF6600"/>
            </a:solidFill>
            <a:prstDash val="sysDot"/>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solidFill>
                  <a:schemeClr val="bg1"/>
                </a:solidFill>
              </a:rPr>
              <a:t>Farming Solutions</a:t>
            </a:r>
          </a:p>
        </p:txBody>
      </p:sp>
      <p:sp>
        <p:nvSpPr>
          <p:cNvPr id="5123" name="Rectangle 3"/>
          <p:cNvSpPr>
            <a:spLocks noGrp="1" noChangeArrowheads="1"/>
          </p:cNvSpPr>
          <p:nvPr>
            <p:ph type="body" idx="1"/>
          </p:nvPr>
        </p:nvSpPr>
        <p:spPr/>
        <p:txBody>
          <a:bodyPr/>
          <a:lstStyle/>
          <a:p>
            <a:pPr eaLnBrk="1" hangingPunct="1"/>
            <a:r>
              <a:rPr lang="en-US" sz="2200" smtClean="0">
                <a:solidFill>
                  <a:schemeClr val="bg1"/>
                </a:solidFill>
              </a:rPr>
              <a:t>Choosing organic options can help to reduce the amount of water pollution. These items are grown without the use of chemicals.</a:t>
            </a:r>
          </a:p>
          <a:p>
            <a:pPr eaLnBrk="1" hangingPunct="1"/>
            <a:endParaRPr lang="en-US" sz="2200" smtClean="0">
              <a:solidFill>
                <a:schemeClr val="bg1"/>
              </a:solidFill>
            </a:endParaRPr>
          </a:p>
          <a:p>
            <a:pPr eaLnBrk="1" hangingPunct="1"/>
            <a:r>
              <a:rPr lang="en-US" sz="2200" smtClean="0">
                <a:solidFill>
                  <a:schemeClr val="bg1"/>
                </a:solidFill>
              </a:rPr>
              <a:t>Those chemicals, when used, enter the water cycle. </a:t>
            </a:r>
          </a:p>
          <a:p>
            <a:pPr eaLnBrk="1" hangingPunct="1"/>
            <a:endParaRPr lang="en-US" sz="2200" smtClean="0">
              <a:solidFill>
                <a:schemeClr val="bg1"/>
              </a:solidFill>
            </a:endParaRPr>
          </a:p>
          <a:p>
            <a:pPr eaLnBrk="1" hangingPunct="1"/>
            <a:r>
              <a:rPr lang="en-US" sz="2200" smtClean="0">
                <a:solidFill>
                  <a:schemeClr val="bg1"/>
                </a:solidFill>
              </a:rPr>
              <a:t>Organic products don't introduce those chemicals to the water cycle.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Effect transition="in" filter="fade">
                                      <p:cBhvr>
                                        <p:cTn id="14" dur="1000">
                                          <p:stCondLst>
                                            <p:cond delay="0"/>
                                          </p:stCondLst>
                                        </p:cTn>
                                        <p:tgtEl>
                                          <p:spTgt spid="51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Effect transition="in" filter="fade">
                                      <p:cBhvr>
                                        <p:cTn id="19" dur="1000">
                                          <p:stCondLst>
                                            <p:cond delay="0"/>
                                          </p:stCondLst>
                                        </p:cTn>
                                        <p:tgtEl>
                                          <p:spTgt spid="512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Effect transition="in" filter="fade">
                                      <p:cBhvr>
                                        <p:cTn id="24" dur="1000">
                                          <p:stCondLst>
                                            <p:cond delay="0"/>
                                          </p:stCondLst>
                                        </p:cTn>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33CC33"/>
                </a:solidFill>
              </a:rPr>
              <a:t>Caring about waste</a:t>
            </a:r>
          </a:p>
        </p:txBody>
      </p:sp>
      <p:sp>
        <p:nvSpPr>
          <p:cNvPr id="6147" name="Rectangle 3"/>
          <p:cNvSpPr>
            <a:spLocks noGrp="1" noChangeArrowheads="1"/>
          </p:cNvSpPr>
          <p:nvPr>
            <p:ph type="body" idx="1"/>
          </p:nvPr>
        </p:nvSpPr>
        <p:spPr>
          <a:xfrm>
            <a:off x="395288" y="1052513"/>
            <a:ext cx="8229600" cy="4525962"/>
          </a:xfrm>
        </p:spPr>
        <p:txBody>
          <a:bodyPr/>
          <a:lstStyle/>
          <a:p>
            <a:pPr eaLnBrk="1" hangingPunct="1"/>
            <a:r>
              <a:rPr lang="en-US" sz="2200" smtClean="0">
                <a:solidFill>
                  <a:schemeClr val="bg1"/>
                </a:solidFill>
              </a:rPr>
              <a:t>By properly disposing of all waste, you can help to reduce the amount of water pollution that is created</a:t>
            </a:r>
          </a:p>
          <a:p>
            <a:pPr eaLnBrk="1" hangingPunct="1"/>
            <a:r>
              <a:rPr lang="en-US" sz="2200" smtClean="0">
                <a:solidFill>
                  <a:srgbClr val="33CC33"/>
                </a:solidFill>
              </a:rPr>
              <a:t> </a:t>
            </a:r>
          </a:p>
          <a:p>
            <a:pPr eaLnBrk="1" hangingPunct="1"/>
            <a:endParaRPr lang="en-US" sz="2200" smtClean="0">
              <a:solidFill>
                <a:srgbClr val="33CC33"/>
              </a:solidFill>
            </a:endParaRPr>
          </a:p>
          <a:p>
            <a:pPr eaLnBrk="1" hangingPunct="1"/>
            <a:endParaRPr lang="en-US" sz="2200" smtClean="0">
              <a:solidFill>
                <a:srgbClr val="33CC33"/>
              </a:solidFill>
            </a:endParaRPr>
          </a:p>
        </p:txBody>
      </p:sp>
      <p:sp>
        <p:nvSpPr>
          <p:cNvPr id="40964" name="Rectangle 5"/>
          <p:cNvSpPr>
            <a:spLocks noChangeArrowheads="1"/>
          </p:cNvSpPr>
          <p:nvPr/>
        </p:nvSpPr>
        <p:spPr bwMode="auto">
          <a:xfrm>
            <a:off x="827088" y="1773238"/>
            <a:ext cx="7345362" cy="3140075"/>
          </a:xfrm>
          <a:prstGeom prst="rect">
            <a:avLst/>
          </a:prstGeom>
          <a:noFill/>
          <a:ln w="9525">
            <a:noFill/>
            <a:miter lim="800000"/>
            <a:headEnd/>
            <a:tailEnd/>
          </a:ln>
        </p:spPr>
        <p:txBody>
          <a:bodyPr anchor="ctr">
            <a:spAutoFit/>
          </a:bodyPr>
          <a:lstStyle/>
          <a:p>
            <a:pPr eaLnBrk="1" hangingPunct="1"/>
            <a:r>
              <a:rPr lang="en-US" sz="2500">
                <a:solidFill>
                  <a:schemeClr val="bg1"/>
                </a:solidFill>
                <a:latin typeface="Arial Unicode MS" charset="0"/>
              </a:rPr>
              <a:t>The proper management of mass waste disposal can help to control the introduction of pollutants into the water cycle. </a:t>
            </a:r>
          </a:p>
          <a:p>
            <a:pPr eaLnBrk="1" hangingPunct="1"/>
            <a:endParaRPr lang="en-US" sz="2500">
              <a:solidFill>
                <a:schemeClr val="bg1"/>
              </a:solidFill>
              <a:latin typeface="Arial Unicode MS" charset="0"/>
            </a:endParaRPr>
          </a:p>
          <a:p>
            <a:pPr eaLnBrk="1" hangingPunct="1"/>
            <a:r>
              <a:rPr lang="en-US" sz="2500">
                <a:solidFill>
                  <a:schemeClr val="bg1"/>
                </a:solidFill>
                <a:latin typeface="Arial Unicode MS" charset="0"/>
              </a:rPr>
              <a:t>Simple steps like not storing waste by running water and controlling runoff in areas where waste is stored can help to reduce the amount of pollution introduced into the water cycle </a:t>
            </a:r>
          </a:p>
        </p:txBody>
      </p:sp>
      <p:pic>
        <p:nvPicPr>
          <p:cNvPr id="40965" name="Picture 9" descr="obama-trash-electricity"/>
          <p:cNvPicPr>
            <a:picLocks noChangeAspect="1" noChangeArrowheads="1"/>
          </p:cNvPicPr>
          <p:nvPr/>
        </p:nvPicPr>
        <p:blipFill>
          <a:blip r:embed="rId3"/>
          <a:srcRect/>
          <a:stretch>
            <a:fillRect/>
          </a:stretch>
        </p:blipFill>
        <p:spPr bwMode="auto">
          <a:xfrm>
            <a:off x="5724525" y="4940300"/>
            <a:ext cx="2881313" cy="1917700"/>
          </a:xfrm>
          <a:prstGeom prst="rect">
            <a:avLst/>
          </a:prstGeom>
          <a:noFill/>
          <a:ln w="57150">
            <a:solidFill>
              <a:schemeClr val="bg1"/>
            </a:solidFill>
            <a:prstDash val="sysDot"/>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898" decel="100000" fill="hold"/>
                                        <p:tgtEl>
                                          <p:spTgt spid="61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14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Effect transition="in" filter="fade">
                                      <p:cBhvr>
                                        <p:cTn id="15" dur="1000"/>
                                        <p:tgtEl>
                                          <p:spTgt spid="6147">
                                            <p:txEl>
                                              <p:pRg st="0" end="0"/>
                                            </p:txEl>
                                          </p:spTgt>
                                        </p:tgtEl>
                                      </p:cBhvr>
                                    </p:animEffect>
                                    <p:anim calcmode="lin" valueType="num">
                                      <p:cBhvr>
                                        <p:cTn id="16"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14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1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1000"/>
                                        <p:tgtEl>
                                          <p:spTgt spid="6147">
                                            <p:txEl>
                                              <p:pRg st="1" end="1"/>
                                            </p:txEl>
                                          </p:spTgt>
                                        </p:tgtEl>
                                      </p:cBhvr>
                                    </p:animEffect>
                                    <p:anim calcmode="lin" valueType="num">
                                      <p:cBhvr>
                                        <p:cTn id="24"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14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14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361950" y="1196975"/>
            <a:ext cx="878205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FFFFFF"/>
                </a:solidFill>
                <a:latin typeface="Arial Black"/>
              </a:rPr>
              <a:t>Water pollution affects plants and organisms </a:t>
            </a:r>
          </a:p>
        </p:txBody>
      </p:sp>
      <p:sp>
        <p:nvSpPr>
          <p:cNvPr id="8195" name="WordArt 5"/>
          <p:cNvSpPr>
            <a:spLocks noChangeArrowheads="1" noChangeShapeType="1" noTextEdit="1"/>
          </p:cNvSpPr>
          <p:nvPr/>
        </p:nvSpPr>
        <p:spPr bwMode="auto">
          <a:xfrm>
            <a:off x="0" y="1916113"/>
            <a:ext cx="9185275" cy="433387"/>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FFFFFF"/>
                </a:solidFill>
                <a:latin typeface="Arial Black"/>
              </a:rPr>
              <a:t>living in the bodies of water; and, in almost all cases the </a:t>
            </a:r>
          </a:p>
        </p:txBody>
      </p:sp>
      <p:sp>
        <p:nvSpPr>
          <p:cNvPr id="8196" name="WordArt 6"/>
          <p:cNvSpPr>
            <a:spLocks noChangeArrowheads="1" noChangeShapeType="1" noTextEdit="1"/>
          </p:cNvSpPr>
          <p:nvPr/>
        </p:nvSpPr>
        <p:spPr bwMode="auto">
          <a:xfrm>
            <a:off x="0" y="2708275"/>
            <a:ext cx="9144000" cy="6826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2800" kern="10">
                <a:ln w="9525">
                  <a:round/>
                  <a:headEnd/>
                  <a:tailEnd/>
                </a:ln>
                <a:gradFill rotWithShape="1">
                  <a:gsLst>
                    <a:gs pos="0">
                      <a:srgbClr val="FFFFCC"/>
                    </a:gs>
                    <a:gs pos="100000">
                      <a:srgbClr val="FF9999"/>
                    </a:gs>
                  </a:gsLst>
                  <a:lin ang="5400000" scaled="1"/>
                </a:gradFill>
                <a:latin typeface="Times New Roman"/>
                <a:cs typeface="Times New Roman"/>
              </a:rPr>
              <a:t>effect is damaging either to individual species and also to the biological communities.</a:t>
            </a:r>
          </a:p>
        </p:txBody>
      </p:sp>
      <p:pic>
        <p:nvPicPr>
          <p:cNvPr id="8197" name="Picture 8" descr="fishkill">
            <a:hlinkClick r:id="rId3"/>
          </p:cNvPr>
          <p:cNvPicPr>
            <a:picLocks noChangeAspect="1" noChangeArrowheads="1"/>
          </p:cNvPicPr>
          <p:nvPr/>
        </p:nvPicPr>
        <p:blipFill>
          <a:blip r:embed="rId4"/>
          <a:srcRect/>
          <a:stretch>
            <a:fillRect/>
          </a:stretch>
        </p:blipFill>
        <p:spPr bwMode="auto">
          <a:xfrm rot="-683420">
            <a:off x="1619250" y="3716338"/>
            <a:ext cx="2609850" cy="2216150"/>
          </a:xfrm>
          <a:prstGeom prst="rect">
            <a:avLst/>
          </a:prstGeom>
          <a:noFill/>
          <a:ln w="57150" cap="rnd">
            <a:solidFill>
              <a:srgbClr val="808000"/>
            </a:solidFill>
            <a:prstDash val="sysDot"/>
            <a:miter lim="800000"/>
            <a:headEnd/>
            <a:tailEnd/>
          </a:ln>
        </p:spPr>
      </p:pic>
      <p:pic>
        <p:nvPicPr>
          <p:cNvPr id="8198" name="Picture 10" descr="trout">
            <a:hlinkClick r:id="rId5"/>
          </p:cNvPr>
          <p:cNvPicPr>
            <a:picLocks noChangeAspect="1" noChangeArrowheads="1"/>
          </p:cNvPicPr>
          <p:nvPr/>
        </p:nvPicPr>
        <p:blipFill>
          <a:blip r:embed="rId6"/>
          <a:srcRect/>
          <a:stretch>
            <a:fillRect/>
          </a:stretch>
        </p:blipFill>
        <p:spPr bwMode="auto">
          <a:xfrm rot="1344590">
            <a:off x="5986463" y="4537075"/>
            <a:ext cx="2427287" cy="1169988"/>
          </a:xfrm>
          <a:prstGeom prst="rect">
            <a:avLst/>
          </a:prstGeom>
          <a:noFill/>
          <a:ln w="57150">
            <a:solidFill>
              <a:srgbClr val="FF6600"/>
            </a:solidFill>
            <a:prstDash val="sysDot"/>
            <a:miter lim="800000"/>
            <a:headEnd/>
            <a:tailEnd/>
          </a:ln>
        </p:spPr>
      </p:pic>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774700"/>
          </a:xfrm>
          <a:gradFill rotWithShape="1">
            <a:gsLst>
              <a:gs pos="0">
                <a:schemeClr val="bg1"/>
              </a:gs>
              <a:gs pos="100000">
                <a:schemeClr val="tx1"/>
              </a:gs>
            </a:gsLst>
            <a:path path="shape">
              <a:fillToRect l="50000" t="50000" r="50000" b="50000"/>
            </a:path>
          </a:gradFill>
        </p:spPr>
        <p:txBody>
          <a:bodyPr/>
          <a:lstStyle/>
          <a:p>
            <a:pPr eaLnBrk="1" hangingPunct="1"/>
            <a:r>
              <a:rPr lang="en-US" smtClean="0">
                <a:solidFill>
                  <a:srgbClr val="E11505"/>
                </a:solidFill>
              </a:rPr>
              <a:t>Stopping the cycle</a:t>
            </a:r>
          </a:p>
        </p:txBody>
      </p:sp>
      <p:sp>
        <p:nvSpPr>
          <p:cNvPr id="7171" name="Rectangle 3"/>
          <p:cNvSpPr>
            <a:spLocks noGrp="1" noChangeArrowheads="1"/>
          </p:cNvSpPr>
          <p:nvPr>
            <p:ph type="body" idx="1"/>
          </p:nvPr>
        </p:nvSpPr>
        <p:spPr>
          <a:gradFill rotWithShape="1">
            <a:gsLst>
              <a:gs pos="0">
                <a:schemeClr val="tx1"/>
              </a:gs>
              <a:gs pos="100000">
                <a:srgbClr val="FFFF00"/>
              </a:gs>
            </a:gsLst>
            <a:path path="shape">
              <a:fillToRect l="50000" t="50000" r="50000" b="50000"/>
            </a:path>
          </a:gradFill>
        </p:spPr>
        <p:txBody>
          <a:bodyPr/>
          <a:lstStyle/>
          <a:p>
            <a:pPr eaLnBrk="1" hangingPunct="1"/>
            <a:r>
              <a:rPr lang="en-US" sz="2200" smtClean="0"/>
              <a:t>There are ways to interrupt the natural </a:t>
            </a:r>
            <a:endParaRPr lang="ru-RU" sz="2200" smtClean="0"/>
          </a:p>
          <a:p>
            <a:pPr eaLnBrk="1" hangingPunct="1">
              <a:buFont typeface="Wingdings" charset="2"/>
              <a:buNone/>
            </a:pPr>
            <a:r>
              <a:rPr lang="ru-RU" sz="2200" smtClean="0"/>
              <a:t>      </a:t>
            </a:r>
            <a:r>
              <a:rPr lang="en-US" sz="2200" smtClean="0"/>
              <a:t>water cycle and prevent pollution </a:t>
            </a:r>
          </a:p>
          <a:p>
            <a:pPr eaLnBrk="1" hangingPunct="1"/>
            <a:endParaRPr lang="en-US" sz="2200" smtClean="0"/>
          </a:p>
          <a:p>
            <a:pPr eaLnBrk="1" hangingPunct="1"/>
            <a:endParaRPr lang="en-US" sz="2200" smtClean="0"/>
          </a:p>
        </p:txBody>
      </p:sp>
      <p:sp>
        <p:nvSpPr>
          <p:cNvPr id="41988" name="Rectangle 4"/>
          <p:cNvSpPr>
            <a:spLocks noChangeArrowheads="1"/>
          </p:cNvSpPr>
          <p:nvPr/>
        </p:nvSpPr>
        <p:spPr bwMode="auto">
          <a:xfrm>
            <a:off x="827088" y="2803525"/>
            <a:ext cx="7921625" cy="1235075"/>
          </a:xfrm>
          <a:prstGeom prst="rect">
            <a:avLst/>
          </a:prstGeom>
          <a:gradFill rotWithShape="1">
            <a:gsLst>
              <a:gs pos="0">
                <a:schemeClr val="hlink"/>
              </a:gs>
              <a:gs pos="100000">
                <a:srgbClr val="FFFF00"/>
              </a:gs>
            </a:gsLst>
            <a:path path="shape">
              <a:fillToRect l="50000" t="50000" r="50000" b="50000"/>
            </a:path>
          </a:gradFill>
          <a:ln w="9525">
            <a:noFill/>
            <a:miter lim="800000"/>
            <a:headEnd/>
            <a:tailEnd/>
          </a:ln>
        </p:spPr>
        <p:txBody>
          <a:bodyPr anchor="ctr">
            <a:spAutoFit/>
          </a:bodyPr>
          <a:lstStyle/>
          <a:p>
            <a:pPr eaLnBrk="1" hangingPunct="1"/>
            <a:r>
              <a:rPr lang="en-US" sz="2500">
                <a:latin typeface="Arial Unicode MS" charset="0"/>
              </a:rPr>
              <a:t>In some places simply filtering water before allowing it to continue its natural flow may be sufficient .</a:t>
            </a:r>
          </a:p>
          <a:p>
            <a:pPr eaLnBrk="1" hangingPunct="1"/>
            <a:endParaRPr lang="en-US" sz="2500">
              <a:latin typeface="Arial Unicode MS" charset="0"/>
            </a:endParaRPr>
          </a:p>
        </p:txBody>
      </p:sp>
      <p:sp>
        <p:nvSpPr>
          <p:cNvPr id="41989" name="Rectangle 5"/>
          <p:cNvSpPr>
            <a:spLocks noChangeArrowheads="1"/>
          </p:cNvSpPr>
          <p:nvPr/>
        </p:nvSpPr>
        <p:spPr bwMode="auto">
          <a:xfrm>
            <a:off x="827088" y="3490913"/>
            <a:ext cx="7632700" cy="3033712"/>
          </a:xfrm>
          <a:prstGeom prst="rect">
            <a:avLst/>
          </a:prstGeom>
          <a:noFill/>
          <a:ln w="9525">
            <a:noFill/>
            <a:miter lim="800000"/>
            <a:headEnd/>
            <a:tailEnd/>
          </a:ln>
        </p:spPr>
        <p:txBody>
          <a:bodyPr anchor="ctr">
            <a:spAutoFit/>
          </a:bodyPr>
          <a:lstStyle/>
          <a:p>
            <a:pPr algn="ctr" eaLnBrk="1" hangingPunct="1"/>
            <a:endParaRPr lang="en-US" sz="1800">
              <a:latin typeface="Myriad Web" pitchFamily="34" charset="0"/>
            </a:endParaRPr>
          </a:p>
          <a:p>
            <a:pPr algn="ctr" eaLnBrk="1" hangingPunct="1"/>
            <a:r>
              <a:rPr lang="en-US" sz="2500">
                <a:latin typeface="Arial Unicode MS" charset="0"/>
              </a:rPr>
              <a:t>A natural and beautiful method of doing this is being used in many places. They are called rain gardens. They are specifically designed with plants that will absorb water that otherwise would have runoff into waterways. This measure also stops contaminants that may have been washed into those waterways. </a:t>
            </a:r>
          </a:p>
          <a:p>
            <a:pPr algn="ctr"/>
            <a:endParaRPr lang="en-US" sz="2500">
              <a:latin typeface="Arial Unicode MS" charset="0"/>
            </a:endParaRPr>
          </a:p>
        </p:txBody>
      </p:sp>
      <p:pic>
        <p:nvPicPr>
          <p:cNvPr id="41990" name="Picture 7" descr="images?id=113565"/>
          <p:cNvPicPr>
            <a:picLocks noChangeAspect="1" noChangeArrowheads="1"/>
          </p:cNvPicPr>
          <p:nvPr/>
        </p:nvPicPr>
        <p:blipFill>
          <a:blip r:embed="rId2"/>
          <a:srcRect/>
          <a:stretch>
            <a:fillRect/>
          </a:stretch>
        </p:blipFill>
        <p:spPr bwMode="auto">
          <a:xfrm>
            <a:off x="5795963" y="404813"/>
            <a:ext cx="3024187" cy="2071687"/>
          </a:xfrm>
          <a:prstGeom prst="rect">
            <a:avLst/>
          </a:prstGeom>
          <a:noFill/>
          <a:ln w="57150" cap="rnd">
            <a:solidFill>
              <a:srgbClr val="339966"/>
            </a:solidFill>
            <a:prstDash val="sysDot"/>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170">
                                            <p:txEl>
                                              <p:charRg st="4294967295" end="4294967295"/>
                                            </p:txEl>
                                          </p:spTgt>
                                        </p:tgtEl>
                                        <p:attrNameLst>
                                          <p:attrName>style.visibility</p:attrName>
                                        </p:attrNameLst>
                                      </p:cBhvr>
                                      <p:to>
                                        <p:strVal val="visible"/>
                                      </p:to>
                                    </p:set>
                                    <p:anim calcmode="lin" valueType="num">
                                      <p:cBhvr>
                                        <p:cTn id="7" dur="2000" fill="hold"/>
                                        <p:tgtEl>
                                          <p:spTgt spid="7170">
                                            <p:txEl>
                                              <p:charRg st="4294967295" end="4294967295"/>
                                            </p:txEl>
                                          </p:spTgt>
                                        </p:tgtEl>
                                        <p:attrNameLst>
                                          <p:attrName>ppt_w</p:attrName>
                                        </p:attrNameLst>
                                      </p:cBhvr>
                                      <p:tavLst>
                                        <p:tav tm="0">
                                          <p:val>
                                            <p:strVal val="#ppt_w"/>
                                          </p:val>
                                        </p:tav>
                                        <p:tav tm="100000">
                                          <p:val>
                                            <p:strVal val="#ppt_w"/>
                                          </p:val>
                                        </p:tav>
                                      </p:tavLst>
                                    </p:anim>
                                    <p:anim calcmode="lin" valueType="num">
                                      <p:cBhvr>
                                        <p:cTn id="8" dur="2000" fill="hold"/>
                                        <p:tgtEl>
                                          <p:spTgt spid="7170">
                                            <p:txEl>
                                              <p:charRg st="4294967295" end="4294967295"/>
                                            </p:txEl>
                                          </p:spTgt>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170">
                                            <p:txEl>
                                              <p:charRg st="4294967295" end="4294967295"/>
                                            </p:txEl>
                                          </p:spTgt>
                                        </p:tgtEl>
                                        <p:attrNameLst>
                                          <p:attrName>ppt_x</p:attrName>
                                        </p:attrNameLst>
                                      </p:cBhvr>
                                      <p:tavLst>
                                        <p:tav tm="0">
                                          <p:val>
                                            <p:strVal val="#ppt_x-.4"/>
                                          </p:val>
                                        </p:tav>
                                        <p:tav tm="100000">
                                          <p:val>
                                            <p:strVal val="#ppt_x"/>
                                          </p:val>
                                        </p:tav>
                                      </p:tavLst>
                                    </p:anim>
                                    <p:anim calcmode="lin" valueType="num">
                                      <p:cBhvr>
                                        <p:cTn id="10" dur="2000" fill="hold"/>
                                        <p:tgtEl>
                                          <p:spTgt spid="7170">
                                            <p:txEl>
                                              <p:charRg st="4294967295" end="4294967295"/>
                                            </p:txEl>
                                          </p:spTgt>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fade">
                                      <p:cBhvr>
                                        <p:cTn id="15" dur="500">
                                          <p:stCondLst>
                                            <p:cond delay="0"/>
                                          </p:stCondLst>
                                        </p:cTn>
                                        <p:tgtEl>
                                          <p:spTgt spid="7171">
                                            <p:txEl>
                                              <p:pRg st="0" end="0"/>
                                            </p:txEl>
                                          </p:spTgt>
                                        </p:tgtEl>
                                      </p:cBhvr>
                                    </p:animEffect>
                                    <p:anim calcmode="lin" valueType="num">
                                      <p:cBhvr>
                                        <p:cTn id="16" dur="500" fill="hold">
                                          <p:stCondLst>
                                            <p:cond delay="0"/>
                                          </p:stCondLst>
                                        </p:cTn>
                                        <p:tgtEl>
                                          <p:spTgt spid="717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7171">
                                            <p:txEl>
                                              <p:pRg st="1" end="1"/>
                                            </p:txEl>
                                          </p:spTgt>
                                        </p:tgtEl>
                                        <p:attrNameLst>
                                          <p:attrName>style.visibility</p:attrName>
                                        </p:attrNameLst>
                                      </p:cBhvr>
                                      <p:to>
                                        <p:strVal val="visible"/>
                                      </p:to>
                                    </p:set>
                                    <p:animEffect transition="in" filter="fade">
                                      <p:cBhvr>
                                        <p:cTn id="22" dur="500">
                                          <p:stCondLst>
                                            <p:cond delay="0"/>
                                          </p:stCondLst>
                                        </p:cTn>
                                        <p:tgtEl>
                                          <p:spTgt spid="7171">
                                            <p:txEl>
                                              <p:pRg st="1" end="1"/>
                                            </p:txEl>
                                          </p:spTgt>
                                        </p:tgtEl>
                                      </p:cBhvr>
                                    </p:animEffect>
                                    <p:anim calcmode="lin" valueType="num">
                                      <p:cBhvr>
                                        <p:cTn id="23" dur="500" fill="hold">
                                          <p:stCondLst>
                                            <p:cond delay="0"/>
                                          </p:stCondLst>
                                        </p:cTn>
                                        <p:tgtEl>
                                          <p:spTgt spid="717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9" descr="graph_ocean-pollutants"/>
          <p:cNvPicPr>
            <a:picLocks noChangeAspect="1" noChangeArrowheads="1"/>
          </p:cNvPicPr>
          <p:nvPr/>
        </p:nvPicPr>
        <p:blipFill>
          <a:blip r:embed="rId2"/>
          <a:srcRect/>
          <a:stretch>
            <a:fillRect/>
          </a:stretch>
        </p:blipFill>
        <p:spPr bwMode="auto">
          <a:xfrm>
            <a:off x="323850" y="1341438"/>
            <a:ext cx="5370513" cy="5516562"/>
          </a:xfrm>
          <a:prstGeom prst="rect">
            <a:avLst/>
          </a:prstGeom>
          <a:noFill/>
          <a:ln w="57150" cap="rnd">
            <a:solidFill>
              <a:srgbClr val="FFFF00"/>
            </a:solidFill>
            <a:prstDash val="sysDot"/>
            <a:miter lim="800000"/>
            <a:headEnd/>
            <a:tailEnd/>
          </a:ln>
        </p:spPr>
      </p:pic>
      <p:pic>
        <p:nvPicPr>
          <p:cNvPr id="43011" name="Picture 14" descr="page4_5pic1"/>
          <p:cNvPicPr>
            <a:picLocks noChangeAspect="1" noChangeArrowheads="1"/>
          </p:cNvPicPr>
          <p:nvPr/>
        </p:nvPicPr>
        <p:blipFill>
          <a:blip r:embed="rId3"/>
          <a:srcRect/>
          <a:stretch>
            <a:fillRect/>
          </a:stretch>
        </p:blipFill>
        <p:spPr bwMode="auto">
          <a:xfrm>
            <a:off x="5724525" y="1125538"/>
            <a:ext cx="3375025" cy="5732462"/>
          </a:xfrm>
          <a:prstGeom prst="rect">
            <a:avLst/>
          </a:prstGeom>
          <a:noFill/>
          <a:ln w="57150">
            <a:solidFill>
              <a:srgbClr val="FF0000"/>
            </a:solidFill>
            <a:prstDash val="sysDot"/>
            <a:miter lim="800000"/>
            <a:headEnd/>
            <a:tailEnd/>
          </a:ln>
        </p:spPr>
      </p:pic>
      <p:sp>
        <p:nvSpPr>
          <p:cNvPr id="43012" name="WordArt 15"/>
          <p:cNvSpPr>
            <a:spLocks noChangeArrowheads="1" noChangeShapeType="1" noTextEdit="1"/>
          </p:cNvSpPr>
          <p:nvPr/>
        </p:nvSpPr>
        <p:spPr bwMode="auto">
          <a:xfrm>
            <a:off x="1258888" y="404813"/>
            <a:ext cx="5543550" cy="6477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Water pollution charts</a:t>
            </a:r>
          </a:p>
        </p:txBody>
      </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4034" name="Picture 5" descr="scan2"/>
          <p:cNvPicPr>
            <a:picLocks noChangeAspect="1" noChangeArrowheads="1"/>
          </p:cNvPicPr>
          <p:nvPr/>
        </p:nvPicPr>
        <p:blipFill>
          <a:blip r:embed="rId3"/>
          <a:srcRect/>
          <a:stretch>
            <a:fillRect/>
          </a:stretch>
        </p:blipFill>
        <p:spPr bwMode="auto">
          <a:xfrm>
            <a:off x="3730625" y="188913"/>
            <a:ext cx="5413375" cy="6308725"/>
          </a:xfrm>
          <a:prstGeom prst="rect">
            <a:avLst/>
          </a:prstGeom>
          <a:noFill/>
          <a:ln w="9525">
            <a:noFill/>
            <a:miter lim="800000"/>
            <a:headEnd/>
            <a:tailEnd/>
          </a:ln>
        </p:spPr>
      </p:pic>
      <p:pic>
        <p:nvPicPr>
          <p:cNvPr id="44035" name="Picture 6" descr="pollution_report"/>
          <p:cNvPicPr>
            <a:picLocks noChangeAspect="1" noChangeArrowheads="1"/>
          </p:cNvPicPr>
          <p:nvPr/>
        </p:nvPicPr>
        <p:blipFill>
          <a:blip r:embed="rId4"/>
          <a:srcRect/>
          <a:stretch>
            <a:fillRect/>
          </a:stretch>
        </p:blipFill>
        <p:spPr bwMode="auto">
          <a:xfrm>
            <a:off x="0" y="260350"/>
            <a:ext cx="5076825"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WordArt 4"/>
          <p:cNvSpPr>
            <a:spLocks noChangeArrowheads="1" noChangeShapeType="1" noTextEdit="1"/>
          </p:cNvSpPr>
          <p:nvPr/>
        </p:nvSpPr>
        <p:spPr bwMode="auto">
          <a:xfrm>
            <a:off x="1547813" y="2708275"/>
            <a:ext cx="6029325" cy="6477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If we do not save water-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AutoShape 5" descr="download?mid=1%5f1407%5fAGx9v9EAACn3Sz9FlAckFD%2bO17Q&amp;pid=2"/>
          <p:cNvSpPr>
            <a:spLocks noChangeAspect="1" noChangeArrowheads="1"/>
          </p:cNvSpPr>
          <p:nvPr/>
        </p:nvSpPr>
        <p:spPr bwMode="auto">
          <a:xfrm>
            <a:off x="1116013" y="1920875"/>
            <a:ext cx="7013575" cy="4719638"/>
          </a:xfrm>
          <a:prstGeom prst="rect">
            <a:avLst/>
          </a:prstGeom>
          <a:noFill/>
          <a:ln w="9525">
            <a:noFill/>
            <a:miter lim="800000"/>
            <a:headEnd/>
            <a:tailEnd/>
          </a:ln>
        </p:spPr>
        <p:txBody>
          <a:bodyPr/>
          <a:lstStyle/>
          <a:p>
            <a:pPr eaLnBrk="1" hangingPunct="1"/>
            <a:endParaRPr lang="en-US"/>
          </a:p>
        </p:txBody>
      </p:sp>
      <p:pic>
        <p:nvPicPr>
          <p:cNvPr id="46083" name="Picture 6"/>
          <p:cNvPicPr>
            <a:picLocks noChangeAspect="1" noChangeArrowheads="1"/>
          </p:cNvPicPr>
          <p:nvPr/>
        </p:nvPicPr>
        <p:blipFill>
          <a:blip r:embed="rId3"/>
          <a:srcRect/>
          <a:stretch>
            <a:fillRect/>
          </a:stretch>
        </p:blipFill>
        <p:spPr bwMode="auto">
          <a:xfrm>
            <a:off x="2627313" y="3213100"/>
            <a:ext cx="4830762" cy="3460750"/>
          </a:xfrm>
          <a:prstGeom prst="rect">
            <a:avLst/>
          </a:prstGeom>
          <a:noFill/>
          <a:ln w="9525">
            <a:noFill/>
            <a:miter lim="800000"/>
            <a:headEnd/>
            <a:tailEnd/>
          </a:ln>
        </p:spPr>
      </p:pic>
      <p:pic>
        <p:nvPicPr>
          <p:cNvPr id="46084" name="Picture 7"/>
          <p:cNvPicPr>
            <a:picLocks noChangeAspect="1" noChangeArrowheads="1"/>
          </p:cNvPicPr>
          <p:nvPr/>
        </p:nvPicPr>
        <p:blipFill>
          <a:blip r:embed="rId4"/>
          <a:srcRect/>
          <a:stretch>
            <a:fillRect/>
          </a:stretch>
        </p:blipFill>
        <p:spPr bwMode="auto">
          <a:xfrm>
            <a:off x="6457950" y="188913"/>
            <a:ext cx="2686050" cy="3971925"/>
          </a:xfrm>
          <a:prstGeom prst="rect">
            <a:avLst/>
          </a:prstGeom>
          <a:noFill/>
          <a:ln w="9525">
            <a:noFill/>
            <a:miter lim="800000"/>
            <a:headEnd/>
            <a:tailEnd/>
          </a:ln>
        </p:spPr>
      </p:pic>
      <p:pic>
        <p:nvPicPr>
          <p:cNvPr id="46085" name="Picture 8"/>
          <p:cNvPicPr>
            <a:picLocks noChangeAspect="1" noChangeArrowheads="1"/>
          </p:cNvPicPr>
          <p:nvPr/>
        </p:nvPicPr>
        <p:blipFill>
          <a:blip r:embed="rId5"/>
          <a:srcRect/>
          <a:stretch>
            <a:fillRect/>
          </a:stretch>
        </p:blipFill>
        <p:spPr bwMode="auto">
          <a:xfrm>
            <a:off x="395288" y="260350"/>
            <a:ext cx="28575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WordArt 5"/>
          <p:cNvSpPr>
            <a:spLocks noChangeArrowheads="1" noChangeShapeType="1" noTextEdit="1"/>
          </p:cNvSpPr>
          <p:nvPr/>
        </p:nvSpPr>
        <p:spPr bwMode="auto">
          <a:xfrm>
            <a:off x="0" y="908050"/>
            <a:ext cx="9351963" cy="115252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cs typeface="Times New Roman"/>
              </a:rPr>
              <a:t>Please save water. If you see anyone playing or polluting </a:t>
            </a:r>
          </a:p>
        </p:txBody>
      </p:sp>
      <p:sp>
        <p:nvSpPr>
          <p:cNvPr id="47107" name="WordArt 6"/>
          <p:cNvSpPr>
            <a:spLocks noChangeArrowheads="1" noChangeShapeType="1" noTextEdit="1"/>
          </p:cNvSpPr>
          <p:nvPr/>
        </p:nvSpPr>
        <p:spPr bwMode="auto">
          <a:xfrm>
            <a:off x="0" y="2781300"/>
            <a:ext cx="91821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water stop them and make the world a better place </a:t>
            </a:r>
          </a:p>
        </p:txBody>
      </p:sp>
      <p:sp>
        <p:nvSpPr>
          <p:cNvPr id="47108" name="WordArt 7" descr="Narrow vertical"/>
          <p:cNvSpPr>
            <a:spLocks noChangeArrowheads="1" noChangeShapeType="1" noTextEdit="1"/>
          </p:cNvSpPr>
          <p:nvPr/>
        </p:nvSpPr>
        <p:spPr bwMode="auto">
          <a:xfrm>
            <a:off x="3419475" y="3933825"/>
            <a:ext cx="230505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to live 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774700"/>
          </a:xfrm>
          <a:gradFill rotWithShape="1">
            <a:gsLst>
              <a:gs pos="0">
                <a:schemeClr val="accent1">
                  <a:gamma/>
                  <a:shade val="46275"/>
                  <a:invGamma/>
                </a:schemeClr>
              </a:gs>
              <a:gs pos="100000">
                <a:schemeClr val="accent1"/>
              </a:gs>
            </a:gsLst>
            <a:path path="shape">
              <a:fillToRect l="50000" t="50000" r="50000" b="50000"/>
            </a:path>
          </a:gradFill>
        </p:spPr>
        <p:txBody>
          <a:bodyPr/>
          <a:lstStyle/>
          <a:p>
            <a:pPr eaLnBrk="1" hangingPunct="1">
              <a:defRPr/>
            </a:pPr>
            <a:r>
              <a:rPr lang="en-US" smtClean="0">
                <a:solidFill>
                  <a:srgbClr val="008000"/>
                </a:solidFill>
                <a:latin typeface="Century Gothic" pitchFamily="34" charset="0"/>
              </a:rPr>
              <a:t>Effects of water pollution</a:t>
            </a:r>
          </a:p>
        </p:txBody>
      </p:sp>
      <p:sp>
        <p:nvSpPr>
          <p:cNvPr id="9219" name="Rectangle 3"/>
          <p:cNvSpPr>
            <a:spLocks noGrp="1" noChangeArrowheads="1"/>
          </p:cNvSpPr>
          <p:nvPr>
            <p:ph type="body" sz="half" idx="1"/>
          </p:nvPr>
        </p:nvSpPr>
        <p:spPr>
          <a:xfrm>
            <a:off x="250825" y="1346200"/>
            <a:ext cx="4681538" cy="4603750"/>
          </a:xfrm>
        </p:spPr>
        <p:txBody>
          <a:bodyPr/>
          <a:lstStyle/>
          <a:p>
            <a:pPr eaLnBrk="1" hangingPunct="1">
              <a:lnSpc>
                <a:spcPct val="90000"/>
              </a:lnSpc>
            </a:pPr>
            <a:r>
              <a:rPr lang="en-US" sz="1900" b="1" smtClean="0">
                <a:solidFill>
                  <a:schemeClr val="bg1"/>
                </a:solidFill>
              </a:rPr>
              <a:t>Water pollution is a major problem in the global context. It has been suggested that it is the leading worldwide cause of deaths and diseases, and that it accounts for the deaths of more than 14,000 people daily.</a:t>
            </a:r>
          </a:p>
          <a:p>
            <a:pPr eaLnBrk="1" hangingPunct="1">
              <a:lnSpc>
                <a:spcPct val="90000"/>
              </a:lnSpc>
            </a:pPr>
            <a:r>
              <a:rPr lang="en-US" sz="1900" b="1" smtClean="0">
                <a:solidFill>
                  <a:schemeClr val="bg1"/>
                </a:solidFill>
              </a:rPr>
              <a:t>An estimated 700 million Indians have no access to a proper toilet, </a:t>
            </a:r>
          </a:p>
          <a:p>
            <a:pPr eaLnBrk="1" hangingPunct="1">
              <a:lnSpc>
                <a:spcPct val="90000"/>
              </a:lnSpc>
              <a:buFont typeface="Wingdings" charset="2"/>
              <a:buNone/>
            </a:pPr>
            <a:r>
              <a:rPr lang="en-US" sz="1900" b="1" smtClean="0">
                <a:solidFill>
                  <a:schemeClr val="bg1"/>
                </a:solidFill>
              </a:rPr>
              <a:t>     and 1,000 Indian children die of diarrhea sickness every day. </a:t>
            </a:r>
          </a:p>
          <a:p>
            <a:pPr eaLnBrk="1" hangingPunct="1">
              <a:lnSpc>
                <a:spcPct val="90000"/>
              </a:lnSpc>
              <a:buFont typeface="Wingdings" charset="2"/>
              <a:buNone/>
            </a:pPr>
            <a:r>
              <a:rPr lang="en-US" sz="1900" b="1" smtClean="0">
                <a:solidFill>
                  <a:schemeClr val="bg1"/>
                </a:solidFill>
              </a:rPr>
              <a:t>     Some 90% of China's cities suffer from some degree of water pollution,   and nearly 500 million people lack access to safe drinking</a:t>
            </a:r>
            <a:r>
              <a:rPr lang="en-US" sz="1900" i="1" smtClean="0">
                <a:solidFill>
                  <a:schemeClr val="bg1"/>
                </a:solidFill>
              </a:rPr>
              <a:t> </a:t>
            </a:r>
            <a:r>
              <a:rPr lang="en-US" sz="1900" b="1" smtClean="0">
                <a:solidFill>
                  <a:schemeClr val="bg1"/>
                </a:solidFill>
              </a:rPr>
              <a:t>water.</a:t>
            </a:r>
          </a:p>
        </p:txBody>
      </p:sp>
      <p:sp>
        <p:nvSpPr>
          <p:cNvPr id="9220" name="Rectangle 5"/>
          <p:cNvSpPr>
            <a:spLocks noChangeArrowheads="1"/>
          </p:cNvSpPr>
          <p:nvPr/>
        </p:nvSpPr>
        <p:spPr bwMode="auto">
          <a:xfrm>
            <a:off x="5195888" y="5529263"/>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9221" name="Picture 4"/>
          <p:cNvPicPr>
            <a:picLocks noChangeAspect="1" noChangeArrowheads="1"/>
          </p:cNvPicPr>
          <p:nvPr/>
        </p:nvPicPr>
        <p:blipFill>
          <a:blip r:embed="rId3"/>
          <a:srcRect/>
          <a:stretch>
            <a:fillRect/>
          </a:stretch>
        </p:blipFill>
        <p:spPr bwMode="auto">
          <a:xfrm>
            <a:off x="5292725" y="2349500"/>
            <a:ext cx="3311525" cy="3203575"/>
          </a:xfrm>
          <a:prstGeom prst="rect">
            <a:avLst/>
          </a:prstGeom>
          <a:noFill/>
          <a:ln w="57150" cap="rnd">
            <a:solidFill>
              <a:srgbClr val="FFFF00"/>
            </a:solidFill>
            <a:prstDash val="sysDot"/>
            <a:miter lim="800000"/>
            <a:headEnd/>
            <a:tailEnd/>
          </a:ln>
        </p:spPr>
      </p:pic>
      <p:sp>
        <p:nvSpPr>
          <p:cNvPr id="9222" name="Oval 7"/>
          <p:cNvSpPr>
            <a:spLocks noChangeArrowheads="1"/>
          </p:cNvSpPr>
          <p:nvPr/>
        </p:nvSpPr>
        <p:spPr bwMode="auto">
          <a:xfrm>
            <a:off x="468313" y="5229225"/>
            <a:ext cx="215900" cy="215900"/>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9223" name="Oval 8"/>
          <p:cNvSpPr>
            <a:spLocks noChangeArrowheads="1"/>
          </p:cNvSpPr>
          <p:nvPr/>
        </p:nvSpPr>
        <p:spPr bwMode="auto">
          <a:xfrm>
            <a:off x="468313" y="6092825"/>
            <a:ext cx="215900" cy="215900"/>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9224" name="Oval 9"/>
          <p:cNvSpPr>
            <a:spLocks noChangeArrowheads="1"/>
          </p:cNvSpPr>
          <p:nvPr/>
        </p:nvSpPr>
        <p:spPr bwMode="auto">
          <a:xfrm>
            <a:off x="468313" y="4365625"/>
            <a:ext cx="287337" cy="28733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8">
                                            <p:txEl>
                                              <p:charRg st="4294967295" end="4294967295"/>
                                            </p:txEl>
                                          </p:spTgt>
                                        </p:tgtEl>
                                        <p:attrNameLst>
                                          <p:attrName>style.visibility</p:attrName>
                                        </p:attrNameLst>
                                      </p:cBhvr>
                                      <p:to>
                                        <p:strVal val="visible"/>
                                      </p:to>
                                    </p:set>
                                    <p:animEffect transition="in" filter="dissolve">
                                      <p:cBhvr>
                                        <p:cTn id="7" dur="500"/>
                                        <p:tgtEl>
                                          <p:spTgt spid="921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dissolve">
                                      <p:cBhvr>
                                        <p:cTn id="12" dur="500"/>
                                        <p:tgtEl>
                                          <p:spTgt spid="92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dissolve">
                                      <p:cBhvr>
                                        <p:cTn id="17" dur="500"/>
                                        <p:tgtEl>
                                          <p:spTgt spid="92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dissolve">
                                      <p:cBhvr>
                                        <p:cTn id="22" dur="500"/>
                                        <p:tgtEl>
                                          <p:spTgt spid="92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dissolve">
                                      <p:cBhvr>
                                        <p:cTn id="2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4213" y="404813"/>
            <a:ext cx="8085137" cy="4530725"/>
          </a:xfrm>
        </p:spPr>
        <p:txBody>
          <a:bodyPr/>
          <a:lstStyle/>
          <a:p>
            <a:pPr eaLnBrk="1" hangingPunct="1"/>
            <a:r>
              <a:rPr lang="en-US" sz="2100" smtClean="0">
                <a:solidFill>
                  <a:schemeClr val="bg1"/>
                </a:solidFill>
              </a:rPr>
              <a:t>In addition to the acute problems of water pollution in developing countries, industrialized countries continue to struggle with pollution problems as well.</a:t>
            </a:r>
          </a:p>
          <a:p>
            <a:pPr eaLnBrk="1" hangingPunct="1"/>
            <a:endParaRPr lang="en-US" sz="2100" smtClean="0">
              <a:solidFill>
                <a:schemeClr val="bg1"/>
              </a:solidFill>
            </a:endParaRPr>
          </a:p>
          <a:p>
            <a:pPr eaLnBrk="1" hangingPunct="1"/>
            <a:endParaRPr lang="en-US" sz="2100" smtClean="0"/>
          </a:p>
        </p:txBody>
      </p:sp>
      <p:sp>
        <p:nvSpPr>
          <p:cNvPr id="10243" name="Rectangle 4"/>
          <p:cNvSpPr>
            <a:spLocks noChangeArrowheads="1"/>
          </p:cNvSpPr>
          <p:nvPr/>
        </p:nvSpPr>
        <p:spPr bwMode="auto">
          <a:xfrm>
            <a:off x="755650" y="2205038"/>
            <a:ext cx="7880350" cy="1465262"/>
          </a:xfrm>
          <a:prstGeom prst="rect">
            <a:avLst/>
          </a:prstGeom>
          <a:noFill/>
          <a:ln w="9525">
            <a:noFill/>
            <a:miter lim="800000"/>
            <a:headEnd/>
            <a:tailEnd/>
          </a:ln>
        </p:spPr>
        <p:txBody>
          <a:bodyPr wrap="none" anchor="ctr">
            <a:spAutoFit/>
          </a:bodyPr>
          <a:lstStyle/>
          <a:p>
            <a:pPr marL="342900" indent="-342900" eaLnBrk="1" hangingPunct="1"/>
            <a:r>
              <a:rPr lang="en-US" sz="1800" b="1">
                <a:solidFill>
                  <a:schemeClr val="bg1"/>
                </a:solidFill>
              </a:rPr>
              <a:t>In the most recent national report on water quality in the United States,</a:t>
            </a:r>
          </a:p>
          <a:p>
            <a:pPr marL="342900" indent="-342900" eaLnBrk="1" hangingPunct="1"/>
            <a:r>
              <a:rPr lang="en-US" sz="1800" b="1">
                <a:solidFill>
                  <a:schemeClr val="bg1"/>
                </a:solidFill>
              </a:rPr>
              <a:t>a.   45 percent of assessed stream miles,</a:t>
            </a:r>
          </a:p>
          <a:p>
            <a:pPr marL="342900" indent="-342900" eaLnBrk="1" hangingPunct="1"/>
            <a:r>
              <a:rPr lang="en-US" sz="1800" b="1">
                <a:solidFill>
                  <a:schemeClr val="bg1"/>
                </a:solidFill>
              </a:rPr>
              <a:t>b.  47 percent of assessed lake acres, and </a:t>
            </a:r>
          </a:p>
          <a:p>
            <a:pPr marL="342900" indent="-342900" eaLnBrk="1" hangingPunct="1">
              <a:buFontTx/>
              <a:buAutoNum type="alphaLcPeriod" startAt="3"/>
            </a:pPr>
            <a:r>
              <a:rPr lang="en-US" sz="1800" b="1">
                <a:solidFill>
                  <a:schemeClr val="bg1"/>
                </a:solidFill>
              </a:rPr>
              <a:t>32 percent of assessed bay were classified as polluted </a:t>
            </a:r>
          </a:p>
          <a:p>
            <a:pPr marL="342900" indent="-342900" eaLnBrk="1" hangingPunct="1">
              <a:buFontTx/>
              <a:buAutoNum type="alphaLcPeriod" startAt="3"/>
            </a:pPr>
            <a:endParaRPr lang="en-US" sz="1800" b="1">
              <a:solidFill>
                <a:schemeClr val="bg1"/>
              </a:solidFill>
            </a:endParaRPr>
          </a:p>
        </p:txBody>
      </p:sp>
      <p:pic>
        <p:nvPicPr>
          <p:cNvPr id="10244" name="Picture 6" descr="darfur1">
            <a:hlinkClick r:id="rId3"/>
          </p:cNvPr>
          <p:cNvPicPr>
            <a:picLocks noChangeAspect="1" noChangeArrowheads="1"/>
          </p:cNvPicPr>
          <p:nvPr/>
        </p:nvPicPr>
        <p:blipFill>
          <a:blip r:embed="rId4"/>
          <a:srcRect/>
          <a:stretch>
            <a:fillRect/>
          </a:stretch>
        </p:blipFill>
        <p:spPr bwMode="auto">
          <a:xfrm rot="-1934555">
            <a:off x="1258888" y="4149725"/>
            <a:ext cx="2773362" cy="2074863"/>
          </a:xfrm>
          <a:prstGeom prst="rect">
            <a:avLst/>
          </a:prstGeom>
          <a:noFill/>
          <a:ln w="57150">
            <a:solidFill>
              <a:srgbClr val="0000FF"/>
            </a:solidFill>
            <a:prstDash val="sysDot"/>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gradFill rotWithShape="1">
            <a:gsLst>
              <a:gs pos="0">
                <a:srgbClr val="FFF200"/>
              </a:gs>
              <a:gs pos="45000">
                <a:srgbClr val="FF7A00"/>
              </a:gs>
              <a:gs pos="70000">
                <a:srgbClr val="FF0300"/>
              </a:gs>
              <a:gs pos="100000">
                <a:srgbClr val="4D0808"/>
              </a:gs>
            </a:gsLst>
            <a:path path="shape">
              <a:fillToRect l="50000" t="50000" r="50000" b="50000"/>
            </a:path>
          </a:gradFill>
        </p:spPr>
        <p:txBody>
          <a:bodyPr/>
          <a:lstStyle/>
          <a:p>
            <a:pPr eaLnBrk="1" hangingPunct="1"/>
            <a:r>
              <a:rPr lang="en-US" smtClean="0">
                <a:solidFill>
                  <a:schemeClr val="bg1"/>
                </a:solidFill>
                <a:latin typeface="Comic Sans MS" charset="0"/>
              </a:rPr>
              <a:t>Ground Water Pollution</a:t>
            </a:r>
          </a:p>
        </p:txBody>
      </p:sp>
      <p:sp>
        <p:nvSpPr>
          <p:cNvPr id="14339" name="Rectangle 3"/>
          <p:cNvSpPr>
            <a:spLocks noGrp="1" noChangeArrowheads="1"/>
          </p:cNvSpPr>
          <p:nvPr>
            <p:ph type="body" sz="half" idx="1"/>
          </p:nvPr>
        </p:nvSpPr>
        <p:spPr>
          <a:gradFill rotWithShape="1">
            <a:gsLst>
              <a:gs pos="0">
                <a:schemeClr val="bg1"/>
              </a:gs>
              <a:gs pos="100000">
                <a:schemeClr val="tx1"/>
              </a:gs>
            </a:gsLst>
            <a:path path="shape">
              <a:fillToRect l="50000" t="50000" r="50000" b="50000"/>
            </a:path>
          </a:gradFill>
        </p:spPr>
        <p:txBody>
          <a:bodyPr/>
          <a:lstStyle/>
          <a:p>
            <a:pPr eaLnBrk="1" hangingPunct="1"/>
            <a:r>
              <a:rPr lang="en-US" sz="2600" smtClean="0">
                <a:solidFill>
                  <a:srgbClr val="FF9900"/>
                </a:solidFill>
              </a:rPr>
              <a:t>Interactions between groundwater and surface water are complex. Consequently, groundwater pollution is not as easily classified as surface water pollution.</a:t>
            </a:r>
          </a:p>
        </p:txBody>
      </p:sp>
      <p:sp>
        <p:nvSpPr>
          <p:cNvPr id="11268" name="Rectangle 6"/>
          <p:cNvSpPr>
            <a:spLocks noGrp="1" noChangeArrowheads="1"/>
          </p:cNvSpPr>
          <p:nvPr>
            <p:ph type="body" sz="half" idx="2"/>
          </p:nvPr>
        </p:nvSpPr>
        <p:spPr/>
        <p:txBody>
          <a:bodyPr/>
          <a:lstStyle/>
          <a:p>
            <a:pPr eaLnBrk="1" hangingPunct="1"/>
            <a:endParaRPr lang="ru-RU" sz="2600" smtClean="0"/>
          </a:p>
        </p:txBody>
      </p:sp>
      <p:pic>
        <p:nvPicPr>
          <p:cNvPr id="11269" name="Picture 5" descr="Ott_Story_jug_groundwater_167782_7"/>
          <p:cNvPicPr>
            <a:picLocks noChangeAspect="1" noChangeArrowheads="1"/>
          </p:cNvPicPr>
          <p:nvPr/>
        </p:nvPicPr>
        <p:blipFill>
          <a:blip r:embed="rId2"/>
          <a:srcRect/>
          <a:stretch>
            <a:fillRect/>
          </a:stretch>
        </p:blipFill>
        <p:spPr bwMode="auto">
          <a:xfrm>
            <a:off x="4643438" y="1628775"/>
            <a:ext cx="4032250" cy="4557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339">
                                            <p:bg/>
                                          </p:spTgt>
                                        </p:tgtEl>
                                        <p:attrNameLst>
                                          <p:attrName>style.visibility</p:attrName>
                                        </p:attrNameLst>
                                      </p:cBhvr>
                                      <p:to>
                                        <p:strVal val="visible"/>
                                      </p:to>
                                    </p:set>
                                    <p:animEffect transition="in" filter="fade">
                                      <p:cBhvr>
                                        <p:cTn id="14" dur="1000">
                                          <p:stCondLst>
                                            <p:cond delay="0"/>
                                          </p:stCondLst>
                                        </p:cTn>
                                        <p:tgtEl>
                                          <p:spTgt spid="14339">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339">
                                            <p:txEl>
                                              <p:pRg st="0" end="0"/>
                                            </p:txEl>
                                          </p:spTgt>
                                        </p:tgtEl>
                                        <p:attrNameLst>
                                          <p:attrName>style.visibility</p:attrName>
                                        </p:attrNameLst>
                                      </p:cBhvr>
                                      <p:to>
                                        <p:strVal val="visible"/>
                                      </p:to>
                                    </p:set>
                                    <p:animEffect transition="in" filter="fade">
                                      <p:cBhvr>
                                        <p:cTn id="19" dur="1000">
                                          <p:stCondLst>
                                            <p:cond delay="0"/>
                                          </p:stCondLst>
                                        </p:cTn>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r>
              <a:rPr lang="en-US" sz="4400" b="1" i="1" u="sng" smtClean="0"/>
              <a:t>Purification of water</a:t>
            </a:r>
            <a:endParaRPr lang="ru-RU" sz="4400" b="1" i="1" u="sng" smtClean="0"/>
          </a:p>
        </p:txBody>
      </p:sp>
      <p:sp>
        <p:nvSpPr>
          <p:cNvPr id="12291" name="Rectangle 5"/>
          <p:cNvSpPr>
            <a:spLocks noGrp="1" noChangeArrowheads="1"/>
          </p:cNvSpPr>
          <p:nvPr>
            <p:ph type="body" sz="half" idx="1"/>
          </p:nvPr>
        </p:nvSpPr>
        <p:spPr/>
        <p:txBody>
          <a:bodyPr/>
          <a:lstStyle/>
          <a:p>
            <a:pPr eaLnBrk="1" hangingPunct="1">
              <a:lnSpc>
                <a:spcPct val="90000"/>
              </a:lnSpc>
            </a:pPr>
            <a:r>
              <a:rPr lang="en-US" sz="2600" smtClean="0"/>
              <a:t>Purification of water involves physical, biological and chemical processes such as:-</a:t>
            </a:r>
          </a:p>
          <a:p>
            <a:pPr eaLnBrk="1" hangingPunct="1">
              <a:lnSpc>
                <a:spcPct val="90000"/>
              </a:lnSpc>
              <a:buFont typeface="Wingdings" charset="2"/>
              <a:buNone/>
            </a:pPr>
            <a:r>
              <a:rPr lang="en-US" sz="2600" smtClean="0"/>
              <a:t>1.Filtration</a:t>
            </a:r>
          </a:p>
          <a:p>
            <a:pPr eaLnBrk="1" hangingPunct="1">
              <a:lnSpc>
                <a:spcPct val="90000"/>
              </a:lnSpc>
              <a:buFont typeface="Wingdings" charset="2"/>
              <a:buNone/>
            </a:pPr>
            <a:r>
              <a:rPr lang="en-US" sz="2600" smtClean="0"/>
              <a:t>2.Sedimentation</a:t>
            </a:r>
          </a:p>
          <a:p>
            <a:pPr eaLnBrk="1" hangingPunct="1">
              <a:lnSpc>
                <a:spcPct val="90000"/>
              </a:lnSpc>
              <a:buFont typeface="Wingdings" charset="2"/>
              <a:buNone/>
            </a:pPr>
            <a:r>
              <a:rPr lang="en-US" sz="2600" smtClean="0"/>
              <a:t>3.Chlorination</a:t>
            </a:r>
          </a:p>
          <a:p>
            <a:pPr eaLnBrk="1" hangingPunct="1">
              <a:lnSpc>
                <a:spcPct val="90000"/>
              </a:lnSpc>
              <a:buFont typeface="Wingdings" charset="2"/>
              <a:buNone/>
            </a:pPr>
            <a:r>
              <a:rPr lang="en-US" sz="2600" smtClean="0"/>
              <a:t>4.Slow sand filters</a:t>
            </a:r>
          </a:p>
          <a:p>
            <a:pPr eaLnBrk="1" hangingPunct="1">
              <a:lnSpc>
                <a:spcPct val="90000"/>
              </a:lnSpc>
              <a:buFont typeface="Wingdings" charset="2"/>
              <a:buNone/>
            </a:pPr>
            <a:r>
              <a:rPr lang="en-US" sz="2600" smtClean="0"/>
              <a:t>5.Activated Sludge</a:t>
            </a:r>
          </a:p>
          <a:p>
            <a:pPr eaLnBrk="1" hangingPunct="1">
              <a:lnSpc>
                <a:spcPct val="90000"/>
              </a:lnSpc>
              <a:buFont typeface="Wingdings" charset="2"/>
              <a:buNone/>
            </a:pPr>
            <a:r>
              <a:rPr lang="en-US" sz="2600" smtClean="0"/>
              <a:t>6.Flocculation</a:t>
            </a:r>
          </a:p>
          <a:p>
            <a:pPr eaLnBrk="1" hangingPunct="1">
              <a:lnSpc>
                <a:spcPct val="90000"/>
              </a:lnSpc>
              <a:buFont typeface="Wingdings" charset="2"/>
              <a:buNone/>
            </a:pPr>
            <a:endParaRPr lang="ru-RU" sz="2600" smtClean="0"/>
          </a:p>
        </p:txBody>
      </p:sp>
      <p:pic>
        <p:nvPicPr>
          <p:cNvPr id="12292" name="Picture 8" descr="water-purification-plants"/>
          <p:cNvPicPr>
            <a:picLocks noChangeAspect="1" noChangeArrowheads="1"/>
          </p:cNvPicPr>
          <p:nvPr/>
        </p:nvPicPr>
        <p:blipFill>
          <a:blip r:embed="rId3"/>
          <a:srcRect/>
          <a:stretch>
            <a:fillRect/>
          </a:stretch>
        </p:blipFill>
        <p:spPr bwMode="auto">
          <a:xfrm>
            <a:off x="4572000" y="1773238"/>
            <a:ext cx="4140200" cy="3743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48132"/>
                                        </p:tgtEl>
                                      </p:cBhvr>
                                    </p:animEffect>
                                    <p:animScale>
                                      <p:cBhvr>
                                        <p:cTn id="7" dur="250" autoRev="1" fill="hold"/>
                                        <p:tgtEl>
                                          <p:spTgt spid="481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2484438" y="260350"/>
            <a:ext cx="4259262" cy="1139825"/>
          </a:xfrm>
        </p:spPr>
        <p:txBody>
          <a:bodyPr/>
          <a:lstStyle/>
          <a:p>
            <a:pPr eaLnBrk="1" hangingPunct="1"/>
            <a:r>
              <a:rPr lang="en-US" sz="4400" smtClean="0"/>
              <a:t>Physical processes</a:t>
            </a:r>
            <a:endParaRPr lang="ru-RU" sz="4400" smtClean="0"/>
          </a:p>
        </p:txBody>
      </p:sp>
      <p:sp>
        <p:nvSpPr>
          <p:cNvPr id="51205" name="Rectangle 5"/>
          <p:cNvSpPr>
            <a:spLocks noGrp="1" noChangeArrowheads="1"/>
          </p:cNvSpPr>
          <p:nvPr>
            <p:ph type="body" sz="half" idx="1"/>
          </p:nvPr>
        </p:nvSpPr>
        <p:spPr/>
        <p:txBody>
          <a:bodyPr/>
          <a:lstStyle/>
          <a:p>
            <a:pPr eaLnBrk="1" hangingPunct="1"/>
            <a:r>
              <a:rPr lang="ru-RU" sz="2600" b="1" smtClean="0"/>
              <a:t>Filtration</a:t>
            </a:r>
            <a:r>
              <a:rPr lang="ru-RU" sz="2600" smtClean="0"/>
              <a:t> is a mechanical or physical operation which is used for the separation of solids from fluids (liquids or gases) by interposing a medium through which only the fluid can pass. </a:t>
            </a:r>
          </a:p>
        </p:txBody>
      </p:sp>
      <p:pic>
        <p:nvPicPr>
          <p:cNvPr id="13316" name="Picture 8" descr="300px-FilterDiagram">
            <a:hlinkClick r:id="rId3"/>
          </p:cNvPr>
          <p:cNvPicPr>
            <a:picLocks noChangeAspect="1" noChangeArrowheads="1"/>
          </p:cNvPicPr>
          <p:nvPr/>
        </p:nvPicPr>
        <p:blipFill>
          <a:blip r:embed="rId4"/>
          <a:srcRect/>
          <a:stretch>
            <a:fillRect/>
          </a:stretch>
        </p:blipFill>
        <p:spPr bwMode="auto">
          <a:xfrm>
            <a:off x="4716463" y="2276475"/>
            <a:ext cx="3887787" cy="3027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5">
                                            <p:txEl>
                                              <p:pRg st="0" end="0"/>
                                            </p:txEl>
                                          </p:spTgt>
                                        </p:tgtEl>
                                        <p:attrNameLst>
                                          <p:attrName>style.visibility</p:attrName>
                                        </p:attrNameLst>
                                      </p:cBhvr>
                                      <p:to>
                                        <p:strVal val="visible"/>
                                      </p:to>
                                    </p:set>
                                    <p:animEffect transition="in" filter="dissolve">
                                      <p:cBhvr>
                                        <p:cTn id="12" dur="500"/>
                                        <p:tgtEl>
                                          <p:spTgt spid="512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7" name="Rectangle 5"/>
          <p:cNvSpPr>
            <a:spLocks noGrp="1" noChangeArrowheads="1"/>
          </p:cNvSpPr>
          <p:nvPr>
            <p:ph type="body" sz="half" idx="1"/>
          </p:nvPr>
        </p:nvSpPr>
        <p:spPr/>
        <p:txBody>
          <a:bodyPr/>
          <a:lstStyle/>
          <a:p>
            <a:pPr eaLnBrk="1" hangingPunct="1"/>
            <a:r>
              <a:rPr lang="ru-RU" sz="2600" b="1" smtClean="0"/>
              <a:t>Sedimentation</a:t>
            </a:r>
            <a:r>
              <a:rPr lang="ru-RU" sz="2600" smtClean="0"/>
              <a:t> is the tendency for particles in suspension or molecules in solution to settle out of the fluid in which they are entrained, and come to rest against a wall. </a:t>
            </a:r>
          </a:p>
        </p:txBody>
      </p:sp>
      <p:pic>
        <p:nvPicPr>
          <p:cNvPr id="14339" name="Picture 8" descr="180px-Siltation_or_Sedimentation">
            <a:hlinkClick r:id="rId3"/>
          </p:cNvPr>
          <p:cNvPicPr>
            <a:picLocks noChangeAspect="1" noChangeArrowheads="1"/>
          </p:cNvPicPr>
          <p:nvPr/>
        </p:nvPicPr>
        <p:blipFill>
          <a:blip r:embed="rId4"/>
          <a:srcRect/>
          <a:stretch>
            <a:fillRect/>
          </a:stretch>
        </p:blipFill>
        <p:spPr bwMode="auto">
          <a:xfrm>
            <a:off x="4716463" y="1700213"/>
            <a:ext cx="3959225" cy="338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wipe(left)">
                                      <p:cBhvr>
                                        <p:cTn id="7" dur="500"/>
                                        <p:tgtEl>
                                          <p:spTgt spid="542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Edge</Template>
  <TotalTime>383</TotalTime>
  <Words>1344</Words>
  <Application>Microsoft Office PowerPoint</Application>
  <PresentationFormat>On-screen Show (4:3)</PresentationFormat>
  <Paragraphs>112</Paragraphs>
  <Slides>35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ヒラギノ角ゴ Pro W3</vt:lpstr>
      <vt:lpstr>Garamond</vt:lpstr>
      <vt:lpstr>Wingdings</vt:lpstr>
      <vt:lpstr>Lucida Sans Unicode</vt:lpstr>
      <vt:lpstr>Century Gothic</vt:lpstr>
      <vt:lpstr>Comic Sans MS</vt:lpstr>
      <vt:lpstr>Arial Unicode MS</vt:lpstr>
      <vt:lpstr>Myriad Web</vt:lpstr>
      <vt:lpstr>Edge</vt:lpstr>
      <vt:lpstr>Slide 1</vt:lpstr>
      <vt:lpstr>Indroduction</vt:lpstr>
      <vt:lpstr>Slide 3</vt:lpstr>
      <vt:lpstr>Effects of water pollution</vt:lpstr>
      <vt:lpstr>Slide 5</vt:lpstr>
      <vt:lpstr>Ground Water Pollution</vt:lpstr>
      <vt:lpstr>Purification of water</vt:lpstr>
      <vt:lpstr>Physical processes</vt:lpstr>
      <vt:lpstr>Slide 9</vt:lpstr>
      <vt:lpstr>Biological processes</vt:lpstr>
      <vt:lpstr>Slide 11</vt:lpstr>
      <vt:lpstr>Slide 12</vt:lpstr>
      <vt:lpstr>Chemical process</vt:lpstr>
      <vt:lpstr>Slide 14</vt:lpstr>
      <vt:lpstr>Chemical &amp; other contaminants</vt:lpstr>
      <vt:lpstr>Slide 16</vt:lpstr>
      <vt:lpstr>  </vt:lpstr>
      <vt:lpstr>Slide 18</vt:lpstr>
      <vt:lpstr>Slide 19</vt:lpstr>
      <vt:lpstr>The most polluted river in United Kingdom</vt:lpstr>
      <vt:lpstr>Slide 21</vt:lpstr>
      <vt:lpstr>Additional forms of water pollution</vt:lpstr>
      <vt:lpstr>Thermal Pollution</vt:lpstr>
      <vt:lpstr>Slide 24</vt:lpstr>
      <vt:lpstr>What are the possible solutions of water pollution?</vt:lpstr>
      <vt:lpstr>Slide 26</vt:lpstr>
      <vt:lpstr>Measurement of water pollution</vt:lpstr>
      <vt:lpstr>Farming Solutions</vt:lpstr>
      <vt:lpstr>Caring about waste</vt:lpstr>
      <vt:lpstr>Stopping the cycle</vt:lpstr>
      <vt:lpstr>Slide 31</vt:lpstr>
      <vt:lpstr>Slide 32</vt:lpstr>
      <vt:lpstr>Slide 33</vt:lpstr>
      <vt:lpstr>Slide 34</vt:lpstr>
      <vt:lpstr>Slide 35</vt:lpstr>
    </vt:vector>
  </TitlesOfParts>
  <Company>KC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Projrect by Amit , Arjun  Topic: Water Pollution</dc:title>
  <dc:creator>kAMAL CHUGANI</dc:creator>
  <cp:lastModifiedBy>Chemistry</cp:lastModifiedBy>
  <cp:revision>19</cp:revision>
  <dcterms:created xsi:type="dcterms:W3CDTF">2010-02-07T16:32:20Z</dcterms:created>
  <dcterms:modified xsi:type="dcterms:W3CDTF">2019-03-17T11:19:07Z</dcterms:modified>
</cp:coreProperties>
</file>