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3" r:id="rId6"/>
    <p:sldId id="264" r:id="rId7"/>
    <p:sldId id="260" r:id="rId8"/>
    <p:sldId id="261" r:id="rId9"/>
    <p:sldId id="262"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upcommons.upc.edu/bitstream/handle/2099/16095/26-266-1-PB.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95400"/>
            <a:ext cx="7772400" cy="1470025"/>
          </a:xfrm>
        </p:spPr>
        <p:txBody>
          <a:bodyPr/>
          <a:lstStyle/>
          <a:p>
            <a:r>
              <a:rPr lang="en-US" b="1" dirty="0"/>
              <a:t>Components of </a:t>
            </a:r>
            <a:r>
              <a:rPr lang="en-US" b="1" dirty="0" smtClean="0"/>
              <a:t>Airport</a:t>
            </a:r>
            <a:endParaRPr lang="en-US" dirty="0"/>
          </a:p>
        </p:txBody>
      </p:sp>
      <p:sp>
        <p:nvSpPr>
          <p:cNvPr id="3" name="Subtitle 2"/>
          <p:cNvSpPr>
            <a:spLocks noGrp="1"/>
          </p:cNvSpPr>
          <p:nvPr>
            <p:ph type="subTitle" idx="1"/>
          </p:nvPr>
        </p:nvSpPr>
        <p:spPr/>
        <p:txBody>
          <a:bodyPr/>
          <a:lstStyle/>
          <a:p>
            <a:endParaRPr lang="en-US"/>
          </a:p>
        </p:txBody>
      </p:sp>
      <p:pic>
        <p:nvPicPr>
          <p:cNvPr id="1026" name="Picture 2" descr="Components of an Airpo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3975" y="2895600"/>
            <a:ext cx="6524625"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22308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Hexagonal </a:t>
            </a:r>
            <a:r>
              <a:rPr lang="en-US" b="1" dirty="0" smtClean="0"/>
              <a:t>Runway</a:t>
            </a:r>
            <a:endParaRPr lang="en-US" dirty="0"/>
          </a:p>
        </p:txBody>
      </p:sp>
      <p:sp>
        <p:nvSpPr>
          <p:cNvPr id="3" name="Content Placeholder 2"/>
          <p:cNvSpPr>
            <a:spLocks noGrp="1"/>
          </p:cNvSpPr>
          <p:nvPr>
            <p:ph idx="1"/>
          </p:nvPr>
        </p:nvSpPr>
        <p:spPr>
          <a:xfrm>
            <a:off x="457200" y="1600201"/>
            <a:ext cx="8534400" cy="2590800"/>
          </a:xfrm>
        </p:spPr>
        <p:txBody>
          <a:bodyPr>
            <a:normAutofit fontScale="92500"/>
          </a:bodyPr>
          <a:lstStyle/>
          <a:p>
            <a:r>
              <a:rPr lang="en-US" dirty="0"/>
              <a:t>This is the modern pattern of system of runway laying. In which the takeoff and landing movements of aircrafts can be permitted at any given time without any interference. This is most suitable for heavy traffic airports or busiest airports.</a:t>
            </a:r>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0" y="4036509"/>
            <a:ext cx="4074300" cy="2821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2773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60 Degree </a:t>
            </a:r>
            <a:r>
              <a:rPr lang="en-US" b="1" dirty="0" smtClean="0"/>
              <a:t>Runway</a:t>
            </a:r>
            <a:endParaRPr lang="en-US" dirty="0"/>
          </a:p>
        </p:txBody>
      </p:sp>
      <p:sp>
        <p:nvSpPr>
          <p:cNvPr id="3" name="Content Placeholder 2"/>
          <p:cNvSpPr>
            <a:spLocks noGrp="1"/>
          </p:cNvSpPr>
          <p:nvPr>
            <p:ph idx="1"/>
          </p:nvPr>
        </p:nvSpPr>
        <p:spPr/>
        <p:txBody>
          <a:bodyPr/>
          <a:lstStyle/>
          <a:p>
            <a:r>
              <a:rPr lang="en-US" dirty="0"/>
              <a:t>When the wind in that area is prevailing in many directions, so, it is difficult to decide the direction in which runway is to be laid. In that case, 60-degree runway is opted which looks like triangular arrangement of runways.</a:t>
            </a:r>
            <a:endParaRPr lang="en-US" dirty="0"/>
          </a:p>
        </p:txBody>
      </p:sp>
    </p:spTree>
    <p:extLst>
      <p:ext uri="{BB962C8B-B14F-4D97-AF65-F5344CB8AC3E}">
        <p14:creationId xmlns:p14="http://schemas.microsoft.com/office/powerpoint/2010/main" val="35394032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Taxiway</a:t>
            </a:r>
            <a:endParaRPr lang="en-US" dirty="0"/>
          </a:p>
        </p:txBody>
      </p:sp>
      <p:sp>
        <p:nvSpPr>
          <p:cNvPr id="3" name="Content Placeholder 2"/>
          <p:cNvSpPr>
            <a:spLocks noGrp="1"/>
          </p:cNvSpPr>
          <p:nvPr>
            <p:ph idx="1"/>
          </p:nvPr>
        </p:nvSpPr>
        <p:spPr/>
        <p:txBody>
          <a:bodyPr>
            <a:normAutofit fontScale="92500" lnSpcReduction="10000"/>
          </a:bodyPr>
          <a:lstStyle/>
          <a:p>
            <a:r>
              <a:rPr lang="en-US" dirty="0"/>
              <a:t>Taxiway is path which connects each end of the runway with terminal area, apron, hanger etc. These are laid with asphalt or concrete like runways.</a:t>
            </a:r>
          </a:p>
          <a:p>
            <a:r>
              <a:rPr lang="en-US" dirty="0"/>
              <a:t>In modern airports, taxiways are laid at an angle of 30 degree to the runway so that aircrafts can use it to change from one runway to other easily. The turning radius at taxiway and runway meets should be more than 1.5 times of width of taxiway.</a:t>
            </a:r>
          </a:p>
          <a:p>
            <a:endParaRPr lang="en-US" dirty="0"/>
          </a:p>
        </p:txBody>
      </p:sp>
    </p:spTree>
    <p:extLst>
      <p:ext uri="{BB962C8B-B14F-4D97-AF65-F5344CB8AC3E}">
        <p14:creationId xmlns:p14="http://schemas.microsoft.com/office/powerpoint/2010/main" val="41201864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descr="Airport Taxiw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300" y="2209800"/>
            <a:ext cx="8554903" cy="4239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3610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Apron</a:t>
            </a:r>
            <a:endParaRPr lang="en-US" dirty="0"/>
          </a:p>
        </p:txBody>
      </p:sp>
      <p:sp>
        <p:nvSpPr>
          <p:cNvPr id="3" name="Content Placeholder 2"/>
          <p:cNvSpPr>
            <a:spLocks noGrp="1"/>
          </p:cNvSpPr>
          <p:nvPr>
            <p:ph idx="1"/>
          </p:nvPr>
        </p:nvSpPr>
        <p:spPr/>
        <p:txBody>
          <a:bodyPr>
            <a:normAutofit fontScale="85000" lnSpcReduction="10000"/>
          </a:bodyPr>
          <a:lstStyle/>
          <a:p>
            <a:r>
              <a:rPr lang="en-US" dirty="0"/>
              <a:t>Apron is a place which is used as parking place for aircrafts. It is also used for loading and unloading of aircrafts. Apron is generally paved and is located in front of terminal building or adjacent to hangers.</a:t>
            </a:r>
          </a:p>
          <a:p>
            <a:r>
              <a:rPr lang="en-US" dirty="0"/>
              <a:t>The size of area to be allotted for apron and design of apron is generally governed by the number of aircrafts expected in the airport. The aircraft characteristics also considered while design.</a:t>
            </a:r>
          </a:p>
          <a:p>
            <a:r>
              <a:rPr lang="en-US" dirty="0"/>
              <a:t>Proper drainage facilities should be provided with suitable slope of pavement. Sufficient clearances must be provided for aircrafts to bypass each other.</a:t>
            </a:r>
          </a:p>
          <a:p>
            <a:endParaRPr lang="en-US" dirty="0"/>
          </a:p>
        </p:txBody>
      </p:sp>
    </p:spTree>
    <p:extLst>
      <p:ext uri="{BB962C8B-B14F-4D97-AF65-F5344CB8AC3E}">
        <p14:creationId xmlns:p14="http://schemas.microsoft.com/office/powerpoint/2010/main" val="34161556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descr="Airport Apr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7435" y="1752600"/>
            <a:ext cx="7407594"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65914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Terminal </a:t>
            </a:r>
            <a:r>
              <a:rPr lang="en-US" b="1" dirty="0" smtClean="0"/>
              <a:t>Building</a:t>
            </a:r>
            <a:endParaRPr lang="en-US" dirty="0"/>
          </a:p>
        </p:txBody>
      </p:sp>
      <p:sp>
        <p:nvSpPr>
          <p:cNvPr id="3" name="Content Placeholder 2"/>
          <p:cNvSpPr>
            <a:spLocks noGrp="1"/>
          </p:cNvSpPr>
          <p:nvPr>
            <p:ph idx="1"/>
          </p:nvPr>
        </p:nvSpPr>
        <p:spPr/>
        <p:txBody>
          <a:bodyPr>
            <a:normAutofit fontScale="92500" lnSpcReduction="10000"/>
          </a:bodyPr>
          <a:lstStyle/>
          <a:p>
            <a:r>
              <a:rPr lang="en-US" dirty="0"/>
              <a:t>Terminal building is a place where airport administration facilities takes place. In this building, pre-journey and post journey checking’s of passengers takes place.</a:t>
            </a:r>
          </a:p>
          <a:p>
            <a:r>
              <a:rPr lang="en-US" dirty="0"/>
              <a:t>Lounges, cafes etc. are provided for the passengers. Passengers can directly enter the plane from terminal buildings through sky bridge, walkways etc.</a:t>
            </a:r>
          </a:p>
          <a:p>
            <a:r>
              <a:rPr lang="en-US" dirty="0"/>
              <a:t>Similarly, the passengers from plane also directly enter into the terminal building.</a:t>
            </a:r>
          </a:p>
          <a:p>
            <a:endParaRPr lang="en-US" dirty="0"/>
          </a:p>
        </p:txBody>
      </p:sp>
    </p:spTree>
    <p:extLst>
      <p:ext uri="{BB962C8B-B14F-4D97-AF65-F5344CB8AC3E}">
        <p14:creationId xmlns:p14="http://schemas.microsoft.com/office/powerpoint/2010/main" val="41407153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descr="Airport Terminal Build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960418"/>
            <a:ext cx="6498508"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09185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Control </a:t>
            </a:r>
            <a:r>
              <a:rPr lang="en-US" b="1" dirty="0" smtClean="0"/>
              <a:t>Tower</a:t>
            </a:r>
            <a:endParaRPr lang="en-US" dirty="0"/>
          </a:p>
        </p:txBody>
      </p:sp>
      <p:sp>
        <p:nvSpPr>
          <p:cNvPr id="3" name="Content Placeholder 2"/>
          <p:cNvSpPr>
            <a:spLocks noGrp="1"/>
          </p:cNvSpPr>
          <p:nvPr>
            <p:ph idx="1"/>
          </p:nvPr>
        </p:nvSpPr>
        <p:spPr/>
        <p:txBody>
          <a:bodyPr>
            <a:normAutofit fontScale="85000" lnSpcReduction="10000"/>
          </a:bodyPr>
          <a:lstStyle/>
          <a:p>
            <a:r>
              <a:rPr lang="en-US" dirty="0"/>
              <a:t>The control tower is a place where aircrafts under a particular zone is controlled whether they are in land or in air. The observation is done by the controller through radars and information is carried through radio.</a:t>
            </a:r>
          </a:p>
          <a:p>
            <a:r>
              <a:rPr lang="en-US" dirty="0"/>
              <a:t>The controller from the control tower observes all the aircrafts with in that zone and informs pilots about their airport traffic, landing routes, visibility, wind speeds, runway details, etc. based on which the pilot decides and attempts safe landing. So, control tower is like nerve system of an airport.</a:t>
            </a:r>
          </a:p>
          <a:p>
            <a:endParaRPr lang="en-US" dirty="0"/>
          </a:p>
        </p:txBody>
      </p:sp>
    </p:spTree>
    <p:extLst>
      <p:ext uri="{BB962C8B-B14F-4D97-AF65-F5344CB8AC3E}">
        <p14:creationId xmlns:p14="http://schemas.microsoft.com/office/powerpoint/2010/main" val="19596848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8194" name="Picture 2" descr="Airport Control Tow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600200"/>
            <a:ext cx="5038390" cy="4783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5364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Runway</a:t>
            </a:r>
          </a:p>
          <a:p>
            <a:r>
              <a:rPr lang="en-US" dirty="0"/>
              <a:t>Taxiway</a:t>
            </a:r>
          </a:p>
          <a:p>
            <a:r>
              <a:rPr lang="en-US" dirty="0"/>
              <a:t>Apron</a:t>
            </a:r>
          </a:p>
          <a:p>
            <a:r>
              <a:rPr lang="en-US" dirty="0"/>
              <a:t>Terminal building</a:t>
            </a:r>
          </a:p>
          <a:p>
            <a:r>
              <a:rPr lang="en-US" dirty="0"/>
              <a:t>Control tower</a:t>
            </a:r>
          </a:p>
          <a:p>
            <a:r>
              <a:rPr lang="en-US" dirty="0"/>
              <a:t>Hanger</a:t>
            </a:r>
          </a:p>
          <a:p>
            <a:r>
              <a:rPr lang="en-US" dirty="0"/>
              <a:t>Parking</a:t>
            </a:r>
          </a:p>
          <a:p>
            <a:endParaRPr lang="en-US" dirty="0"/>
          </a:p>
        </p:txBody>
      </p:sp>
    </p:spTree>
    <p:extLst>
      <p:ext uri="{BB962C8B-B14F-4D97-AF65-F5344CB8AC3E}">
        <p14:creationId xmlns:p14="http://schemas.microsoft.com/office/powerpoint/2010/main" val="35111045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Hanger</a:t>
            </a:r>
            <a:endParaRPr lang="en-US" dirty="0"/>
          </a:p>
        </p:txBody>
      </p:sp>
      <p:sp>
        <p:nvSpPr>
          <p:cNvPr id="3" name="Content Placeholder 2"/>
          <p:cNvSpPr>
            <a:spLocks noGrp="1"/>
          </p:cNvSpPr>
          <p:nvPr>
            <p:ph idx="1"/>
          </p:nvPr>
        </p:nvSpPr>
        <p:spPr/>
        <p:txBody>
          <a:bodyPr>
            <a:normAutofit lnSpcReduction="10000"/>
          </a:bodyPr>
          <a:lstStyle/>
          <a:p>
            <a:r>
              <a:rPr lang="en-US" dirty="0"/>
              <a:t>Hanger is a place where repairing and servicing of aircrafts is done. Taxiway connects the hanger with runway so, when a repair needed for an aircraft it can be moved to hanger easily.</a:t>
            </a:r>
          </a:p>
          <a:p>
            <a:r>
              <a:rPr lang="en-US" dirty="0"/>
              <a:t>It is constructed in the form of large shed using steel trusses and frames. Large area should be provided for Hanger for comfortable movement of aircrafts</a:t>
            </a:r>
          </a:p>
          <a:p>
            <a:endParaRPr lang="en-US" dirty="0"/>
          </a:p>
        </p:txBody>
      </p:sp>
    </p:spTree>
    <p:extLst>
      <p:ext uri="{BB962C8B-B14F-4D97-AF65-F5344CB8AC3E}">
        <p14:creationId xmlns:p14="http://schemas.microsoft.com/office/powerpoint/2010/main" val="4097432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9218" name="Picture 2" descr="Airport Hang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057400"/>
            <a:ext cx="5540760"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58357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Parking</a:t>
            </a:r>
            <a:endParaRPr lang="en-US" dirty="0"/>
          </a:p>
        </p:txBody>
      </p:sp>
      <p:sp>
        <p:nvSpPr>
          <p:cNvPr id="3" name="Content Placeholder 2"/>
          <p:cNvSpPr>
            <a:spLocks noGrp="1"/>
          </p:cNvSpPr>
          <p:nvPr>
            <p:ph idx="1"/>
          </p:nvPr>
        </p:nvSpPr>
        <p:spPr/>
        <p:txBody>
          <a:bodyPr/>
          <a:lstStyle/>
          <a:p>
            <a:r>
              <a:rPr lang="en-US" dirty="0"/>
              <a:t>This is a place provided for parking the vehicles of airport staff or passengers which is outside the terminal building or sometimes under the ground of terminal building.</a:t>
            </a:r>
            <a:endParaRPr lang="en-US" dirty="0"/>
          </a:p>
        </p:txBody>
      </p:sp>
      <p:pic>
        <p:nvPicPr>
          <p:cNvPr id="10242" name="Picture 2" descr="Airport Park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6950" y="3838575"/>
            <a:ext cx="4286250" cy="2867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48370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Further study</a:t>
            </a:r>
            <a:endParaRPr lang="en-US" dirty="0"/>
          </a:p>
        </p:txBody>
      </p:sp>
      <p:sp>
        <p:nvSpPr>
          <p:cNvPr id="3" name="Content Placeholder 2"/>
          <p:cNvSpPr>
            <a:spLocks noGrp="1"/>
          </p:cNvSpPr>
          <p:nvPr>
            <p:ph idx="1"/>
          </p:nvPr>
        </p:nvSpPr>
        <p:spPr/>
        <p:txBody>
          <a:bodyPr/>
          <a:lstStyle/>
          <a:p>
            <a:r>
              <a:rPr lang="en-US">
                <a:hlinkClick r:id="rId2"/>
              </a:rPr>
              <a:t>https://upcommons.upc.edu/bitstream/handle/2099/16095/26-266-1-PB.pdf</a:t>
            </a:r>
            <a:endParaRPr lang="en-US" dirty="0"/>
          </a:p>
        </p:txBody>
      </p:sp>
    </p:spTree>
    <p:extLst>
      <p:ext uri="{BB962C8B-B14F-4D97-AF65-F5344CB8AC3E}">
        <p14:creationId xmlns:p14="http://schemas.microsoft.com/office/powerpoint/2010/main" val="202735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Runway</a:t>
            </a:r>
            <a:endParaRPr lang="en-US" dirty="0"/>
          </a:p>
        </p:txBody>
      </p:sp>
      <p:sp>
        <p:nvSpPr>
          <p:cNvPr id="3" name="Content Placeholder 2"/>
          <p:cNvSpPr>
            <a:spLocks noGrp="1"/>
          </p:cNvSpPr>
          <p:nvPr>
            <p:ph idx="1"/>
          </p:nvPr>
        </p:nvSpPr>
        <p:spPr>
          <a:xfrm>
            <a:off x="457200" y="1600201"/>
            <a:ext cx="8229600" cy="3505200"/>
          </a:xfrm>
        </p:spPr>
        <p:txBody>
          <a:bodyPr>
            <a:normAutofit fontScale="70000" lnSpcReduction="20000"/>
          </a:bodyPr>
          <a:lstStyle/>
          <a:p>
            <a:pPr algn="just"/>
            <a:r>
              <a:rPr lang="en-US" dirty="0"/>
              <a:t>Runway is a paved land strip on which landing and takeoff operations of aircrafts takes place. It is in leveled position without any obstructions on it.</a:t>
            </a:r>
          </a:p>
          <a:p>
            <a:pPr algn="just"/>
            <a:r>
              <a:rPr lang="en-US" dirty="0"/>
              <a:t>Special markings are made on the runway to differ it from the normal roadways. Similarly, after sunset, specially provided lightings are helped the aircrafts for safe landing.</a:t>
            </a:r>
          </a:p>
          <a:p>
            <a:pPr algn="just"/>
            <a:r>
              <a:rPr lang="en-US" dirty="0"/>
              <a:t>Many factors are considered for design of runway. The direction of runway should be in the direction of wind. Sometimes cross winds may happen, so, for safety considerations second runway should be laid normal to the main runway</a:t>
            </a:r>
            <a:r>
              <a:rPr lang="en-US" dirty="0" smtClean="0"/>
              <a:t>.</a:t>
            </a:r>
            <a:endParaRPr lang="en-US" dirty="0"/>
          </a:p>
        </p:txBody>
      </p:sp>
      <p:sp>
        <p:nvSpPr>
          <p:cNvPr id="4" name="AutoShape 2" descr="Each Runway Stripe Is 120 Feet Long. Here's What Else Runway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Each Runway Stripe Is 120 Feet Long. Here's What Else Runway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1436" y="4587153"/>
            <a:ext cx="3394364" cy="2258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8896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Runway</a:t>
            </a:r>
            <a:endParaRPr lang="en-US" dirty="0"/>
          </a:p>
        </p:txBody>
      </p:sp>
      <p:sp>
        <p:nvSpPr>
          <p:cNvPr id="3" name="Content Placeholder 2"/>
          <p:cNvSpPr>
            <a:spLocks noGrp="1"/>
          </p:cNvSpPr>
          <p:nvPr>
            <p:ph idx="1"/>
          </p:nvPr>
        </p:nvSpPr>
        <p:spPr/>
        <p:txBody>
          <a:bodyPr>
            <a:normAutofit fontScale="85000" lnSpcReduction="10000"/>
          </a:bodyPr>
          <a:lstStyle/>
          <a:p>
            <a:r>
              <a:rPr lang="en-US" dirty="0"/>
              <a:t>The number of runways for an airport is depends upon the traffic. If the traffic is more than 30 movements per hour, then it is necessary to provide another runway.</a:t>
            </a:r>
          </a:p>
          <a:p>
            <a:r>
              <a:rPr lang="en-US" dirty="0"/>
              <a:t>Runway can be laid using bitumen or concrete. Bitumen is economic but concrete runways have long span and requires less maintenance cost.</a:t>
            </a:r>
          </a:p>
          <a:p>
            <a:r>
              <a:rPr lang="en-US" dirty="0"/>
              <a:t>The width of runway is dependent of maximum size of aircrafts utilizing it. The length of runway is decided from different considerations like elevation of land, temperature, take off height, gradients etc.</a:t>
            </a:r>
          </a:p>
          <a:p>
            <a:endParaRPr lang="en-US" dirty="0"/>
          </a:p>
        </p:txBody>
      </p:sp>
    </p:spTree>
    <p:extLst>
      <p:ext uri="{BB962C8B-B14F-4D97-AF65-F5344CB8AC3E}">
        <p14:creationId xmlns:p14="http://schemas.microsoft.com/office/powerpoint/2010/main" val="1455338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Runway</a:t>
            </a:r>
            <a:endParaRPr lang="en-US" dirty="0"/>
          </a:p>
        </p:txBody>
      </p:sp>
      <p:sp>
        <p:nvSpPr>
          <p:cNvPr id="3" name="Content Placeholder 2"/>
          <p:cNvSpPr>
            <a:spLocks noGrp="1"/>
          </p:cNvSpPr>
          <p:nvPr>
            <p:ph idx="1"/>
          </p:nvPr>
        </p:nvSpPr>
        <p:spPr/>
        <p:txBody>
          <a:bodyPr>
            <a:normAutofit/>
          </a:bodyPr>
          <a:lstStyle/>
          <a:p>
            <a:r>
              <a:rPr lang="en-US" dirty="0"/>
              <a:t>The runways at all airports in the world has two numbers on it at the opposite </a:t>
            </a:r>
            <a:r>
              <a:rPr lang="en-US" dirty="0" smtClean="0"/>
              <a:t>ends</a:t>
            </a:r>
          </a:p>
          <a:p>
            <a:r>
              <a:rPr lang="en-US" dirty="0"/>
              <a:t>numbers indicate to pilots the runways to be used for takeoff and landing and the same is communicated to the pilots by the air traffic </a:t>
            </a:r>
            <a:r>
              <a:rPr lang="en-US" dirty="0" smtClean="0"/>
              <a:t>control.</a:t>
            </a:r>
          </a:p>
          <a:p>
            <a:r>
              <a:rPr lang="en-US" dirty="0"/>
              <a:t>Each of these numbers corresponds to a direction on the </a:t>
            </a:r>
            <a:r>
              <a:rPr lang="en-US" dirty="0" smtClean="0"/>
              <a:t>compass,</a:t>
            </a:r>
            <a:endParaRPr lang="en-US" dirty="0"/>
          </a:p>
        </p:txBody>
      </p:sp>
    </p:spTree>
    <p:extLst>
      <p:ext uri="{BB962C8B-B14F-4D97-AF65-F5344CB8AC3E}">
        <p14:creationId xmlns:p14="http://schemas.microsoft.com/office/powerpoint/2010/main" val="1440146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Runway</a:t>
            </a:r>
          </a:p>
        </p:txBody>
      </p:sp>
      <p:sp>
        <p:nvSpPr>
          <p:cNvPr id="3" name="Content Placeholder 2"/>
          <p:cNvSpPr>
            <a:spLocks noGrp="1"/>
          </p:cNvSpPr>
          <p:nvPr>
            <p:ph idx="1"/>
          </p:nvPr>
        </p:nvSpPr>
        <p:spPr>
          <a:xfrm>
            <a:off x="457200" y="1600200"/>
            <a:ext cx="8305800" cy="2514600"/>
          </a:xfrm>
        </p:spPr>
        <p:txBody>
          <a:bodyPr>
            <a:normAutofit fontScale="85000" lnSpcReduction="20000"/>
          </a:bodyPr>
          <a:lstStyle/>
          <a:p>
            <a:r>
              <a:rPr lang="en-US" dirty="0"/>
              <a:t>The numbers are always between 01 and 36, signifying between 10 degrees and 360 degrees on the compass. The difference between both the numbers is always 18, which signifies 180 degrees on the compass. 180-degrees because it is the complete opposite.</a:t>
            </a:r>
            <a:r>
              <a:rPr lang="en-US" dirty="0"/>
              <a:t/>
            </a:r>
            <a:br>
              <a:rPr lang="en-US" dirty="0"/>
            </a:br>
            <a:r>
              <a:rPr lang="en-US" dirty="0"/>
              <a:t/>
            </a:r>
            <a:br>
              <a:rPr lang="en-US" dirty="0"/>
            </a:b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3581400"/>
            <a:ext cx="5715000" cy="321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1229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Runway Patterns</a:t>
            </a:r>
            <a:endParaRPr lang="en-US" dirty="0"/>
          </a:p>
        </p:txBody>
      </p:sp>
      <p:sp>
        <p:nvSpPr>
          <p:cNvPr id="3" name="Content Placeholder 2"/>
          <p:cNvSpPr>
            <a:spLocks noGrp="1"/>
          </p:cNvSpPr>
          <p:nvPr>
            <p:ph idx="1"/>
          </p:nvPr>
        </p:nvSpPr>
        <p:spPr/>
        <p:txBody>
          <a:bodyPr/>
          <a:lstStyle/>
          <a:p>
            <a:r>
              <a:rPr lang="en-US" dirty="0"/>
              <a:t>Single runway</a:t>
            </a:r>
          </a:p>
          <a:p>
            <a:r>
              <a:rPr lang="en-US" dirty="0"/>
              <a:t>Two runways</a:t>
            </a:r>
          </a:p>
          <a:p>
            <a:r>
              <a:rPr lang="en-US" dirty="0"/>
              <a:t>Hexagonal runway</a:t>
            </a:r>
          </a:p>
          <a:p>
            <a:r>
              <a:rPr lang="en-US" dirty="0"/>
              <a:t>45-degree runway</a:t>
            </a:r>
          </a:p>
          <a:p>
            <a:r>
              <a:rPr lang="en-US" dirty="0"/>
              <a:t>60-degree runway</a:t>
            </a:r>
          </a:p>
          <a:p>
            <a:r>
              <a:rPr lang="en-US" dirty="0"/>
              <a:t>60-degree parallel runway</a:t>
            </a:r>
          </a:p>
          <a:p>
            <a:endParaRPr lang="en-US" dirty="0"/>
          </a:p>
        </p:txBody>
      </p:sp>
    </p:spTree>
    <p:extLst>
      <p:ext uri="{BB962C8B-B14F-4D97-AF65-F5344CB8AC3E}">
        <p14:creationId xmlns:p14="http://schemas.microsoft.com/office/powerpoint/2010/main" val="2794451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Single </a:t>
            </a:r>
            <a:r>
              <a:rPr lang="en-US" b="1" dirty="0" smtClean="0"/>
              <a:t>Runway</a:t>
            </a:r>
            <a:endParaRPr lang="en-US" dirty="0"/>
          </a:p>
        </p:txBody>
      </p:sp>
      <p:sp>
        <p:nvSpPr>
          <p:cNvPr id="3" name="Content Placeholder 2"/>
          <p:cNvSpPr>
            <a:spLocks noGrp="1"/>
          </p:cNvSpPr>
          <p:nvPr>
            <p:ph idx="1"/>
          </p:nvPr>
        </p:nvSpPr>
        <p:spPr/>
        <p:txBody>
          <a:bodyPr/>
          <a:lstStyle/>
          <a:p>
            <a:r>
              <a:rPr lang="en-US" dirty="0"/>
              <a:t>Single runway is the most common form. It is enough for light traffic airports or for occasional usages. This runway is laid in the direction of wind in that particular area.</a:t>
            </a:r>
            <a:endParaRPr lang="en-US" dirty="0"/>
          </a:p>
        </p:txBody>
      </p:sp>
    </p:spTree>
    <p:extLst>
      <p:ext uri="{BB962C8B-B14F-4D97-AF65-F5344CB8AC3E}">
        <p14:creationId xmlns:p14="http://schemas.microsoft.com/office/powerpoint/2010/main" val="327128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Two </a:t>
            </a:r>
            <a:r>
              <a:rPr lang="en-US" b="1" dirty="0" smtClean="0"/>
              <a:t>Runway</a:t>
            </a:r>
            <a:endParaRPr lang="en-US" dirty="0"/>
          </a:p>
        </p:txBody>
      </p:sp>
      <p:sp>
        <p:nvSpPr>
          <p:cNvPr id="3" name="Content Placeholder 2"/>
          <p:cNvSpPr>
            <a:spLocks noGrp="1"/>
          </p:cNvSpPr>
          <p:nvPr>
            <p:ph idx="1"/>
          </p:nvPr>
        </p:nvSpPr>
        <p:spPr/>
        <p:txBody>
          <a:bodyPr/>
          <a:lstStyle/>
          <a:p>
            <a:r>
              <a:rPr lang="en-US" dirty="0"/>
              <a:t>Two runway contains two runway which are laid in different directions by considering cross winds or wind conditions in that particular area. The runways may be laid in the form of L shape or T shape or X shape.</a:t>
            </a:r>
            <a:endParaRPr lang="en-US" dirty="0"/>
          </a:p>
        </p:txBody>
      </p:sp>
    </p:spTree>
    <p:extLst>
      <p:ext uri="{BB962C8B-B14F-4D97-AF65-F5344CB8AC3E}">
        <p14:creationId xmlns:p14="http://schemas.microsoft.com/office/powerpoint/2010/main" val="19944795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TotalTime>
  <Words>948</Words>
  <Application>Microsoft Office PowerPoint</Application>
  <PresentationFormat>On-screen Show (4:3)</PresentationFormat>
  <Paragraphs>58</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Components of Airport</vt:lpstr>
      <vt:lpstr>PowerPoint Presentation</vt:lpstr>
      <vt:lpstr>Runway</vt:lpstr>
      <vt:lpstr>Runway</vt:lpstr>
      <vt:lpstr>Runway</vt:lpstr>
      <vt:lpstr>Runway</vt:lpstr>
      <vt:lpstr>Runway Patterns</vt:lpstr>
      <vt:lpstr>Single Runway</vt:lpstr>
      <vt:lpstr>Two Runway</vt:lpstr>
      <vt:lpstr>Hexagonal Runway</vt:lpstr>
      <vt:lpstr>60 Degree Runway</vt:lpstr>
      <vt:lpstr>Taxiway</vt:lpstr>
      <vt:lpstr>PowerPoint Presentation</vt:lpstr>
      <vt:lpstr>Apron</vt:lpstr>
      <vt:lpstr>PowerPoint Presentation</vt:lpstr>
      <vt:lpstr>Terminal Building</vt:lpstr>
      <vt:lpstr>PowerPoint Presentation</vt:lpstr>
      <vt:lpstr>Control Tower</vt:lpstr>
      <vt:lpstr>PowerPoint Presentation</vt:lpstr>
      <vt:lpstr>Hanger</vt:lpstr>
      <vt:lpstr>PowerPoint Presentation</vt:lpstr>
      <vt:lpstr>Parking</vt:lpstr>
      <vt:lpstr>Further study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Components of Airport</dc:title>
  <dc:creator/>
  <cp:lastModifiedBy>Junaid Abid</cp:lastModifiedBy>
  <cp:revision>8</cp:revision>
  <dcterms:created xsi:type="dcterms:W3CDTF">2006-08-16T00:00:00Z</dcterms:created>
  <dcterms:modified xsi:type="dcterms:W3CDTF">2020-04-08T00:09:18Z</dcterms:modified>
</cp:coreProperties>
</file>