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6" r:id="rId4"/>
    <p:sldId id="258" r:id="rId5"/>
    <p:sldId id="259" r:id="rId6"/>
    <p:sldId id="260" r:id="rId7"/>
    <p:sldId id="261" r:id="rId8"/>
    <p:sldId id="268" r:id="rId9"/>
    <p:sldId id="269" r:id="rId10"/>
    <p:sldId id="272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06" y="2820472"/>
            <a:ext cx="4958366" cy="90152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Median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5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46" y="236112"/>
            <a:ext cx="8981822" cy="625484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18186" y="360609"/>
                <a:ext cx="8229600" cy="13008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:r>
                  <a:rPr lang="en-US" sz="2400" dirty="0" smtClean="0"/>
                  <a:t> 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l=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  , h = 5 , f = 30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39 , c = 17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39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e>
                    </m:d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/>
              </a:p>
              <a:p>
                <a:r>
                  <a:rPr lang="en-US" sz="2400" dirty="0"/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19.5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22</m:t>
                        </m:r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/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19.5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+ 3.67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23.17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/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 smtClean="0"/>
                  <a:t>  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86" y="360609"/>
                <a:ext cx="8229600" cy="13008433"/>
              </a:xfrm>
              <a:prstGeom prst="rect">
                <a:avLst/>
              </a:prstGeom>
              <a:blipFill rotWithShape="0"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92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79545" cy="665408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of Median: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5008"/>
            <a:ext cx="8479545" cy="47663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easily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understood.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affected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extreme observations.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useful average, when the data are qualitative nature.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87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Median: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rigorously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capable of lending itself to further statistical treatment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necessitates the arrangement of data into an array which can be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time consuming for a large body of data.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09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8917427" cy="5919990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Assignment: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01: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median.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34,29,90,21,47,83,10,63,120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14,42,53,27,53,78,38,52,92,29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02: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median, for the distribution of examination marks given below: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of students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30-39                                       8   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40-49                                      87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50-59                                     190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60-69                                     304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70-79                                     211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80-89                                      85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90-99                                      20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78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73487"/>
            <a:ext cx="9458339" cy="620761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(b)Find the median from the following grouped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Interval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118-126                                         3</a:t>
            </a:r>
            <a:b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127-135                                         5</a:t>
            </a:r>
            <a:b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136-144                                         9</a:t>
            </a:r>
            <a:b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145-153                                        12</a:t>
            </a:r>
            <a:b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154-162                                         5</a:t>
            </a:r>
            <a:b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163-171                                         4</a:t>
            </a:r>
            <a:b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172-180                                         2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12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8592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7887"/>
            <a:ext cx="8596668" cy="4753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 is the middle most value of the observations arranged  in ascending and descending order of magnitude.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 of the observation are above the median and half are below the median.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0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8"/>
                <a:ext cx="8788639" cy="5997263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Ungrouped data)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odd data)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sz="2400" baseline="6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  <m:r>
                          <m:rPr>
                            <m:nor/>
                          </m:rPr>
                          <a:rPr lang="en-US" sz="2400" b="0" i="0" baseline="6000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observation</m:t>
                        </m:r>
                        <m:r>
                          <m:rPr>
                            <m:nor/>
                          </m:rPr>
                          <a:rPr lang="en-US" sz="2400" b="0" i="0" baseline="6000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sz="2400" baseline="6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observation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(for even data)</a:t>
                </a: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8"/>
                <a:ext cx="8788639" cy="5997263"/>
              </a:xfrm>
              <a:blipFill rotWithShape="0">
                <a:blip r:embed="rId2"/>
                <a:stretch>
                  <a:fillRect l="-1526" t="-14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18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53791" y="193184"/>
                <a:ext cx="9401577" cy="6465194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Grouped data)</a:t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8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lower class boundaries of the median class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width of class interval.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frequency of median class.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sum of frequencies.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cumulative frequency before the median class.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53791" y="193184"/>
                <a:ext cx="9401577" cy="646519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12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57577" y="180304"/>
                <a:ext cx="9800823" cy="6529589"/>
              </a:xfrm>
            </p:spPr>
            <p:txBody>
              <a:bodyPr>
                <a:normAutofit fontScale="90000"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(Ungrouped data)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median.45,32,21,65,36,53,48,76,27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Arrange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data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21,27,32,36,45,48,53,65,76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                             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n = 9</a:t>
                </a:r>
                <a:r>
                  <a:rPr lang="en-US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= 5</a:t>
                </a: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value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= 45  </a:t>
                </a:r>
                <a: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57577" y="180304"/>
                <a:ext cx="9800823" cy="6529589"/>
              </a:xfrm>
              <a:blipFill rotWithShape="0">
                <a:blip r:embed="rId2"/>
                <a:stretch>
                  <a:fillRect l="-1182" t="-1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00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9"/>
                <a:ext cx="9303794" cy="6138931"/>
              </a:xfrm>
            </p:spPr>
            <p:txBody>
              <a:bodyPr>
                <a:normAutofit fontScale="90000"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</a:t>
                </a: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(Ungrouped </a:t>
                </a: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median.34,26,54,28,19,38,45,73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Arrange the data                   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19,26,28,34,38,45,54,73     n=8</a:t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Median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sz="2400" baseline="6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  <m:r>
                          <m:rPr>
                            <m:nor/>
                          </m:rPr>
                          <a:rPr lang="en-US" sz="2400" baseline="6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observation</m:t>
                        </m:r>
                        <m:r>
                          <m:rPr>
                            <m:nor/>
                          </m:rPr>
                          <a:rPr lang="en-US" sz="2400" baseline="6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 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sz="2400" baseline="60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th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observation</m:t>
                        </m:r>
                      </m:e>
                    </m:d>
                  </m:oMath>
                </a14:m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[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7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Observation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US" sz="2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27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Observation] 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[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US" sz="27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value+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4+1</m:t>
                        </m:r>
                      </m:e>
                    </m:d>
                  </m:oMath>
                </a14:m>
                <a:r>
                  <a:rPr lang="en-US" sz="27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value]</a:t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7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 (4)</a:t>
                </a:r>
                <a:r>
                  <a:rPr lang="en-US" sz="27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 +  (5)</a:t>
                </a:r>
                <a:r>
                  <a:rPr lang="en-US" sz="27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7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</a:t>
                </a:r>
                <a:r>
                  <a:rPr lang="en-US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value </a:t>
                </a:r>
                <a:r>
                  <a:rPr lang="en-US" sz="2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9"/>
                <a:ext cx="9303794" cy="6138931"/>
              </a:xfrm>
              <a:blipFill rotWithShape="0">
                <a:blip r:embed="rId2"/>
                <a:stretch>
                  <a:fillRect l="-1245" t="-1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995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599"/>
                <a:ext cx="9522734" cy="5907111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[ (34+38)]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1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72</m:t>
                        </m:r>
                      </m:num>
                      <m:den>
                        <m:r>
                          <a:rPr lang="en-US" sz="3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1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= 36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599"/>
                <a:ext cx="9522734" cy="5907111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51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257577"/>
            <a:ext cx="9569003" cy="649095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Grouped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median from the following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10-14        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15-19                                              12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20-24                                              30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25-29                                              25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30-34                                               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90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67425" y="-90153"/>
                <a:ext cx="11037195" cy="6825803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Groups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Boundaries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Cumulative frequency</a:t>
                </a:r>
                <a:b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10-14                   9.5-14.5                        5                                    5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15-19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14.5-19.5                      12                          5+12=17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20-24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19.5-24.5                      30                         17+30=47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25-29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24.5-29.5                      25                          47+25=72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30-34 </a:t>
                </a:r>
                <a: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29.5-30.5                       6                           72+6 = 78</a:t>
                </a:r>
                <a:b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                  -----------                     78                              --------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Median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78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39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7425" y="-90153"/>
                <a:ext cx="11037195" cy="6825803"/>
              </a:xfrm>
              <a:blipFill rotWithShape="0">
                <a:blip r:embed="rId2"/>
                <a:stretch>
                  <a:fillRect l="-939" t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0935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288</TotalTime>
  <Words>153</Words>
  <Application>Microsoft Office PowerPoint</Application>
  <PresentationFormat>Widescreen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Cambria Math</vt:lpstr>
      <vt:lpstr>Times New Roman</vt:lpstr>
      <vt:lpstr>Trebuchet MS</vt:lpstr>
      <vt:lpstr>Wingdings</vt:lpstr>
      <vt:lpstr>Wingdings 3</vt:lpstr>
      <vt:lpstr>Facet</vt:lpstr>
      <vt:lpstr>                        Median</vt:lpstr>
      <vt:lpstr>Introduction: </vt:lpstr>
      <vt:lpstr>Formulas:         (For Ungrouped data)  Median = ((n+1)/2)th                            (for odd data)   Median = 1/2 [(n/2)"th observation + " (n/2+1)"thobservation" ]                                                                                   (for even data)</vt:lpstr>
      <vt:lpstr>                             (For Grouped data)            Median = l + h/f (n/2  -c)           l = lower class boundaries of the median class          h = width of class interval.          f = frequency of median class.         n = sum of frequencies.         c = cumulative frequency before the median class.                                                                </vt:lpstr>
      <vt:lpstr>Example: (Ungrouped data) Find the median.45,32,21,65,36,53,48,76,27  Solution:   Arrange the data                     21,27,32,36,45,48,53,65,76  Median =((n+1)/2)th                                                          n = 9   Median = ((9+1)/2)th                                    = (10/2)th               = 5th  value              = 45     </vt:lpstr>
      <vt:lpstr>Example: (Ungrouped data) Find the median.34,26,54,28,19,38,45,73 Solution:   Arrange the data                    19,26,28,34,38,45,54,73     n=8   Median = 1/2 [(n/2)"th observation + " (n/2+1)"thobservation" ]  Median=1/2 [(8/2)th Observation + (8/2+1)th  Observation]                =1/2 [ (4)th value+ (4+1)th value]             = 1/2  [ (4) th  value +  (5) th  value ]  </vt:lpstr>
      <vt:lpstr>                                           =  1/2 [ (34+38)]                       = 72/2                            = 36</vt:lpstr>
      <vt:lpstr>Example: (Grouped data) Calculate the median from the following data.             Groups                                      Frequency             10-14                                                 5             15-19                                              12             20-24                                              30             25-29                                              25             30-34                                               6</vt:lpstr>
      <vt:lpstr>Solution:   Groups          Class Boundaries        frequency            Cumulative frequency    10-14                   9.5-14.5                        5                                    5    15-19                   14.5-19.5                      12                          5+12=17     20-24                  19.5-24.5                      30                         17+30=47     25-29                   24.5-29.5                      25                          47+25=72     30-34                   29.5-30.5                       6                           72+6 = 78      Total                   -----------                     78                              --------                      Median= (n/2)                                  = (78/2)                                 = 39                    </vt:lpstr>
      <vt:lpstr>    </vt:lpstr>
      <vt:lpstr>Merits of Median:</vt:lpstr>
      <vt:lpstr>Demerits of Median:</vt:lpstr>
      <vt:lpstr>Assignment: Question no 01: Find the median. (a) 34,29,90,21,47,83,10,63,120 (b) 14,42,53,27,53,78,38,52,92,29  Question no 02: Find the median, for the distribution of examination marks given below: Marks                          No. of students 30-39                                       8           40-49                                      87 50-59                                     190 60-69                                     304 70-79                                     211 80-89                                      85 90-99                                      20 </vt:lpstr>
      <vt:lpstr>(b)Find the median from the following grouped data.       Class Interval                          Frequency                    118-126                                         3          127-135                                         5          136-144                                         9          145-153                                        12          154-162                                         5          163-171                                         4          172-180                                        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Median</dc:title>
  <dc:creator>Computer</dc:creator>
  <cp:lastModifiedBy>Computer</cp:lastModifiedBy>
  <cp:revision>156</cp:revision>
  <dcterms:created xsi:type="dcterms:W3CDTF">2020-03-28T07:48:38Z</dcterms:created>
  <dcterms:modified xsi:type="dcterms:W3CDTF">2020-04-01T07:43:25Z</dcterms:modified>
</cp:coreProperties>
</file>