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1" r:id="rId3"/>
    <p:sldId id="262" r:id="rId4"/>
    <p:sldId id="263" r:id="rId5"/>
    <p:sldId id="265" r:id="rId6"/>
    <p:sldId id="266" r:id="rId7"/>
    <p:sldId id="257" r:id="rId8"/>
    <p:sldId id="272" r:id="rId9"/>
    <p:sldId id="258" r:id="rId10"/>
    <p:sldId id="273" r:id="rId11"/>
    <p:sldId id="274" r:id="rId12"/>
    <p:sldId id="259"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4476A-10E9-4ECA-8D55-A66413390723}" type="datetimeFigureOut">
              <a:rPr lang="en-US" smtClean="0"/>
              <a:t>12/1/2020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1350F-A46B-46AF-A164-C1684F2AEB7C}" type="slidenum">
              <a:rPr lang="en-US" smtClean="0"/>
              <a:t>‹#›</a:t>
            </a:fld>
            <a:endParaRPr lang="en-US"/>
          </a:p>
        </p:txBody>
      </p:sp>
    </p:spTree>
    <p:extLst>
      <p:ext uri="{BB962C8B-B14F-4D97-AF65-F5344CB8AC3E}">
        <p14:creationId xmlns:p14="http://schemas.microsoft.com/office/powerpoint/2010/main" val="290545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76A3BE5-CC68-4B7B-8CBD-061A868A25F6}" type="datetime1">
              <a:rPr lang="en-US" smtClean="0"/>
              <a:t>12/1/2020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212143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DDFC96-03FE-43CB-A3A5-F72B6D63E796}"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357328042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DFC96-03FE-43CB-A3A5-F72B6D63E79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28434153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DFC96-03FE-43CB-A3A5-F72B6D63E79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14373878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DDFC96-03FE-43CB-A3A5-F72B6D63E79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964028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DDFC96-03FE-43CB-A3A5-F72B6D63E796}"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15568033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DDFC96-03FE-43CB-A3A5-F72B6D63E796}" type="datetime1">
              <a:rPr lang="en-US" smtClean="0"/>
              <a:t>12/1/2020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65784169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118B258-4717-423C-9813-AC077B55EC46}"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3672534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6CA3211-92EE-4D7D-B177-1BBBB03BAA40}"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414620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39EA4E-BD95-47B9-A3E3-243B9398866C}"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64179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64832-4BB9-4776-858E-36B079C4B40E}" type="datetime1">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588999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0468BB-C5E5-4521-88E1-9C84F12BDB86}"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1619815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07CF50-3655-46C5-94C4-B389DE2B28F9}" type="datetime1">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359828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5067D2-CBA6-414F-A940-6A0C30818B93}" type="datetime1">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426372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5DA65-A7CC-4B1D-9D0E-C6B4A40191AF}" type="datetime1">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75095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5D8BD-592B-43F1-8B4C-E48A62338EDF}"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183137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84E16-4174-4C25-9198-524581C17474}" type="datetime1">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0B9678B-43E9-432D-883A-CDAA3C8277E0}" type="slidenum">
              <a:rPr lang="en-US" smtClean="0"/>
              <a:t>‹#›</a:t>
            </a:fld>
            <a:endParaRPr lang="en-US"/>
          </a:p>
        </p:txBody>
      </p:sp>
    </p:spTree>
    <p:extLst>
      <p:ext uri="{BB962C8B-B14F-4D97-AF65-F5344CB8AC3E}">
        <p14:creationId xmlns:p14="http://schemas.microsoft.com/office/powerpoint/2010/main" val="80120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DDFC96-03FE-43CB-A3A5-F72B6D63E796}" type="datetime1">
              <a:rPr lang="en-US" smtClean="0"/>
              <a:t>12/1/2020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0B9678B-43E9-432D-883A-CDAA3C8277E0}" type="slidenum">
              <a:rPr lang="en-US" smtClean="0"/>
              <a:t>‹#›</a:t>
            </a:fld>
            <a:endParaRPr lang="en-US"/>
          </a:p>
        </p:txBody>
      </p:sp>
    </p:spTree>
    <p:extLst>
      <p:ext uri="{BB962C8B-B14F-4D97-AF65-F5344CB8AC3E}">
        <p14:creationId xmlns:p14="http://schemas.microsoft.com/office/powerpoint/2010/main" val="405266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98128A-3879-4E77-AD72-7C06B5182B1C}"/>
              </a:ext>
            </a:extLst>
          </p:cNvPr>
          <p:cNvSpPr>
            <a:spLocks noGrp="1"/>
          </p:cNvSpPr>
          <p:nvPr>
            <p:ph type="ctrTitle"/>
          </p:nvPr>
        </p:nvSpPr>
        <p:spPr/>
        <p:txBody>
          <a:bodyPr/>
          <a:lstStyle/>
          <a:p>
            <a:r>
              <a:rPr lang="en-US" b="1" dirty="0" err="1"/>
              <a:t>Abdur</a:t>
            </a:r>
            <a:r>
              <a:rPr lang="en-US" b="1" dirty="0"/>
              <a:t> Rahman </a:t>
            </a:r>
            <a:r>
              <a:rPr lang="en-US" b="1" dirty="0" err="1"/>
              <a:t>Chughtai</a:t>
            </a:r>
            <a:endParaRPr lang="en-US" dirty="0"/>
          </a:p>
        </p:txBody>
      </p:sp>
      <p:sp>
        <p:nvSpPr>
          <p:cNvPr id="3" name="Subtitle 2">
            <a:extLst>
              <a:ext uri="{FF2B5EF4-FFF2-40B4-BE49-F238E27FC236}">
                <a16:creationId xmlns="" xmlns:a16="http://schemas.microsoft.com/office/drawing/2014/main" id="{909553CF-0E11-4BCB-AA72-F766D068FE2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 xmlns:a16="http://schemas.microsoft.com/office/drawing/2014/main" id="{8C434E5C-7BC9-4D7C-A7E5-5C06C6DBBF21}"/>
              </a:ext>
            </a:extLst>
          </p:cNvPr>
          <p:cNvSpPr>
            <a:spLocks noGrp="1"/>
          </p:cNvSpPr>
          <p:nvPr>
            <p:ph type="sldNum" sz="quarter" idx="12"/>
          </p:nvPr>
        </p:nvSpPr>
        <p:spPr/>
        <p:txBody>
          <a:bodyPr/>
          <a:lstStyle/>
          <a:p>
            <a:fld id="{F0B9678B-43E9-432D-883A-CDAA3C8277E0}" type="slidenum">
              <a:rPr lang="en-US" smtClean="0"/>
              <a:t>1</a:t>
            </a:fld>
            <a:endParaRPr lang="en-US"/>
          </a:p>
        </p:txBody>
      </p:sp>
    </p:spTree>
    <p:extLst>
      <p:ext uri="{BB962C8B-B14F-4D97-AF65-F5344CB8AC3E}">
        <p14:creationId xmlns:p14="http://schemas.microsoft.com/office/powerpoint/2010/main" val="400738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1728" y="2344848"/>
            <a:ext cx="11009014" cy="3674952"/>
          </a:xfrm>
        </p:spPr>
        <p:txBody>
          <a:bodyPr>
            <a:noAutofit/>
          </a:bodyPr>
          <a:lstStyle/>
          <a:p>
            <a:r>
              <a:rPr lang="en-US" sz="2800" dirty="0">
                <a:latin typeface="Times New Roman" panose="02020603050405020304" pitchFamily="18" charset="0"/>
                <a:cs typeface="Times New Roman" panose="02020603050405020304" pitchFamily="18" charset="0"/>
              </a:rPr>
              <a:t>After the partition of the subcontinent in 1947, he came to be known as the national artist of Pakistan. </a:t>
            </a:r>
            <a:r>
              <a:rPr lang="en-US" sz="2800" dirty="0" err="1">
                <a:latin typeface="Times New Roman" panose="02020603050405020304" pitchFamily="18" charset="0"/>
                <a:cs typeface="Times New Roman" panose="02020603050405020304" pitchFamily="18" charset="0"/>
              </a:rPr>
              <a:t>Abdur</a:t>
            </a:r>
            <a:r>
              <a:rPr lang="en-US" sz="2800" dirty="0">
                <a:latin typeface="Times New Roman" panose="02020603050405020304" pitchFamily="18" charset="0"/>
                <a:cs typeface="Times New Roman" panose="02020603050405020304" pitchFamily="18" charset="0"/>
              </a:rPr>
              <a:t> Rahman </a:t>
            </a:r>
            <a:r>
              <a:rPr lang="en-US" sz="2800"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was one of the earliest art icons of Pakistan, and became the first official national artist after the country gained independence in 1947. </a:t>
            </a:r>
            <a:r>
              <a:rPr lang="en-US" sz="2800"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who descended from generations of craftsmen and decorators, had the uncommon opportunity to study at a British-founded art school in Lahore. As a result, his hallmark style was a composite of diverse influences, which included Mughal art, Islamic calligraphy, miniaturist painting, and Art Nouveau.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0B9678B-43E9-432D-883A-CDAA3C8277E0}" type="slidenum">
              <a:rPr lang="en-US" smtClean="0"/>
              <a:t>10</a:t>
            </a:fld>
            <a:endParaRPr lang="en-US"/>
          </a:p>
        </p:txBody>
      </p:sp>
    </p:spTree>
    <p:extLst>
      <p:ext uri="{BB962C8B-B14F-4D97-AF65-F5344CB8AC3E}">
        <p14:creationId xmlns:p14="http://schemas.microsoft.com/office/powerpoint/2010/main" val="2425962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54954" y="2603500"/>
            <a:ext cx="9881220" cy="3416300"/>
          </a:xfrm>
        </p:spPr>
        <p:txBody>
          <a:bodyPr>
            <a:normAutofit/>
          </a:bodyPr>
          <a:lstStyle/>
          <a:p>
            <a:r>
              <a:rPr lang="en-US" sz="2800" dirty="0">
                <a:latin typeface="Times New Roman" panose="02020603050405020304" pitchFamily="18" charset="0"/>
                <a:cs typeface="Times New Roman" panose="02020603050405020304" pitchFamily="18" charset="0"/>
              </a:rPr>
              <a:t>His style was characterized by a reduction of forms into luminous planes of color, simple compositions, and delicate draftsmanship. His favorite subjects were portraits or illustrations modeled after heroes and heroines from Islamic history, legends, folktales, and Mughal royalty. </a:t>
            </a:r>
            <a:r>
              <a:rPr lang="en-US" sz="2800"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also wrote fiction and criticism, and designed stamps, coins, insignia, and book covers</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0B9678B-43E9-432D-883A-CDAA3C8277E0}" type="slidenum">
              <a:rPr lang="en-US" smtClean="0"/>
              <a:t>11</a:t>
            </a:fld>
            <a:endParaRPr lang="en-US"/>
          </a:p>
        </p:txBody>
      </p:sp>
    </p:spTree>
    <p:extLst>
      <p:ext uri="{BB962C8B-B14F-4D97-AF65-F5344CB8AC3E}">
        <p14:creationId xmlns:p14="http://schemas.microsoft.com/office/powerpoint/2010/main" val="119480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4A5D57-2475-49E8-9347-BFF450674C5F}"/>
              </a:ext>
            </a:extLst>
          </p:cNvPr>
          <p:cNvSpPr>
            <a:spLocks noGrp="1"/>
          </p:cNvSpPr>
          <p:nvPr>
            <p:ph type="title"/>
          </p:nvPr>
        </p:nvSpPr>
        <p:spPr/>
        <p:txBody>
          <a:bodyPr/>
          <a:lstStyle/>
          <a:p>
            <a:endParaRPr lang="en-US"/>
          </a:p>
        </p:txBody>
      </p:sp>
      <p:pic>
        <p:nvPicPr>
          <p:cNvPr id="1026" name="Picture 2" descr="Image result for abdur rahman chughtai paintings">
            <a:extLst>
              <a:ext uri="{FF2B5EF4-FFF2-40B4-BE49-F238E27FC236}">
                <a16:creationId xmlns="" xmlns:a16="http://schemas.microsoft.com/office/drawing/2014/main" id="{1AD97AB5-9AAE-48E6-A8D1-4F256DB7AB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28622" y="755319"/>
            <a:ext cx="4385746" cy="57835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AA02AFA2-FA21-48A9-ABE5-2E93A4D38E09}"/>
              </a:ext>
            </a:extLst>
          </p:cNvPr>
          <p:cNvSpPr>
            <a:spLocks noGrp="1"/>
          </p:cNvSpPr>
          <p:nvPr>
            <p:ph type="sldNum" sz="quarter" idx="12"/>
          </p:nvPr>
        </p:nvSpPr>
        <p:spPr/>
        <p:txBody>
          <a:bodyPr/>
          <a:lstStyle/>
          <a:p>
            <a:fld id="{F0B9678B-43E9-432D-883A-CDAA3C8277E0}" type="slidenum">
              <a:rPr lang="en-US" smtClean="0"/>
              <a:t>12</a:t>
            </a:fld>
            <a:endParaRPr lang="en-US"/>
          </a:p>
        </p:txBody>
      </p:sp>
    </p:spTree>
    <p:extLst>
      <p:ext uri="{BB962C8B-B14F-4D97-AF65-F5344CB8AC3E}">
        <p14:creationId xmlns:p14="http://schemas.microsoft.com/office/powerpoint/2010/main" val="331787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B17BC-272E-45D5-BCD3-BA54988471DE}"/>
              </a:ext>
            </a:extLst>
          </p:cNvPr>
          <p:cNvSpPr>
            <a:spLocks noGrp="1"/>
          </p:cNvSpPr>
          <p:nvPr>
            <p:ph type="title"/>
          </p:nvPr>
        </p:nvSpPr>
        <p:spPr/>
        <p:txBody>
          <a:bodyPr/>
          <a:lstStyle/>
          <a:p>
            <a:endParaRPr lang="en-US"/>
          </a:p>
        </p:txBody>
      </p:sp>
      <p:pic>
        <p:nvPicPr>
          <p:cNvPr id="2050" name="Picture 2" descr="Image result for abdur rahman chughtai paintings">
            <a:extLst>
              <a:ext uri="{FF2B5EF4-FFF2-40B4-BE49-F238E27FC236}">
                <a16:creationId xmlns="" xmlns:a16="http://schemas.microsoft.com/office/drawing/2014/main" id="{11487247-37B0-43C7-BC3D-3AFA370CCA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8598" y="744072"/>
            <a:ext cx="4634803" cy="59034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845A7F05-2023-4AAA-B27C-8F927815951A}"/>
              </a:ext>
            </a:extLst>
          </p:cNvPr>
          <p:cNvSpPr>
            <a:spLocks noGrp="1"/>
          </p:cNvSpPr>
          <p:nvPr>
            <p:ph type="sldNum" sz="quarter" idx="12"/>
          </p:nvPr>
        </p:nvSpPr>
        <p:spPr/>
        <p:txBody>
          <a:bodyPr/>
          <a:lstStyle/>
          <a:p>
            <a:fld id="{F0B9678B-43E9-432D-883A-CDAA3C8277E0}" type="slidenum">
              <a:rPr lang="en-US" smtClean="0"/>
              <a:t>13</a:t>
            </a:fld>
            <a:endParaRPr lang="en-US"/>
          </a:p>
        </p:txBody>
      </p:sp>
    </p:spTree>
    <p:extLst>
      <p:ext uri="{BB962C8B-B14F-4D97-AF65-F5344CB8AC3E}">
        <p14:creationId xmlns:p14="http://schemas.microsoft.com/office/powerpoint/2010/main" val="231884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514F61-7A4E-4FD7-B416-EB83E7ADAD87}"/>
              </a:ext>
            </a:extLst>
          </p:cNvPr>
          <p:cNvSpPr>
            <a:spLocks noGrp="1"/>
          </p:cNvSpPr>
          <p:nvPr>
            <p:ph type="title"/>
          </p:nvPr>
        </p:nvSpPr>
        <p:spPr/>
        <p:txBody>
          <a:bodyPr/>
          <a:lstStyle/>
          <a:p>
            <a:endParaRPr lang="en-US"/>
          </a:p>
        </p:txBody>
      </p:sp>
      <p:pic>
        <p:nvPicPr>
          <p:cNvPr id="3074" name="Picture 2" descr="Image result for abdur rahman chughtai paintings">
            <a:extLst>
              <a:ext uri="{FF2B5EF4-FFF2-40B4-BE49-F238E27FC236}">
                <a16:creationId xmlns="" xmlns:a16="http://schemas.microsoft.com/office/drawing/2014/main" id="{2E1ECB8B-F954-4511-93CD-AD6E746D94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9436" y="408687"/>
            <a:ext cx="5211164" cy="61302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E527C4F4-5C4C-4F96-BB57-B3098F28BE9E}"/>
              </a:ext>
            </a:extLst>
          </p:cNvPr>
          <p:cNvSpPr>
            <a:spLocks noGrp="1"/>
          </p:cNvSpPr>
          <p:nvPr>
            <p:ph type="sldNum" sz="quarter" idx="12"/>
          </p:nvPr>
        </p:nvSpPr>
        <p:spPr/>
        <p:txBody>
          <a:bodyPr/>
          <a:lstStyle/>
          <a:p>
            <a:fld id="{F0B9678B-43E9-432D-883A-CDAA3C8277E0}" type="slidenum">
              <a:rPr lang="en-US" smtClean="0"/>
              <a:t>14</a:t>
            </a:fld>
            <a:endParaRPr lang="en-US"/>
          </a:p>
        </p:txBody>
      </p:sp>
    </p:spTree>
    <p:extLst>
      <p:ext uri="{BB962C8B-B14F-4D97-AF65-F5344CB8AC3E}">
        <p14:creationId xmlns:p14="http://schemas.microsoft.com/office/powerpoint/2010/main" val="17850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F11EE9-58A7-4300-81EB-DB9F9E456777}"/>
              </a:ext>
            </a:extLst>
          </p:cNvPr>
          <p:cNvSpPr>
            <a:spLocks noGrp="1"/>
          </p:cNvSpPr>
          <p:nvPr>
            <p:ph type="title"/>
          </p:nvPr>
        </p:nvSpPr>
        <p:spPr/>
        <p:txBody>
          <a:bodyPr/>
          <a:lstStyle/>
          <a:p>
            <a:endParaRPr lang="en-US"/>
          </a:p>
        </p:txBody>
      </p:sp>
      <p:pic>
        <p:nvPicPr>
          <p:cNvPr id="4098" name="Picture 2" descr="Image result for abdur rahman chughtai paintings">
            <a:extLst>
              <a:ext uri="{FF2B5EF4-FFF2-40B4-BE49-F238E27FC236}">
                <a16:creationId xmlns="" xmlns:a16="http://schemas.microsoft.com/office/drawing/2014/main" id="{04F15E50-15AE-478C-8466-7AD7D87FEE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8349" y="852758"/>
            <a:ext cx="7235301" cy="56401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97C8DF8C-A4E6-4336-8B79-2546D7FD3E34}"/>
              </a:ext>
            </a:extLst>
          </p:cNvPr>
          <p:cNvSpPr>
            <a:spLocks noGrp="1"/>
          </p:cNvSpPr>
          <p:nvPr>
            <p:ph type="sldNum" sz="quarter" idx="12"/>
          </p:nvPr>
        </p:nvSpPr>
        <p:spPr/>
        <p:txBody>
          <a:bodyPr/>
          <a:lstStyle/>
          <a:p>
            <a:fld id="{F0B9678B-43E9-432D-883A-CDAA3C8277E0}" type="slidenum">
              <a:rPr lang="en-US" smtClean="0"/>
              <a:t>15</a:t>
            </a:fld>
            <a:endParaRPr lang="en-US"/>
          </a:p>
        </p:txBody>
      </p:sp>
    </p:spTree>
    <p:extLst>
      <p:ext uri="{BB962C8B-B14F-4D97-AF65-F5344CB8AC3E}">
        <p14:creationId xmlns:p14="http://schemas.microsoft.com/office/powerpoint/2010/main" val="132049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24B35-FDDD-4959-A138-8BD300C862C8}"/>
              </a:ext>
            </a:extLst>
          </p:cNvPr>
          <p:cNvSpPr>
            <a:spLocks noGrp="1"/>
          </p:cNvSpPr>
          <p:nvPr>
            <p:ph type="title"/>
          </p:nvPr>
        </p:nvSpPr>
        <p:spPr/>
        <p:txBody>
          <a:bodyPr/>
          <a:lstStyle/>
          <a:p>
            <a:endParaRPr lang="en-US"/>
          </a:p>
        </p:txBody>
      </p:sp>
      <p:pic>
        <p:nvPicPr>
          <p:cNvPr id="5122" name="Picture 2" descr="Image result for abdur rahman chughtai paintings">
            <a:extLst>
              <a:ext uri="{FF2B5EF4-FFF2-40B4-BE49-F238E27FC236}">
                <a16:creationId xmlns="" xmlns:a16="http://schemas.microsoft.com/office/drawing/2014/main" id="{CB42118D-4A4B-454B-9926-CE40360681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2002" y="660272"/>
            <a:ext cx="4027996" cy="598157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D965B68F-B391-47E9-B7E8-8112FA79D036}"/>
              </a:ext>
            </a:extLst>
          </p:cNvPr>
          <p:cNvSpPr>
            <a:spLocks noGrp="1"/>
          </p:cNvSpPr>
          <p:nvPr>
            <p:ph type="sldNum" sz="quarter" idx="12"/>
          </p:nvPr>
        </p:nvSpPr>
        <p:spPr/>
        <p:txBody>
          <a:bodyPr/>
          <a:lstStyle/>
          <a:p>
            <a:fld id="{F0B9678B-43E9-432D-883A-CDAA3C8277E0}" type="slidenum">
              <a:rPr lang="en-US" smtClean="0"/>
              <a:t>16</a:t>
            </a:fld>
            <a:endParaRPr lang="en-US"/>
          </a:p>
        </p:txBody>
      </p:sp>
    </p:spTree>
    <p:extLst>
      <p:ext uri="{BB962C8B-B14F-4D97-AF65-F5344CB8AC3E}">
        <p14:creationId xmlns:p14="http://schemas.microsoft.com/office/powerpoint/2010/main" val="30704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D0F29-BC98-458C-BF47-F06F901F5863}"/>
              </a:ext>
            </a:extLst>
          </p:cNvPr>
          <p:cNvSpPr>
            <a:spLocks noGrp="1"/>
          </p:cNvSpPr>
          <p:nvPr>
            <p:ph type="title"/>
          </p:nvPr>
        </p:nvSpPr>
        <p:spPr/>
        <p:txBody>
          <a:bodyPr/>
          <a:lstStyle/>
          <a:p>
            <a:endParaRPr lang="en-US"/>
          </a:p>
        </p:txBody>
      </p:sp>
      <p:pic>
        <p:nvPicPr>
          <p:cNvPr id="6146" name="Picture 2" descr="Image result for abdur rahman chughtai paintings">
            <a:extLst>
              <a:ext uri="{FF2B5EF4-FFF2-40B4-BE49-F238E27FC236}">
                <a16:creationId xmlns="" xmlns:a16="http://schemas.microsoft.com/office/drawing/2014/main" id="{E195351C-4599-4AAC-895D-72CB92AA47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8116" y="462651"/>
            <a:ext cx="5336623" cy="61848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EBB773FE-AF3E-4D87-A8F5-1338808CAE2F}"/>
              </a:ext>
            </a:extLst>
          </p:cNvPr>
          <p:cNvSpPr>
            <a:spLocks noGrp="1"/>
          </p:cNvSpPr>
          <p:nvPr>
            <p:ph type="sldNum" sz="quarter" idx="12"/>
          </p:nvPr>
        </p:nvSpPr>
        <p:spPr/>
        <p:txBody>
          <a:bodyPr/>
          <a:lstStyle/>
          <a:p>
            <a:fld id="{F0B9678B-43E9-432D-883A-CDAA3C8277E0}" type="slidenum">
              <a:rPr lang="en-US" smtClean="0"/>
              <a:t>17</a:t>
            </a:fld>
            <a:endParaRPr lang="en-US"/>
          </a:p>
        </p:txBody>
      </p:sp>
    </p:spTree>
    <p:extLst>
      <p:ext uri="{BB962C8B-B14F-4D97-AF65-F5344CB8AC3E}">
        <p14:creationId xmlns:p14="http://schemas.microsoft.com/office/powerpoint/2010/main" val="364241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8C90AE-828E-4D1F-8270-38179186288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9B95C72C-7961-454B-B437-49026FF6BF17}"/>
              </a:ext>
            </a:extLst>
          </p:cNvPr>
          <p:cNvSpPr>
            <a:spLocks noGrp="1"/>
          </p:cNvSpPr>
          <p:nvPr>
            <p:ph idx="1"/>
          </p:nvPr>
        </p:nvSpPr>
        <p:spPr>
          <a:xfrm>
            <a:off x="543208" y="2381061"/>
            <a:ext cx="10963746" cy="3638739"/>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Because of its geographical location and rich history, Lahore had been the center of art and culture in West Pakistan </a:t>
            </a:r>
            <a:r>
              <a:rPr lang="en-US" sz="2800" dirty="0" smtClean="0">
                <a:solidFill>
                  <a:schemeClr val="tx1"/>
                </a:solidFill>
                <a:latin typeface="Times New Roman" panose="02020603050405020304" pitchFamily="18" charset="0"/>
                <a:cs typeface="Times New Roman" panose="02020603050405020304" pitchFamily="18" charset="0"/>
              </a:rPr>
              <a:t>for centuries</a:t>
            </a:r>
            <a:r>
              <a:rPr lang="en-US" sz="2800" dirty="0">
                <a:solidFill>
                  <a:schemeClr val="tx1"/>
                </a:solidFill>
                <a:latin typeface="Times New Roman" panose="02020603050405020304" pitchFamily="18" charset="0"/>
                <a:cs typeface="Times New Roman" panose="02020603050405020304" pitchFamily="18" charset="0"/>
              </a:rPr>
              <a:t>. During this time, in the field of fine arts, several different trends were developing. The </a:t>
            </a:r>
            <a:r>
              <a:rPr lang="en-US" sz="2800" dirty="0" smtClean="0">
                <a:solidFill>
                  <a:schemeClr val="tx1"/>
                </a:solidFill>
                <a:latin typeface="Times New Roman" panose="02020603050405020304" pitchFamily="18" charset="0"/>
                <a:cs typeface="Times New Roman" panose="02020603050405020304" pitchFamily="18" charset="0"/>
              </a:rPr>
              <a:t>prepetition </a:t>
            </a:r>
            <a:r>
              <a:rPr lang="en-US" sz="2800" dirty="0">
                <a:solidFill>
                  <a:schemeClr val="tx1"/>
                </a:solidFill>
                <a:latin typeface="Times New Roman" panose="02020603050405020304" pitchFamily="18" charset="0"/>
                <a:cs typeface="Times New Roman" panose="02020603050405020304" pitchFamily="18" charset="0"/>
              </a:rPr>
              <a:t>senior </a:t>
            </a:r>
            <a:r>
              <a:rPr lang="en-US" sz="2800" dirty="0" smtClean="0">
                <a:solidFill>
                  <a:schemeClr val="tx1"/>
                </a:solidFill>
                <a:latin typeface="Times New Roman" panose="02020603050405020304" pitchFamily="18" charset="0"/>
                <a:cs typeface="Times New Roman" panose="02020603050405020304" pitchFamily="18" charset="0"/>
              </a:rPr>
              <a:t>artists, </a:t>
            </a:r>
            <a:r>
              <a:rPr lang="en-US" sz="2800" dirty="0" err="1" smtClean="0">
                <a:solidFill>
                  <a:schemeClr val="tx1"/>
                </a:solidFill>
                <a:latin typeface="Times New Roman" panose="02020603050405020304" pitchFamily="18" charset="0"/>
                <a:cs typeface="Times New Roman" panose="02020603050405020304" pitchFamily="18" charset="0"/>
              </a:rPr>
              <a:t>Abdur</a:t>
            </a:r>
            <a:r>
              <a:rPr lang="en-US" sz="2800" dirty="0" smtClean="0">
                <a:solidFill>
                  <a:schemeClr val="tx1"/>
                </a:solidFill>
                <a:latin typeface="Times New Roman" panose="02020603050405020304" pitchFamily="18" charset="0"/>
                <a:cs typeface="Times New Roman" panose="02020603050405020304" pitchFamily="18" charset="0"/>
              </a:rPr>
              <a:t> “Rahman </a:t>
            </a:r>
            <a:r>
              <a:rPr lang="en-US" sz="2800" dirty="0" err="1">
                <a:solidFill>
                  <a:schemeClr val="tx1"/>
                </a:solidFill>
                <a:latin typeface="Times New Roman" panose="02020603050405020304" pitchFamily="18" charset="0"/>
                <a:cs typeface="Times New Roman" panose="02020603050405020304" pitchFamily="18" charset="0"/>
              </a:rPr>
              <a:t>C</a:t>
            </a:r>
            <a:r>
              <a:rPr lang="en-US" sz="2800" dirty="0" err="1" smtClean="0">
                <a:solidFill>
                  <a:schemeClr val="tx1"/>
                </a:solidFill>
                <a:latin typeface="Times New Roman" panose="02020603050405020304" pitchFamily="18" charset="0"/>
                <a:cs typeface="Times New Roman" panose="02020603050405020304" pitchFamily="18" charset="0"/>
              </a:rPr>
              <a:t>hughtai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ee</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ahamin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Anna </a:t>
            </a:r>
            <a:r>
              <a:rPr lang="en-US" sz="2800" dirty="0" err="1" smtClean="0">
                <a:solidFill>
                  <a:schemeClr val="tx1"/>
                </a:solidFill>
                <a:latin typeface="Times New Roman" panose="02020603050405020304" pitchFamily="18" charset="0"/>
                <a:cs typeface="Times New Roman" panose="02020603050405020304" pitchFamily="18" charset="0"/>
              </a:rPr>
              <a:t>Molka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and‘ </a:t>
            </a:r>
            <a:r>
              <a:rPr lang="en-US" sz="2800" dirty="0" err="1" smtClean="0">
                <a:solidFill>
                  <a:schemeClr val="tx1"/>
                </a:solidFill>
                <a:latin typeface="Times New Roman" panose="02020603050405020304" pitchFamily="18" charset="0"/>
                <a:cs typeface="Times New Roman" panose="02020603050405020304" pitchFamily="18" charset="0"/>
              </a:rPr>
              <a:t>Ustad</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Allah </a:t>
            </a:r>
            <a:r>
              <a:rPr lang="en-US" sz="2800" dirty="0" err="1" smtClean="0">
                <a:solidFill>
                  <a:schemeClr val="tx1"/>
                </a:solidFill>
                <a:latin typeface="Times New Roman" panose="02020603050405020304" pitchFamily="18" charset="0"/>
                <a:cs typeface="Times New Roman" panose="02020603050405020304" pitchFamily="18" charset="0"/>
              </a:rPr>
              <a:t>Bukhsh</a:t>
            </a:r>
            <a:r>
              <a:rPr lang="en-US" sz="2800" dirty="0" smtClean="0">
                <a:solidFill>
                  <a:schemeClr val="tx1"/>
                </a:solidFill>
                <a:latin typeface="Times New Roman" panose="02020603050405020304" pitchFamily="18" charset="0"/>
                <a:cs typeface="Times New Roman" panose="02020603050405020304" pitchFamily="18" charset="0"/>
              </a:rPr>
              <a:t> (, </a:t>
            </a:r>
            <a:r>
              <a:rPr lang="en-US" sz="2800" dirty="0">
                <a:solidFill>
                  <a:schemeClr val="tx1"/>
                </a:solidFill>
                <a:latin typeface="Times New Roman" panose="02020603050405020304" pitchFamily="18" charset="0"/>
                <a:cs typeface="Times New Roman" panose="02020603050405020304" pitchFamily="18" charset="0"/>
              </a:rPr>
              <a:t>already held prominent positions in the </a:t>
            </a:r>
            <a:r>
              <a:rPr lang="en-US" sz="2800" dirty="0" smtClean="0">
                <a:solidFill>
                  <a:schemeClr val="tx1"/>
                </a:solidFill>
                <a:latin typeface="Times New Roman" panose="02020603050405020304" pitchFamily="18" charset="0"/>
                <a:cs typeface="Times New Roman" panose="02020603050405020304" pitchFamily="18" charset="0"/>
              </a:rPr>
              <a:t>art scene </a:t>
            </a:r>
            <a:r>
              <a:rPr lang="en-US" sz="2800" dirty="0">
                <a:solidFill>
                  <a:schemeClr val="tx1"/>
                </a:solidFill>
                <a:latin typeface="Times New Roman" panose="02020603050405020304" pitchFamily="18" charset="0"/>
                <a:cs typeface="Times New Roman" panose="02020603050405020304" pitchFamily="18" charset="0"/>
              </a:rPr>
              <a:t>of Pakistan with their respective </a:t>
            </a:r>
            <a:r>
              <a:rPr lang="en-US" sz="2800" dirty="0" smtClean="0">
                <a:solidFill>
                  <a:schemeClr val="tx1"/>
                </a:solidFill>
                <a:latin typeface="Times New Roman" panose="02020603050405020304" pitchFamily="18" charset="0"/>
                <a:cs typeface="Times New Roman" panose="02020603050405020304" pitchFamily="18" charset="0"/>
              </a:rPr>
              <a:t>Persian &amp; Mughal, Bengal </a:t>
            </a:r>
            <a:r>
              <a:rPr lang="en-US" sz="2800" dirty="0">
                <a:solidFill>
                  <a:schemeClr val="tx1"/>
                </a:solidFill>
                <a:latin typeface="Times New Roman" panose="02020603050405020304" pitchFamily="18" charset="0"/>
                <a:cs typeface="Times New Roman" panose="02020603050405020304" pitchFamily="18" charset="0"/>
              </a:rPr>
              <a:t>and </a:t>
            </a:r>
            <a:r>
              <a:rPr lang="en-US" sz="2800" dirty="0" smtClean="0">
                <a:solidFill>
                  <a:schemeClr val="tx1"/>
                </a:solidFill>
                <a:latin typeface="Times New Roman" panose="02020603050405020304" pitchFamily="18" charset="0"/>
                <a:cs typeface="Times New Roman" panose="02020603050405020304" pitchFamily="18" charset="0"/>
              </a:rPr>
              <a:t>) European</a:t>
            </a:r>
            <a:r>
              <a:rPr lang="en-US" sz="2800" dirty="0">
                <a:solidFill>
                  <a:schemeClr val="tx1"/>
                </a:solidFill>
                <a:latin typeface="Times New Roman" panose="02020603050405020304" pitchFamily="18" charset="0"/>
                <a:cs typeface="Times New Roman" panose="02020603050405020304" pitchFamily="18" charset="0"/>
              </a:rPr>
              <a:t> academic painting styles. These </a:t>
            </a:r>
            <a:r>
              <a:rPr lang="en-US" sz="2800" dirty="0" smtClean="0">
                <a:solidFill>
                  <a:schemeClr val="tx1"/>
                </a:solidFill>
                <a:latin typeface="Times New Roman" panose="02020603050405020304" pitchFamily="18" charset="0"/>
                <a:cs typeface="Times New Roman" panose="02020603050405020304" pitchFamily="18" charset="0"/>
              </a:rPr>
              <a:t>artists were </a:t>
            </a:r>
            <a:r>
              <a:rPr lang="en-US" sz="2800" dirty="0">
                <a:solidFill>
                  <a:schemeClr val="tx1"/>
                </a:solidFill>
                <a:latin typeface="Times New Roman" panose="02020603050405020304" pitchFamily="18" charset="0"/>
                <a:cs typeface="Times New Roman" panose="02020603050405020304" pitchFamily="18" charset="0"/>
              </a:rPr>
              <a:t>creating art with </a:t>
            </a:r>
            <a:r>
              <a:rPr lang="en-US" sz="2800" dirty="0" smtClean="0">
                <a:solidFill>
                  <a:schemeClr val="tx1"/>
                </a:solidFill>
                <a:latin typeface="Times New Roman" panose="02020603050405020304" pitchFamily="18" charset="0"/>
                <a:cs typeface="Times New Roman" panose="02020603050405020304" pitchFamily="18" charset="0"/>
              </a:rPr>
              <a:t>Islamic references </a:t>
            </a:r>
            <a:r>
              <a:rPr lang="en-US" sz="2800" dirty="0">
                <a:solidFill>
                  <a:schemeClr val="tx1"/>
                </a:solidFill>
                <a:latin typeface="Times New Roman" panose="02020603050405020304" pitchFamily="18" charset="0"/>
                <a:cs typeface="Times New Roman" panose="02020603050405020304" pitchFamily="18" charset="0"/>
              </a:rPr>
              <a:t>to the glorious</a:t>
            </a:r>
            <a:r>
              <a:rPr lang="en-US" sz="2800" dirty="0" smtClean="0">
                <a:solidFill>
                  <a:schemeClr val="tx1"/>
                </a:solidFill>
                <a:latin typeface="Times New Roman" panose="02020603050405020304" pitchFamily="18" charset="0"/>
                <a:cs typeface="Times New Roman" panose="02020603050405020304" pitchFamily="18" charset="0"/>
              </a:rPr>
              <a:t>, pre-colonial </a:t>
            </a:r>
            <a:r>
              <a:rPr lang="en-US" sz="2800" dirty="0">
                <a:solidFill>
                  <a:schemeClr val="tx1"/>
                </a:solidFill>
                <a:latin typeface="Times New Roman" panose="02020603050405020304" pitchFamily="18" charset="0"/>
                <a:cs typeface="Times New Roman" panose="02020603050405020304" pitchFamily="18" charset="0"/>
              </a:rPr>
              <a:t>past of the Mughals, as well as the </a:t>
            </a:r>
            <a:r>
              <a:rPr lang="en-US" sz="2800" dirty="0" smtClean="0">
                <a:solidFill>
                  <a:schemeClr val="tx1"/>
                </a:solidFill>
                <a:latin typeface="Times New Roman" panose="02020603050405020304" pitchFamily="18" charset="0"/>
                <a:cs typeface="Times New Roman" panose="02020603050405020304" pitchFamily="18" charset="0"/>
              </a:rPr>
              <a:t>pure, regional </a:t>
            </a:r>
            <a:r>
              <a:rPr lang="en-US" sz="2800" dirty="0">
                <a:solidFill>
                  <a:schemeClr val="tx1"/>
                </a:solidFill>
                <a:latin typeface="Times New Roman" panose="02020603050405020304" pitchFamily="18" charset="0"/>
                <a:cs typeface="Times New Roman" panose="02020603050405020304" pitchFamily="18" charset="0"/>
              </a:rPr>
              <a:t>themes of Punjabi folklores</a:t>
            </a:r>
          </a:p>
          <a:p>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97153EF-677B-4397-9367-F3C18BBB8325}"/>
              </a:ext>
            </a:extLst>
          </p:cNvPr>
          <p:cNvSpPr>
            <a:spLocks noGrp="1"/>
          </p:cNvSpPr>
          <p:nvPr>
            <p:ph type="sldNum" sz="quarter" idx="12"/>
          </p:nvPr>
        </p:nvSpPr>
        <p:spPr/>
        <p:txBody>
          <a:bodyPr/>
          <a:lstStyle/>
          <a:p>
            <a:fld id="{F0B9678B-43E9-432D-883A-CDAA3C8277E0}" type="slidenum">
              <a:rPr lang="en-US" smtClean="0"/>
              <a:t>2</a:t>
            </a:fld>
            <a:endParaRPr lang="en-US"/>
          </a:p>
        </p:txBody>
      </p:sp>
    </p:spTree>
    <p:extLst>
      <p:ext uri="{BB962C8B-B14F-4D97-AF65-F5344CB8AC3E}">
        <p14:creationId xmlns:p14="http://schemas.microsoft.com/office/powerpoint/2010/main" val="278995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602494-A464-4367-BA2A-79E28BB4FB2C}"/>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D5E86B2E-79F6-4632-A455-578EC202D5B1}"/>
              </a:ext>
            </a:extLst>
          </p:cNvPr>
          <p:cNvSpPr>
            <a:spLocks noGrp="1"/>
          </p:cNvSpPr>
          <p:nvPr>
            <p:ph idx="1"/>
          </p:nvPr>
        </p:nvSpPr>
        <p:spPr>
          <a:xfrm>
            <a:off x="1154954" y="2603500"/>
            <a:ext cx="10207145" cy="3416300"/>
          </a:xfrm>
        </p:spPr>
        <p:txBody>
          <a:bodyPr>
            <a:noAutofit/>
          </a:bodyPr>
          <a:lstStyle/>
          <a:p>
            <a:r>
              <a:rPr lang="en-US" sz="2800" dirty="0">
                <a:solidFill>
                  <a:schemeClr val="tx1"/>
                </a:solidFill>
                <a:latin typeface="Times New Roman" panose="02020603050405020304" pitchFamily="18" charset="0"/>
                <a:cs typeface="Times New Roman" panose="02020603050405020304" pitchFamily="18" charset="0"/>
              </a:rPr>
              <a:t>Rather than carrying any reference to Indian history, these subjects and themes were </a:t>
            </a:r>
            <a:r>
              <a:rPr lang="en-US" sz="2800" dirty="0" smtClean="0">
                <a:solidFill>
                  <a:schemeClr val="tx1"/>
                </a:solidFill>
                <a:latin typeface="Times New Roman" panose="02020603050405020304" pitchFamily="18" charset="0"/>
                <a:cs typeface="Times New Roman" panose="02020603050405020304" pitchFamily="18" charset="0"/>
              </a:rPr>
              <a:t>politically </a:t>
            </a:r>
            <a:r>
              <a:rPr lang="en-US" sz="2800" dirty="0">
                <a:solidFill>
                  <a:schemeClr val="tx1"/>
                </a:solidFill>
                <a:latin typeface="Times New Roman" panose="02020603050405020304" pitchFamily="18" charset="0"/>
                <a:cs typeface="Times New Roman" panose="02020603050405020304" pitchFamily="18" charset="0"/>
              </a:rPr>
              <a:t>correct and benign, !ng the ideology of </a:t>
            </a:r>
            <a:r>
              <a:rPr lang="en-US" sz="2800" dirty="0" smtClean="0">
                <a:solidFill>
                  <a:schemeClr val="tx1"/>
                </a:solidFill>
                <a:latin typeface="Times New Roman" panose="02020603050405020304" pitchFamily="18" charset="0"/>
                <a:cs typeface="Times New Roman" panose="02020603050405020304" pitchFamily="18" charset="0"/>
              </a:rPr>
              <a:t>the nation-state </a:t>
            </a:r>
            <a:r>
              <a:rPr lang="en-US" sz="2800" dirty="0">
                <a:solidFill>
                  <a:schemeClr val="tx1"/>
                </a:solidFill>
                <a:latin typeface="Times New Roman" panose="02020603050405020304" pitchFamily="18" charset="0"/>
                <a:cs typeface="Times New Roman" panose="02020603050405020304" pitchFamily="18" charset="0"/>
              </a:rPr>
              <a:t>of </a:t>
            </a:r>
            <a:r>
              <a:rPr lang="en-US" sz="2800" dirty="0" err="1">
                <a:solidFill>
                  <a:schemeClr val="tx1"/>
                </a:solidFill>
                <a:latin typeface="Times New Roman" panose="02020603050405020304" pitchFamily="18" charset="0"/>
                <a:cs typeface="Times New Roman" panose="02020603050405020304" pitchFamily="18" charset="0"/>
              </a:rPr>
              <a:t>Pakistan</a:t>
            </a:r>
            <a:r>
              <a:rPr lang="en-US" sz="2800" dirty="0" err="1" smtClean="0">
                <a:solidFill>
                  <a:schemeClr val="tx1"/>
                </a:solidFill>
                <a:latin typeface="Times New Roman" panose="02020603050405020304" pitchFamily="18" charset="0"/>
                <a:cs typeface="Times New Roman" panose="02020603050405020304" pitchFamily="18" charset="0"/>
              </a:rPr>
              <a:t>.“among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the </a:t>
            </a:r>
            <a:r>
              <a:rPr lang="en-US" sz="2800" dirty="0" smtClean="0">
                <a:solidFill>
                  <a:schemeClr val="tx1"/>
                </a:solidFill>
                <a:latin typeface="Times New Roman" panose="02020603050405020304" pitchFamily="18" charset="0"/>
                <a:cs typeface="Times New Roman" panose="02020603050405020304" pitchFamily="18" charset="0"/>
              </a:rPr>
              <a:t>younger generation, </a:t>
            </a:r>
            <a:r>
              <a:rPr lang="en-US" sz="2800" dirty="0" err="1" smtClean="0">
                <a:solidFill>
                  <a:schemeClr val="tx1"/>
                </a:solidFill>
                <a:latin typeface="Times New Roman" panose="02020603050405020304" pitchFamily="18" charset="0"/>
                <a:cs typeface="Times New Roman" panose="02020603050405020304" pitchFamily="18" charset="0"/>
              </a:rPr>
              <a:t>Zubeida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A</a:t>
            </a:r>
            <a:r>
              <a:rPr lang="en-US" sz="2800" dirty="0" smtClean="0">
                <a:solidFill>
                  <a:schemeClr val="tx1"/>
                </a:solidFill>
                <a:latin typeface="Times New Roman" panose="02020603050405020304" pitchFamily="18" charset="0"/>
                <a:cs typeface="Times New Roman" panose="02020603050405020304" pitchFamily="18" charset="0"/>
              </a:rPr>
              <a:t>gha </a:t>
            </a:r>
            <a:r>
              <a:rPr lang="en-US" sz="2800" dirty="0">
                <a:solidFill>
                  <a:schemeClr val="tx1"/>
                </a:solidFill>
                <a:latin typeface="Times New Roman" panose="02020603050405020304" pitchFamily="18" charset="0"/>
                <a:cs typeface="Times New Roman" panose="02020603050405020304" pitchFamily="18" charset="0"/>
              </a:rPr>
              <a:t>was the only </a:t>
            </a:r>
            <a:r>
              <a:rPr lang="en-US" sz="2800" dirty="0" smtClean="0">
                <a:solidFill>
                  <a:schemeClr val="tx1"/>
                </a:solidFill>
                <a:latin typeface="Times New Roman" panose="02020603050405020304" pitchFamily="18" charset="0"/>
                <a:cs typeface="Times New Roman" panose="02020603050405020304" pitchFamily="18" charset="0"/>
              </a:rPr>
              <a:t>artist </a:t>
            </a:r>
            <a:r>
              <a:rPr lang="en-US" sz="2800" dirty="0">
                <a:solidFill>
                  <a:schemeClr val="tx1"/>
                </a:solidFill>
                <a:latin typeface="Times New Roman" panose="02020603050405020304" pitchFamily="18" charset="0"/>
                <a:cs typeface="Times New Roman" panose="02020603050405020304" pitchFamily="18" charset="0"/>
              </a:rPr>
              <a:t>at </a:t>
            </a:r>
            <a:r>
              <a:rPr lang="en-US" sz="2800" dirty="0" smtClean="0">
                <a:solidFill>
                  <a:schemeClr val="tx1"/>
                </a:solidFill>
                <a:latin typeface="Times New Roman" panose="02020603050405020304" pitchFamily="18" charset="0"/>
                <a:cs typeface="Times New Roman" panose="02020603050405020304" pitchFamily="18" charset="0"/>
              </a:rPr>
              <a:t>that time </a:t>
            </a:r>
            <a:r>
              <a:rPr lang="en-US" sz="2800" dirty="0">
                <a:solidFill>
                  <a:schemeClr val="tx1"/>
                </a:solidFill>
                <a:latin typeface="Times New Roman" panose="02020603050405020304" pitchFamily="18" charset="0"/>
                <a:cs typeface="Times New Roman" panose="02020603050405020304" pitchFamily="18" charset="0"/>
              </a:rPr>
              <a:t>in </a:t>
            </a:r>
            <a:r>
              <a:rPr lang="en-US" sz="2800" dirty="0" smtClean="0">
                <a:solidFill>
                  <a:schemeClr val="tx1"/>
                </a:solidFill>
                <a:latin typeface="Times New Roman" panose="02020603050405020304" pitchFamily="18" charset="0"/>
                <a:cs typeface="Times New Roman" panose="02020603050405020304" pitchFamily="18" charset="0"/>
              </a:rPr>
              <a:t>west </a:t>
            </a:r>
            <a:r>
              <a:rPr lang="en-US" sz="2800" dirty="0">
                <a:solidFill>
                  <a:schemeClr val="tx1"/>
                </a:solidFill>
                <a:latin typeface="Times New Roman" panose="02020603050405020304" pitchFamily="18" charset="0"/>
                <a:cs typeface="Times New Roman" panose="02020603050405020304" pitchFamily="18" charset="0"/>
              </a:rPr>
              <a:t>Pakistan whose training by an </a:t>
            </a:r>
            <a:r>
              <a:rPr lang="en-US" sz="2800" dirty="0" smtClean="0">
                <a:solidFill>
                  <a:schemeClr val="tx1"/>
                </a:solidFill>
                <a:latin typeface="Times New Roman" panose="02020603050405020304" pitchFamily="18" charset="0"/>
                <a:cs typeface="Times New Roman" panose="02020603050405020304" pitchFamily="18" charset="0"/>
              </a:rPr>
              <a:t>Italian war </a:t>
            </a:r>
            <a:r>
              <a:rPr lang="en-US" sz="2800" dirty="0">
                <a:solidFill>
                  <a:schemeClr val="tx1"/>
                </a:solidFill>
                <a:latin typeface="Times New Roman" panose="02020603050405020304" pitchFamily="18" charset="0"/>
                <a:cs typeface="Times New Roman" panose="02020603050405020304" pitchFamily="18" charset="0"/>
              </a:rPr>
              <a:t>prisoner in </a:t>
            </a:r>
            <a:r>
              <a:rPr lang="en-US" sz="2800" dirty="0" smtClean="0">
                <a:solidFill>
                  <a:schemeClr val="tx1"/>
                </a:solidFill>
                <a:latin typeface="Times New Roman" panose="02020603050405020304" pitchFamily="18" charset="0"/>
                <a:cs typeface="Times New Roman" panose="02020603050405020304" pitchFamily="18" charset="0"/>
              </a:rPr>
              <a:t>Lahore</a:t>
            </a:r>
            <a:r>
              <a:rPr lang="en-US" sz="2800" dirty="0">
                <a:solidFill>
                  <a:schemeClr val="tx1"/>
                </a:solidFill>
                <a:latin typeface="Times New Roman" panose="02020603050405020304" pitchFamily="18" charset="0"/>
                <a:cs typeface="Times New Roman" panose="02020603050405020304" pitchFamily="18" charset="0"/>
              </a:rPr>
              <a:t>, Mario </a:t>
            </a:r>
            <a:r>
              <a:rPr lang="en-US" sz="2800" dirty="0" err="1">
                <a:solidFill>
                  <a:schemeClr val="tx1"/>
                </a:solidFill>
                <a:latin typeface="Times New Roman" panose="02020603050405020304" pitchFamily="18" charset="0"/>
                <a:cs typeface="Times New Roman" panose="02020603050405020304" pitchFamily="18" charset="0"/>
              </a:rPr>
              <a:t>Perlingieri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introducedher</a:t>
            </a:r>
            <a:r>
              <a:rPr lang="en-US" sz="2800" dirty="0">
                <a:solidFill>
                  <a:schemeClr val="tx1"/>
                </a:solidFill>
                <a:latin typeface="Times New Roman" panose="02020603050405020304" pitchFamily="18" charset="0"/>
                <a:cs typeface="Times New Roman" panose="02020603050405020304" pitchFamily="18" charset="0"/>
              </a:rPr>
              <a:t> to the abstract art </a:t>
            </a:r>
            <a:r>
              <a:rPr lang="en-US" sz="2800" dirty="0" err="1">
                <a:solidFill>
                  <a:schemeClr val="tx1"/>
                </a:solidFill>
                <a:latin typeface="Times New Roman" panose="02020603050405020304" pitchFamily="18" charset="0"/>
                <a:cs typeface="Times New Roman" panose="02020603050405020304" pitchFamily="18" charset="0"/>
              </a:rPr>
              <a:t>mo&amp;ements</a:t>
            </a:r>
            <a:r>
              <a:rPr lang="en-US" sz="2800" dirty="0">
                <a:solidFill>
                  <a:schemeClr val="tx1"/>
                </a:solidFill>
                <a:latin typeface="Times New Roman" panose="02020603050405020304" pitchFamily="18" charset="0"/>
                <a:cs typeface="Times New Roman" panose="02020603050405020304" pitchFamily="18" charset="0"/>
              </a:rPr>
              <a:t> of the $est.' In(</a:t>
            </a:r>
            <a:r>
              <a:rPr lang="en-US" sz="2800" dirty="0" err="1">
                <a:solidFill>
                  <a:schemeClr val="tx1"/>
                </a:solidFill>
                <a:latin typeface="Times New Roman" panose="02020603050405020304" pitchFamily="18" charset="0"/>
                <a:cs typeface="Times New Roman" panose="02020603050405020304" pitchFamily="18" charset="0"/>
              </a:rPr>
              <a:t>ast</a:t>
            </a:r>
            <a:r>
              <a:rPr lang="en-US" sz="2800" dirty="0">
                <a:solidFill>
                  <a:schemeClr val="tx1"/>
                </a:solidFill>
                <a:latin typeface="Times New Roman" panose="02020603050405020304" pitchFamily="18" charset="0"/>
                <a:cs typeface="Times New Roman" panose="02020603050405020304" pitchFamily="18" charset="0"/>
              </a:rPr>
              <a:t> Pakistan, #</a:t>
            </a:r>
            <a:r>
              <a:rPr lang="en-US" sz="2800" dirty="0" err="1">
                <a:solidFill>
                  <a:schemeClr val="tx1"/>
                </a:solidFill>
                <a:latin typeface="Times New Roman" panose="02020603050405020304" pitchFamily="18" charset="0"/>
                <a:cs typeface="Times New Roman" panose="02020603050405020304" pitchFamily="18" charset="0"/>
              </a:rPr>
              <a:t>ainul</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bedin</a:t>
            </a:r>
            <a:r>
              <a:rPr lang="en-US" sz="2800" dirty="0">
                <a:solidFill>
                  <a:schemeClr val="tx1"/>
                </a:solidFill>
                <a:latin typeface="Times New Roman" panose="02020603050405020304" pitchFamily="18" charset="0"/>
                <a:cs typeface="Times New Roman" panose="02020603050405020304" pitchFamily="18" charset="0"/>
              </a:rPr>
              <a:t> was well known for </a:t>
            </a:r>
            <a:r>
              <a:rPr lang="en-US" sz="2800" dirty="0" err="1">
                <a:solidFill>
                  <a:schemeClr val="tx1"/>
                </a:solidFill>
                <a:latin typeface="Times New Roman" panose="02020603050405020304" pitchFamily="18" charset="0"/>
                <a:cs typeface="Times New Roman" panose="02020603050405020304" pitchFamily="18" charset="0"/>
              </a:rPr>
              <a:t>hisminimal</a:t>
            </a:r>
            <a:r>
              <a:rPr lang="en-US" sz="2800" dirty="0">
                <a:solidFill>
                  <a:schemeClr val="tx1"/>
                </a:solidFill>
                <a:latin typeface="Times New Roman" panose="02020603050405020304" pitchFamily="18" charset="0"/>
                <a:cs typeface="Times New Roman" panose="02020603050405020304" pitchFamily="18" charset="0"/>
              </a:rPr>
              <a:t> modernist pen and ink drawings</a:t>
            </a:r>
          </a:p>
        </p:txBody>
      </p:sp>
      <p:sp>
        <p:nvSpPr>
          <p:cNvPr id="4" name="Slide Number Placeholder 3">
            <a:extLst>
              <a:ext uri="{FF2B5EF4-FFF2-40B4-BE49-F238E27FC236}">
                <a16:creationId xmlns="" xmlns:a16="http://schemas.microsoft.com/office/drawing/2014/main" id="{42BCEEEA-5069-451F-A177-BCC71F415D47}"/>
              </a:ext>
            </a:extLst>
          </p:cNvPr>
          <p:cNvSpPr>
            <a:spLocks noGrp="1"/>
          </p:cNvSpPr>
          <p:nvPr>
            <p:ph type="sldNum" sz="quarter" idx="12"/>
          </p:nvPr>
        </p:nvSpPr>
        <p:spPr/>
        <p:txBody>
          <a:bodyPr/>
          <a:lstStyle/>
          <a:p>
            <a:fld id="{F0B9678B-43E9-432D-883A-CDAA3C8277E0}" type="slidenum">
              <a:rPr lang="en-US" smtClean="0"/>
              <a:t>3</a:t>
            </a:fld>
            <a:endParaRPr lang="en-US"/>
          </a:p>
        </p:txBody>
      </p:sp>
    </p:spTree>
    <p:extLst>
      <p:ext uri="{BB962C8B-B14F-4D97-AF65-F5344CB8AC3E}">
        <p14:creationId xmlns:p14="http://schemas.microsoft.com/office/powerpoint/2010/main" val="139394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B1299C-FA94-41BF-AB62-CC348CF489B1}"/>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3FDE59CA-FCC9-40C5-BABB-649CDDE1755A}"/>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rt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ircle </a:t>
            </a:r>
            <a:r>
              <a:rPr lang="en-US" dirty="0">
                <a:latin typeface="Times New Roman" panose="02020603050405020304" pitchFamily="18" charset="0"/>
                <a:cs typeface="Times New Roman" panose="02020603050405020304" pitchFamily="18" charset="0"/>
              </a:rPr>
              <a:t>came into being because </a:t>
            </a:r>
            <a:r>
              <a:rPr lang="en-US" dirty="0" smtClean="0">
                <a:latin typeface="Times New Roman" panose="02020603050405020304" pitchFamily="18" charset="0"/>
                <a:cs typeface="Times New Roman" panose="02020603050405020304" pitchFamily="18" charset="0"/>
              </a:rPr>
              <a:t>these </a:t>
            </a:r>
            <a:r>
              <a:rPr lang="en-US" dirty="0" err="1" smtClean="0">
                <a:latin typeface="Times New Roman" panose="02020603050405020304" pitchFamily="18" charset="0"/>
                <a:cs typeface="Times New Roman" panose="02020603050405020304" pitchFamily="18" charset="0"/>
              </a:rPr>
              <a:t>ar</a:t>
            </a:r>
            <a:r>
              <a:rPr lang="en-US" dirty="0" err="1">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sts</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wanted freedom to breathe and to </a:t>
            </a:r>
            <a:r>
              <a:rPr lang="en-US" dirty="0" err="1">
                <a:latin typeface="Times New Roman" panose="02020603050405020304" pitchFamily="18" charset="0"/>
                <a:cs typeface="Times New Roman" panose="02020603050405020304" pitchFamily="18" charset="0"/>
              </a:rPr>
              <a:t>dothings</a:t>
            </a:r>
            <a:r>
              <a:rPr lang="en-US" dirty="0">
                <a:latin typeface="Times New Roman" panose="02020603050405020304" pitchFamily="18" charset="0"/>
                <a:cs typeface="Times New Roman" panose="02020603050405020304" pitchFamily="18" charset="0"/>
              </a:rPr>
              <a:t> beyond the range of </a:t>
            </a:r>
            <a:r>
              <a:rPr lang="en-US" dirty="0" smtClean="0">
                <a:latin typeface="Times New Roman" panose="02020603050405020304" pitchFamily="18" charset="0"/>
                <a:cs typeface="Times New Roman" panose="02020603050405020304" pitchFamily="18" charset="0"/>
              </a:rPr>
              <a:t>Anna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Molka,Chughtai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llah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aksh</a:t>
            </a:r>
            <a:r>
              <a:rPr lang="en-US" dirty="0">
                <a:latin typeface="Times New Roman" panose="02020603050405020304" pitchFamily="18" charset="0"/>
                <a:cs typeface="Times New Roman" panose="02020603050405020304" pitchFamily="18" charset="0"/>
              </a:rPr>
              <a:t>, the three icon </a:t>
            </a:r>
            <a:r>
              <a:rPr lang="en-US" dirty="0" smtClean="0">
                <a:latin typeface="Times New Roman" panose="02020603050405020304" pitchFamily="18" charset="0"/>
                <a:cs typeface="Times New Roman" panose="02020603050405020304" pitchFamily="18" charset="0"/>
              </a:rPr>
              <a:t>of Lahore </a:t>
            </a:r>
            <a:r>
              <a:rPr lang="en-US"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art establishment. </a:t>
            </a:r>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wanted to </a:t>
            </a:r>
            <a:r>
              <a:rPr lang="en-US" dirty="0" smtClean="0">
                <a:latin typeface="Times New Roman" panose="02020603050405020304" pitchFamily="18" charset="0"/>
                <a:cs typeface="Times New Roman" panose="02020603050405020304" pitchFamily="18" charset="0"/>
              </a:rPr>
              <a:t>go modern </a:t>
            </a:r>
            <a:r>
              <a:rPr lang="en-US" dirty="0">
                <a:latin typeface="Times New Roman" panose="02020603050405020304" pitchFamily="18" charset="0"/>
                <a:cs typeface="Times New Roman" panose="02020603050405020304" pitchFamily="18" charset="0"/>
              </a:rPr>
              <a:t>whether anyone liked it or not "</a:t>
            </a:r>
            <a:r>
              <a:rPr lang="en-US" dirty="0" err="1">
                <a:latin typeface="Times New Roman" panose="02020603050405020304" pitchFamily="18" charset="0"/>
                <a:cs typeface="Times New Roman" panose="02020603050405020304" pitchFamily="18" charset="0"/>
              </a:rPr>
              <a:t>kbara</a:t>
            </a:r>
            <a:r>
              <a:rPr lang="en-US" dirty="0">
                <a:latin typeface="Times New Roman" panose="02020603050405020304" pitchFamily="18" charset="0"/>
                <a:cs typeface="Times New Roman" panose="02020603050405020304" pitchFamily="18" charset="0"/>
              </a:rPr>
              <a:t>/&amp;</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0''1, 2345.</a:t>
            </a:r>
          </a:p>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B7EA6FCA-FB5F-49D4-AEFC-ADA915DF0926}"/>
              </a:ext>
            </a:extLst>
          </p:cNvPr>
          <p:cNvSpPr>
            <a:spLocks noGrp="1"/>
          </p:cNvSpPr>
          <p:nvPr>
            <p:ph type="sldNum" sz="quarter" idx="12"/>
          </p:nvPr>
        </p:nvSpPr>
        <p:spPr/>
        <p:txBody>
          <a:bodyPr/>
          <a:lstStyle/>
          <a:p>
            <a:fld id="{F0B9678B-43E9-432D-883A-CDAA3C8277E0}" type="slidenum">
              <a:rPr lang="en-US" smtClean="0"/>
              <a:t>4</a:t>
            </a:fld>
            <a:endParaRPr lang="en-US"/>
          </a:p>
        </p:txBody>
      </p:sp>
    </p:spTree>
    <p:extLst>
      <p:ext uri="{BB962C8B-B14F-4D97-AF65-F5344CB8AC3E}">
        <p14:creationId xmlns:p14="http://schemas.microsoft.com/office/powerpoint/2010/main" val="226129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B24D9-D6A3-47A0-9355-112209D9467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DC494C1-3CCD-4526-BBA2-1B254DA821D5}"/>
              </a:ext>
            </a:extLst>
          </p:cNvPr>
          <p:cNvSpPr>
            <a:spLocks noGrp="1"/>
          </p:cNvSpPr>
          <p:nvPr>
            <p:ph idx="1"/>
          </p:nvPr>
        </p:nvSpPr>
        <p:spPr>
          <a:xfrm>
            <a:off x="516048" y="2335794"/>
            <a:ext cx="11063334" cy="3684006"/>
          </a:xfrm>
        </p:spPr>
        <p:txBody>
          <a:bodyPr>
            <a:noAutofit/>
          </a:bodyPr>
          <a:lstStyle/>
          <a:p>
            <a:r>
              <a:rPr lang="en-US" sz="2800" b="1" dirty="0" err="1">
                <a:latin typeface="Times New Roman" panose="02020603050405020304" pitchFamily="18" charset="0"/>
                <a:cs typeface="Times New Roman" panose="02020603050405020304" pitchFamily="18" charset="0"/>
              </a:rPr>
              <a:t>Ustad</a:t>
            </a:r>
            <a:r>
              <a:rPr lang="en-US" sz="2800" b="1" dirty="0">
                <a:latin typeface="Times New Roman" panose="02020603050405020304" pitchFamily="18" charset="0"/>
                <a:cs typeface="Times New Roman" panose="02020603050405020304" pitchFamily="18" charset="0"/>
              </a:rPr>
              <a:t> Allah Bakhsh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was born in </a:t>
            </a:r>
            <a:r>
              <a:rPr lang="en-US" sz="2800" dirty="0" err="1">
                <a:latin typeface="Times New Roman" panose="02020603050405020304" pitchFamily="18" charset="0"/>
                <a:cs typeface="Times New Roman" panose="02020603050405020304" pitchFamily="18" charset="0"/>
              </a:rPr>
              <a:t>Wa%irabad</a:t>
            </a:r>
            <a:r>
              <a:rPr lang="en-US" sz="2800" dirty="0">
                <a:latin typeface="Times New Roman" panose="02020603050405020304" pitchFamily="18" charset="0"/>
                <a:cs typeface="Times New Roman" panose="02020603050405020304" pitchFamily="18" charset="0"/>
              </a:rPr>
              <a:t> in +-.</a:t>
            </a:r>
          </a:p>
          <a:p>
            <a:r>
              <a:rPr lang="en-US" sz="2800" dirty="0" err="1">
                <a:latin typeface="Times New Roman" panose="02020603050405020304" pitchFamily="18" charset="0"/>
                <a:cs typeface="Times New Roman" panose="02020603050405020304" pitchFamily="18" charset="0"/>
              </a:rPr>
              <a:t>Ustad</a:t>
            </a:r>
            <a:r>
              <a:rPr lang="en-US" sz="2800" dirty="0">
                <a:latin typeface="Times New Roman" panose="02020603050405020304" pitchFamily="18" charset="0"/>
                <a:cs typeface="Times New Roman" panose="02020603050405020304" pitchFamily="18" charset="0"/>
              </a:rPr>
              <a:t> Allah Bakhsh is one of the famous painters from Pakistan who is </a:t>
            </a:r>
            <a:r>
              <a:rPr lang="en-US" sz="2800" dirty="0" err="1">
                <a:latin typeface="Times New Roman" panose="02020603050405020304" pitchFamily="18" charset="0"/>
                <a:cs typeface="Times New Roman" panose="02020603050405020304" pitchFamily="18" charset="0"/>
              </a:rPr>
              <a:t>recognised</a:t>
            </a:r>
            <a:r>
              <a:rPr lang="en-US" sz="2800" dirty="0">
                <a:latin typeface="Times New Roman" panose="02020603050405020304" pitchFamily="18" charset="0"/>
                <a:cs typeface="Times New Roman" panose="02020603050405020304" pitchFamily="18" charset="0"/>
              </a:rPr>
              <a:t> for </a:t>
            </a:r>
            <a:r>
              <a:rPr lang="en-US" sz="2800" dirty="0" err="1">
                <a:latin typeface="Times New Roman" panose="02020603050405020304" pitchFamily="18" charset="0"/>
                <a:cs typeface="Times New Roman" panose="02020603050405020304" pitchFamily="18" charset="0"/>
              </a:rPr>
              <a:t>materialising</a:t>
            </a:r>
            <a:r>
              <a:rPr lang="en-US" sz="2800" dirty="0">
                <a:latin typeface="Times New Roman" panose="02020603050405020304" pitchFamily="18" charset="0"/>
                <a:cs typeface="Times New Roman" panose="02020603050405020304" pitchFamily="18" charset="0"/>
              </a:rPr>
              <a:t> the rural life and landscape specifically of Punjab on his canvas.</a:t>
            </a:r>
          </a:p>
          <a:p>
            <a:r>
              <a:rPr lang="en-US" sz="2800" dirty="0">
                <a:latin typeface="Times New Roman" panose="02020603050405020304" pitchFamily="18" charset="0"/>
                <a:cs typeface="Times New Roman" panose="02020603050405020304" pitchFamily="18" charset="0"/>
              </a:rPr>
              <a:t>"l though the basic theme of painters work </a:t>
            </a:r>
            <a:r>
              <a:rPr lang="en-US" sz="2800" dirty="0" err="1">
                <a:latin typeface="Times New Roman" panose="02020603050405020304" pitchFamily="18" charset="0"/>
                <a:cs typeface="Times New Roman" panose="02020603050405020304" pitchFamily="18" charset="0"/>
              </a:rPr>
              <a:t>re&amp;ol&amp;es</a:t>
            </a:r>
            <a:r>
              <a:rPr lang="en-US" sz="2800" dirty="0">
                <a:latin typeface="Times New Roman" panose="02020603050405020304" pitchFamily="18" charset="0"/>
                <a:cs typeface="Times New Roman" panose="02020603050405020304" pitchFamily="18" charset="0"/>
              </a:rPr>
              <a:t> around the local and folk cultural heritage, but his work is also said to be inspired by classical western art which is re6ected through the </a:t>
            </a:r>
            <a:r>
              <a:rPr lang="en-US" sz="2800" dirty="0" err="1">
                <a:latin typeface="Times New Roman" panose="02020603050405020304" pitchFamily="18" charset="0"/>
                <a:cs typeface="Times New Roman" panose="02020603050405020304" pitchFamily="18" charset="0"/>
              </a:rPr>
              <a:t>paintngs</a:t>
            </a:r>
            <a:r>
              <a:rPr lang="en-US" sz="2800" dirty="0">
                <a:latin typeface="Times New Roman" panose="02020603050405020304" pitchFamily="18" charset="0"/>
                <a:cs typeface="Times New Roman" panose="02020603050405020304" pitchFamily="18" charset="0"/>
              </a:rPr>
              <a:t> of 7indu mythological characters.</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82951750-C182-442A-B42D-D972704A7BE7}"/>
              </a:ext>
            </a:extLst>
          </p:cNvPr>
          <p:cNvSpPr>
            <a:spLocks noGrp="1"/>
          </p:cNvSpPr>
          <p:nvPr>
            <p:ph type="sldNum" sz="quarter" idx="12"/>
          </p:nvPr>
        </p:nvSpPr>
        <p:spPr/>
        <p:txBody>
          <a:bodyPr/>
          <a:lstStyle/>
          <a:p>
            <a:fld id="{F0B9678B-43E9-432D-883A-CDAA3C8277E0}" type="slidenum">
              <a:rPr lang="en-US" smtClean="0"/>
              <a:t>5</a:t>
            </a:fld>
            <a:endParaRPr lang="en-US"/>
          </a:p>
        </p:txBody>
      </p:sp>
    </p:spTree>
    <p:extLst>
      <p:ext uri="{BB962C8B-B14F-4D97-AF65-F5344CB8AC3E}">
        <p14:creationId xmlns:p14="http://schemas.microsoft.com/office/powerpoint/2010/main" val="2679445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8262E9-55E9-4D3D-8A2D-E51B75DF1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DC7A04C-6A0F-443E-A962-4B1B7387837D}"/>
              </a:ext>
            </a:extLst>
          </p:cNvPr>
          <p:cNvSpPr>
            <a:spLocks noGrp="1"/>
          </p:cNvSpPr>
          <p:nvPr>
            <p:ph idx="1"/>
          </p:nvPr>
        </p:nvSpPr>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H</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masterpieces include</a:t>
            </a:r>
          </a:p>
          <a:p>
            <a:r>
              <a:rPr lang="en-US" sz="2800" dirty="0" err="1">
                <a:latin typeface="Times New Roman" panose="02020603050405020304" pitchFamily="18" charset="0"/>
                <a:cs typeface="Times New Roman" panose="02020603050405020304" pitchFamily="18" charset="0"/>
              </a:rPr>
              <a:t>Sohni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Mahival</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Talism</a:t>
            </a:r>
            <a:r>
              <a:rPr lang="en-US" sz="2800" dirty="0">
                <a:latin typeface="Times New Roman" panose="02020603050405020304" pitchFamily="18" charset="0"/>
                <a:cs typeface="Times New Roman" panose="02020603050405020304" pitchFamily="18" charset="0"/>
              </a:rPr>
              <a:t>-e-</a:t>
            </a:r>
            <a:r>
              <a:rPr lang="en-US" sz="2800" dirty="0" err="1">
                <a:latin typeface="Times New Roman" panose="02020603050405020304" pitchFamily="18" charset="0"/>
                <a:cs typeface="Times New Roman" panose="02020603050405020304" pitchFamily="18" charset="0"/>
              </a:rPr>
              <a:t>HoshRuba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Heer</a:t>
            </a:r>
            <a:r>
              <a:rPr lang="en-US" sz="2800" dirty="0">
                <a:latin typeface="Times New Roman" panose="02020603050405020304" pitchFamily="18" charset="0"/>
                <a:cs typeface="Times New Roman" panose="02020603050405020304" pitchFamily="18" charset="0"/>
              </a:rPr>
              <a:t>-Ranjha, </a:t>
            </a:r>
            <a:r>
              <a:rPr lang="en-US" sz="2800" dirty="0" err="1">
                <a:latin typeface="Times New Roman" panose="02020603050405020304" pitchFamily="18" charset="0"/>
                <a:cs typeface="Times New Roman" panose="02020603050405020304" pitchFamily="18" charset="0"/>
              </a:rPr>
              <a:t>Sohni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Dhart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and the rural life and landscape of Punjab.</a:t>
            </a:r>
          </a:p>
          <a:p>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3F76AA96-7BB8-457C-B46A-3326C72F9610}"/>
              </a:ext>
            </a:extLst>
          </p:cNvPr>
          <p:cNvSpPr>
            <a:spLocks noGrp="1"/>
          </p:cNvSpPr>
          <p:nvPr>
            <p:ph type="sldNum" sz="quarter" idx="12"/>
          </p:nvPr>
        </p:nvSpPr>
        <p:spPr/>
        <p:txBody>
          <a:bodyPr/>
          <a:lstStyle/>
          <a:p>
            <a:fld id="{F0B9678B-43E9-432D-883A-CDAA3C8277E0}" type="slidenum">
              <a:rPr lang="en-US" smtClean="0"/>
              <a:t>6</a:t>
            </a:fld>
            <a:endParaRPr lang="en-US"/>
          </a:p>
        </p:txBody>
      </p:sp>
    </p:spTree>
    <p:extLst>
      <p:ext uri="{BB962C8B-B14F-4D97-AF65-F5344CB8AC3E}">
        <p14:creationId xmlns:p14="http://schemas.microsoft.com/office/powerpoint/2010/main" val="123190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A7DC52-A871-4AE4-BDD8-DE414C94F9B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58D4F438-4B29-46C6-9963-41DEBA48B334}"/>
              </a:ext>
            </a:extLst>
          </p:cNvPr>
          <p:cNvSpPr>
            <a:spLocks noGrp="1"/>
          </p:cNvSpPr>
          <p:nvPr>
            <p:ph idx="1"/>
          </p:nvPr>
        </p:nvSpPr>
        <p:spPr>
          <a:xfrm>
            <a:off x="1154954" y="2603500"/>
            <a:ext cx="10333894" cy="3416300"/>
          </a:xfrm>
        </p:spPr>
        <p:txBody>
          <a:bodyPr>
            <a:noAutofit/>
          </a:bodyPr>
          <a:lstStyle/>
          <a:p>
            <a:r>
              <a:rPr lang="en-US" sz="2800" b="1" dirty="0" err="1">
                <a:latin typeface="Times New Roman" panose="02020603050405020304" pitchFamily="18" charset="0"/>
                <a:cs typeface="Times New Roman" panose="02020603050405020304" pitchFamily="18" charset="0"/>
              </a:rPr>
              <a:t>Abdur</a:t>
            </a:r>
            <a:r>
              <a:rPr lang="en-US" sz="2800" b="1" dirty="0">
                <a:latin typeface="Times New Roman" panose="02020603050405020304" pitchFamily="18" charset="0"/>
                <a:cs typeface="Times New Roman" panose="02020603050405020304" pitchFamily="18" charset="0"/>
              </a:rPr>
              <a:t> Rahman </a:t>
            </a:r>
            <a:r>
              <a:rPr lang="en-US" sz="2800" b="1"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was a Pakistani painter, noted for his work inspired by a variety of sources that included traditional miniature, Mughal, Art Nouveau, Orientalist, and Islamic styles of painting. </a:t>
            </a:r>
            <a:r>
              <a:rPr lang="en-US" sz="2800" dirty="0" err="1">
                <a:latin typeface="Times New Roman" panose="02020603050405020304" pitchFamily="18" charset="0"/>
                <a:cs typeface="Times New Roman" panose="02020603050405020304" pitchFamily="18" charset="0"/>
              </a:rPr>
              <a:t>Chughtai's</a:t>
            </a:r>
            <a:r>
              <a:rPr lang="en-US" sz="2800" dirty="0">
                <a:latin typeface="Times New Roman" panose="02020603050405020304" pitchFamily="18" charset="0"/>
                <a:cs typeface="Times New Roman" panose="02020603050405020304" pitchFamily="18" charset="0"/>
              </a:rPr>
              <a:t> best-known paintings are his portraits, featuring their subjects existing in a flattened pictorial space painted in rich golds and pastels, and populated by metaphorical signifiers. A prolific artist, he created thousands of watercolors, drawings, and prints over the course of his </a:t>
            </a:r>
            <a:r>
              <a:rPr lang="en-US" sz="2800" dirty="0" smtClean="0">
                <a:latin typeface="Times New Roman" panose="02020603050405020304" pitchFamily="18" charset="0"/>
                <a:cs typeface="Times New Roman" panose="02020603050405020304" pitchFamily="18" charset="0"/>
              </a:rPr>
              <a:t>life.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232D583E-1537-46D9-99CD-9DCBD3B5F6C1}"/>
              </a:ext>
            </a:extLst>
          </p:cNvPr>
          <p:cNvSpPr>
            <a:spLocks noGrp="1"/>
          </p:cNvSpPr>
          <p:nvPr>
            <p:ph type="sldNum" sz="quarter" idx="12"/>
          </p:nvPr>
        </p:nvSpPr>
        <p:spPr/>
        <p:txBody>
          <a:bodyPr/>
          <a:lstStyle/>
          <a:p>
            <a:fld id="{F0B9678B-43E9-432D-883A-CDAA3C8277E0}" type="slidenum">
              <a:rPr lang="en-US" smtClean="0"/>
              <a:t>7</a:t>
            </a:fld>
            <a:endParaRPr lang="en-US"/>
          </a:p>
        </p:txBody>
      </p:sp>
    </p:spTree>
    <p:extLst>
      <p:ext uri="{BB962C8B-B14F-4D97-AF65-F5344CB8AC3E}">
        <p14:creationId xmlns:p14="http://schemas.microsoft.com/office/powerpoint/2010/main" val="365428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was lauded as one of the most important Muslim artists of the early 20th century, and went on to achieve widespread attention and honor for his work, including the Presidential Medal for Pride of Performance from the Pakistani government in 1968. Today, his work is represented in the collections of the Victoria and Albert Museum in London, the National Art Gallery in Islamabad, and the British Museum in London, among others. Born in Punjab, Pakistan in 1897, he died in the city of his birth in 1975.</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F0B9678B-43E9-432D-883A-CDAA3C8277E0}" type="slidenum">
              <a:rPr lang="en-US" smtClean="0"/>
              <a:t>8</a:t>
            </a:fld>
            <a:endParaRPr lang="en-US"/>
          </a:p>
        </p:txBody>
      </p:sp>
    </p:spTree>
    <p:extLst>
      <p:ext uri="{BB962C8B-B14F-4D97-AF65-F5344CB8AC3E}">
        <p14:creationId xmlns:p14="http://schemas.microsoft.com/office/powerpoint/2010/main" val="221652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8FB0D4-EDC8-4D04-977C-1602E558EFDA}"/>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20AF346F-5C36-468E-BCF0-8EB4C6092464}"/>
              </a:ext>
            </a:extLst>
          </p:cNvPr>
          <p:cNvSpPr>
            <a:spLocks noGrp="1"/>
          </p:cNvSpPr>
          <p:nvPr>
            <p:ph idx="1"/>
          </p:nvPr>
        </p:nvSpPr>
        <p:spPr>
          <a:xfrm>
            <a:off x="1154954" y="2603500"/>
            <a:ext cx="10143771" cy="3416300"/>
          </a:xfrm>
        </p:spPr>
        <p:txBody>
          <a:bodyPr>
            <a:noAutofit/>
          </a:bodyPr>
          <a:lstStyle/>
          <a:p>
            <a:r>
              <a:rPr lang="en-US" sz="2800" dirty="0" err="1">
                <a:latin typeface="Times New Roman" panose="02020603050405020304" pitchFamily="18" charset="0"/>
                <a:cs typeface="Times New Roman" panose="02020603050405020304" pitchFamily="18" charset="0"/>
              </a:rPr>
              <a:t>Abdur</a:t>
            </a:r>
            <a:r>
              <a:rPr lang="en-US" sz="2800" dirty="0">
                <a:latin typeface="Times New Roman" panose="02020603050405020304" pitchFamily="18" charset="0"/>
                <a:cs typeface="Times New Roman" panose="02020603050405020304" pitchFamily="18" charset="0"/>
              </a:rPr>
              <a:t> Rahman </a:t>
            </a:r>
            <a:r>
              <a:rPr lang="en-US" sz="2800" dirty="0" err="1">
                <a:latin typeface="Times New Roman" panose="02020603050405020304" pitchFamily="18" charset="0"/>
                <a:cs typeface="Times New Roman" panose="02020603050405020304" pitchFamily="18" charset="0"/>
              </a:rPr>
              <a:t>Chughtai</a:t>
            </a:r>
            <a:r>
              <a:rPr lang="en-US" sz="2800" dirty="0">
                <a:latin typeface="Times New Roman" panose="02020603050405020304" pitchFamily="18" charset="0"/>
                <a:cs typeface="Times New Roman" panose="02020603050405020304" pitchFamily="18" charset="0"/>
              </a:rPr>
              <a:t> (born Sept. 21, 1894—died Jan. 17, 1975), Education: Mayo School of Art, Lahore Pakistani artist. In the 1920s he created large </a:t>
            </a:r>
            <a:r>
              <a:rPr lang="en-US" sz="2800" dirty="0" err="1">
                <a:latin typeface="Times New Roman" panose="02020603050405020304" pitchFamily="18" charset="0"/>
                <a:cs typeface="Times New Roman" panose="02020603050405020304" pitchFamily="18" charset="0"/>
              </a:rPr>
              <a:t>watercolours</a:t>
            </a:r>
            <a:r>
              <a:rPr lang="en-US" sz="2800" dirty="0">
                <a:latin typeface="Times New Roman" panose="02020603050405020304" pitchFamily="18" charset="0"/>
                <a:cs typeface="Times New Roman" panose="02020603050405020304" pitchFamily="18" charset="0"/>
              </a:rPr>
              <a:t> in a modified Bengal-school style. By the 1940s </a:t>
            </a:r>
            <a:r>
              <a:rPr lang="en-US" sz="2800" dirty="0" err="1">
                <a:latin typeface="Times New Roman" panose="02020603050405020304" pitchFamily="18" charset="0"/>
                <a:cs typeface="Times New Roman" panose="02020603050405020304" pitchFamily="18" charset="0"/>
              </a:rPr>
              <a:t>hispainting</a:t>
            </a:r>
            <a:r>
              <a:rPr lang="en-US" sz="2800" dirty="0">
                <a:latin typeface="Times New Roman" panose="02020603050405020304" pitchFamily="18" charset="0"/>
                <a:cs typeface="Times New Roman" panose="02020603050405020304" pitchFamily="18" charset="0"/>
              </a:rPr>
              <a:t> style was influenced by Mughal architecture, Islamic calligraphy, miniature painting, and Art Nouveau, and his diverse subject matter included heroes and heroines from Islamic history, Mughal kings and queens, and episodes from Punjabi, Persian, and Indo-Islamic legends and folktales. </a:t>
            </a:r>
          </a:p>
        </p:txBody>
      </p:sp>
      <p:sp>
        <p:nvSpPr>
          <p:cNvPr id="4" name="Slide Number Placeholder 3">
            <a:extLst>
              <a:ext uri="{FF2B5EF4-FFF2-40B4-BE49-F238E27FC236}">
                <a16:creationId xmlns="" xmlns:a16="http://schemas.microsoft.com/office/drawing/2014/main" id="{280F18F1-F57D-4359-9EA1-B2BE99AFE981}"/>
              </a:ext>
            </a:extLst>
          </p:cNvPr>
          <p:cNvSpPr>
            <a:spLocks noGrp="1"/>
          </p:cNvSpPr>
          <p:nvPr>
            <p:ph type="sldNum" sz="quarter" idx="12"/>
          </p:nvPr>
        </p:nvSpPr>
        <p:spPr/>
        <p:txBody>
          <a:bodyPr/>
          <a:lstStyle/>
          <a:p>
            <a:fld id="{F0B9678B-43E9-432D-883A-CDAA3C8277E0}" type="slidenum">
              <a:rPr lang="en-US" smtClean="0"/>
              <a:t>9</a:t>
            </a:fld>
            <a:endParaRPr lang="en-US"/>
          </a:p>
        </p:txBody>
      </p:sp>
    </p:spTree>
    <p:extLst>
      <p:ext uri="{BB962C8B-B14F-4D97-AF65-F5344CB8AC3E}">
        <p14:creationId xmlns:p14="http://schemas.microsoft.com/office/powerpoint/2010/main" val="599292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TotalTime>
  <Words>504</Words>
  <Application>Microsoft Office PowerPoint</Application>
  <PresentationFormat>Widescreen</PresentationFormat>
  <Paragraphs>36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Ion Boardroom</vt:lpstr>
      <vt:lpstr>Abdur Rahman Chughtai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Abdur Rahman Chughtai</dc:title>
  <dc:creator>lenovo</dc:creator>
  <cp:lastModifiedBy>naDia</cp:lastModifiedBy>
  <cp:revision>11</cp:revision>
  <dcterms:created xsi:type="dcterms:W3CDTF">2019-10-08T19:32:28Z</dcterms:created>
  <dcterms:modified xsi:type="dcterms:W3CDTF">2020-12-01T09:45:54Z</dcterms:modified>
</cp:coreProperties>
</file>