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59" r:id="rId18"/>
    <p:sldId id="26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1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CFBCB-B469-46B2-8A60-2D78BB2C5DC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7EC9F-0390-4778-8653-16390AD8CD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F478-0C36-4F36-A4D9-EB0BCF559582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DEC6-2840-4DE5-BBBB-8F384920CE96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24AC-90B6-4193-8E59-EB7CC7B1569A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6F4-A8D5-47D3-9691-32E30486025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DC-0B04-4194-890A-6E096AE5AFB3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2593-2AE8-4C62-AF87-666F381DB232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06ED-29EC-40FC-A751-27ADAC7465BC}" type="datetime1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FAF-91C8-4D41-8C0C-2BCC344DA982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F344-633F-426D-9907-472E559F808C}" type="datetime1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74CD-9D78-4A24-85F4-8889BB6F0C8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3470-DD27-4E6A-B026-88CF97067A31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3A00-7057-4B24-B514-1987D8CBD978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D617-4A48-4DC9-A08F-F7E6EDFE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181599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Dietary Fiber and Coronary Heart Disease</a:t>
            </a:r>
            <a:endParaRPr lang="en-US" sz="6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2F7C-93D9-4F68-BB9E-1B49A80364AD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Therefore, perhaps the notion that dietary fiber is not an energy source may need to be reconsidered. </a:t>
            </a:r>
          </a:p>
          <a:p>
            <a:pPr algn="just"/>
            <a:r>
              <a:rPr lang="en-US" dirty="0" smtClean="0"/>
              <a:t>However, this point may only be significant in principle as the energy contribution would be very small.</a:t>
            </a:r>
          </a:p>
          <a:p>
            <a:pPr algn="just"/>
            <a:r>
              <a:rPr lang="en-US" dirty="0" smtClean="0"/>
              <a:t>Cellulose is known to be the most abundant organic molecule on Earth. </a:t>
            </a:r>
          </a:p>
          <a:p>
            <a:pPr algn="just"/>
            <a:r>
              <a:rPr lang="en-US" dirty="0" smtClean="0"/>
              <a:t>The molecular structure is similar to </a:t>
            </a:r>
            <a:r>
              <a:rPr lang="en-US" dirty="0" err="1" smtClean="0"/>
              <a:t>amylose</a:t>
            </a:r>
            <a:r>
              <a:rPr lang="en-US" dirty="0" smtClean="0"/>
              <a:t> in that it is made up of repeating units of the </a:t>
            </a:r>
            <a:r>
              <a:rPr lang="en-US" dirty="0" err="1" smtClean="0"/>
              <a:t>hexose</a:t>
            </a:r>
            <a:r>
              <a:rPr lang="en-US" dirty="0" smtClean="0"/>
              <a:t> glucose. </a:t>
            </a:r>
          </a:p>
          <a:p>
            <a:pPr algn="just"/>
            <a:r>
              <a:rPr lang="en-US" dirty="0" smtClean="0"/>
              <a:t>However, again, the linkages will be 1–4 by nature. </a:t>
            </a:r>
          </a:p>
          <a:p>
            <a:pPr algn="just"/>
            <a:r>
              <a:rPr lang="en-US" dirty="0" smtClean="0"/>
              <a:t>Cellulose is produced as a component of the plant cell wall by an enzyme complex called cellulose </a:t>
            </a:r>
            <a:r>
              <a:rPr lang="en-US" dirty="0" err="1" smtClean="0"/>
              <a:t>synthase</a:t>
            </a:r>
            <a:r>
              <a:rPr lang="en-US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D44-D4A5-411F-8482-05D77437B5A1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Once cellulose chains are formed, they quickly assemble with other cellulose molecules and form </a:t>
            </a:r>
            <a:r>
              <a:rPr lang="en-US" dirty="0" err="1" smtClean="0"/>
              <a:t>microfibrils</a:t>
            </a:r>
            <a:r>
              <a:rPr lang="en-US" dirty="0" smtClean="0"/>
              <a:t> that strengthen the cell wall. </a:t>
            </a:r>
          </a:p>
          <a:p>
            <a:pPr algn="just"/>
            <a:r>
              <a:rPr lang="en-US" dirty="0" smtClean="0"/>
              <a:t>Cellulose, along with certain other fibers (</a:t>
            </a:r>
            <a:r>
              <a:rPr lang="en-US" dirty="0" err="1" smtClean="0"/>
              <a:t>hemicellulose</a:t>
            </a:r>
            <a:r>
              <a:rPr lang="en-US" dirty="0" smtClean="0"/>
              <a:t> and pectin) and proteins, is found within the matrix between the cell wall layers. </a:t>
            </a:r>
          </a:p>
          <a:p>
            <a:pPr algn="just"/>
            <a:r>
              <a:rPr lang="en-US" dirty="0" smtClean="0"/>
              <a:t>This concept is somewhat similar to the connective tissue matrix found within bones, tendons, and ligaments in humans. </a:t>
            </a:r>
          </a:p>
          <a:p>
            <a:pPr algn="just"/>
            <a:r>
              <a:rPr lang="en-US" dirty="0" err="1" smtClean="0"/>
              <a:t>Hemicellulose</a:t>
            </a:r>
            <a:r>
              <a:rPr lang="en-US" dirty="0" smtClean="0"/>
              <a:t> is different from cellulose because its monomers are heterogeneous. </a:t>
            </a:r>
          </a:p>
          <a:p>
            <a:pPr algn="just"/>
            <a:r>
              <a:rPr lang="en-US" dirty="0" err="1" smtClean="0"/>
              <a:t>Hemicellulose</a:t>
            </a:r>
            <a:r>
              <a:rPr lang="en-US" dirty="0" smtClean="0"/>
              <a:t> contains varied amounts of </a:t>
            </a:r>
            <a:r>
              <a:rPr lang="en-US" dirty="0" err="1" smtClean="0"/>
              <a:t>pentoses</a:t>
            </a:r>
            <a:r>
              <a:rPr lang="en-US" dirty="0" smtClean="0"/>
              <a:t> and </a:t>
            </a:r>
            <a:r>
              <a:rPr lang="en-US" dirty="0" err="1" smtClean="0"/>
              <a:t>hexoses</a:t>
            </a:r>
            <a:r>
              <a:rPr lang="en-US" dirty="0" smtClean="0"/>
              <a:t> covalently bound in a 1–4 linkage, as well as some branching side chains. </a:t>
            </a:r>
          </a:p>
          <a:p>
            <a:pPr algn="just"/>
            <a:r>
              <a:rPr lang="en-US" dirty="0" smtClean="0"/>
              <a:t>Some of the more common and familiar </a:t>
            </a:r>
            <a:r>
              <a:rPr lang="en-US" dirty="0" err="1" smtClean="0"/>
              <a:t>monosaccharides</a:t>
            </a:r>
            <a:r>
              <a:rPr lang="en-US" dirty="0" smtClean="0"/>
              <a:t> in hemicelluloses are </a:t>
            </a:r>
            <a:r>
              <a:rPr lang="en-US" dirty="0" err="1" smtClean="0"/>
              <a:t>xylose</a:t>
            </a:r>
            <a:r>
              <a:rPr lang="en-US" dirty="0" smtClean="0"/>
              <a:t>, mannose, and </a:t>
            </a:r>
            <a:r>
              <a:rPr lang="en-US" dirty="0" err="1" smtClean="0"/>
              <a:t>galactose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Other monosaccharide subunits include </a:t>
            </a:r>
            <a:r>
              <a:rPr lang="en-US" dirty="0" err="1" smtClean="0"/>
              <a:t>arabinose</a:t>
            </a:r>
            <a:r>
              <a:rPr lang="en-US" dirty="0" smtClean="0"/>
              <a:t> and 4-O-methyl </a:t>
            </a:r>
            <a:r>
              <a:rPr lang="en-US" dirty="0" err="1" smtClean="0"/>
              <a:t>glucuronic</a:t>
            </a:r>
            <a:r>
              <a:rPr lang="en-US" dirty="0" smtClean="0"/>
              <a:t> acids.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5751-29B5-4557-B9FA-1D02229F94C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/>
              <a:t>PHYSICAL AND PHYSIOLOGICAL PROPERTIES OF FIBER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physical characteristics of dietary fiber can produce various gastrointestinal responses depending upon the segment of the digestive tract. </a:t>
            </a:r>
          </a:p>
          <a:p>
            <a:pPr algn="just"/>
            <a:r>
              <a:rPr lang="en-US" dirty="0" smtClean="0"/>
              <a:t>Among these responses are gastric distention, the rate of gastric emptying, and enhancement of residue quantity (feces bulk) and moisture content. </a:t>
            </a:r>
          </a:p>
          <a:p>
            <a:pPr algn="just"/>
            <a:r>
              <a:rPr lang="en-US" dirty="0" smtClean="0"/>
              <a:t>Furthermore, dietary fiber can influence fermentation by bacteria in the colon as well as the turnover of specific bacteria species. </a:t>
            </a:r>
          </a:p>
          <a:p>
            <a:pPr algn="just"/>
            <a:r>
              <a:rPr lang="en-US" dirty="0" smtClean="0"/>
              <a:t>The bacterial population will likely increase due to fiber fermentation. </a:t>
            </a:r>
          </a:p>
          <a:p>
            <a:pPr algn="just"/>
            <a:r>
              <a:rPr lang="en-US" dirty="0" smtClean="0"/>
              <a:t>Bacterial presence may contribute as much as 45% to the fecal dry weight. </a:t>
            </a:r>
          </a:p>
          <a:p>
            <a:pPr algn="just"/>
            <a:r>
              <a:rPr lang="en-US" dirty="0" smtClean="0"/>
              <a:t>The influence of fiber upon fecal mass is presented in Table.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D6AE-E55B-4D5D-AE9B-3302403FE48F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/>
            <a:r>
              <a:rPr lang="en-US" dirty="0" smtClean="0"/>
              <a:t>Different fiber molecules are subject to varying levels of bacterial degradation in the colon. </a:t>
            </a:r>
          </a:p>
          <a:p>
            <a:pPr algn="just"/>
            <a:r>
              <a:rPr lang="en-US" dirty="0" smtClean="0"/>
              <a:t>For instance, pectin, </a:t>
            </a:r>
            <a:r>
              <a:rPr lang="en-US" dirty="0" err="1" smtClean="0"/>
              <a:t>mucilages</a:t>
            </a:r>
            <a:r>
              <a:rPr lang="en-US" dirty="0" smtClean="0"/>
              <a:t>, and gums seem to be almost completely fermented. </a:t>
            </a:r>
          </a:p>
          <a:p>
            <a:pPr algn="just"/>
            <a:r>
              <a:rPr lang="en-US" dirty="0" smtClean="0"/>
              <a:t>Meanwhile, cellulose and </a:t>
            </a:r>
            <a:r>
              <a:rPr lang="en-US" dirty="0" err="1" smtClean="0"/>
              <a:t>hemicellulose</a:t>
            </a:r>
            <a:r>
              <a:rPr lang="en-US" dirty="0" smtClean="0"/>
              <a:t> are only partly degraded and the </a:t>
            </a:r>
            <a:r>
              <a:rPr lang="en-US" dirty="0" err="1" smtClean="0"/>
              <a:t>noncarbohydrate</a:t>
            </a:r>
            <a:r>
              <a:rPr lang="en-US" dirty="0" smtClean="0"/>
              <a:t> nature of lignin allows it to go virtually unfermented.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6714-CEC5-4F96-8F5A-88ABFB806023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Among some of their more interesting physical properties is the water-holding capacity or the hydration of fiber. </a:t>
            </a:r>
          </a:p>
          <a:p>
            <a:pPr algn="just"/>
            <a:r>
              <a:rPr lang="en-US" dirty="0" smtClean="0"/>
              <a:t>The ability of different fibers to associate with water molecules is largely attributable to the presence of sugar residues that have free polar groups (i.e., OH, COOH, SO, and C=O groups). </a:t>
            </a:r>
          </a:p>
          <a:p>
            <a:pPr algn="just"/>
            <a:r>
              <a:rPr lang="en-US" dirty="0" smtClean="0"/>
              <a:t>These polar groups allow for the formation of hydrogen bonds with adjacent water molecules. </a:t>
            </a:r>
          </a:p>
          <a:p>
            <a:pPr algn="just"/>
            <a:r>
              <a:rPr lang="en-US" dirty="0" smtClean="0"/>
              <a:t>It seems that </a:t>
            </a:r>
            <a:r>
              <a:rPr lang="en-US" dirty="0" err="1" smtClean="0"/>
              <a:t>pectic</a:t>
            </a:r>
            <a:r>
              <a:rPr lang="en-US" dirty="0" smtClean="0"/>
              <a:t> substances, </a:t>
            </a:r>
            <a:r>
              <a:rPr lang="en-US" dirty="0" err="1" smtClean="0"/>
              <a:t>mucilages</a:t>
            </a:r>
            <a:r>
              <a:rPr lang="en-US" dirty="0" smtClean="0"/>
              <a:t>, and </a:t>
            </a:r>
            <a:r>
              <a:rPr lang="en-US" dirty="0" err="1" smtClean="0"/>
              <a:t>hemicellulose</a:t>
            </a:r>
            <a:r>
              <a:rPr lang="en-US" dirty="0" smtClean="0"/>
              <a:t> have the greatest water-holding capacity.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B290-38EB-45C6-A1E1-433D13D857F8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Cellulose and lignin can also hold water but not to the extent of other fibers. </a:t>
            </a:r>
          </a:p>
          <a:p>
            <a:pPr algn="just"/>
            <a:r>
              <a:rPr lang="en-US" dirty="0" smtClean="0"/>
              <a:t>However, as soluble fibers are generally more fermentable, the associated water is liberated and absorbed in the colon. </a:t>
            </a:r>
          </a:p>
          <a:p>
            <a:pPr algn="just"/>
            <a:r>
              <a:rPr lang="en-US" dirty="0" smtClean="0"/>
              <a:t>Thus, it is the insoluble fibers that hold onto water throughout the total length of the intestinal tract and give the fecal mass greater water content.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C4A7-E8A0-40D5-936B-62D4953A20F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In the small intestine, the hydration of fiber will allow for the formation of a gel matrix. </a:t>
            </a:r>
          </a:p>
          <a:p>
            <a:pPr algn="just"/>
            <a:r>
              <a:rPr lang="en-US" dirty="0" smtClean="0"/>
              <a:t>Theoretically, the formation of a gel in the small intestine could increase viscosity of the </a:t>
            </a:r>
            <a:r>
              <a:rPr lang="en-US" dirty="0" err="1" smtClean="0"/>
              <a:t>foodderived</a:t>
            </a:r>
            <a:r>
              <a:rPr lang="en-US" dirty="0" smtClean="0"/>
              <a:t> contents and slow the rate of absorption of nutrients. </a:t>
            </a:r>
          </a:p>
          <a:p>
            <a:pPr algn="just"/>
            <a:r>
              <a:rPr lang="en-US" dirty="0" smtClean="0"/>
              <a:t>It has been suggested that this mechanism may slow the rate of carbohydrate absorption and decrease the magnitude of the postprandial spike in blood glucose. </a:t>
            </a:r>
          </a:p>
          <a:p>
            <a:pPr algn="just"/>
            <a:r>
              <a:rPr lang="en-US" dirty="0" smtClean="0"/>
              <a:t>This notion may then be applicable to individuals with diabetes mellitus.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A9E4-0CF5-44F4-83AD-83F4C62E15E5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fzal\Pictures\My Scans\2019-03 (Mar)\scan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5943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2AA9-B0ED-4828-AF8F-BF4ECB516EA9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fzal\Pictures\My Scans\2019-03 (Mar)\scan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BEF8-39C5-4EAD-8CD9-659DA02F9CB5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4900" b="1" dirty="0" smtClean="0"/>
              <a:t>RELATIONSHIP BETWEEN CHOLESTEROL LEVELS AND CHD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Coronary heart disease (CHD) is the leading cause of death in the Western world after cancer according to the American Heart Association’s 2005 </a:t>
            </a:r>
            <a:r>
              <a:rPr lang="en-US" dirty="0" err="1" smtClean="0"/>
              <a:t>Biostatistical</a:t>
            </a:r>
            <a:r>
              <a:rPr lang="en-US" dirty="0" smtClean="0"/>
              <a:t> Fact Sheet and reports from numerous medical organizations in Europe.</a:t>
            </a:r>
          </a:p>
          <a:p>
            <a:pPr algn="just"/>
            <a:r>
              <a:rPr lang="en-US" dirty="0" smtClean="0"/>
              <a:t>In contrast to popular belief, CHD is a leading cause of death among women as well.</a:t>
            </a:r>
          </a:p>
          <a:p>
            <a:pPr algn="just"/>
            <a:r>
              <a:rPr lang="en-US" dirty="0" smtClean="0"/>
              <a:t>Many risk factors can influence CHD, such as smoking, age, male sex, menopause, diabetes, serum cholesterol levels, and hypertension. </a:t>
            </a:r>
          </a:p>
          <a:p>
            <a:pPr algn="just"/>
            <a:r>
              <a:rPr lang="en-US" dirty="0" smtClean="0"/>
              <a:t>Some of these risk factors are modifiable, such as smoking and serum cholesterol levels, and some are not, such as male sex or menopause.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2170-8C83-4C4A-AF70-842F77607C1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Dietary Fiber Classification and Food Sources</a:t>
            </a:r>
          </a:p>
          <a:p>
            <a:pPr algn="just"/>
            <a:r>
              <a:rPr lang="en-US" dirty="0" smtClean="0"/>
              <a:t>Physical and Physiological Properties of Fiber</a:t>
            </a:r>
          </a:p>
          <a:p>
            <a:pPr algn="just"/>
            <a:r>
              <a:rPr lang="en-US" dirty="0" smtClean="0"/>
              <a:t>Relationship between Cholesterol Levels and CHD</a:t>
            </a:r>
          </a:p>
          <a:p>
            <a:pPr lvl="1" algn="just"/>
            <a:r>
              <a:rPr lang="en-US" dirty="0" smtClean="0"/>
              <a:t>A. Role of Fiber in Reducing Serum Cholesterol </a:t>
            </a:r>
          </a:p>
          <a:p>
            <a:pPr lvl="1" algn="just"/>
            <a:r>
              <a:rPr lang="en-US" dirty="0" smtClean="0"/>
              <a:t>B. Mechanisms for Lowering of Serum Cholesterol </a:t>
            </a:r>
            <a:r>
              <a:rPr lang="en-US" dirty="0" smtClean="0"/>
              <a:t>     by </a:t>
            </a:r>
            <a:r>
              <a:rPr lang="en-US" dirty="0" smtClean="0"/>
              <a:t>Fiber</a:t>
            </a:r>
          </a:p>
          <a:p>
            <a:pPr lvl="1" algn="just"/>
            <a:r>
              <a:rPr lang="en-US" dirty="0" smtClean="0"/>
              <a:t>C. Other Relevant Considerations for Fiber </a:t>
            </a:r>
            <a:r>
              <a:rPr lang="en-US" dirty="0" smtClean="0"/>
              <a:t>and CHD </a:t>
            </a:r>
            <a:r>
              <a:rPr lang="en-US" dirty="0" smtClean="0"/>
              <a:t>Risk</a:t>
            </a:r>
          </a:p>
          <a:p>
            <a:pPr lvl="1" algn="just"/>
            <a:r>
              <a:rPr lang="en-US" dirty="0" smtClean="0"/>
              <a:t>D. Fiber as Adjunct Therapy to </a:t>
            </a:r>
            <a:r>
              <a:rPr lang="en-US" dirty="0" err="1" smtClean="0"/>
              <a:t>Statin</a:t>
            </a:r>
            <a:r>
              <a:rPr lang="en-US" dirty="0" smtClean="0"/>
              <a:t> Medication</a:t>
            </a:r>
          </a:p>
          <a:p>
            <a:pPr lvl="1" algn="just"/>
            <a:r>
              <a:rPr lang="en-US" dirty="0" smtClean="0"/>
              <a:t>IV. Health Claims Associated with Fiber and CHD</a:t>
            </a:r>
          </a:p>
          <a:p>
            <a:pPr lvl="1"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1F85-784C-4D8D-8C86-661F53714326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Among the most important risk factors that may be controlled are serum cholesterol levels. </a:t>
            </a:r>
          </a:p>
          <a:p>
            <a:pPr algn="just"/>
            <a:r>
              <a:rPr lang="en-US" dirty="0" smtClean="0"/>
              <a:t>Many studies have established that high total-cholesterol levels and low-density lipoprotein (LDL) cholesterol levels are risk factors for CHD and mortality.4–6 The well-known Framingham Study was among the first to establish a statistical relationship between serum lipoproteins and CHD.</a:t>
            </a:r>
          </a:p>
          <a:p>
            <a:pPr algn="just"/>
            <a:r>
              <a:rPr lang="en-US" dirty="0" smtClean="0"/>
              <a:t>Other important studies using very large cohorts from the Multiple Risk Factor Intervention Trial (MRFIT) and from various countries have since strengthened the notion that serum cholesterol is a risk factor for CHD.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F24-AA18-48AB-9033-979DBEAB2872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Elevated serum cholesterol levels can result from a variety of influences. Severely high serum cholesterol is usually due to familial hypercholesterolemia, a condition characterized by genetic defects in LDL-receptor activity that result in accumulation of LDL cholesterol in the blood. </a:t>
            </a:r>
          </a:p>
          <a:p>
            <a:pPr algn="just"/>
            <a:r>
              <a:rPr lang="en-US" dirty="0" smtClean="0"/>
              <a:t>Elevated serum cholesterol may also occur as a secondary effect of disorders such as diabetes, hypothyroidism, and alcoholism. </a:t>
            </a:r>
          </a:p>
          <a:p>
            <a:pPr algn="just"/>
            <a:r>
              <a:rPr lang="en-US" dirty="0" smtClean="0"/>
              <a:t>More commonly, cholesterol disorders are characterized by mild or moderate hypercholesterolemia and are generally dietary in origin. </a:t>
            </a:r>
          </a:p>
          <a:p>
            <a:pPr algn="just"/>
            <a:r>
              <a:rPr lang="en-US" dirty="0" smtClean="0"/>
              <a:t>Intake of saturated fats, trans fatty acids can also increase plasma LDL levels by decreasing LDL-receptor synthesis.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A209-E009-49A2-B24D-0EB1156582B5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4900" b="1" dirty="0" smtClean="0"/>
              <a:t>A. ROLE OF FIBER IN REDUCING SERUM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Fiber has been implicated in reducing the risk for CHD. </a:t>
            </a:r>
          </a:p>
          <a:p>
            <a:pPr algn="just"/>
            <a:r>
              <a:rPr lang="en-US" dirty="0" smtClean="0"/>
              <a:t>Many large epidemiological studies, such as the Nurses’ Health Study and the Scottish Heart Health Study, have demonstrated a reduced risk for CHD in both men and women who consume higher amounts of dietary fiber.</a:t>
            </a:r>
          </a:p>
          <a:p>
            <a:pPr algn="just"/>
            <a:r>
              <a:rPr lang="en-US" dirty="0" smtClean="0"/>
              <a:t>Soluble fibers, in particular, are thought to exert a preventative role against heart disease as they appear to have the ability to lower serum cholesterol levels. </a:t>
            </a:r>
          </a:p>
          <a:p>
            <a:pPr algn="just"/>
            <a:r>
              <a:rPr lang="en-US" dirty="0" smtClean="0"/>
              <a:t>A recent meta-analysis examining soluble fiber sources from pectin, oat bran, guar gum, and </a:t>
            </a:r>
            <a:r>
              <a:rPr lang="en-US" dirty="0" err="1" smtClean="0"/>
              <a:t>psyllium</a:t>
            </a:r>
            <a:r>
              <a:rPr lang="en-US" dirty="0" smtClean="0"/>
              <a:t> reported a small but significant reduction in serum Cholesterol levels.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C275-B5B8-488E-B543-BC9CEB8581B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Many other studies have found that a high intake of soluble fiber results in decreased serum cholesterol levels.</a:t>
            </a:r>
          </a:p>
          <a:p>
            <a:pPr algn="just"/>
            <a:r>
              <a:rPr lang="en-US" dirty="0" smtClean="0"/>
              <a:t>These studies generally report a decrease in total cholesterol and LDL cholesterol with no changes in high-density lipoprotein (HDL) or triglycerides. </a:t>
            </a:r>
          </a:p>
          <a:p>
            <a:pPr algn="just"/>
            <a:r>
              <a:rPr lang="en-US" dirty="0" smtClean="0"/>
              <a:t>Indeed, it is now recognized that soluble fiber is a viable intervention to reduce serum cholesterol levels by clinically significant amounts, thereby reducing a known risk factor for CHD.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D212-F093-43C0-8EC9-117268FC8A7A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Oat bran, in particular, has received a great deal of attention as a fiber source with an appreciable level of soluble fiber that has been shown to reduce plasma cholesterol levels under controlled conditions. </a:t>
            </a:r>
          </a:p>
          <a:p>
            <a:pPr algn="just"/>
            <a:r>
              <a:rPr lang="en-US" dirty="0" smtClean="0"/>
              <a:t>A review of the literature demonstrates that oat bran has been repeatedly proved to play a role in reducing serum cholesterol levels and is generally recommended by the nutrition and medical community as an important part of the diet. </a:t>
            </a:r>
          </a:p>
          <a:p>
            <a:pPr algn="just"/>
            <a:r>
              <a:rPr lang="en-US" dirty="0" smtClean="0"/>
              <a:t>A meta-analysis done by </a:t>
            </a:r>
            <a:r>
              <a:rPr lang="en-US" dirty="0" err="1" smtClean="0"/>
              <a:t>Ripsin</a:t>
            </a:r>
            <a:r>
              <a:rPr lang="en-US" dirty="0" smtClean="0"/>
              <a:t> and colleagues reviewed results from ten trials and concluded that a significant amount of cholesterol reduction occurred when at least 3 g of soluble fiber from oat bran was consumed daily.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A813-BEB7-495C-805D-732D57B34741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 long-term interest in oat bran has led to the identification of β-</a:t>
            </a:r>
            <a:r>
              <a:rPr lang="en-US" dirty="0" err="1" smtClean="0"/>
              <a:t>glucan</a:t>
            </a:r>
            <a:r>
              <a:rPr lang="en-US" dirty="0" smtClean="0"/>
              <a:t> as the active compound responsible for </a:t>
            </a:r>
            <a:r>
              <a:rPr lang="en-US" dirty="0" err="1" smtClean="0"/>
              <a:t>for</a:t>
            </a:r>
            <a:r>
              <a:rPr lang="en-US" dirty="0" smtClean="0"/>
              <a:t> LDL reduction.</a:t>
            </a:r>
          </a:p>
          <a:p>
            <a:pPr algn="just"/>
            <a:r>
              <a:rPr lang="en-US" dirty="0" smtClean="0"/>
              <a:t>In addition to oat bran, yeast has also been identified as a concentrated source of β-</a:t>
            </a:r>
            <a:r>
              <a:rPr lang="en-US" dirty="0" err="1" smtClean="0"/>
              <a:t>glucan</a:t>
            </a:r>
            <a:r>
              <a:rPr lang="en-US" dirty="0" smtClean="0"/>
              <a:t> and is currently under investigation for its potential as a commercial additive in a variety of food products.</a:t>
            </a:r>
          </a:p>
          <a:p>
            <a:pPr algn="just"/>
            <a:r>
              <a:rPr lang="en-US" dirty="0" smtClean="0"/>
              <a:t>A relatively new product that is known by the patented name </a:t>
            </a:r>
            <a:r>
              <a:rPr lang="en-US" dirty="0" err="1" smtClean="0"/>
              <a:t>Fibercel</a:t>
            </a:r>
            <a:r>
              <a:rPr lang="en-US" dirty="0" smtClean="0"/>
              <a:t>® is composed of purified β-</a:t>
            </a:r>
            <a:r>
              <a:rPr lang="en-US" dirty="0" err="1" smtClean="0"/>
              <a:t>glucan</a:t>
            </a:r>
            <a:r>
              <a:rPr lang="en-US" dirty="0" smtClean="0"/>
              <a:t> derived from the yeast </a:t>
            </a:r>
            <a:r>
              <a:rPr lang="en-US" dirty="0" err="1" smtClean="0"/>
              <a:t>Saccharomyces</a:t>
            </a:r>
            <a:r>
              <a:rPr lang="en-US" dirty="0" smtClean="0"/>
              <a:t> </a:t>
            </a:r>
            <a:r>
              <a:rPr lang="en-US" dirty="0" err="1" smtClean="0"/>
              <a:t>cerevisiae</a:t>
            </a:r>
            <a:r>
              <a:rPr lang="en-US" dirty="0" smtClean="0"/>
              <a:t>, the species found in baker’s and brewer’s yeast. </a:t>
            </a:r>
          </a:p>
          <a:p>
            <a:pPr algn="just"/>
            <a:r>
              <a:rPr lang="en-US" dirty="0" smtClean="0"/>
              <a:t>This product is currently under investigation in clinical trials to establish its efficacy in treating individuals with high cholesterol levels. </a:t>
            </a:r>
          </a:p>
          <a:p>
            <a:pPr algn="just"/>
            <a:r>
              <a:rPr lang="en-US" dirty="0" smtClean="0"/>
              <a:t>If proved successful, it could be used as an additive in foods such as salad dressing, frozen desserts, and cream cheese.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A679-863C-4989-A764-5DD7C8AF206A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Recent studies using </a:t>
            </a:r>
            <a:r>
              <a:rPr lang="en-US" dirty="0" err="1" smtClean="0"/>
              <a:t>Konjac-mannan</a:t>
            </a:r>
            <a:r>
              <a:rPr lang="en-US" dirty="0" smtClean="0"/>
              <a:t> fiber (a highly soluble fiber also known as </a:t>
            </a:r>
            <a:r>
              <a:rPr lang="en-US" dirty="0" err="1" smtClean="0"/>
              <a:t>glucomannan</a:t>
            </a:r>
            <a:r>
              <a:rPr lang="en-US" dirty="0" smtClean="0"/>
              <a:t>) have also yielded very promising results by reducing risk factors for CHD. </a:t>
            </a:r>
          </a:p>
          <a:p>
            <a:r>
              <a:rPr lang="en-US" dirty="0" smtClean="0"/>
              <a:t>Subjects supplemented with a daily average of 23 g of </a:t>
            </a:r>
            <a:r>
              <a:rPr lang="en-US" dirty="0" err="1" smtClean="0"/>
              <a:t>Konjac-mannan</a:t>
            </a:r>
            <a:r>
              <a:rPr lang="en-US" dirty="0" smtClean="0"/>
              <a:t> in the form of biscuits experienced a lower total HDL cholesterol ratio and LDL cholesterol, lower systolic blood pressure, and improved their </a:t>
            </a:r>
            <a:r>
              <a:rPr lang="en-US" dirty="0" err="1" smtClean="0"/>
              <a:t>glycemic</a:t>
            </a:r>
            <a:r>
              <a:rPr lang="en-US" dirty="0" smtClean="0"/>
              <a:t> control.</a:t>
            </a:r>
          </a:p>
          <a:p>
            <a:r>
              <a:rPr lang="en-US" dirty="0" smtClean="0"/>
              <a:t>These results were significantly better than those achieved with an identical diet using wheat bran instead of </a:t>
            </a:r>
            <a:r>
              <a:rPr lang="en-US" dirty="0" err="1" smtClean="0"/>
              <a:t>Konjac-mannan</a:t>
            </a:r>
            <a:r>
              <a:rPr lang="en-US" dirty="0" smtClean="0"/>
              <a:t> diet, thereby demonstrating the effectiveness of the soluble fiber in influencing not only cholesterol, but other CHD risk factors, as well. </a:t>
            </a:r>
          </a:p>
          <a:p>
            <a:r>
              <a:rPr lang="en-US" dirty="0" err="1" smtClean="0"/>
              <a:t>Konjacmannan</a:t>
            </a:r>
            <a:r>
              <a:rPr lang="en-US" dirty="0" smtClean="0"/>
              <a:t> fiber is well known for having among the highest viscosity of all the soluble fiber types.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EC35-A370-431F-8798-CBCFE2FA5E9B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use of </a:t>
            </a:r>
            <a:r>
              <a:rPr lang="en-US" dirty="0" err="1" smtClean="0"/>
              <a:t>Konjac-mannan</a:t>
            </a:r>
            <a:r>
              <a:rPr lang="en-US" dirty="0" smtClean="0"/>
              <a:t> fiber may also lead one to speculate that highly soluble fibers, such as </a:t>
            </a:r>
            <a:r>
              <a:rPr lang="en-US" dirty="0" err="1" smtClean="0"/>
              <a:t>Konjac-mannan</a:t>
            </a:r>
            <a:r>
              <a:rPr lang="en-US" dirty="0" smtClean="0"/>
              <a:t>, may be more effective at reducing cholesterol levels than other soluble fibers. </a:t>
            </a:r>
          </a:p>
          <a:p>
            <a:r>
              <a:rPr lang="en-US" dirty="0" smtClean="0"/>
              <a:t>It must be remembered, however, that the use of </a:t>
            </a:r>
            <a:r>
              <a:rPr lang="en-US" dirty="0" err="1" smtClean="0"/>
              <a:t>Konjac-mannan</a:t>
            </a:r>
            <a:r>
              <a:rPr lang="en-US" dirty="0" smtClean="0"/>
              <a:t> entails supplementation in existing foods, such as breads or biscuits, rather than eating an actual product such as oatmeal cereal. </a:t>
            </a:r>
          </a:p>
          <a:p>
            <a:r>
              <a:rPr lang="en-US" dirty="0" smtClean="0"/>
              <a:t>This may have practical relevance as it is far simpler for the typical consumer to buy instant cereal and eat it daily for breakfast than to buy </a:t>
            </a:r>
            <a:r>
              <a:rPr lang="en-US" dirty="0" err="1" smtClean="0"/>
              <a:t>Konjac-mannan</a:t>
            </a:r>
            <a:r>
              <a:rPr lang="en-US" dirty="0" smtClean="0"/>
              <a:t> fiber and supplement it in baked goods on a daily basis.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E56-C63F-4001-BDF1-52702B450030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Other types of soluble fibers have been extensively studied for their ability to lower serum cholesterol amounts. </a:t>
            </a:r>
          </a:p>
          <a:p>
            <a:pPr algn="just"/>
            <a:r>
              <a:rPr lang="en-US" dirty="0" err="1" smtClean="0"/>
              <a:t>Psyllium</a:t>
            </a:r>
            <a:r>
              <a:rPr lang="en-US" dirty="0" smtClean="0"/>
              <a:t> has received attention over the years as a soluble fiber that can reduce cholesterol levels. </a:t>
            </a:r>
          </a:p>
          <a:p>
            <a:pPr algn="just"/>
            <a:r>
              <a:rPr lang="en-US" dirty="0" err="1" smtClean="0"/>
              <a:t>Psyllium</a:t>
            </a:r>
            <a:r>
              <a:rPr lang="en-US" dirty="0" smtClean="0"/>
              <a:t> plant stalks contain tiny seeds, also called </a:t>
            </a:r>
            <a:r>
              <a:rPr lang="en-US" dirty="0" err="1" smtClean="0"/>
              <a:t>psyllium</a:t>
            </a:r>
            <a:r>
              <a:rPr lang="en-US" dirty="0" smtClean="0"/>
              <a:t>, covered by husks, which is the source of the fiber. </a:t>
            </a:r>
          </a:p>
          <a:p>
            <a:pPr algn="just"/>
            <a:r>
              <a:rPr lang="en-US" dirty="0" smtClean="0"/>
              <a:t>There is a great deal of soluble fiber in </a:t>
            </a:r>
            <a:r>
              <a:rPr lang="en-US" dirty="0" err="1" smtClean="0"/>
              <a:t>psyllium</a:t>
            </a:r>
            <a:r>
              <a:rPr lang="en-US" dirty="0" smtClean="0"/>
              <a:t>; in fact, 71% of the weight of </a:t>
            </a:r>
            <a:r>
              <a:rPr lang="en-US" dirty="0" err="1" smtClean="0"/>
              <a:t>psyllium</a:t>
            </a:r>
            <a:r>
              <a:rPr lang="en-US" dirty="0" smtClean="0"/>
              <a:t> is derived from soluble fiber.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1BF-4D11-4819-B372-7F3AA7CCFEA1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In contrast, only 5% of oat bran by weight is made of soluble fiber; in other words, the soluble fiber in 1 tablespoon of </a:t>
            </a:r>
            <a:r>
              <a:rPr lang="en-US" dirty="0" err="1" smtClean="0"/>
              <a:t>psyllium</a:t>
            </a:r>
            <a:r>
              <a:rPr lang="en-US" dirty="0" smtClean="0"/>
              <a:t> is equal to 14 tablespoons of oat bran. </a:t>
            </a:r>
          </a:p>
          <a:p>
            <a:pPr algn="just"/>
            <a:r>
              <a:rPr lang="en-US" dirty="0" smtClean="0"/>
              <a:t>The active fraction of </a:t>
            </a:r>
            <a:r>
              <a:rPr lang="en-US" dirty="0" err="1" smtClean="0"/>
              <a:t>psyllium</a:t>
            </a:r>
            <a:r>
              <a:rPr lang="en-US" dirty="0" smtClean="0"/>
              <a:t> seed husks that is thought to be responsible for the cholesterol-lowering effects is a highly branched </a:t>
            </a:r>
            <a:r>
              <a:rPr lang="en-US" dirty="0" err="1" smtClean="0"/>
              <a:t>arabinoxylan</a:t>
            </a:r>
            <a:r>
              <a:rPr lang="en-US" dirty="0" smtClean="0"/>
              <a:t> that is composed of a </a:t>
            </a:r>
            <a:r>
              <a:rPr lang="en-US" dirty="0" err="1" smtClean="0"/>
              <a:t>xylose</a:t>
            </a:r>
            <a:r>
              <a:rPr lang="en-US" dirty="0" smtClean="0"/>
              <a:t> backbone with </a:t>
            </a:r>
            <a:r>
              <a:rPr lang="en-US" dirty="0" err="1" smtClean="0"/>
              <a:t>arabinose</a:t>
            </a:r>
            <a:r>
              <a:rPr lang="en-US" dirty="0" smtClean="0"/>
              <a:t>-and </a:t>
            </a:r>
            <a:r>
              <a:rPr lang="en-US" dirty="0" err="1" smtClean="0"/>
              <a:t>xylose</a:t>
            </a:r>
            <a:r>
              <a:rPr lang="en-US" dirty="0" smtClean="0"/>
              <a:t>-containing side chains.25 Interestingly, </a:t>
            </a:r>
            <a:r>
              <a:rPr lang="en-US" dirty="0" err="1" smtClean="0"/>
              <a:t>arabinoxylan</a:t>
            </a:r>
            <a:r>
              <a:rPr lang="en-US" dirty="0" smtClean="0"/>
              <a:t> from </a:t>
            </a:r>
            <a:r>
              <a:rPr lang="en-US" dirty="0" err="1" smtClean="0"/>
              <a:t>psyllium</a:t>
            </a:r>
            <a:r>
              <a:rPr lang="en-US" dirty="0" smtClean="0"/>
              <a:t> is not fermented by colonic bacteria, apparently due to still unidentified structural features of the molecule.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68E-274C-46E2-B627-E42165348499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Dietary Fiber Classification and Food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Fiber is generally described as </a:t>
            </a:r>
            <a:r>
              <a:rPr lang="en-US" dirty="0" smtClean="0">
                <a:solidFill>
                  <a:srgbClr val="FF0000"/>
                </a:solidFill>
              </a:rPr>
              <a:t>plant material </a:t>
            </a:r>
            <a:r>
              <a:rPr lang="en-US" dirty="0" smtClean="0"/>
              <a:t>that is resistant to human digestive enzymes. </a:t>
            </a:r>
          </a:p>
          <a:p>
            <a:pPr algn="just"/>
            <a:r>
              <a:rPr lang="en-US" dirty="0" smtClean="0"/>
              <a:t>Most of these plant materials fall into the category of </a:t>
            </a:r>
            <a:r>
              <a:rPr lang="en-US" dirty="0" smtClean="0">
                <a:solidFill>
                  <a:srgbClr val="FF0000"/>
                </a:solidFill>
              </a:rPr>
              <a:t>non-starch polysaccharides</a:t>
            </a:r>
            <a:r>
              <a:rPr lang="en-US" dirty="0" smtClean="0"/>
              <a:t>, with the exception of </a:t>
            </a:r>
            <a:r>
              <a:rPr lang="en-US" dirty="0" smtClean="0">
                <a:solidFill>
                  <a:srgbClr val="FF0000"/>
                </a:solidFill>
              </a:rPr>
              <a:t>plant </a:t>
            </a:r>
            <a:r>
              <a:rPr lang="en-US" dirty="0" err="1" smtClean="0">
                <a:solidFill>
                  <a:srgbClr val="FF0000"/>
                </a:solidFill>
              </a:rPr>
              <a:t>lignins</a:t>
            </a:r>
            <a:r>
              <a:rPr lang="en-US" dirty="0" smtClean="0"/>
              <a:t>, which are actually </a:t>
            </a:r>
            <a:r>
              <a:rPr lang="en-US" dirty="0" err="1" smtClean="0"/>
              <a:t>polyphenolic</a:t>
            </a:r>
            <a:r>
              <a:rPr lang="en-US" dirty="0" smtClean="0"/>
              <a:t> by nature. 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997-488F-496F-8215-1B3EA87118E5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Other types of soluble fibers have been extensively studied for their ability to lower serum cholesterol amounts. </a:t>
            </a:r>
          </a:p>
          <a:p>
            <a:pPr algn="just"/>
            <a:r>
              <a:rPr lang="en-US" dirty="0" err="1" smtClean="0"/>
              <a:t>Psyllium</a:t>
            </a:r>
            <a:r>
              <a:rPr lang="en-US" dirty="0" smtClean="0"/>
              <a:t> has received attention over the years as a soluble fiber that can reduce cholesterol levels. </a:t>
            </a:r>
          </a:p>
          <a:p>
            <a:pPr algn="just"/>
            <a:r>
              <a:rPr lang="en-US" dirty="0" err="1" smtClean="0"/>
              <a:t>Psyllium</a:t>
            </a:r>
            <a:r>
              <a:rPr lang="en-US" dirty="0" smtClean="0"/>
              <a:t> plant stalks contain tiny seeds, also called </a:t>
            </a:r>
            <a:r>
              <a:rPr lang="en-US" dirty="0" err="1" smtClean="0"/>
              <a:t>psyllium</a:t>
            </a:r>
            <a:r>
              <a:rPr lang="en-US" dirty="0" smtClean="0"/>
              <a:t>, covered by husks, which is the source of the fiber. </a:t>
            </a:r>
          </a:p>
          <a:p>
            <a:pPr algn="just"/>
            <a:r>
              <a:rPr lang="en-US" dirty="0" smtClean="0"/>
              <a:t>There is a great deal of soluble fiber in </a:t>
            </a:r>
            <a:r>
              <a:rPr lang="en-US" dirty="0" err="1" smtClean="0"/>
              <a:t>psyllium</a:t>
            </a:r>
            <a:r>
              <a:rPr lang="en-US" dirty="0" smtClean="0"/>
              <a:t>; in fact, 71% of the weight of </a:t>
            </a:r>
            <a:r>
              <a:rPr lang="en-US" dirty="0" err="1" smtClean="0"/>
              <a:t>psyllium</a:t>
            </a:r>
            <a:r>
              <a:rPr lang="en-US" dirty="0" smtClean="0"/>
              <a:t> is derived from soluble fiber. </a:t>
            </a:r>
          </a:p>
          <a:p>
            <a:pPr algn="just"/>
            <a:r>
              <a:rPr lang="en-US" dirty="0" smtClean="0"/>
              <a:t>In contrast, only 5% of oat bran by weight is made of soluble fiber; in other words, the soluble fiber in 1 tablespoon of </a:t>
            </a:r>
            <a:r>
              <a:rPr lang="en-US" dirty="0" err="1" smtClean="0"/>
              <a:t>psyllium</a:t>
            </a:r>
            <a:r>
              <a:rPr lang="en-US" dirty="0" smtClean="0"/>
              <a:t> is equal to 14 tablespoons of oat bran.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8E58-78EF-4692-8F18-2052BD40297C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active fraction of </a:t>
            </a:r>
            <a:r>
              <a:rPr lang="en-US" dirty="0" err="1" smtClean="0"/>
              <a:t>psyllium</a:t>
            </a:r>
            <a:r>
              <a:rPr lang="en-US" dirty="0" smtClean="0"/>
              <a:t> seed husks that is thought to be responsible for the cholesterol-lowering effects is a highly branched </a:t>
            </a:r>
            <a:r>
              <a:rPr lang="en-US" dirty="0" err="1" smtClean="0"/>
              <a:t>arabinoxylan</a:t>
            </a:r>
            <a:r>
              <a:rPr lang="en-US" dirty="0" smtClean="0"/>
              <a:t> that is composed of a </a:t>
            </a:r>
            <a:r>
              <a:rPr lang="en-US" dirty="0" err="1" smtClean="0"/>
              <a:t>xylose</a:t>
            </a:r>
            <a:r>
              <a:rPr lang="en-US" dirty="0" smtClean="0"/>
              <a:t> backbone with </a:t>
            </a:r>
            <a:r>
              <a:rPr lang="en-US" dirty="0" err="1" smtClean="0"/>
              <a:t>arabinose</a:t>
            </a:r>
            <a:r>
              <a:rPr lang="en-US" dirty="0" smtClean="0"/>
              <a:t>-and </a:t>
            </a:r>
            <a:r>
              <a:rPr lang="en-US" dirty="0" err="1" smtClean="0"/>
              <a:t>xylose</a:t>
            </a:r>
            <a:r>
              <a:rPr lang="en-US" dirty="0" smtClean="0"/>
              <a:t>-containing side chains.</a:t>
            </a:r>
          </a:p>
          <a:p>
            <a:pPr algn="just"/>
            <a:r>
              <a:rPr lang="en-US" dirty="0" smtClean="0"/>
              <a:t>Interestingly, </a:t>
            </a:r>
            <a:r>
              <a:rPr lang="en-US" dirty="0" err="1" smtClean="0"/>
              <a:t>arabinoxylan</a:t>
            </a:r>
            <a:r>
              <a:rPr lang="en-US" dirty="0" smtClean="0"/>
              <a:t> from </a:t>
            </a:r>
            <a:r>
              <a:rPr lang="en-US" dirty="0" err="1" smtClean="0"/>
              <a:t>psyllium</a:t>
            </a:r>
            <a:r>
              <a:rPr lang="en-US" dirty="0" smtClean="0"/>
              <a:t> is not fermented by colonic bacteria, apparently due to still unidentified structural features of the molecule.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AC1F-8186-44A7-A91A-9DD13FDD5157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B. MECHANISMS FOR LOWERING OF SERUM CHOLESTEROL BY FIBER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There are several possible mechanisms by which soluble fiber is thought to reduce serum cholesterol levels; many are related to the ability of soluble fibers to form viscous gels in the intestinal tract. </a:t>
            </a:r>
          </a:p>
          <a:p>
            <a:pPr algn="just"/>
            <a:r>
              <a:rPr lang="en-US" dirty="0" smtClean="0"/>
              <a:t>Among these potential mechanisms are </a:t>
            </a:r>
            <a:r>
              <a:rPr lang="en-US" dirty="0" smtClean="0">
                <a:solidFill>
                  <a:srgbClr val="FF0000"/>
                </a:solidFill>
              </a:rPr>
              <a:t>reduced cholesterol absorption in the presence of soluble fiber, increased excretion of bile acids, an alteration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bile-acid type present in the gut, and possible influences of short-chain fatty-acid production by intestinal flora upon cholesterol synthesis.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4A1F-2432-4CE1-89F7-575C2B752FF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It has been proposed that soluble fiber reduces plasma cholesterol through its ability to bind bile acids in the gastrointestinal tract. </a:t>
            </a:r>
          </a:p>
          <a:p>
            <a:pPr algn="just"/>
            <a:r>
              <a:rPr lang="en-US" dirty="0" smtClean="0"/>
              <a:t>As soluble fibers bind bile acids in the intestinal tract, micelle formation is altered and </a:t>
            </a:r>
            <a:r>
              <a:rPr lang="en-US" dirty="0" err="1" smtClean="0"/>
              <a:t>reabsorption</a:t>
            </a:r>
            <a:r>
              <a:rPr lang="en-US" dirty="0" smtClean="0"/>
              <a:t> of bile acids is subsequently impaired, resulting in the excretion of the fiber–bile complex through the feces. </a:t>
            </a:r>
          </a:p>
          <a:p>
            <a:pPr algn="just"/>
            <a:r>
              <a:rPr lang="en-US" dirty="0" smtClean="0"/>
              <a:t>There are two classes of bile acids, primary and secondary. </a:t>
            </a:r>
          </a:p>
          <a:p>
            <a:pPr algn="just"/>
            <a:r>
              <a:rPr lang="en-US" dirty="0" smtClean="0"/>
              <a:t>Primary bile acids (</a:t>
            </a:r>
            <a:r>
              <a:rPr lang="en-US" dirty="0" err="1" smtClean="0">
                <a:solidFill>
                  <a:srgbClr val="FF0000"/>
                </a:solidFill>
              </a:rPr>
              <a:t>cholic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chenodeoxycholic</a:t>
            </a:r>
            <a:r>
              <a:rPr lang="en-US" dirty="0" smtClean="0">
                <a:solidFill>
                  <a:srgbClr val="FF0000"/>
                </a:solidFill>
              </a:rPr>
              <a:t> acid</a:t>
            </a:r>
            <a:r>
              <a:rPr lang="en-US" dirty="0" smtClean="0"/>
              <a:t>) are those synthesized directly from the liver, whereas secondary bile acids (</a:t>
            </a:r>
            <a:r>
              <a:rPr lang="en-US" dirty="0" err="1" smtClean="0">
                <a:solidFill>
                  <a:srgbClr val="FF0000"/>
                </a:solidFill>
              </a:rPr>
              <a:t>deoxycholic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lithocholic</a:t>
            </a:r>
            <a:r>
              <a:rPr lang="en-US" dirty="0" smtClean="0">
                <a:solidFill>
                  <a:srgbClr val="FF0000"/>
                </a:solidFill>
              </a:rPr>
              <a:t> acid</a:t>
            </a:r>
            <a:r>
              <a:rPr lang="en-US" dirty="0" smtClean="0"/>
              <a:t>) are produced after modification of primary bile acids by bacterial action in the colon. </a:t>
            </a:r>
          </a:p>
          <a:p>
            <a:pPr algn="just"/>
            <a:r>
              <a:rPr lang="en-US" dirty="0" smtClean="0"/>
              <a:t>It has been demonstrated that consumption of oat bran </a:t>
            </a:r>
            <a:r>
              <a:rPr lang="en-US" dirty="0" smtClean="0">
                <a:solidFill>
                  <a:srgbClr val="FF0000"/>
                </a:solidFill>
              </a:rPr>
              <a:t>doubles the loss of bile acids </a:t>
            </a:r>
            <a:r>
              <a:rPr lang="en-US" dirty="0" smtClean="0"/>
              <a:t>and specifically increases the </a:t>
            </a:r>
            <a:r>
              <a:rPr lang="en-US" dirty="0" smtClean="0">
                <a:solidFill>
                  <a:srgbClr val="FF0000"/>
                </a:solidFill>
              </a:rPr>
              <a:t>loss of </a:t>
            </a:r>
            <a:r>
              <a:rPr lang="en-US" dirty="0" err="1" smtClean="0">
                <a:solidFill>
                  <a:srgbClr val="FF0000"/>
                </a:solidFill>
              </a:rPr>
              <a:t>deoxycholic</a:t>
            </a:r>
            <a:r>
              <a:rPr lang="en-US" dirty="0" smtClean="0">
                <a:solidFill>
                  <a:srgbClr val="FF0000"/>
                </a:solidFill>
              </a:rPr>
              <a:t> acid (secondary bile acid) by 240% in human subjects.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4BF-C33D-420A-811E-0A0C130147B8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b="1" dirty="0" smtClean="0"/>
              <a:t>C. OTHER RELEVANT CONSIDERATIONS FOR FIBER AND CHD RISK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Fiber has also been implicated in reducing risk for CHD through mechanisms other than </a:t>
            </a:r>
            <a:r>
              <a:rPr lang="en-US" dirty="0" err="1" smtClean="0"/>
              <a:t>plasmacholesterol</a:t>
            </a:r>
            <a:r>
              <a:rPr lang="en-US" dirty="0" smtClean="0"/>
              <a:t> modification. </a:t>
            </a:r>
          </a:p>
          <a:p>
            <a:pPr algn="just"/>
            <a:r>
              <a:rPr lang="en-US" dirty="0" smtClean="0"/>
              <a:t>One such example is through modification of blood-clotting ability.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0FD0-639E-4BF8-918B-41A948A29E45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It was demonstrated that individuals consuming 18.5 g or more of dietary fiber had a 42% risk for elevated </a:t>
            </a:r>
            <a:r>
              <a:rPr lang="en-US" dirty="0" err="1" smtClean="0">
                <a:solidFill>
                  <a:srgbClr val="FF0000"/>
                </a:solidFill>
              </a:rPr>
              <a:t>proteinplasma</a:t>
            </a:r>
            <a:r>
              <a:rPr lang="en-US" dirty="0" smtClean="0">
                <a:solidFill>
                  <a:srgbClr val="FF0000"/>
                </a:solidFill>
              </a:rPr>
              <a:t> C-reactive  </a:t>
            </a:r>
            <a:r>
              <a:rPr lang="en-US" dirty="0" smtClean="0"/>
              <a:t>than those consuming 8.5 g or less. </a:t>
            </a:r>
          </a:p>
          <a:p>
            <a:pPr algn="just"/>
            <a:r>
              <a:rPr lang="en-US" dirty="0" smtClean="0"/>
              <a:t>Similar findings were reported after analysis of survey data from the National Health and Nutrition Examination data as well. </a:t>
            </a:r>
          </a:p>
          <a:p>
            <a:pPr algn="just"/>
            <a:r>
              <a:rPr lang="en-US" dirty="0" smtClean="0"/>
              <a:t>Using this data, a 41% lower risk of elevated C-reactive protein was found in individuals consuming high-fiber diets, after adjusting for smoking, BMI, physical activity, total energy, and fat intake.</a:t>
            </a:r>
          </a:p>
          <a:p>
            <a:pPr algn="just"/>
            <a:r>
              <a:rPr lang="en-US" dirty="0" smtClean="0"/>
              <a:t>Given the recent focus on C-reactive protein as a plasma marker of inflammation, and the emerging role of inflammation in the pathogenesis of atherosclerosis, it is noteworthy that dietary fiber may act in ways beyond its cholesterol-lowering ability.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1C99-F1FB-451D-990C-087772BE102F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D. FIBER AS ADJUNCT THERAPY TO STATIN MEDICATION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Current medical practice is to use </a:t>
            </a:r>
            <a:r>
              <a:rPr lang="en-US" dirty="0" err="1" smtClean="0">
                <a:solidFill>
                  <a:srgbClr val="FF0000"/>
                </a:solidFill>
              </a:rPr>
              <a:t>statin</a:t>
            </a:r>
            <a:r>
              <a:rPr lang="en-US" dirty="0" smtClean="0"/>
              <a:t> drugs to reduce elevated plasma-cholesterol levels. </a:t>
            </a:r>
          </a:p>
          <a:p>
            <a:pPr algn="just"/>
            <a:r>
              <a:rPr lang="en-US" dirty="0" smtClean="0"/>
              <a:t>There are many types of </a:t>
            </a:r>
            <a:r>
              <a:rPr lang="en-US" dirty="0" err="1" smtClean="0"/>
              <a:t>statin</a:t>
            </a:r>
            <a:r>
              <a:rPr lang="en-US" dirty="0" smtClean="0"/>
              <a:t> drugs used today, but they all share the common feature of inhibiting hepatic enzyme </a:t>
            </a:r>
            <a:r>
              <a:rPr lang="en-US" dirty="0" smtClean="0">
                <a:solidFill>
                  <a:srgbClr val="FF0000"/>
                </a:solidFill>
              </a:rPr>
              <a:t>HMG </a:t>
            </a:r>
            <a:r>
              <a:rPr lang="en-US" dirty="0" err="1" smtClean="0">
                <a:solidFill>
                  <a:srgbClr val="FF0000"/>
                </a:solidFill>
              </a:rPr>
              <a:t>CoA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reductase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As dietary fiber is thought to reduce cholesterol levels through other mechanisms in addition to HMG </a:t>
            </a:r>
            <a:r>
              <a:rPr lang="en-US" dirty="0" err="1" smtClean="0"/>
              <a:t>CoA</a:t>
            </a:r>
            <a:r>
              <a:rPr lang="en-US" dirty="0" smtClean="0"/>
              <a:t> inhibition, it has been proposed that combining fiber therapy with medication may be an effective approach to reduce cholesterol.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E398-E185-43ED-B4A5-9660218D3900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/>
            <a:r>
              <a:rPr lang="en-US" dirty="0" smtClean="0"/>
              <a:t>A recent study examined the precise role of dietary fiber as adjunct therapy to </a:t>
            </a:r>
            <a:r>
              <a:rPr lang="en-US" dirty="0" err="1" smtClean="0"/>
              <a:t>statin</a:t>
            </a:r>
            <a:r>
              <a:rPr lang="en-US" dirty="0" smtClean="0"/>
              <a:t> medication and found that </a:t>
            </a:r>
            <a:r>
              <a:rPr lang="en-US" dirty="0" err="1" smtClean="0"/>
              <a:t>hypercholesterolemic</a:t>
            </a:r>
            <a:r>
              <a:rPr lang="en-US" dirty="0" smtClean="0"/>
              <a:t> patients taking 10 g of </a:t>
            </a:r>
            <a:r>
              <a:rPr lang="en-US" dirty="0" err="1" smtClean="0"/>
              <a:t>psyllium</a:t>
            </a:r>
            <a:r>
              <a:rPr lang="en-US" dirty="0" smtClean="0"/>
              <a:t> per day along with a </a:t>
            </a:r>
            <a:r>
              <a:rPr lang="en-US" dirty="0" smtClean="0">
                <a:solidFill>
                  <a:srgbClr val="FF0000"/>
                </a:solidFill>
              </a:rPr>
              <a:t>10 mg dose </a:t>
            </a:r>
            <a:r>
              <a:rPr lang="en-US" dirty="0" smtClean="0"/>
              <a:t>of </a:t>
            </a:r>
            <a:r>
              <a:rPr lang="en-US" dirty="0" err="1" smtClean="0"/>
              <a:t>simvastatin</a:t>
            </a:r>
            <a:r>
              <a:rPr lang="en-US" dirty="0" smtClean="0"/>
              <a:t> had the same degree of cholesterol reduction as those </a:t>
            </a:r>
            <a:r>
              <a:rPr lang="en-US" dirty="0" smtClean="0">
                <a:solidFill>
                  <a:srgbClr val="FF0000"/>
                </a:solidFill>
              </a:rPr>
              <a:t>taking 20 mg </a:t>
            </a:r>
            <a:r>
              <a:rPr lang="en-US" dirty="0" smtClean="0"/>
              <a:t>of </a:t>
            </a:r>
            <a:r>
              <a:rPr lang="en-US" dirty="0" err="1" smtClean="0"/>
              <a:t>simvastatin</a:t>
            </a:r>
            <a:r>
              <a:rPr lang="en-US" dirty="0" smtClean="0"/>
              <a:t> alone.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78B-49DF-4BAA-B14A-53AC0E34FCD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fzal\Pictures\My Scans\2019-03 (Mar)\scan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5943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626A-B0B5-4BC7-8A58-6607296C0930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IV. HEALTH CLAIMS ASSOCIATED WITH FIBER AND CHD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 smtClean="0"/>
              <a:t>Soluble fiber from foods such as [name of soluble fiber source, and, if desired, name of food product], as part of a diet low in saturated fat and cholesterol, may reduce the risk of heart disease. </a:t>
            </a:r>
            <a:endParaRPr lang="en-US" i="1" smtClean="0"/>
          </a:p>
          <a:p>
            <a:pPr algn="just"/>
            <a:r>
              <a:rPr lang="en-US" i="1" smtClean="0"/>
              <a:t>A </a:t>
            </a:r>
            <a:r>
              <a:rPr lang="en-US" i="1" dirty="0" smtClean="0"/>
              <a:t>serving of [name of food product] supplies __ grams of the [necessary daily dietary intake for the benefit] soluble fiber from [name of soluble fiber source] necessary per day to have this effect.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6B3-3347-4E50-A28D-EC23748A513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Fiber is typically subdivided into two groups based on solubility in water. Soluble (water) fibers include </a:t>
            </a:r>
            <a:r>
              <a:rPr lang="en-US" dirty="0" smtClean="0">
                <a:solidFill>
                  <a:srgbClr val="FF0000"/>
                </a:solidFill>
              </a:rPr>
              <a:t>pectin</a:t>
            </a:r>
            <a:r>
              <a:rPr lang="en-US" dirty="0" smtClean="0"/>
              <a:t> (</a:t>
            </a:r>
            <a:r>
              <a:rPr lang="en-US" dirty="0" err="1" smtClean="0"/>
              <a:t>pectic</a:t>
            </a:r>
            <a:r>
              <a:rPr lang="en-US" dirty="0" smtClean="0"/>
              <a:t> substances), </a:t>
            </a:r>
            <a:r>
              <a:rPr lang="en-US" dirty="0" smtClean="0">
                <a:solidFill>
                  <a:srgbClr val="FF0000"/>
                </a:solidFill>
              </a:rPr>
              <a:t>gums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FF0000"/>
                </a:solidFill>
              </a:rPr>
              <a:t>mucilages</a:t>
            </a:r>
            <a:r>
              <a:rPr lang="en-US" dirty="0" smtClean="0"/>
              <a:t>, whereas the insoluble fibers include </a:t>
            </a:r>
            <a:r>
              <a:rPr lang="en-US" dirty="0" smtClean="0">
                <a:solidFill>
                  <a:srgbClr val="00B0F0"/>
                </a:solidFill>
              </a:rPr>
              <a:t>cellulose, </a:t>
            </a:r>
            <a:r>
              <a:rPr lang="en-US" dirty="0" err="1" smtClean="0">
                <a:solidFill>
                  <a:srgbClr val="00B0F0"/>
                </a:solidFill>
              </a:rPr>
              <a:t>hemicellulose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lignin,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B0F0"/>
                </a:solidFill>
              </a:rPr>
              <a:t>odified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mcellulose</a:t>
            </a:r>
            <a:r>
              <a:rPr lang="en-US" smtClean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Some of the better food sources of soluble fibers are </a:t>
            </a:r>
            <a:r>
              <a:rPr lang="en-US" dirty="0" smtClean="0">
                <a:solidFill>
                  <a:srgbClr val="FF0000"/>
                </a:solidFill>
              </a:rPr>
              <a:t>fruit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legumes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oats</a:t>
            </a:r>
            <a:r>
              <a:rPr lang="en-US" dirty="0" smtClean="0"/>
              <a:t>, and some </a:t>
            </a:r>
            <a:r>
              <a:rPr lang="en-US" dirty="0" smtClean="0">
                <a:solidFill>
                  <a:srgbClr val="FF0000"/>
                </a:solidFill>
              </a:rPr>
              <a:t>vegetables.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Meanwhile, those foods known to be richer sources of insoluble fibers include cereals, grains, legumes, and </a:t>
            </a:r>
            <a:r>
              <a:rPr lang="en-US" dirty="0" smtClean="0">
                <a:solidFill>
                  <a:srgbClr val="FF0000"/>
                </a:solidFill>
              </a:rPr>
              <a:t>vegetables.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The amount of fiber present within the human diet can vary geographically.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7DEE-4931-4A39-8072-56DD1AA38B5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In more industrially developed countries, such as the U.S., fiber consumption is relatively lower than in other societies. </a:t>
            </a:r>
          </a:p>
          <a:p>
            <a:pPr algn="just"/>
            <a:r>
              <a:rPr lang="en-US" dirty="0" smtClean="0"/>
              <a:t>For example, the average intake of fiber in the U.S. is only about </a:t>
            </a:r>
            <a:r>
              <a:rPr lang="en-US" dirty="0" smtClean="0">
                <a:solidFill>
                  <a:srgbClr val="FF0000"/>
                </a:solidFill>
              </a:rPr>
              <a:t>12–15 g daily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This consumption falls well below current recommendations of the World Health Organization of </a:t>
            </a:r>
            <a:r>
              <a:rPr lang="en-US" dirty="0" smtClean="0">
                <a:solidFill>
                  <a:srgbClr val="FF0000"/>
                </a:solidFill>
              </a:rPr>
              <a:t>25–40 g </a:t>
            </a:r>
            <a:r>
              <a:rPr lang="en-US" dirty="0" smtClean="0"/>
              <a:t>of fiber daily. </a:t>
            </a:r>
          </a:p>
          <a:p>
            <a:pPr algn="just"/>
            <a:r>
              <a:rPr lang="en-US" dirty="0" smtClean="0"/>
              <a:t>The American diet tends to derive less than half of its dietary carbohydrate intake from fruit, vegetables, and whole grains. </a:t>
            </a:r>
          </a:p>
          <a:p>
            <a:pPr algn="just"/>
            <a:r>
              <a:rPr lang="en-US" dirty="0" smtClean="0"/>
              <a:t>On the other hand, the people of some </a:t>
            </a:r>
            <a:r>
              <a:rPr lang="en-US" dirty="0" smtClean="0">
                <a:solidFill>
                  <a:srgbClr val="FF0000"/>
                </a:solidFill>
              </a:rPr>
              <a:t>African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societies</a:t>
            </a:r>
            <a:r>
              <a:rPr lang="en-US" dirty="0" smtClean="0"/>
              <a:t> are known to eat as much as 50 g of fiber daily.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1266-BF32-4E6C-88B7-D74A96396CF6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Digestible polysaccharides in plant foods such as starch, and, to a much lesser degree, glycogen in meats, have repeating monosaccharide units bonded by 1–4 linkages. </a:t>
            </a:r>
          </a:p>
          <a:p>
            <a:pPr algn="just"/>
            <a:r>
              <a:rPr lang="en-US" dirty="0" smtClean="0"/>
              <a:t>These bonds are readily digested by amylase in both salivary and pancreatic secretions. </a:t>
            </a:r>
          </a:p>
          <a:p>
            <a:pPr algn="just"/>
            <a:r>
              <a:rPr lang="en-US" dirty="0" smtClean="0"/>
              <a:t>Branch points in the starch and glycogen chains are joined through 1–6 linkages that are hydrolyzed by the enzyme 1–6 </a:t>
            </a:r>
            <a:r>
              <a:rPr lang="en-US" dirty="0" err="1" smtClean="0"/>
              <a:t>dextrinase</a:t>
            </a:r>
            <a:r>
              <a:rPr lang="en-US" dirty="0" smtClean="0"/>
              <a:t> (</a:t>
            </a:r>
            <a:r>
              <a:rPr lang="en-US" dirty="0" err="1" smtClean="0"/>
              <a:t>isomaltase</a:t>
            </a:r>
            <a:r>
              <a:rPr lang="en-US" dirty="0" smtClean="0"/>
              <a:t>) in pancreatic secretions. </a:t>
            </a:r>
          </a:p>
          <a:p>
            <a:pPr algn="just"/>
            <a:r>
              <a:rPr lang="en-US" dirty="0" smtClean="0"/>
              <a:t>On the contrary, 1–4 linkages are formed by plants instead of 1–4 linkages between </a:t>
            </a:r>
            <a:r>
              <a:rPr lang="en-US" dirty="0" err="1" smtClean="0"/>
              <a:t>monosaccharides</a:t>
            </a:r>
            <a:r>
              <a:rPr lang="en-US" dirty="0" smtClean="0"/>
              <a:t> in fibrous polysaccharides.</a:t>
            </a:r>
          </a:p>
          <a:p>
            <a:pPr algn="just"/>
            <a:r>
              <a:rPr lang="en-US" dirty="0" smtClean="0"/>
              <a:t>Both salivary and pancreatic amylases are unable to hydrolyze 1–4 covalent bonds efficiently. 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6D4B-C284-4E71-B985-E5E9EA85D59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fzal\Pictures\My Scans\2019-03 (Mar)\scan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096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F96-B671-48B2-A3D9-0A9E3A516C9B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fzal\Pictures\My Scans\2019-03 (Mar)\scan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1"/>
            <a:ext cx="8458200" cy="655319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B631-BCAD-4F52-9D3C-4EF454CB9B71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This renders such polysaccharides resistant to human digestive action. </a:t>
            </a:r>
          </a:p>
          <a:p>
            <a:pPr algn="just"/>
            <a:r>
              <a:rPr lang="en-US" dirty="0" smtClean="0"/>
              <a:t>However, bacteria inhabiting the large intestine can indeed metabolize some polysaccharide fibers and create short-chain fatty acids (acetic, </a:t>
            </a:r>
            <a:r>
              <a:rPr lang="en-US" dirty="0" err="1" smtClean="0"/>
              <a:t>propionic</a:t>
            </a:r>
            <a:r>
              <a:rPr lang="en-US" dirty="0" smtClean="0"/>
              <a:t>, and butyric acids) as metabolites. </a:t>
            </a:r>
          </a:p>
          <a:p>
            <a:pPr algn="just"/>
            <a:r>
              <a:rPr lang="en-US" dirty="0" smtClean="0"/>
              <a:t>These short-chain fatty acids, often referred to as volatile fatty acids (VFA), are a potential energy substrate for the mucosal cells of the large intestine.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17CA-9E2D-4641-A950-86A1ED3BA7A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D617-4A48-4DC9-A08F-F7E6EDFEAF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3176</Words>
  <Application>Microsoft Office PowerPoint</Application>
  <PresentationFormat>On-screen Show (4:3)</PresentationFormat>
  <Paragraphs>212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Dietary Fiber and Coronary Heart Disease</vt:lpstr>
      <vt:lpstr>Slide 2</vt:lpstr>
      <vt:lpstr>Dietary Fiber Classification and Food Sources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PHYSICAL AND PHYSIOLOGICAL PROPERTIES OF FIBER</vt:lpstr>
      <vt:lpstr>Slide 13</vt:lpstr>
      <vt:lpstr>Slide 14</vt:lpstr>
      <vt:lpstr>Slide 15</vt:lpstr>
      <vt:lpstr>Slide 16</vt:lpstr>
      <vt:lpstr>Slide 17</vt:lpstr>
      <vt:lpstr>Slide 18</vt:lpstr>
      <vt:lpstr>RELATIONSHIP BETWEEN CHOLESTEROL LEVELS AND CHD</vt:lpstr>
      <vt:lpstr>Slide 20</vt:lpstr>
      <vt:lpstr>Slide 21</vt:lpstr>
      <vt:lpstr>A. ROLE OF FIBER IN REDUCING SERUM CHOLESTEROL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B. MECHANISMS FOR LOWERING OF SERUM CHOLESTEROL BY FIBER</vt:lpstr>
      <vt:lpstr>Slide 33</vt:lpstr>
      <vt:lpstr>C. OTHER RELEVANT CONSIDERATIONS FOR FIBER AND CHD RISK</vt:lpstr>
      <vt:lpstr>Slide 35</vt:lpstr>
      <vt:lpstr>D. FIBER AS ADJUNCT THERAPY TO STATIN MEDICATION</vt:lpstr>
      <vt:lpstr>Slide 37</vt:lpstr>
      <vt:lpstr>Slide 38</vt:lpstr>
      <vt:lpstr>IV. HEALTH CLAIMS ASSOCIATED WITH FIBER AND CHD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Fiber and Coronary Heart Disease</dc:title>
  <dc:creator>Afzal</dc:creator>
  <cp:lastModifiedBy>Afzal</cp:lastModifiedBy>
  <cp:revision>101</cp:revision>
  <dcterms:created xsi:type="dcterms:W3CDTF">2019-03-18T07:22:29Z</dcterms:created>
  <dcterms:modified xsi:type="dcterms:W3CDTF">2019-08-01T04:29:49Z</dcterms:modified>
</cp:coreProperties>
</file>