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73" r:id="rId2"/>
    <p:sldId id="256" r:id="rId3"/>
    <p:sldId id="472" r:id="rId4"/>
    <p:sldId id="453" r:id="rId5"/>
    <p:sldId id="455" r:id="rId6"/>
    <p:sldId id="454" r:id="rId7"/>
    <p:sldId id="299" r:id="rId8"/>
    <p:sldId id="470" r:id="rId9"/>
    <p:sldId id="471" r:id="rId10"/>
    <p:sldId id="337" r:id="rId11"/>
    <p:sldId id="300" r:id="rId12"/>
    <p:sldId id="404" r:id="rId13"/>
    <p:sldId id="344" r:id="rId14"/>
    <p:sldId id="410" r:id="rId15"/>
    <p:sldId id="393" r:id="rId16"/>
    <p:sldId id="394" r:id="rId17"/>
    <p:sldId id="345" r:id="rId18"/>
    <p:sldId id="411" r:id="rId19"/>
    <p:sldId id="412" r:id="rId20"/>
    <p:sldId id="397" r:id="rId21"/>
    <p:sldId id="395" r:id="rId22"/>
    <p:sldId id="348" r:id="rId23"/>
    <p:sldId id="349" r:id="rId24"/>
    <p:sldId id="350" r:id="rId25"/>
    <p:sldId id="351" r:id="rId26"/>
    <p:sldId id="352" r:id="rId27"/>
    <p:sldId id="413" r:id="rId28"/>
    <p:sldId id="414" r:id="rId29"/>
    <p:sldId id="353" r:id="rId30"/>
    <p:sldId id="354" r:id="rId31"/>
    <p:sldId id="355" r:id="rId32"/>
    <p:sldId id="356" r:id="rId33"/>
    <p:sldId id="357" r:id="rId34"/>
    <p:sldId id="430" r:id="rId35"/>
    <p:sldId id="419" r:id="rId36"/>
    <p:sldId id="420" r:id="rId37"/>
    <p:sldId id="358" r:id="rId38"/>
    <p:sldId id="417" r:id="rId39"/>
    <p:sldId id="360" r:id="rId40"/>
    <p:sldId id="361" r:id="rId41"/>
    <p:sldId id="418" r:id="rId42"/>
    <p:sldId id="362" r:id="rId43"/>
    <p:sldId id="363" r:id="rId44"/>
    <p:sldId id="456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364" r:id="rId59"/>
    <p:sldId id="427" r:id="rId60"/>
    <p:sldId id="429" r:id="rId61"/>
    <p:sldId id="431" r:id="rId62"/>
    <p:sldId id="432" r:id="rId63"/>
    <p:sldId id="452" r:id="rId64"/>
    <p:sldId id="47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893C-9649-48C4-8929-F43D53E7714D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BD0C4-CD75-4A7B-A286-057055FE7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6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B6286-F587-48BD-BB5A-DC7285DD6CD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Contraindications of foley catheter (signs of possible urethral injury): 1.  Blood at urethral meatus 2. Perineal eccymosis 3.  Blood in the scrotum 4.  High riding prostate 5.  Pelvic Fractures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If suspicious of urethral injury---retrograde urethrogram prior to insertion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A740-C2B4-4C7F-A28F-08B1635C4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New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iazi\Desktop\images (1)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839076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    </a:t>
            </a:r>
            <a:r>
              <a:rPr lang="en-US" sz="4000" b="1" i="1" dirty="0" smtClean="0">
                <a:solidFill>
                  <a:srgbClr val="CC0000"/>
                </a:solidFill>
              </a:rPr>
              <a:t>ATLS GUIDELINES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and C spine control</a:t>
            </a:r>
            <a:endParaRPr lang="en-US" dirty="0" smtClean="0"/>
          </a:p>
          <a:p>
            <a:r>
              <a:rPr lang="en-US" dirty="0" smtClean="0"/>
              <a:t>Breathing</a:t>
            </a:r>
            <a:endParaRPr lang="en-US" dirty="0" smtClean="0"/>
          </a:p>
          <a:p>
            <a:r>
              <a:rPr lang="en-US" dirty="0" smtClean="0"/>
              <a:t>Circulation</a:t>
            </a:r>
            <a:endParaRPr lang="en-US" dirty="0" smtClean="0"/>
          </a:p>
          <a:p>
            <a:r>
              <a:rPr lang="en-US" dirty="0" smtClean="0"/>
              <a:t>Deformity(N)</a:t>
            </a:r>
            <a:endParaRPr lang="en-US" dirty="0" smtClean="0"/>
          </a:p>
          <a:p>
            <a:r>
              <a:rPr lang="en-US" dirty="0" smtClean="0"/>
              <a:t>Exposure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complete head to toe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ATLS:Trimodal Death distribution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9144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b="1" i="1" dirty="0" smtClean="0">
                <a:solidFill>
                  <a:srgbClr val="CC0000"/>
                </a:solidFill>
              </a:rPr>
              <a:t>First peak </a:t>
            </a:r>
            <a:r>
              <a:rPr lang="en-US" dirty="0" smtClean="0"/>
              <a:t>instantly (brain, heart, aorta injury)</a:t>
            </a:r>
          </a:p>
          <a:p>
            <a:pPr lvl="1"/>
            <a:r>
              <a:rPr lang="en-US" b="1" i="1" dirty="0" smtClean="0">
                <a:solidFill>
                  <a:srgbClr val="CC0000"/>
                </a:solidFill>
              </a:rPr>
              <a:t>Second peak </a:t>
            </a:r>
            <a:r>
              <a:rPr lang="en-US" dirty="0" smtClean="0"/>
              <a:t>minutes to hours(</a:t>
            </a:r>
            <a:r>
              <a:rPr lang="en-US" dirty="0" err="1" smtClean="0"/>
              <a:t>liver,spleen</a:t>
            </a:r>
            <a:r>
              <a:rPr lang="en-US" dirty="0" smtClean="0"/>
              <a:t> injury)</a:t>
            </a:r>
          </a:p>
          <a:p>
            <a:pPr lvl="1"/>
            <a:r>
              <a:rPr lang="en-US" b="1" i="1" dirty="0" smtClean="0">
                <a:solidFill>
                  <a:srgbClr val="CC0000"/>
                </a:solidFill>
              </a:rPr>
              <a:t>Third peak </a:t>
            </a:r>
            <a:r>
              <a:rPr lang="en-US" dirty="0" smtClean="0"/>
              <a:t>days to weeks (sepsis, MSOF)</a:t>
            </a:r>
          </a:p>
          <a:p>
            <a:r>
              <a:rPr lang="en-US" sz="2800" b="1" i="1" dirty="0" smtClean="0">
                <a:solidFill>
                  <a:srgbClr val="CC0000"/>
                </a:solidFill>
              </a:rPr>
              <a:t>ATLS focuses on the second peak…..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>
              <a:solidFill>
                <a:srgbClr val="CC0000"/>
              </a:solidFill>
            </a:endParaRPr>
          </a:p>
        </p:txBody>
      </p:sp>
      <p:pic>
        <p:nvPicPr>
          <p:cNvPr id="1026" name="Picture 2" descr="C:\Users\Dr. Hassan\Desktop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124200"/>
            <a:ext cx="4648200" cy="3505200"/>
          </a:xfrm>
          <a:prstGeom prst="rect">
            <a:avLst/>
          </a:prstGeom>
          <a:noFill/>
        </p:spPr>
      </p:pic>
      <p:pic>
        <p:nvPicPr>
          <p:cNvPr id="1027" name="Picture 3" descr="C:\Users\Dr. Hassan\Desktop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3060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Second peak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n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n"/>
            </a:pPr>
            <a:r>
              <a:rPr lang="en-US" b="1" i="1" dirty="0" smtClean="0">
                <a:solidFill>
                  <a:srgbClr val="FF0000"/>
                </a:solidFill>
              </a:rPr>
              <a:t>Liver laceration</a:t>
            </a:r>
            <a:r>
              <a:rPr lang="en-US" dirty="0" smtClean="0"/>
              <a:t>, </a:t>
            </a:r>
            <a:r>
              <a:rPr lang="en-US" dirty="0" err="1" smtClean="0"/>
              <a:t>splenic</a:t>
            </a:r>
            <a:r>
              <a:rPr lang="en-US" dirty="0" smtClean="0"/>
              <a:t> ruptures, </a:t>
            </a:r>
            <a:r>
              <a:rPr lang="en-US" dirty="0" err="1" smtClean="0"/>
              <a:t>pancreatico</a:t>
            </a:r>
            <a:r>
              <a:rPr lang="en-US" dirty="0" smtClean="0"/>
              <a:t>-duodenal injuries, retroperitoneal injuries.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</a:pPr>
            <a:r>
              <a:rPr lang="en-US" b="1" i="1" dirty="0" smtClean="0">
                <a:solidFill>
                  <a:srgbClr val="FF0000"/>
                </a:solidFill>
              </a:rPr>
              <a:t>Bladder rupture</a:t>
            </a:r>
            <a:r>
              <a:rPr lang="en-US" dirty="0" smtClean="0"/>
              <a:t>, renal contusion, renal laceration, urethral injury…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n"/>
            </a:pPr>
            <a:r>
              <a:rPr lang="en-US" b="1" i="1" dirty="0" smtClean="0">
                <a:solidFill>
                  <a:srgbClr val="FF0000"/>
                </a:solidFill>
              </a:rPr>
              <a:t>Pelvic fractures</a:t>
            </a:r>
            <a:r>
              <a:rPr lang="en-US" dirty="0" smtClean="0"/>
              <a:t>, femur fractures, </a:t>
            </a:r>
            <a:r>
              <a:rPr lang="en-US" dirty="0" err="1" smtClean="0"/>
              <a:t>humerus</a:t>
            </a:r>
            <a:r>
              <a:rPr lang="en-US" dirty="0" smtClean="0"/>
              <a:t> fractures…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2052" name="Picture 4" descr="C:\Users\Dr. Hassan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600" y="3200400"/>
            <a:ext cx="5588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1" y="76200"/>
            <a:ext cx="4038600" cy="2990205"/>
          </a:xfrm>
        </p:spPr>
      </p:pic>
      <p:pic>
        <p:nvPicPr>
          <p:cNvPr id="6" name="Picture 5" descr="cropped_plane_crash_05_t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048000"/>
            <a:ext cx="6324600" cy="3733800"/>
          </a:xfrm>
          <a:prstGeom prst="rect">
            <a:avLst/>
          </a:prstGeom>
        </p:spPr>
      </p:pic>
      <p:pic>
        <p:nvPicPr>
          <p:cNvPr id="7" name="Picture 6" descr="pla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0"/>
            <a:ext cx="4114800" cy="3067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/>
              <a:t> </a:t>
            </a:r>
            <a:r>
              <a:rPr lang="en-US" sz="2400" b="1" i="1" dirty="0" smtClean="0">
                <a:solidFill>
                  <a:srgbClr val="CC0000"/>
                </a:solidFill>
              </a:rPr>
              <a:t>"When I can provide better care</a:t>
            </a:r>
            <a:r>
              <a:rPr lang="en-US" sz="2400" dirty="0" smtClean="0"/>
              <a:t> in the field with limited resources than what my children and I received at the primary care facility, there is something wrong with the system, and the system has to be changed."</a:t>
            </a:r>
            <a:endParaRPr lang="en-US" sz="2400" dirty="0"/>
          </a:p>
        </p:txBody>
      </p:sp>
      <p:pic>
        <p:nvPicPr>
          <p:cNvPr id="5" name="Picture 4" descr="Mom with Baby Gret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76200"/>
            <a:ext cx="4419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Concepts of ATLS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 the greatest threat to life first.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A detailed history is not essential to begin the evaluation</a:t>
            </a:r>
          </a:p>
          <a:p>
            <a:endParaRPr lang="en-US" b="1" i="1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“ABCDE” approach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lack of a definitive diagnosis should never impede the application of an indicated treatment </a:t>
            </a:r>
            <a:r>
              <a:rPr lang="en-US" sz="2800" b="1" i="1" dirty="0" smtClean="0">
                <a:solidFill>
                  <a:srgbClr val="CC0000"/>
                </a:solidFill>
              </a:rPr>
              <a:t>”J Styner”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26" name="Picture 2" descr="C:\Users\Dr. Hassan\Desktop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1"/>
            <a:ext cx="7010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C0000"/>
                </a:solidFill>
              </a:rPr>
              <a:t>Trauma Roles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/>
            <a:r>
              <a:rPr lang="en-US" b="1" i="1" dirty="0" smtClean="0"/>
              <a:t>Trauma captain leads the team</a:t>
            </a:r>
          </a:p>
          <a:p>
            <a:pPr lvl="1"/>
            <a:r>
              <a:rPr lang="en-US" b="1" i="1" dirty="0" smtClean="0"/>
              <a:t>Interventionalists(Radiologist)</a:t>
            </a:r>
          </a:p>
          <a:p>
            <a:pPr lvl="1"/>
            <a:r>
              <a:rPr lang="en-US" b="1" i="1" dirty="0" smtClean="0"/>
              <a:t>Nurses</a:t>
            </a:r>
          </a:p>
          <a:p>
            <a:pPr lvl="1"/>
            <a:r>
              <a:rPr lang="en-US" b="1" i="1" dirty="0" smtClean="0"/>
              <a:t>Recorder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Dr. Hassan\Desktop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55900"/>
            <a:ext cx="5715000" cy="41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 Hassan\Desktop\pics trauma\princess-diana-william-and-ha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304800"/>
            <a:ext cx="7543800" cy="716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/>
              <a:t>H</a:t>
            </a:r>
            <a:r>
              <a:rPr lang="en-US" sz="5300" b="1" dirty="0" smtClean="0"/>
              <a:t>ead Injury</a:t>
            </a:r>
            <a:endParaRPr lang="en-US" sz="5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400300"/>
            <a:ext cx="6400800" cy="17526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EMS…. 1122</a:t>
            </a:r>
            <a:endParaRPr lang="en-US" dirty="0"/>
          </a:p>
        </p:txBody>
      </p:sp>
      <p:pic>
        <p:nvPicPr>
          <p:cNvPr id="4" name="Picture 4" descr="r356955_16430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114800" cy="4648200"/>
          </a:xfrm>
          <a:prstGeom prst="rect">
            <a:avLst/>
          </a:prstGeom>
          <a:noFill/>
        </p:spPr>
      </p:pic>
      <p:pic>
        <p:nvPicPr>
          <p:cNvPr id="2050" name="Picture 2" descr="C:\Users\Dr. Hassan\Desktop\pics trauma\trau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267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and E </a:t>
            </a:r>
            <a:endParaRPr lang="en-US" dirty="0"/>
          </a:p>
        </p:txBody>
      </p:sp>
      <p:pic>
        <p:nvPicPr>
          <p:cNvPr id="4098" name="Picture 2" descr="C:\Users\Dr. Hassan\Desktop\pics trauma\TRAUMA_FS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824831"/>
            <a:ext cx="56896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Survey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Patients are assessed and treatment priorities established based on their injuries, vital signs, and injury mechanisms.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	Airway and c-spine protection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	Breathing and ventilation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	Circulation with hemorrhage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	Disability/Neurologic status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	Exposure/Environmental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000" dirty="0" smtClean="0"/>
              <a:t>How do we evaluate the airway?</a:t>
            </a:r>
          </a:p>
        </p:txBody>
      </p:sp>
      <p:pic>
        <p:nvPicPr>
          <p:cNvPr id="2050" name="Picture 2" descr="C:\Users\Dr. Hassan\Desktop\recente3-0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572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 Airway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Airway should be assessed for patency.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Is the patient able to communicate verbally?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Inspect for any foreign bodies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Examine for stridor, hoarseness, gurgling, pooled secretions or blood.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Airway Interventions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Supplemental oxygen</a:t>
            </a:r>
          </a:p>
          <a:p>
            <a:r>
              <a:rPr lang="en-US" dirty="0" smtClean="0"/>
              <a:t>Suction </a:t>
            </a:r>
          </a:p>
          <a:p>
            <a:r>
              <a:rPr lang="en-US" dirty="0" smtClean="0"/>
              <a:t>Chin lift/jaw thrust </a:t>
            </a:r>
          </a:p>
          <a:p>
            <a:r>
              <a:rPr lang="en-US" dirty="0" smtClean="0"/>
              <a:t>Oral/nasal airways</a:t>
            </a:r>
          </a:p>
          <a:p>
            <a:r>
              <a:rPr lang="en-US" b="1" i="1" dirty="0" smtClean="0">
                <a:solidFill>
                  <a:srgbClr val="CC0000"/>
                </a:solidFill>
              </a:rPr>
              <a:t>Definitive airways</a:t>
            </a:r>
          </a:p>
          <a:p>
            <a:pPr lvl="1"/>
            <a:r>
              <a:rPr lang="en-US" dirty="0" err="1" smtClean="0"/>
              <a:t>Endotracheal</a:t>
            </a:r>
            <a:r>
              <a:rPr lang="en-US" dirty="0" smtClean="0"/>
              <a:t> Intubation for comatose patients (GCS&lt;8)</a:t>
            </a:r>
          </a:p>
          <a:p>
            <a:pPr lvl="1"/>
            <a:r>
              <a:rPr lang="en-US" dirty="0" smtClean="0"/>
              <a:t>Tracheostomy in selected patients.</a:t>
            </a:r>
          </a:p>
        </p:txBody>
      </p:sp>
      <p:pic>
        <p:nvPicPr>
          <p:cNvPr id="17412" name="Picture 5" descr="intubation?size=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82733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C0000"/>
                </a:solidFill>
              </a:rPr>
              <a:t>Difficult Airway</a:t>
            </a:r>
          </a:p>
        </p:txBody>
      </p:sp>
      <p:pic>
        <p:nvPicPr>
          <p:cNvPr id="18435" name="Picture 1028" descr="air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37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C0000"/>
                </a:solidFill>
              </a:rPr>
              <a:t>A tracheostomy</a:t>
            </a:r>
            <a:endParaRPr lang="en-US" b="1" i="1" dirty="0">
              <a:solidFill>
                <a:srgbClr val="CC0000"/>
              </a:solidFill>
            </a:endParaRPr>
          </a:p>
        </p:txBody>
      </p:sp>
      <p:pic>
        <p:nvPicPr>
          <p:cNvPr id="4" name="Content Placeholder 3" descr="220px-Tracheostomy_tu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3810000" cy="4343400"/>
          </a:xfrm>
        </p:spPr>
      </p:pic>
      <p:pic>
        <p:nvPicPr>
          <p:cNvPr id="5" name="Picture 4" descr="Tracheostom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803400"/>
            <a:ext cx="37592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3352800" cy="3886200"/>
          </a:xfrm>
        </p:spPr>
      </p:pic>
      <p:pic>
        <p:nvPicPr>
          <p:cNvPr id="6" name="Picture 5" descr="Traqueostom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81200"/>
            <a:ext cx="3505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Breathing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What can we look for clinically to assess a patient’s ‘breathing’ status?</a:t>
            </a:r>
          </a:p>
        </p:txBody>
      </p:sp>
      <p:pic>
        <p:nvPicPr>
          <p:cNvPr id="3074" name="Picture 2" descr="C:\Users\Dr. Hassan\Desktop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2514600"/>
            <a:ext cx="558165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year resolution??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iazi\Desktop\images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1013"/>
            <a:ext cx="7693025" cy="45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B- Breathing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Inspect, </a:t>
            </a:r>
            <a:r>
              <a:rPr lang="en-US" dirty="0" err="1" smtClean="0"/>
              <a:t>palpate,percuss</a:t>
            </a:r>
            <a:r>
              <a:rPr lang="en-US" dirty="0" smtClean="0"/>
              <a:t> and </a:t>
            </a:r>
            <a:r>
              <a:rPr lang="en-US" dirty="0" err="1" smtClean="0"/>
              <a:t>auscultate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Deviated trachea, </a:t>
            </a:r>
            <a:r>
              <a:rPr lang="en-US" dirty="0" err="1" smtClean="0"/>
              <a:t>crepitus</a:t>
            </a:r>
            <a:r>
              <a:rPr lang="en-US" dirty="0" smtClean="0"/>
              <a:t>, flail chest, sucking chest wound, absence of breath sounds</a:t>
            </a:r>
          </a:p>
          <a:p>
            <a:r>
              <a:rPr lang="en-US" dirty="0" smtClean="0"/>
              <a:t>CXR to evaluate lung fields.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Flail Chest</a:t>
            </a:r>
          </a:p>
        </p:txBody>
      </p:sp>
      <p:pic>
        <p:nvPicPr>
          <p:cNvPr id="21507" name="Picture 4" descr="r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Subcutaneous Emphysema</a:t>
            </a:r>
          </a:p>
        </p:txBody>
      </p:sp>
      <p:pic>
        <p:nvPicPr>
          <p:cNvPr id="22531" name="Picture 1028" descr="su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405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29" descr="subq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43053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Breathing Interventions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Ventilate with 100% oxygen</a:t>
            </a:r>
          </a:p>
          <a:p>
            <a:r>
              <a:rPr lang="en-US" dirty="0" smtClean="0"/>
              <a:t>Needle decompression if tension </a:t>
            </a:r>
            <a:r>
              <a:rPr lang="en-US" dirty="0" err="1" smtClean="0"/>
              <a:t>pneumothorax</a:t>
            </a:r>
            <a:r>
              <a:rPr lang="en-US" dirty="0" smtClean="0"/>
              <a:t> suspected</a:t>
            </a:r>
          </a:p>
          <a:p>
            <a:r>
              <a:rPr lang="en-US" dirty="0" smtClean="0"/>
              <a:t>Chest tubes for </a:t>
            </a:r>
            <a:r>
              <a:rPr lang="en-US" dirty="0" err="1" smtClean="0"/>
              <a:t>pneumothorax</a:t>
            </a:r>
            <a:r>
              <a:rPr lang="en-US" dirty="0" smtClean="0"/>
              <a:t> / </a:t>
            </a:r>
            <a:r>
              <a:rPr lang="en-US" dirty="0" err="1" smtClean="0"/>
              <a:t>hemothorax</a:t>
            </a:r>
            <a:endParaRPr lang="en-US" dirty="0" smtClean="0"/>
          </a:p>
          <a:p>
            <a:r>
              <a:rPr lang="en-US" dirty="0" smtClean="0"/>
              <a:t>Occlusive dressing to sucking chest wound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Tension Pneumothorax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How do you treat this?</a:t>
            </a:r>
          </a:p>
        </p:txBody>
      </p:sp>
      <p:pic>
        <p:nvPicPr>
          <p:cNvPr id="62470" name="Picture 6" descr="thort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6480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figurelarge21-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48990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Needle decompression </a:t>
            </a:r>
            <a:endParaRPr lang="en-US" dirty="0"/>
          </a:p>
        </p:txBody>
      </p:sp>
      <p:pic>
        <p:nvPicPr>
          <p:cNvPr id="4" name="Content Placeholder 3" descr="19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200400" cy="4495800"/>
          </a:xfrm>
        </p:spPr>
      </p:pic>
      <p:pic>
        <p:nvPicPr>
          <p:cNvPr id="5" name="Picture 4" descr="needle decompre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41148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imNeedleThora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4191000" cy="5056981"/>
          </a:xfrm>
        </p:spPr>
      </p:pic>
      <p:pic>
        <p:nvPicPr>
          <p:cNvPr id="5" name="Picture 4" descr="decompress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3000"/>
            <a:ext cx="4419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Tube  </a:t>
            </a:r>
          </a:p>
        </p:txBody>
      </p:sp>
      <p:pic>
        <p:nvPicPr>
          <p:cNvPr id="24579" name="Picture 4" descr="gswch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</a:t>
            </a:r>
            <a:endParaRPr lang="en-US" dirty="0"/>
          </a:p>
        </p:txBody>
      </p:sp>
      <p:pic>
        <p:nvPicPr>
          <p:cNvPr id="4" name="Content Placeholder 3" descr="1554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371600"/>
            <a:ext cx="4267200" cy="5334000"/>
          </a:xfrm>
        </p:spPr>
      </p:pic>
      <p:pic>
        <p:nvPicPr>
          <p:cNvPr id="5" name="Picture 4" descr="wallpaper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4038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C- Circulation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Hemorrhagic shock should be assumed in any hypotensive trauma patient. </a:t>
            </a:r>
          </a:p>
          <a:p>
            <a:r>
              <a:rPr lang="en-US" b="1" i="1" dirty="0" smtClean="0">
                <a:solidFill>
                  <a:srgbClr val="CC0000"/>
                </a:solidFill>
              </a:rPr>
              <a:t>Rapid assessment of hemodynamic status</a:t>
            </a:r>
          </a:p>
          <a:p>
            <a:pPr lvl="1"/>
            <a:r>
              <a:rPr lang="en-US" dirty="0" smtClean="0"/>
              <a:t>Level of consciousness</a:t>
            </a:r>
          </a:p>
          <a:p>
            <a:pPr lvl="1"/>
            <a:r>
              <a:rPr lang="en-US" dirty="0" smtClean="0"/>
              <a:t>Skin color</a:t>
            </a:r>
          </a:p>
          <a:p>
            <a:pPr lvl="1"/>
            <a:r>
              <a:rPr lang="en-US" dirty="0" smtClean="0"/>
              <a:t>Pulses in four extremities</a:t>
            </a:r>
          </a:p>
          <a:p>
            <a:pPr lvl="1"/>
            <a:r>
              <a:rPr lang="en-US" dirty="0" smtClean="0"/>
              <a:t>Blood pressure and pulse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A 25 year old man is rushed to the emergency room after an motorbike accident. He had </a:t>
            </a:r>
            <a:r>
              <a:rPr lang="en-US" dirty="0" smtClean="0"/>
              <a:t> </a:t>
            </a:r>
            <a:r>
              <a:rPr lang="en-US" dirty="0" smtClean="0"/>
              <a:t>trauma to </a:t>
            </a:r>
            <a:r>
              <a:rPr lang="en-US" dirty="0" smtClean="0"/>
              <a:t>left side of skull. </a:t>
            </a:r>
            <a:endParaRPr lang="en-US" dirty="0"/>
          </a:p>
        </p:txBody>
      </p:sp>
      <p:pic>
        <p:nvPicPr>
          <p:cNvPr id="5" name="Content Placeholder 3" descr="15fa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0"/>
            <a:ext cx="79248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Circulation Interventions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CC0000"/>
                </a:solidFill>
              </a:rPr>
              <a:t>Apply pressure to sites of external hemorrhage</a:t>
            </a:r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CC0000"/>
                </a:solidFill>
              </a:rPr>
              <a:t>Establish IV access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2 large bore IVs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Central lines if indicated</a:t>
            </a:r>
          </a:p>
          <a:p>
            <a:pPr>
              <a:lnSpc>
                <a:spcPct val="90000"/>
              </a:lnSpc>
              <a:buNone/>
            </a:pPr>
            <a:endParaRPr lang="en-US" sz="2800" b="1" i="1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i="1" dirty="0" smtClean="0">
                <a:solidFill>
                  <a:srgbClr val="CC0000"/>
                </a:solidFill>
              </a:rPr>
              <a:t>Volume resuscitation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rgbClr val="CC0000"/>
                </a:solidFill>
              </a:rPr>
              <a:t>Have blood ready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C0000"/>
                </a:solidFill>
              </a:rPr>
              <a:t>Massive </a:t>
            </a:r>
            <a:r>
              <a:rPr lang="en-US" b="1" i="1" dirty="0" err="1" smtClean="0">
                <a:solidFill>
                  <a:srgbClr val="CC0000"/>
                </a:solidFill>
              </a:rPr>
              <a:t>Intrathoracic</a:t>
            </a:r>
            <a:r>
              <a:rPr lang="en-US" b="1" i="1" dirty="0" smtClean="0">
                <a:solidFill>
                  <a:srgbClr val="CC0000"/>
                </a:solidFill>
              </a:rPr>
              <a:t> and </a:t>
            </a:r>
            <a:r>
              <a:rPr lang="en-US" b="1" i="1" dirty="0" err="1" smtClean="0">
                <a:solidFill>
                  <a:srgbClr val="CC0000"/>
                </a:solidFill>
              </a:rPr>
              <a:t>Intraabdominal</a:t>
            </a:r>
            <a:r>
              <a:rPr lang="en-US" b="1" i="1" dirty="0" smtClean="0">
                <a:solidFill>
                  <a:srgbClr val="CC0000"/>
                </a:solidFill>
              </a:rPr>
              <a:t> bleed</a:t>
            </a:r>
            <a:endParaRPr lang="en-US" b="1" i="1" dirty="0">
              <a:solidFill>
                <a:srgbClr val="CC0000"/>
              </a:solidFill>
            </a:endParaRPr>
          </a:p>
        </p:txBody>
      </p:sp>
      <p:pic>
        <p:nvPicPr>
          <p:cNvPr id="4" name="Content Placeholder 3" descr="salman_taseer_app6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7912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 Disability(neurological Exam)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b="1" i="1" dirty="0" smtClean="0">
                <a:solidFill>
                  <a:srgbClr val="CC0000"/>
                </a:solidFill>
              </a:rPr>
              <a:t>Level of consciousness</a:t>
            </a:r>
          </a:p>
          <a:p>
            <a:pPr lvl="1"/>
            <a:r>
              <a:rPr lang="en-US" b="1" i="1" dirty="0" smtClean="0">
                <a:solidFill>
                  <a:srgbClr val="CC0000"/>
                </a:solidFill>
              </a:rPr>
              <a:t>Pupil size and reactivity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s1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352800"/>
            <a:ext cx="4038600" cy="3276600"/>
          </a:xfrm>
          <a:prstGeom prst="rect">
            <a:avLst/>
          </a:prstGeom>
        </p:spPr>
      </p:pic>
      <p:pic>
        <p:nvPicPr>
          <p:cNvPr id="5" name="Picture 4" descr="DilatedPup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3352800"/>
            <a:ext cx="3924300" cy="3262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5350"/>
          </a:xfrm>
        </p:spPr>
        <p:txBody>
          <a:bodyPr/>
          <a:lstStyle/>
          <a:p>
            <a:r>
              <a:rPr lang="en-US" smtClean="0"/>
              <a:t>GCS</a:t>
            </a:r>
          </a:p>
        </p:txBody>
      </p:sp>
      <p:graphicFrame>
        <p:nvGraphicFramePr>
          <p:cNvPr id="30812" name="Group 92"/>
          <p:cNvGraphicFramePr>
            <a:graphicFrameLocks noGrp="1"/>
          </p:cNvGraphicFramePr>
          <p:nvPr/>
        </p:nvGraphicFramePr>
        <p:xfrm>
          <a:off x="609600" y="1295400"/>
          <a:ext cx="7772400" cy="445452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EYE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VERBAL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Spontaneous  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Oriented   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Obeys            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Verbal           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Confused    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Localizes    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Pain              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Words       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Flexion       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None          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Sounds     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Decorticate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None       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Decerebrate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None       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Head injury is defined as any trauma to the head other than superficial injuries to the face (NICE 2017)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Traumatic brain injury (TBI) is a non specific term describing blunt, penetration or blast injuries to the brain. TBI can be classified as mild, moderate or severe, typically based on the GCS</a:t>
            </a:r>
          </a:p>
          <a:p>
            <a:pPr marL="0" indent="0">
              <a:buNone/>
            </a:pPr>
            <a:endParaRPr lang="en-US" strike="sngStrik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3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Anatomy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6391"/>
            <a:ext cx="3829050" cy="4479609"/>
          </a:xfrm>
          <a:ln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28" y="1524000"/>
            <a:ext cx="3991672" cy="45720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88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Injury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181350" cy="4343400"/>
          </a:xfrm>
          <a:ln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524000"/>
            <a:ext cx="3600450" cy="42672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81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 Injury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17649"/>
            <a:ext cx="6172200" cy="430851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Contusion</a:t>
            </a:r>
          </a:p>
          <a:p>
            <a:r>
              <a:rPr lang="en-GB" dirty="0"/>
              <a:t>Subdural hematoma</a:t>
            </a:r>
          </a:p>
          <a:p>
            <a:r>
              <a:rPr lang="en-GB" dirty="0"/>
              <a:t>Extradural hematoma</a:t>
            </a:r>
          </a:p>
          <a:p>
            <a:r>
              <a:rPr lang="en-GB" dirty="0"/>
              <a:t>Traumatic subarachnoid haemorrhage</a:t>
            </a:r>
          </a:p>
          <a:p>
            <a:r>
              <a:rPr lang="en-GB" dirty="0"/>
              <a:t>Skull fracture</a:t>
            </a:r>
          </a:p>
          <a:p>
            <a:r>
              <a:rPr lang="en-GB" dirty="0"/>
              <a:t>Concussion</a:t>
            </a:r>
          </a:p>
          <a:p>
            <a:r>
              <a:rPr lang="en-GB" dirty="0"/>
              <a:t>Scalp laceration</a:t>
            </a:r>
          </a:p>
        </p:txBody>
      </p:sp>
    </p:spTree>
    <p:extLst>
      <p:ext uri="{BB962C8B-B14F-4D97-AF65-F5344CB8AC3E}">
        <p14:creationId xmlns:p14="http://schemas.microsoft.com/office/powerpoint/2010/main" val="20122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Cerebral Contusion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95707"/>
            <a:ext cx="6172200" cy="4230456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Bruising to the brain surface</a:t>
            </a:r>
          </a:p>
          <a:p>
            <a:r>
              <a:rPr lang="en-GB" sz="2800" dirty="0"/>
              <a:t>Usually caused by trauma of brain being thrown around inside the skull</a:t>
            </a:r>
          </a:p>
          <a:p>
            <a:r>
              <a:rPr lang="en-GB" sz="2800" dirty="0"/>
              <a:t>Often accompanied by cerebral oedema</a:t>
            </a:r>
          </a:p>
          <a:p>
            <a:r>
              <a:rPr lang="en-GB" sz="2800" dirty="0"/>
              <a:t>Contusions size and oedema can increase post injury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Peak risk for swelling is days 3-5 post injury</a:t>
            </a:r>
            <a:endParaRPr lang="en-GB" sz="2800" dirty="0"/>
          </a:p>
          <a:p>
            <a:r>
              <a:rPr lang="en-GB" sz="2800" dirty="0"/>
              <a:t>Increase risk of seizure activity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Cerebral Contusion</a:t>
            </a:r>
          </a:p>
        </p:txBody>
      </p:sp>
      <p:pic>
        <p:nvPicPr>
          <p:cNvPr id="4" name="Content Placeholder 3" descr="contu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634" y="1412776"/>
            <a:ext cx="3240360" cy="5250584"/>
          </a:xfrm>
        </p:spPr>
      </p:pic>
      <p:pic>
        <p:nvPicPr>
          <p:cNvPr id="6" name="Picture 5" descr="Contusion evolving day 5.jpg"/>
          <p:cNvPicPr>
            <a:picLocks noChangeAspect="1"/>
          </p:cNvPicPr>
          <p:nvPr/>
        </p:nvPicPr>
        <p:blipFill>
          <a:blip r:embed="rId3" cstate="print"/>
          <a:srcRect l="11812" t="2953" r="15143" b="11407"/>
          <a:stretch>
            <a:fillRect/>
          </a:stretch>
        </p:blipFill>
        <p:spPr>
          <a:xfrm>
            <a:off x="4626007" y="1306006"/>
            <a:ext cx="3240361" cy="53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1" t="10478" r="2870" b="43385"/>
          <a:stretch/>
        </p:blipFill>
        <p:spPr bwMode="auto">
          <a:xfrm>
            <a:off x="228600" y="2286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Subdural </a:t>
            </a:r>
            <a:r>
              <a:rPr lang="en-US" dirty="0" err="1"/>
              <a:t>Haematoma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516568"/>
            <a:ext cx="6172200" cy="4609597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Blood gathers between the inner layer of the dura mater and the arachnoid mater. Usually resulting from tears in bridging veins which cross the subdural space </a:t>
            </a:r>
          </a:p>
          <a:p>
            <a:endParaRPr lang="en-GB" sz="2800" dirty="0"/>
          </a:p>
          <a:p>
            <a:r>
              <a:rPr lang="en-GB" sz="2800" dirty="0"/>
              <a:t>Venous bleed </a:t>
            </a:r>
          </a:p>
          <a:p>
            <a:endParaRPr lang="en-GB" sz="2800" dirty="0"/>
          </a:p>
          <a:p>
            <a:r>
              <a:rPr lang="en-GB" sz="2800" dirty="0"/>
              <a:t>Subdural haemorrhage may cause an increase in intracranial pressure (ICP) which can cause compression of and damage to delicate brain tissue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33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Subdural Haematoma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u="sng" dirty="0"/>
          </a:p>
          <a:p>
            <a:r>
              <a:rPr lang="en-GB" sz="2800" dirty="0"/>
              <a:t>Tear in a “Bridging Vein”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Caution: </a:t>
            </a:r>
          </a:p>
          <a:p>
            <a:pPr lvl="1"/>
            <a:r>
              <a:rPr lang="en-GB" sz="2000" dirty="0"/>
              <a:t>Alcohol dependant patients</a:t>
            </a:r>
          </a:p>
          <a:p>
            <a:pPr lvl="1"/>
            <a:r>
              <a:rPr lang="en-GB" sz="2000" dirty="0"/>
              <a:t>Elderly patients</a:t>
            </a:r>
          </a:p>
          <a:p>
            <a:pPr lvl="1"/>
            <a:r>
              <a:rPr lang="en-GB" sz="2000" dirty="0"/>
              <a:t>Anti-coagulant usage 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74" y="3398607"/>
            <a:ext cx="2705616" cy="2429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8"/>
          <a:stretch/>
        </p:blipFill>
        <p:spPr bwMode="auto">
          <a:xfrm>
            <a:off x="4769190" y="1600200"/>
            <a:ext cx="2963583" cy="148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Subdural Haematoma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17" y="1417640"/>
            <a:ext cx="3162767" cy="4525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00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Extradural Haematoma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Extradural hematoma</a:t>
            </a:r>
            <a:r>
              <a:rPr lang="en-GB" dirty="0"/>
              <a:t> is when bleeding occurs between the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tough outer membrane covering the brain and the skull</a:t>
            </a: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Arterial bleed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7" name="Content Placeholder 3" descr="Extra dural 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1347" y="1600202"/>
            <a:ext cx="2684556" cy="4525963"/>
          </a:xfrm>
        </p:spPr>
      </p:pic>
    </p:spTree>
    <p:extLst>
      <p:ext uri="{BB962C8B-B14F-4D97-AF65-F5344CB8AC3E}">
        <p14:creationId xmlns:p14="http://schemas.microsoft.com/office/powerpoint/2010/main" val="19067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Extradural Haematoma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More common in younger patients </a:t>
            </a:r>
          </a:p>
          <a:p>
            <a:r>
              <a:rPr lang="en-GB" sz="2400" dirty="0"/>
              <a:t>Usually results from an </a:t>
            </a:r>
            <a:r>
              <a:rPr lang="en-GB" sz="2400" dirty="0">
                <a:solidFill>
                  <a:srgbClr val="7030A0"/>
                </a:solidFill>
              </a:rPr>
              <a:t>arterial bleed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Patients often have a “LUCID PERIOD” with relatively few symptoms followed by a rapid deterioration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Carry good prognosis if diagnosed in time</a:t>
            </a:r>
          </a:p>
          <a:p>
            <a:pPr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concussion is a mild traumatic brain injury caused by a blunt jolt or blow to the head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The sudden movement causes the brain to bounce around or twist inside the skull</a:t>
            </a:r>
          </a:p>
          <a:p>
            <a:endParaRPr lang="en-US" sz="2800" dirty="0"/>
          </a:p>
          <a:p>
            <a:r>
              <a:rPr lang="en-US" sz="2800" dirty="0"/>
              <a:t>This leads to stretching and damaging of brain cells and causes chemical changes in the brain</a:t>
            </a:r>
          </a:p>
        </p:txBody>
      </p:sp>
    </p:spTree>
    <p:extLst>
      <p:ext uri="{BB962C8B-B14F-4D97-AF65-F5344CB8AC3E}">
        <p14:creationId xmlns:p14="http://schemas.microsoft.com/office/powerpoint/2010/main" val="17704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Concussion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59" y="1572324"/>
            <a:ext cx="4780514" cy="408899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59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527718"/>
            <a:ext cx="6172200" cy="4598446"/>
          </a:xfrm>
        </p:spPr>
        <p:txBody>
          <a:bodyPr>
            <a:noAutofit/>
          </a:bodyPr>
          <a:lstStyle/>
          <a:p>
            <a:pPr lvl="0"/>
            <a:r>
              <a:rPr lang="en-GB" sz="2800" dirty="0">
                <a:solidFill>
                  <a:srgbClr val="000000"/>
                </a:solidFill>
              </a:rPr>
              <a:t>Concussion is regarded as a traumatic brain injury</a:t>
            </a:r>
          </a:p>
          <a:p>
            <a:r>
              <a:rPr lang="en-GB" sz="2800" dirty="0">
                <a:solidFill>
                  <a:srgbClr val="000000"/>
                </a:solidFill>
              </a:rPr>
              <a:t>Can result from a direct or indirect blow to the head </a:t>
            </a:r>
          </a:p>
          <a:p>
            <a:pPr lvl="0"/>
            <a:r>
              <a:rPr lang="en-GB" sz="2800" dirty="0">
                <a:solidFill>
                  <a:srgbClr val="000000"/>
                </a:solidFill>
              </a:rPr>
              <a:t>LOC is not required</a:t>
            </a:r>
          </a:p>
          <a:p>
            <a:pPr lvl="0"/>
            <a:r>
              <a:rPr lang="en-GB" sz="2800" dirty="0">
                <a:solidFill>
                  <a:srgbClr val="000000"/>
                </a:solidFill>
              </a:rPr>
              <a:t>Children are more vulnerable</a:t>
            </a:r>
          </a:p>
          <a:p>
            <a:pPr lvl="0"/>
            <a:r>
              <a:rPr lang="en-GB" sz="2800" dirty="0">
                <a:solidFill>
                  <a:srgbClr val="000000"/>
                </a:solidFill>
              </a:rPr>
              <a:t>Symptoms can evolve over minutes or hours after the event</a:t>
            </a:r>
          </a:p>
          <a:p>
            <a:pPr lvl="0"/>
            <a:r>
              <a:rPr lang="en-GB" sz="2800" dirty="0">
                <a:solidFill>
                  <a:srgbClr val="000000"/>
                </a:solidFill>
              </a:rPr>
              <a:t>Helmets / scrum caps do not protect against concussion</a:t>
            </a:r>
          </a:p>
          <a:p>
            <a:pPr marL="0" lvl="0" indent="0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99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Interventions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Elevated </a:t>
            </a:r>
            <a:r>
              <a:rPr lang="en-US" b="1" i="1" dirty="0" smtClean="0">
                <a:solidFill>
                  <a:srgbClr val="FF0000"/>
                </a:solidFill>
              </a:rPr>
              <a:t>ICP due to head injury</a:t>
            </a:r>
          </a:p>
          <a:p>
            <a:pPr lvl="1"/>
            <a:r>
              <a:rPr lang="en-US" dirty="0" err="1" smtClean="0"/>
              <a:t>Mannitol</a:t>
            </a:r>
            <a:endParaRPr lang="en-US" dirty="0" smtClean="0"/>
          </a:p>
          <a:p>
            <a:pPr lvl="1"/>
            <a:r>
              <a:rPr lang="en-US" dirty="0" smtClean="0"/>
              <a:t>Steroids</a:t>
            </a:r>
          </a:p>
          <a:p>
            <a:pPr lvl="1"/>
            <a:r>
              <a:rPr lang="en-US" dirty="0" smtClean="0"/>
              <a:t>Emergency decompression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Extradural</a:t>
            </a:r>
            <a:r>
              <a:rPr lang="en-US" dirty="0" smtClean="0"/>
              <a:t> Hematoma</a:t>
            </a:r>
          </a:p>
        </p:txBody>
      </p:sp>
      <p:pic>
        <p:nvPicPr>
          <p:cNvPr id="45059" name="Picture 4" descr="epid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14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epidur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48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1"/>
            <a:ext cx="7315199" cy="59436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9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Subdural Hematoma with SAH</a:t>
            </a:r>
          </a:p>
        </p:txBody>
      </p:sp>
      <p:pic>
        <p:nvPicPr>
          <p:cNvPr id="46083" name="Picture 4" descr="subduralands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33705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 hole procedure</a:t>
            </a:r>
            <a:endParaRPr lang="en-US" dirty="0"/>
          </a:p>
        </p:txBody>
      </p:sp>
      <p:pic>
        <p:nvPicPr>
          <p:cNvPr id="4" name="Content Placeholder 3" descr="63031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924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Craniotomy </a:t>
            </a:r>
            <a:endParaRPr lang="en-US" dirty="0"/>
          </a:p>
        </p:txBody>
      </p:sp>
      <p:pic>
        <p:nvPicPr>
          <p:cNvPr id="1026" name="Picture 2" descr="C:\Users\Dr. Hassan\Desktop\awakecranioto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3799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Glasgow coma scale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3" t="12288" r="11176" b="37354"/>
          <a:stretch/>
        </p:blipFill>
        <p:spPr bwMode="auto">
          <a:xfrm>
            <a:off x="838200" y="1529983"/>
            <a:ext cx="7315200" cy="532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          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was pale .His blood pressure was 90/60, and his heart rate was 120 beats per minutes.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manage this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class’s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Airway</a:t>
            </a:r>
          </a:p>
          <a:p>
            <a:r>
              <a:rPr lang="en-US" dirty="0" smtClean="0"/>
              <a:t>Breathing</a:t>
            </a:r>
          </a:p>
          <a:p>
            <a:r>
              <a:rPr lang="en-US" dirty="0" smtClean="0"/>
              <a:t> circulation</a:t>
            </a:r>
          </a:p>
          <a:p>
            <a:r>
              <a:rPr lang="en-US" dirty="0" smtClean="0"/>
              <a:t>X ray skull</a:t>
            </a:r>
          </a:p>
          <a:p>
            <a:r>
              <a:rPr lang="en-US" dirty="0" smtClean="0"/>
              <a:t>Secondary </a:t>
            </a:r>
            <a:r>
              <a:rPr lang="en-US" dirty="0" err="1" smtClean="0"/>
              <a:t>survery</a:t>
            </a:r>
            <a:endParaRPr lang="en-US" dirty="0" smtClean="0"/>
          </a:p>
          <a:p>
            <a:r>
              <a:rPr lang="en-US" dirty="0" smtClean="0"/>
              <a:t>Exposure</a:t>
            </a:r>
          </a:p>
          <a:p>
            <a:r>
              <a:rPr lang="en-US" dirty="0" smtClean="0"/>
              <a:t>Iv line</a:t>
            </a:r>
          </a:p>
          <a:p>
            <a:r>
              <a:rPr lang="en-US" dirty="0" smtClean="0"/>
              <a:t>Ct scan</a:t>
            </a:r>
          </a:p>
          <a:p>
            <a:r>
              <a:rPr lang="en-US" dirty="0" smtClean="0"/>
              <a:t>Fluids</a:t>
            </a:r>
          </a:p>
          <a:p>
            <a:r>
              <a:rPr lang="en-US" dirty="0" smtClean="0"/>
              <a:t>Blood</a:t>
            </a:r>
          </a:p>
          <a:p>
            <a:r>
              <a:rPr lang="en-US" dirty="0" err="1" smtClean="0"/>
              <a:t>Prophylatic</a:t>
            </a:r>
            <a:r>
              <a:rPr lang="en-US" dirty="0" smtClean="0"/>
              <a:t> </a:t>
            </a:r>
            <a:r>
              <a:rPr lang="en-US" dirty="0" err="1" smtClean="0"/>
              <a:t>antiobiotics</a:t>
            </a:r>
            <a:endParaRPr lang="en-US" dirty="0" smtClean="0"/>
          </a:p>
          <a:p>
            <a:r>
              <a:rPr lang="en-US" dirty="0" smtClean="0"/>
              <a:t>Tetanus</a:t>
            </a:r>
          </a:p>
          <a:p>
            <a:r>
              <a:rPr lang="en-US" dirty="0" err="1" smtClean="0"/>
              <a:t>Vitlas</a:t>
            </a:r>
            <a:endParaRPr lang="en-US" dirty="0" smtClean="0"/>
          </a:p>
          <a:p>
            <a:r>
              <a:rPr lang="en-US" dirty="0" smtClean="0"/>
              <a:t>G C S</a:t>
            </a:r>
          </a:p>
          <a:p>
            <a:r>
              <a:rPr lang="en-US" dirty="0" smtClean="0"/>
              <a:t>Painkiller</a:t>
            </a:r>
          </a:p>
          <a:p>
            <a:r>
              <a:rPr lang="en-US" dirty="0" err="1" smtClean="0"/>
              <a:t>Trachoestomy</a:t>
            </a:r>
            <a:endParaRPr lang="en-US" dirty="0" smtClean="0"/>
          </a:p>
          <a:p>
            <a:r>
              <a:rPr lang="en-US" dirty="0" smtClean="0"/>
              <a:t>Suturing </a:t>
            </a:r>
          </a:p>
          <a:p>
            <a:r>
              <a:rPr lang="en-US" dirty="0" err="1" smtClean="0"/>
              <a:t>Reffered</a:t>
            </a:r>
            <a:r>
              <a:rPr lang="en-US" dirty="0" smtClean="0"/>
              <a:t>  to 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08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968</Words>
  <Application>Microsoft Office PowerPoint</Application>
  <PresentationFormat>On-screen Show (4:3)</PresentationFormat>
  <Paragraphs>228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Happy New Year</vt:lpstr>
      <vt:lpstr>       Head Injury</vt:lpstr>
      <vt:lpstr>New year resolution??</vt:lpstr>
      <vt:lpstr>History</vt:lpstr>
      <vt:lpstr>PowerPoint Presentation</vt:lpstr>
      <vt:lpstr>PowerPoint Presentation</vt:lpstr>
      <vt:lpstr>PowerPoint Presentation</vt:lpstr>
      <vt:lpstr>PowerPoint Presentation</vt:lpstr>
      <vt:lpstr>class’s turn</vt:lpstr>
      <vt:lpstr>PowerPoint Presentation</vt:lpstr>
      <vt:lpstr>Primary survey</vt:lpstr>
      <vt:lpstr>Secondary survey</vt:lpstr>
      <vt:lpstr> ATLS:Trimodal Death distribution </vt:lpstr>
      <vt:lpstr>Second peak </vt:lpstr>
      <vt:lpstr>PowerPoint Presentation</vt:lpstr>
      <vt:lpstr>PowerPoint Presentation</vt:lpstr>
      <vt:lpstr> Concepts of ATLS</vt:lpstr>
      <vt:lpstr>The lack of a definitive diagnosis should never impede the application of an indicated treatment ”J Styner” </vt:lpstr>
      <vt:lpstr>Trauma Roles </vt:lpstr>
      <vt:lpstr>EMS…. 1122</vt:lpstr>
      <vt:lpstr>A and E </vt:lpstr>
      <vt:lpstr>Primary Survey</vt:lpstr>
      <vt:lpstr>Airway</vt:lpstr>
      <vt:lpstr>A- Airway</vt:lpstr>
      <vt:lpstr>Airway Interventions</vt:lpstr>
      <vt:lpstr>Difficult Airway</vt:lpstr>
      <vt:lpstr>A tracheostomy</vt:lpstr>
      <vt:lpstr>PowerPoint Presentation</vt:lpstr>
      <vt:lpstr>Breathing</vt:lpstr>
      <vt:lpstr>B- Breathing</vt:lpstr>
      <vt:lpstr>Flail Chest</vt:lpstr>
      <vt:lpstr>Subcutaneous Emphysema</vt:lpstr>
      <vt:lpstr>Breathing Interventions</vt:lpstr>
      <vt:lpstr>Tension Pneumothorax</vt:lpstr>
      <vt:lpstr>Needle decompression </vt:lpstr>
      <vt:lpstr>PowerPoint Presentation</vt:lpstr>
      <vt:lpstr>Chest Tube  </vt:lpstr>
      <vt:lpstr>Breathing</vt:lpstr>
      <vt:lpstr>C- Circulation</vt:lpstr>
      <vt:lpstr>Circulation Interventions</vt:lpstr>
      <vt:lpstr>Massive Intrathoracic and Intraabdominal bleed</vt:lpstr>
      <vt:lpstr>D- Disability(neurological Exam) </vt:lpstr>
      <vt:lpstr>GCS</vt:lpstr>
      <vt:lpstr>Definition</vt:lpstr>
      <vt:lpstr>Basic Anatomy</vt:lpstr>
      <vt:lpstr>Head Injury</vt:lpstr>
      <vt:lpstr>Head Injury Types</vt:lpstr>
      <vt:lpstr>Cerebral Contusion</vt:lpstr>
      <vt:lpstr>Cerebral Contusion</vt:lpstr>
      <vt:lpstr>Subdural Haematoma</vt:lpstr>
      <vt:lpstr>Subdural Haematoma</vt:lpstr>
      <vt:lpstr>Subdural Haematoma</vt:lpstr>
      <vt:lpstr>Extradural Haematoma</vt:lpstr>
      <vt:lpstr>Extradural Haematoma</vt:lpstr>
      <vt:lpstr>Concussion</vt:lpstr>
      <vt:lpstr>Concussion</vt:lpstr>
      <vt:lpstr>Concussion</vt:lpstr>
      <vt:lpstr> Interventions</vt:lpstr>
      <vt:lpstr>Extradural Hematoma</vt:lpstr>
      <vt:lpstr>Subdural Hematoma with SAH</vt:lpstr>
      <vt:lpstr>Burr hole procedure</vt:lpstr>
      <vt:lpstr>Craniotomy </vt:lpstr>
      <vt:lpstr>Glasgow coma scale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Blunt Abdominal Trauma</dc:title>
  <dc:creator>Dr. Hassan</dc:creator>
  <cp:lastModifiedBy>Niazi</cp:lastModifiedBy>
  <cp:revision>233</cp:revision>
  <dcterms:created xsi:type="dcterms:W3CDTF">2006-08-16T00:00:00Z</dcterms:created>
  <dcterms:modified xsi:type="dcterms:W3CDTF">2020-01-02T11:08:30Z</dcterms:modified>
</cp:coreProperties>
</file>