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3" r:id="rId6"/>
    <p:sldId id="260" r:id="rId7"/>
    <p:sldId id="264" r:id="rId8"/>
    <p:sldId id="266" r:id="rId9"/>
    <p:sldId id="261"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960325-0930-452A-8F21-3390621DACE7}"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632406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60325-0930-452A-8F21-3390621DACE7}"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65143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60325-0930-452A-8F21-3390621DACE7}"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2154079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960325-0930-452A-8F21-3390621DACE7}"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2488206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960325-0930-452A-8F21-3390621DACE7}" type="datetimeFigureOut">
              <a:rPr lang="en-US" smtClean="0"/>
              <a:t>3/24/2015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202055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960325-0930-452A-8F21-3390621DACE7}"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3888861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960325-0930-452A-8F21-3390621DACE7}" type="datetimeFigureOut">
              <a:rPr lang="en-US" smtClean="0"/>
              <a:t>3/24/2015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2139215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960325-0930-452A-8F21-3390621DACE7}" type="datetimeFigureOut">
              <a:rPr lang="en-US" smtClean="0"/>
              <a:t>3/24/2015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1940957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960325-0930-452A-8F21-3390621DACE7}" type="datetimeFigureOut">
              <a:rPr lang="en-US" smtClean="0"/>
              <a:t>3/24/2015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2379829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960325-0930-452A-8F21-3390621DACE7}"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1444371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960325-0930-452A-8F21-3390621DACE7}" type="datetimeFigureOut">
              <a:rPr lang="en-US" smtClean="0"/>
              <a:t>3/24/2015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627AD-BE26-45D0-8473-5DBFB0EBB3F2}" type="slidenum">
              <a:rPr lang="en-US" smtClean="0"/>
              <a:t>‹#›</a:t>
            </a:fld>
            <a:endParaRPr lang="en-US"/>
          </a:p>
        </p:txBody>
      </p:sp>
    </p:spTree>
    <p:extLst>
      <p:ext uri="{BB962C8B-B14F-4D97-AF65-F5344CB8AC3E}">
        <p14:creationId xmlns:p14="http://schemas.microsoft.com/office/powerpoint/2010/main" val="198008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960325-0930-452A-8F21-3390621DACE7}" type="datetimeFigureOut">
              <a:rPr lang="en-US" smtClean="0"/>
              <a:t>3/24/2015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627AD-BE26-45D0-8473-5DBFB0EBB3F2}" type="slidenum">
              <a:rPr lang="en-US" smtClean="0"/>
              <a:t>‹#›</a:t>
            </a:fld>
            <a:endParaRPr lang="en-US"/>
          </a:p>
        </p:txBody>
      </p:sp>
    </p:spTree>
    <p:extLst>
      <p:ext uri="{BB962C8B-B14F-4D97-AF65-F5344CB8AC3E}">
        <p14:creationId xmlns:p14="http://schemas.microsoft.com/office/powerpoint/2010/main" val="20584861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Feminism?</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Feminism</a:t>
            </a:r>
            <a:r>
              <a:rPr lang="en-US" dirty="0"/>
              <a:t> is a collection of movements and ideologies aimed at defining, establishing, and defending equal political, economic, and social rights for women. This includes seeking to establish equal opportunities for women in education and employment. A </a:t>
            </a:r>
            <a:r>
              <a:rPr lang="en-US" b="1" dirty="0"/>
              <a:t>feminist</a:t>
            </a:r>
            <a:r>
              <a:rPr lang="en-US" dirty="0"/>
              <a:t> advocates or supports the rights and equality of women. </a:t>
            </a:r>
            <a:endParaRPr lang="en-US" dirty="0" smtClean="0"/>
          </a:p>
          <a:p>
            <a:pPr marL="0" indent="0">
              <a:buNone/>
            </a:pPr>
            <a:endParaRPr lang="en-US" dirty="0"/>
          </a:p>
          <a:p>
            <a:r>
              <a:rPr lang="en-US" dirty="0"/>
              <a:t>Feminist activists campaign for women's rights – such as in contract law, property, and voting </a:t>
            </a:r>
            <a:r>
              <a:rPr lang="en-US" dirty="0" smtClean="0"/>
              <a:t>. Feminist </a:t>
            </a:r>
            <a:r>
              <a:rPr lang="en-US" dirty="0"/>
              <a:t>campaigns have changed societies, particularly in the West, by achieving women's suffrage,  equal pay for women, </a:t>
            </a:r>
            <a:r>
              <a:rPr lang="en-US" dirty="0" smtClean="0"/>
              <a:t>and </a:t>
            </a:r>
            <a:r>
              <a:rPr lang="en-US" dirty="0"/>
              <a:t>the right to enter into </a:t>
            </a:r>
            <a:r>
              <a:rPr lang="en-US" dirty="0" smtClean="0"/>
              <a:t>own </a:t>
            </a:r>
            <a:r>
              <a:rPr lang="en-US" dirty="0"/>
              <a:t>property. Feminists have worked to protect women and girls from domestic violence, sexual </a:t>
            </a:r>
            <a:r>
              <a:rPr lang="en-US" dirty="0" smtClean="0"/>
              <a:t>harassment, </a:t>
            </a:r>
            <a:r>
              <a:rPr lang="en-US" dirty="0"/>
              <a:t>and sexual assault. They have also advocated for workplace rights, including maternity leave, and against forms of discrimination against </a:t>
            </a:r>
            <a:r>
              <a:rPr lang="en-US" dirty="0" smtClean="0"/>
              <a:t>women.</a:t>
            </a:r>
            <a:endParaRPr lang="en-US" dirty="0"/>
          </a:p>
          <a:p>
            <a:endParaRPr lang="en-US" dirty="0"/>
          </a:p>
        </p:txBody>
      </p:sp>
    </p:spTree>
    <p:extLst>
      <p:ext uri="{BB962C8B-B14F-4D97-AF65-F5344CB8AC3E}">
        <p14:creationId xmlns:p14="http://schemas.microsoft.com/office/powerpoint/2010/main" val="1877417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1990s</a:t>
            </a:r>
            <a:r>
              <a:rPr lang="en-US" dirty="0" smtClean="0"/>
              <a:t> </a:t>
            </a:r>
            <a:r>
              <a:rPr lang="en-US" dirty="0"/>
              <a:t> the U.S. Supreme Court declared that employers could not exclude women from </a:t>
            </a:r>
            <a:r>
              <a:rPr lang="en-US" dirty="0" smtClean="0"/>
              <a:t>jobs</a:t>
            </a:r>
          </a:p>
          <a:p>
            <a:r>
              <a:rPr lang="en-US" b="1" dirty="0"/>
              <a:t>1991</a:t>
            </a:r>
            <a:r>
              <a:rPr lang="en-US" dirty="0"/>
              <a:t>: Opportunity 2000 was launched. It was the first campaign in the United Kingdom aimed at increasing the quality and quantity of women's employment </a:t>
            </a:r>
            <a:r>
              <a:rPr lang="en-US" dirty="0" smtClean="0"/>
              <a:t>opportunities</a:t>
            </a:r>
          </a:p>
          <a:p>
            <a:r>
              <a:rPr lang="en-US" b="1" dirty="0"/>
              <a:t>2004</a:t>
            </a:r>
            <a:r>
              <a:rPr lang="en-US" dirty="0"/>
              <a:t>: Asylum Gender Guidelines were introduced by the Home Office of the United Kingdom to tackle issues involving women fleeing their countries</a:t>
            </a:r>
            <a:r>
              <a:rPr lang="en-US" dirty="0" smtClean="0"/>
              <a:t>.</a:t>
            </a:r>
          </a:p>
          <a:p>
            <a:r>
              <a:rPr lang="en-US" b="1" dirty="0"/>
              <a:t>2008</a:t>
            </a:r>
            <a:r>
              <a:rPr lang="en-US" dirty="0"/>
              <a:t>: Norway requires all companies to have at least forty percent women on their </a:t>
            </a:r>
            <a:r>
              <a:rPr lang="en-US" dirty="0" smtClean="0"/>
              <a:t>boards</a:t>
            </a:r>
          </a:p>
          <a:p>
            <a:r>
              <a:rPr lang="en-US" b="1" dirty="0"/>
              <a:t>2013</a:t>
            </a:r>
            <a:r>
              <a:rPr lang="en-US" dirty="0"/>
              <a:t>: The first woman to bring a gender discrimination lawsuit in China, a 23 year old who goes by the pseudonym of Cao </a:t>
            </a:r>
            <a:r>
              <a:rPr lang="en-US" dirty="0" err="1"/>
              <a:t>Ju</a:t>
            </a:r>
            <a:r>
              <a:rPr lang="en-US" dirty="0"/>
              <a:t>, won a small settlement of 30,000 </a:t>
            </a:r>
            <a:r>
              <a:rPr lang="en-US" dirty="0" err="1"/>
              <a:t>yuan</a:t>
            </a:r>
            <a:r>
              <a:rPr lang="en-US" dirty="0"/>
              <a:t> and an official apology</a:t>
            </a:r>
            <a:endParaRPr lang="en-US" b="1" dirty="0"/>
          </a:p>
        </p:txBody>
      </p:sp>
    </p:spTree>
    <p:extLst>
      <p:ext uri="{BB962C8B-B14F-4D97-AF65-F5344CB8AC3E}">
        <p14:creationId xmlns:p14="http://schemas.microsoft.com/office/powerpoint/2010/main" val="2747034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b="1" dirty="0"/>
              <a:t>A little view on History of Feminism</a:t>
            </a:r>
            <a:endParaRPr lang="en-US" dirty="0"/>
          </a:p>
        </p:txBody>
      </p:sp>
      <p:sp>
        <p:nvSpPr>
          <p:cNvPr id="3" name="Content Placeholder 2"/>
          <p:cNvSpPr>
            <a:spLocks noGrp="1"/>
          </p:cNvSpPr>
          <p:nvPr>
            <p:ph idx="1"/>
          </p:nvPr>
        </p:nvSpPr>
        <p:spPr/>
        <p:txBody>
          <a:bodyPr>
            <a:normAutofit fontScale="92500" lnSpcReduction="20000"/>
          </a:bodyPr>
          <a:lstStyle/>
          <a:p>
            <a:r>
              <a:rPr lang="en-US" dirty="0"/>
              <a:t>Charles Fourier, a Utopian </a:t>
            </a:r>
            <a:r>
              <a:rPr lang="en-US" dirty="0" smtClean="0"/>
              <a:t>Socialist</a:t>
            </a:r>
            <a:r>
              <a:rPr lang="en-US" dirty="0"/>
              <a:t> and French philosopher, is credited with having coined the word "feminism" in 1837. The words "feminism" and "feminist" first appeared in France and the Netherlands in 1872, Great Britain in the 1890s, and the United States in </a:t>
            </a:r>
            <a:r>
              <a:rPr lang="en-US" dirty="0" smtClean="0"/>
              <a:t>1910.</a:t>
            </a:r>
          </a:p>
          <a:p>
            <a:r>
              <a:rPr lang="en-US" dirty="0"/>
              <a:t>The history of the modern western feminist movements is divided into three "waves". Each wave dealt with different aspects of the same feminist issues. </a:t>
            </a:r>
          </a:p>
        </p:txBody>
      </p:sp>
    </p:spTree>
    <p:extLst>
      <p:ext uri="{BB962C8B-B14F-4D97-AF65-F5344CB8AC3E}">
        <p14:creationId xmlns:p14="http://schemas.microsoft.com/office/powerpoint/2010/main" val="3714049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1371600"/>
          </a:xfrm>
        </p:spPr>
        <p:txBody>
          <a:bodyPr>
            <a:noAutofit/>
          </a:bodyPr>
          <a:lstStyle/>
          <a:p>
            <a:r>
              <a:rPr lang="en-US" sz="3200" b="1" dirty="0"/>
              <a:t>First Wave Feminism 1848-1920 Women's Right to Vote</a:t>
            </a:r>
            <a:r>
              <a:rPr lang="en-US" sz="3200" dirty="0"/>
              <a:t/>
            </a:r>
            <a:br>
              <a:rPr lang="en-US" sz="3200" dirty="0"/>
            </a:br>
            <a:endParaRPr lang="en-US" sz="3200" dirty="0"/>
          </a:p>
        </p:txBody>
      </p:sp>
      <p:sp>
        <p:nvSpPr>
          <p:cNvPr id="3" name="Content Placeholder 2"/>
          <p:cNvSpPr>
            <a:spLocks noGrp="1"/>
          </p:cNvSpPr>
          <p:nvPr>
            <p:ph idx="1"/>
          </p:nvPr>
        </p:nvSpPr>
        <p:spPr>
          <a:xfrm>
            <a:off x="457200" y="1295400"/>
            <a:ext cx="8153400" cy="5211763"/>
          </a:xfrm>
        </p:spPr>
        <p:txBody>
          <a:bodyPr>
            <a:normAutofit fontScale="70000" lnSpcReduction="20000"/>
          </a:bodyPr>
          <a:lstStyle/>
          <a:p>
            <a:r>
              <a:rPr lang="en-US" dirty="0"/>
              <a:t>The term </a:t>
            </a:r>
            <a:r>
              <a:rPr lang="en-US" i="1" dirty="0"/>
              <a:t>first-wave</a:t>
            </a:r>
            <a:r>
              <a:rPr lang="en-US" dirty="0"/>
              <a:t> was coined in March 1968 by Marsha Lear writing in </a:t>
            </a:r>
            <a:r>
              <a:rPr lang="en-US" i="1" u="sng" dirty="0"/>
              <a:t>The New York Times </a:t>
            </a:r>
            <a:r>
              <a:rPr lang="en-US" i="1" u="sng" dirty="0" smtClean="0"/>
              <a:t>Magazine.</a:t>
            </a:r>
            <a:endParaRPr lang="en-US" u="sng" dirty="0" smtClean="0"/>
          </a:p>
          <a:p>
            <a:r>
              <a:rPr lang="en-US" u="sng" dirty="0" smtClean="0"/>
              <a:t>From </a:t>
            </a:r>
            <a:r>
              <a:rPr lang="en-US" u="sng" dirty="0"/>
              <a:t>Seneca Falls to the Nineteenth Amendment: 1848-1920</a:t>
            </a:r>
            <a:r>
              <a:rPr lang="en-US" dirty="0"/>
              <a:t/>
            </a:r>
            <a:br>
              <a:rPr lang="en-US" dirty="0"/>
            </a:br>
            <a:r>
              <a:rPr lang="en-US" dirty="0"/>
              <a:t>Elizabeth Cady Stanton and Susan B. Anthony are most commonly associated with women's suffrage. Yet so many other women dedicated themselves to securing women's right to vote </a:t>
            </a:r>
            <a:r>
              <a:rPr lang="en-US" dirty="0" smtClean="0"/>
              <a:t> and Right of life as </a:t>
            </a:r>
            <a:r>
              <a:rPr lang="en-US" dirty="0"/>
              <a:t>part of a movement that fought for decades. </a:t>
            </a:r>
          </a:p>
          <a:p>
            <a:pPr marL="0" indent="0">
              <a:buNone/>
            </a:pPr>
            <a:endParaRPr lang="en-US" dirty="0"/>
          </a:p>
          <a:p>
            <a:r>
              <a:rPr lang="en-US" u="sng" dirty="0"/>
              <a:t>Seneca Falls Women's Rights Convention - 1848</a:t>
            </a:r>
            <a:r>
              <a:rPr lang="en-US" dirty="0"/>
              <a:t/>
            </a:r>
            <a:br>
              <a:rPr lang="en-US" dirty="0"/>
            </a:br>
            <a:r>
              <a:rPr lang="en-US" dirty="0"/>
              <a:t>Seneca Falls 1848 saw the first meeting of women and a few men to call for rights for women. The meeting is often seen as the kick-off of the women's rights movement -- the first wave of feminism</a:t>
            </a:r>
            <a:r>
              <a:rPr lang="en-US" dirty="0" smtClean="0"/>
              <a:t>.</a:t>
            </a:r>
          </a:p>
          <a:p>
            <a:r>
              <a:rPr lang="en-US" dirty="0"/>
              <a:t>F</a:t>
            </a:r>
            <a:r>
              <a:rPr lang="en-US" dirty="0" smtClean="0"/>
              <a:t>irst-wave feminism</a:t>
            </a:r>
            <a:r>
              <a:rPr lang="en-US" dirty="0"/>
              <a:t> </a:t>
            </a:r>
            <a:r>
              <a:rPr lang="en-US" dirty="0" smtClean="0"/>
              <a:t>focused mainly on suffrage and overturning legal obstacles to gender equality (</a:t>
            </a:r>
            <a:r>
              <a:rPr lang="en-US" i="1" dirty="0" smtClean="0"/>
              <a:t>i.e.</a:t>
            </a:r>
            <a:r>
              <a:rPr lang="en-US" dirty="0" smtClean="0"/>
              <a:t>, voting rights, property rights.</a:t>
            </a:r>
          </a:p>
          <a:p>
            <a:endParaRPr lang="en-US" dirty="0"/>
          </a:p>
          <a:p>
            <a:endParaRPr lang="en-US" dirty="0"/>
          </a:p>
        </p:txBody>
      </p:sp>
    </p:spTree>
    <p:extLst>
      <p:ext uri="{BB962C8B-B14F-4D97-AF65-F5344CB8AC3E}">
        <p14:creationId xmlns:p14="http://schemas.microsoft.com/office/powerpoint/2010/main" val="314423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
            </a:r>
            <a:r>
              <a:rPr lang="en-US" dirty="0" smtClean="0"/>
              <a:t>esults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1849 USA</a:t>
            </a:r>
            <a:r>
              <a:rPr lang="en-US" dirty="0"/>
              <a:t>: Elizabeth Blackwell, born in England, became the first female medical doctor in American </a:t>
            </a:r>
            <a:r>
              <a:rPr lang="en-US" dirty="0" smtClean="0"/>
              <a:t>history</a:t>
            </a:r>
          </a:p>
          <a:p>
            <a:r>
              <a:rPr lang="en-US" dirty="0" smtClean="0"/>
              <a:t>1854 Chile</a:t>
            </a:r>
            <a:r>
              <a:rPr lang="en-US" dirty="0"/>
              <a:t>: The first public elementary school for girls was </a:t>
            </a:r>
            <a:r>
              <a:rPr lang="en-US" dirty="0" smtClean="0"/>
              <a:t>opened</a:t>
            </a:r>
          </a:p>
          <a:p>
            <a:r>
              <a:rPr lang="en-US" dirty="0" smtClean="0"/>
              <a:t>1854 Norway</a:t>
            </a:r>
            <a:r>
              <a:rPr lang="en-US" dirty="0"/>
              <a:t>: Equal inheritance for men and women was </a:t>
            </a:r>
            <a:r>
              <a:rPr lang="en-US" dirty="0" smtClean="0"/>
              <a:t>required</a:t>
            </a:r>
          </a:p>
          <a:p>
            <a:r>
              <a:rPr lang="en-US" dirty="0" smtClean="0"/>
              <a:t>1857 Denmark</a:t>
            </a:r>
            <a:r>
              <a:rPr lang="en-US" dirty="0"/>
              <a:t>: Legal majority was granted to unmarried </a:t>
            </a:r>
            <a:r>
              <a:rPr lang="en-US" dirty="0" smtClean="0"/>
              <a:t>women</a:t>
            </a:r>
          </a:p>
          <a:p>
            <a:r>
              <a:rPr lang="en-US" dirty="0"/>
              <a:t>Finland: In 1872, taxpaying women were granted municipal suffrage in the </a:t>
            </a:r>
            <a:r>
              <a:rPr lang="en-US" dirty="0" smtClean="0"/>
              <a:t>cities</a:t>
            </a:r>
          </a:p>
          <a:p>
            <a:r>
              <a:rPr lang="en-US" dirty="0" smtClean="0"/>
              <a:t>In 1893 USA</a:t>
            </a:r>
            <a:r>
              <a:rPr lang="en-US" dirty="0"/>
              <a:t>, Colorado: Colorado granted women the right to vote</a:t>
            </a:r>
            <a:r>
              <a:rPr lang="en-US" dirty="0" smtClean="0"/>
              <a:t>.</a:t>
            </a:r>
            <a:endParaRPr lang="en-US" dirty="0"/>
          </a:p>
          <a:p>
            <a:r>
              <a:rPr lang="en-US" dirty="0" smtClean="0"/>
              <a:t>In 1893 New </a:t>
            </a:r>
            <a:r>
              <a:rPr lang="en-US" dirty="0"/>
              <a:t>Zealand: New Zealand became the first self-governing country in the world in which all women had the right to vote in parliamentary </a:t>
            </a:r>
            <a:r>
              <a:rPr lang="en-US" dirty="0" smtClean="0"/>
              <a:t>elections</a:t>
            </a:r>
          </a:p>
          <a:p>
            <a:r>
              <a:rPr lang="en-US" b="1" dirty="0" smtClean="0"/>
              <a:t>1903</a:t>
            </a:r>
            <a:r>
              <a:rPr lang="en-US" dirty="0" smtClean="0"/>
              <a:t> </a:t>
            </a:r>
            <a:r>
              <a:rPr lang="en-US" b="1" dirty="0" smtClean="0"/>
              <a:t>Bavaria</a:t>
            </a:r>
            <a:r>
              <a:rPr lang="en-US" b="1" dirty="0"/>
              <a:t>, Germany</a:t>
            </a:r>
            <a:r>
              <a:rPr lang="en-US" dirty="0"/>
              <a:t>: Universities opened to </a:t>
            </a:r>
            <a:r>
              <a:rPr lang="en-US" dirty="0" smtClean="0"/>
              <a:t>women.</a:t>
            </a:r>
            <a:r>
              <a:rPr lang="en-US" baseline="30000" dirty="0"/>
              <a:t> </a:t>
            </a:r>
            <a:r>
              <a:rPr lang="en-US" b="1" dirty="0" smtClean="0"/>
              <a:t>Sweden</a:t>
            </a:r>
            <a:r>
              <a:rPr lang="en-US" dirty="0"/>
              <a:t>: Public medical offices opened to </a:t>
            </a:r>
            <a:r>
              <a:rPr lang="en-US" dirty="0" smtClean="0"/>
              <a:t>women.</a:t>
            </a:r>
            <a:r>
              <a:rPr lang="en-US" baseline="30000" dirty="0"/>
              <a:t> </a:t>
            </a:r>
            <a:r>
              <a:rPr lang="en-US" b="1" dirty="0" smtClean="0"/>
              <a:t>Australia</a:t>
            </a:r>
            <a:r>
              <a:rPr lang="en-US" dirty="0"/>
              <a:t>: Tasmania granted women the right to </a:t>
            </a:r>
            <a:r>
              <a:rPr lang="en-US" dirty="0" smtClean="0"/>
              <a:t>vote.</a:t>
            </a:r>
            <a:r>
              <a:rPr lang="en-US" b="1" baseline="30000" dirty="0"/>
              <a:t> </a:t>
            </a:r>
            <a:r>
              <a:rPr lang="en-US" b="1" dirty="0" smtClean="0"/>
              <a:t>England</a:t>
            </a:r>
            <a:r>
              <a:rPr lang="en-US" dirty="0"/>
              <a:t>: The Women's Social and Political Union was founded</a:t>
            </a:r>
          </a:p>
          <a:p>
            <a:r>
              <a:rPr lang="en-US" dirty="0" smtClean="0"/>
              <a:t>1914</a:t>
            </a:r>
            <a:r>
              <a:rPr lang="en-US" dirty="0"/>
              <a:t>Russia: Married women were allowed their own internal </a:t>
            </a:r>
            <a:r>
              <a:rPr lang="en-US" dirty="0" smtClean="0"/>
              <a:t>passport.</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2520658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1915 Denmark</a:t>
            </a:r>
            <a:r>
              <a:rPr lang="en-US" dirty="0"/>
              <a:t>: Denmark granted women the right to vote.</a:t>
            </a:r>
          </a:p>
          <a:p>
            <a:r>
              <a:rPr lang="en-US" dirty="0" smtClean="0"/>
              <a:t>1918 Austria</a:t>
            </a:r>
            <a:r>
              <a:rPr lang="en-US" dirty="0"/>
              <a:t>: Austria granted women the right to </a:t>
            </a:r>
            <a:r>
              <a:rPr lang="en-US" dirty="0" smtClean="0"/>
              <a:t>vote</a:t>
            </a:r>
          </a:p>
          <a:p>
            <a:r>
              <a:rPr lang="en-US" dirty="0" smtClean="0"/>
              <a:t>1920</a:t>
            </a:r>
            <a:r>
              <a:rPr lang="en-US" dirty="0"/>
              <a:t>China: The first female students were accepted in Peking University, soon followed by universities all over </a:t>
            </a:r>
            <a:r>
              <a:rPr lang="en-US" dirty="0" smtClean="0"/>
              <a:t>China</a:t>
            </a:r>
          </a:p>
          <a:p>
            <a:r>
              <a:rPr lang="en-US" dirty="0" smtClean="0"/>
              <a:t>1925 UK</a:t>
            </a:r>
            <a:r>
              <a:rPr lang="en-US" dirty="0"/>
              <a:t>: The Guardianship of Infants Act gave parents equal claims over their children</a:t>
            </a:r>
            <a:r>
              <a:rPr lang="en-US" dirty="0" smtClean="0"/>
              <a:t>.</a:t>
            </a:r>
            <a:endParaRPr lang="en-US" dirty="0"/>
          </a:p>
          <a:p>
            <a:r>
              <a:rPr lang="en-US" dirty="0" smtClean="0"/>
              <a:t>1928 UK</a:t>
            </a:r>
            <a:r>
              <a:rPr lang="en-US" dirty="0"/>
              <a:t>: The right to vote was granted to all UK women equally with men in 1928</a:t>
            </a:r>
          </a:p>
          <a:p>
            <a:endParaRPr lang="en-US" dirty="0"/>
          </a:p>
          <a:p>
            <a:endParaRPr lang="en-US" dirty="0"/>
          </a:p>
        </p:txBody>
      </p:sp>
    </p:spTree>
    <p:extLst>
      <p:ext uri="{BB962C8B-B14F-4D97-AF65-F5344CB8AC3E}">
        <p14:creationId xmlns:p14="http://schemas.microsoft.com/office/powerpoint/2010/main" val="546550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The Second Feminist Wave</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r>
              <a:rPr lang="en-US" b="1" dirty="0"/>
              <a:t>Second-wave feminism</a:t>
            </a:r>
            <a:r>
              <a:rPr lang="en-US" dirty="0"/>
              <a:t> is a period of feminist activity that first began in the early 1960s in the United States, and eventually spread throughout the Western world. </a:t>
            </a:r>
            <a:endParaRPr lang="en-US" dirty="0" smtClean="0"/>
          </a:p>
          <a:p>
            <a:r>
              <a:rPr lang="en-US" dirty="0"/>
              <a:t>In the United States the movement lasted through the early 1980s. It later became a worldwide movement that was strong in Europe and parts of Asia, such as </a:t>
            </a:r>
            <a:r>
              <a:rPr lang="en-US" dirty="0" smtClean="0"/>
              <a:t>Turkey</a:t>
            </a:r>
            <a:r>
              <a:rPr lang="en-US" dirty="0"/>
              <a:t> and Israel, where it began in the 1980s, and it began at other times in other countries. </a:t>
            </a:r>
            <a:endParaRPr lang="en-US" dirty="0" smtClean="0"/>
          </a:p>
          <a:p>
            <a:r>
              <a:rPr lang="en-US" dirty="0" smtClean="0"/>
              <a:t>Second-wave </a:t>
            </a:r>
            <a:r>
              <a:rPr lang="en-US" dirty="0"/>
              <a:t>feminism broadened the debate to a wide range of issues about liberty of women in: family, the workplace, reproductive rights, de facto inequalities, and official legal inequalities. </a:t>
            </a:r>
            <a:endParaRPr lang="en-US" dirty="0" smtClean="0"/>
          </a:p>
          <a:p>
            <a:r>
              <a:rPr lang="en-US" dirty="0"/>
              <a:t>second-wave feminism also focused on a battle against violence with proposals for marital rape laws, establishment of rape crisis and battered women's shelters, and changes in custody and divorce law</a:t>
            </a:r>
          </a:p>
        </p:txBody>
      </p:sp>
    </p:spTree>
    <p:extLst>
      <p:ext uri="{BB962C8B-B14F-4D97-AF65-F5344CB8AC3E}">
        <p14:creationId xmlns:p14="http://schemas.microsoft.com/office/powerpoint/2010/main" val="1840237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idx="1"/>
          </p:nvPr>
        </p:nvSpPr>
        <p:spPr>
          <a:xfrm>
            <a:off x="457200" y="1600200"/>
            <a:ext cx="8229600" cy="4953000"/>
          </a:xfrm>
        </p:spPr>
        <p:txBody>
          <a:bodyPr>
            <a:normAutofit fontScale="47500" lnSpcReduction="20000"/>
          </a:bodyPr>
          <a:lstStyle/>
          <a:p>
            <a:r>
              <a:rPr lang="en-US" sz="4900" b="1" dirty="0" smtClean="0"/>
              <a:t>1961 </a:t>
            </a:r>
            <a:r>
              <a:rPr lang="en-US" sz="4900" dirty="0" smtClean="0"/>
              <a:t>The </a:t>
            </a:r>
            <a:r>
              <a:rPr lang="en-US" sz="4900" dirty="0"/>
              <a:t>report of the </a:t>
            </a:r>
            <a:r>
              <a:rPr lang="en-US" sz="4900" dirty="0" smtClean="0"/>
              <a:t>Presidential </a:t>
            </a:r>
            <a:r>
              <a:rPr lang="en-US" sz="4900" dirty="0"/>
              <a:t>Commission on the Status of Women found discrimination against women in every aspect of American life and outlined plans to achieve equality. </a:t>
            </a:r>
            <a:r>
              <a:rPr lang="en-US" sz="4900" dirty="0" smtClean="0"/>
              <a:t>Afterward on Specific </a:t>
            </a:r>
            <a:r>
              <a:rPr lang="en-US" sz="4900" dirty="0"/>
              <a:t>recommendations for women in the workplace included fair hiring practices, paid maternity leave, and affordable childcare</a:t>
            </a:r>
            <a:r>
              <a:rPr lang="en-US" sz="4900" dirty="0" smtClean="0"/>
              <a:t>.</a:t>
            </a:r>
          </a:p>
          <a:p>
            <a:r>
              <a:rPr lang="en-US" sz="4900" b="1" dirty="0" smtClean="0"/>
              <a:t>1964 </a:t>
            </a:r>
            <a:r>
              <a:rPr lang="en-US" sz="4900" dirty="0" smtClean="0"/>
              <a:t>The Equal </a:t>
            </a:r>
            <a:r>
              <a:rPr lang="en-US" sz="4900" dirty="0"/>
              <a:t>Employment Opportunity Commission was established; in its first five years, 50,000 complaints of gender discrimination were received</a:t>
            </a:r>
            <a:r>
              <a:rPr lang="en-US" sz="4900" dirty="0" smtClean="0"/>
              <a:t>.</a:t>
            </a:r>
            <a:endParaRPr lang="en-US" sz="4900" dirty="0"/>
          </a:p>
          <a:p>
            <a:r>
              <a:rPr lang="en-US" sz="4900" b="1" dirty="0" smtClean="0"/>
              <a:t>1964 </a:t>
            </a:r>
            <a:r>
              <a:rPr lang="en-US" sz="4900" dirty="0" smtClean="0"/>
              <a:t>Haven </a:t>
            </a:r>
            <a:r>
              <a:rPr lang="en-US" sz="4900" dirty="0"/>
              <a:t>House, the first "modern" women's shelter in the world, opened in </a:t>
            </a:r>
            <a:r>
              <a:rPr lang="en-US" sz="4900" dirty="0" smtClean="0"/>
              <a:t>California</a:t>
            </a:r>
          </a:p>
          <a:p>
            <a:r>
              <a:rPr lang="en-US" sz="4900" b="1" dirty="0" smtClean="0"/>
              <a:t>1966</a:t>
            </a:r>
            <a:r>
              <a:rPr lang="en-US" sz="4900" dirty="0" smtClean="0"/>
              <a:t> Barbara </a:t>
            </a:r>
            <a:r>
              <a:rPr lang="en-US" sz="4900" dirty="0"/>
              <a:t>Jordan was elected to the Texas Senate. She was the first African-American woman in the Texas </a:t>
            </a:r>
            <a:r>
              <a:rPr lang="en-US" sz="4900" dirty="0" smtClean="0"/>
              <a:t>legislature</a:t>
            </a:r>
          </a:p>
          <a:p>
            <a:r>
              <a:rPr lang="en-US" sz="4900" dirty="0"/>
              <a:t>The Equal Pay Act </a:t>
            </a:r>
            <a:r>
              <a:rPr lang="en-US" sz="4900" b="1" dirty="0"/>
              <a:t>1970</a:t>
            </a:r>
            <a:r>
              <a:rPr lang="en-US" sz="4900" dirty="0"/>
              <a:t> became law in the United Kingdom, although it did not take effect until </a:t>
            </a:r>
            <a:r>
              <a:rPr lang="en-US" sz="4900" dirty="0" smtClean="0"/>
              <a:t>1975</a:t>
            </a:r>
          </a:p>
          <a:p>
            <a:endParaRPr lang="en-US" dirty="0"/>
          </a:p>
          <a:p>
            <a:endParaRPr lang="en-US" b="1"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24659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1971 </a:t>
            </a:r>
            <a:r>
              <a:rPr lang="en-US" dirty="0" smtClean="0"/>
              <a:t>Switzerland allowed women to vote in national elections. However, some cantons did not allow women to vote in local elections until 1994.</a:t>
            </a:r>
          </a:p>
          <a:p>
            <a:r>
              <a:rPr lang="en-US" b="1" dirty="0" smtClean="0"/>
              <a:t>1971 </a:t>
            </a:r>
            <a:r>
              <a:rPr lang="en-US" dirty="0" smtClean="0"/>
              <a:t>The song "I Am Woman" was published. It was a popular song performed by Australian singer Helen Reddy, which became an enduring anthem for the women's liberation movement</a:t>
            </a:r>
          </a:p>
          <a:p>
            <a:r>
              <a:rPr lang="en-US" b="1" dirty="0" smtClean="0"/>
              <a:t>1972 </a:t>
            </a:r>
            <a:r>
              <a:rPr lang="en-US" dirty="0" smtClean="0"/>
              <a:t>Five formerly all-male colleges at Oxford University</a:t>
            </a:r>
            <a:r>
              <a:rPr lang="en-US" dirty="0"/>
              <a:t> </a:t>
            </a:r>
            <a:r>
              <a:rPr lang="en-US" dirty="0" smtClean="0"/>
              <a:t>opened to women.</a:t>
            </a:r>
          </a:p>
          <a:p>
            <a:r>
              <a:rPr lang="en-US" b="1" dirty="0" smtClean="0"/>
              <a:t>1973</a:t>
            </a:r>
            <a:r>
              <a:rPr lang="en-US" dirty="0" smtClean="0"/>
              <a:t> Women are allowed on the floor of the London Stock Exchange for the first time</a:t>
            </a:r>
          </a:p>
          <a:p>
            <a:endParaRPr lang="en-US" dirty="0"/>
          </a:p>
        </p:txBody>
      </p:sp>
    </p:spTree>
    <p:extLst>
      <p:ext uri="{BB962C8B-B14F-4D97-AF65-F5344CB8AC3E}">
        <p14:creationId xmlns:p14="http://schemas.microsoft.com/office/powerpoint/2010/main" val="3845445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Third Feminist Wave</a:t>
            </a:r>
            <a:br>
              <a:rPr lang="en-US" b="1" dirty="0"/>
            </a:br>
            <a:endParaRPr lang="en-US" dirty="0"/>
          </a:p>
        </p:txBody>
      </p:sp>
      <p:sp>
        <p:nvSpPr>
          <p:cNvPr id="3" name="Content Placeholder 2"/>
          <p:cNvSpPr>
            <a:spLocks noGrp="1"/>
          </p:cNvSpPr>
          <p:nvPr>
            <p:ph idx="1"/>
          </p:nvPr>
        </p:nvSpPr>
        <p:spPr/>
        <p:txBody>
          <a:bodyPr>
            <a:normAutofit fontScale="77500" lnSpcReduction="20000"/>
          </a:bodyPr>
          <a:lstStyle/>
          <a:p>
            <a:r>
              <a:rPr lang="en-US" b="1" dirty="0"/>
              <a:t>Third-wave feminism</a:t>
            </a:r>
            <a:r>
              <a:rPr lang="en-US" dirty="0"/>
              <a:t> is a term identified with several diverse strains of feminist activity and </a:t>
            </a:r>
            <a:r>
              <a:rPr lang="en-US" dirty="0" smtClean="0"/>
              <a:t>study but </a:t>
            </a:r>
            <a:r>
              <a:rPr lang="en-US" dirty="0"/>
              <a:t>are often marked as beginning in the early </a:t>
            </a:r>
            <a:r>
              <a:rPr lang="en-US" dirty="0" smtClean="0"/>
              <a:t>1990s </a:t>
            </a:r>
            <a:r>
              <a:rPr lang="en-US" dirty="0"/>
              <a:t>and continuing to the </a:t>
            </a:r>
            <a:r>
              <a:rPr lang="en-US" dirty="0" smtClean="0"/>
              <a:t>present.</a:t>
            </a:r>
          </a:p>
          <a:p>
            <a:r>
              <a:rPr lang="en-US" dirty="0"/>
              <a:t>Rebecca – a 23-year-old (at the time), bisexual African-American woman born in Jackson, Mississippi – coined the term "third-wave feminism" in a 1992 essay.</a:t>
            </a:r>
            <a:endParaRPr lang="en-US" dirty="0" smtClean="0"/>
          </a:p>
          <a:p>
            <a:r>
              <a:rPr lang="en-US" dirty="0"/>
              <a:t>The movement arose partially as a response to the perceived failures of and backlash against initiatives and movements created by second-wave feminism during the 1960s, '70s, and '80s, and the realization that women are of "many colors, ethnicities, nationalities, religions and cultural backgrounds”. </a:t>
            </a:r>
            <a:endParaRPr lang="en-US" dirty="0" smtClean="0"/>
          </a:p>
          <a:p>
            <a:endParaRPr lang="en-US" dirty="0"/>
          </a:p>
        </p:txBody>
      </p:sp>
    </p:spTree>
    <p:extLst>
      <p:ext uri="{BB962C8B-B14F-4D97-AF65-F5344CB8AC3E}">
        <p14:creationId xmlns:p14="http://schemas.microsoft.com/office/powerpoint/2010/main" val="2014962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154</Words>
  <Application>Microsoft Office PowerPoint</Application>
  <PresentationFormat>On-screen Show (4:3)</PresentationFormat>
  <Paragraphs>60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What is Feminism?</vt:lpstr>
      <vt:lpstr> A little view on History of Feminism</vt:lpstr>
      <vt:lpstr>First Wave Feminism 1848-1920 Women's Right to Vote </vt:lpstr>
      <vt:lpstr>Results</vt:lpstr>
      <vt:lpstr>Continued….</vt:lpstr>
      <vt:lpstr>  The Second Feminist Wave </vt:lpstr>
      <vt:lpstr>Results</vt:lpstr>
      <vt:lpstr>Continued…..</vt:lpstr>
      <vt:lpstr>The Third Feminist Wave </vt:lpstr>
      <vt:lpstr>Results…..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Mohsin Niazi</dc:creator>
  <cp:lastModifiedBy>Mohsin Niazi</cp:lastModifiedBy>
  <cp:revision>12</cp:revision>
  <dcterms:created xsi:type="dcterms:W3CDTF">2015-03-24T20:22:30Z</dcterms:created>
  <dcterms:modified xsi:type="dcterms:W3CDTF">2015-03-24T21:30:25Z</dcterms:modified>
</cp:coreProperties>
</file>