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576" autoAdjust="0"/>
  </p:normalViewPr>
  <p:slideViewPr>
    <p:cSldViewPr>
      <p:cViewPr varScale="1">
        <p:scale>
          <a:sx n="65" d="100"/>
          <a:sy n="65" d="100"/>
        </p:scale>
        <p:origin x="-145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E96889D-F0C2-4E4C-B9B9-B4A1524482CA}" type="datetimeFigureOut">
              <a:rPr lang="en-US" smtClean="0"/>
              <a:pPr/>
              <a:t>3/11/2015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3BC984-9748-4568-A228-242DA9F8EB1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863BC984-9748-4568-A228-242DA9F8EB13}"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844EA78-3C48-48A7-83E8-A9C22434D762}" type="datetime1">
              <a:rPr lang="en-US" smtClean="0"/>
              <a:pPr/>
              <a:t>3/11/2015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321082F4-C601-4621-A71F-411008CF2D54}" type="slidenum">
              <a:rPr lang="en-US" smtClean="0"/>
              <a:pPr/>
              <a:t>‹#›</a:t>
            </a:fld>
            <a:endParaRPr lang="en-US"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EC85FA-FF44-4B13-A78C-A473F411EBAA}" type="datetime1">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1082F4-C601-4621-A71F-411008CF2D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04A2AA7-7531-4794-AAA0-9CEE554C7273}" type="datetime1">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1082F4-C601-4621-A71F-411008CF2D5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3A5571A-5A99-4980-B8DF-8222C34558BA}" type="datetime1">
              <a:rPr lang="en-US" smtClean="0"/>
              <a:pPr/>
              <a:t>3/11/2015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1082F4-C601-4621-A71F-411008CF2D54}" type="slidenum">
              <a:rPr lang="en-US" smtClean="0"/>
              <a:pPr/>
              <a:t>‹#›</a:t>
            </a:fld>
            <a:endParaRPr lang="en-US"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32FF058-3F01-4CF8-BF74-4D372F526430}" type="datetime1">
              <a:rPr lang="en-US" smtClean="0"/>
              <a:pPr/>
              <a:t>3/11/2015</a:t>
            </a:fld>
            <a:endParaRPr lang="en-US" dirty="0"/>
          </a:p>
        </p:txBody>
      </p:sp>
      <p:sp>
        <p:nvSpPr>
          <p:cNvPr id="5" name="Footer Placeholder 4"/>
          <p:cNvSpPr>
            <a:spLocks noGrp="1"/>
          </p:cNvSpPr>
          <p:nvPr>
            <p:ph type="ftr" sz="quarter" idx="11"/>
          </p:nvPr>
        </p:nvSpPr>
        <p:spPr>
          <a:xfrm>
            <a:off x="800100" y="6172200"/>
            <a:ext cx="4000500" cy="457200"/>
          </a:xfrm>
        </p:spPr>
        <p:txBody>
          <a:bodyPr/>
          <a:lstStyle/>
          <a:p>
            <a:endParaRPr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321082F4-C601-4621-A71F-411008CF2D5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6255EDA-186B-43D2-8025-4D6B834298E7}" type="datetime1">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1082F4-C601-4621-A71F-411008CF2D54}" type="slidenum">
              <a:rPr lang="en-US" smtClean="0"/>
              <a:pPr/>
              <a:t>‹#›</a:t>
            </a:fld>
            <a:endParaRPr lang="en-US"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81DF870-3E73-45E5-A886-CA8356E3274F}" type="datetime1">
              <a:rPr lang="en-US" smtClean="0"/>
              <a:pPr/>
              <a:t>3/11/2015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1082F4-C601-4621-A71F-411008CF2D54}" type="slidenum">
              <a:rPr lang="en-US" smtClean="0"/>
              <a:pPr/>
              <a:t>‹#›</a:t>
            </a:fld>
            <a:endParaRPr lang="en-US"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2C6AD9-D948-4B64-87D4-C1DCBA65AA1D}" type="datetime1">
              <a:rPr lang="en-US" smtClean="0"/>
              <a:pPr/>
              <a:t>3/11/2015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1082F4-C601-4621-A71F-411008CF2D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F07791-C434-46EE-AC8D-8CF3D579690D}" type="datetime1">
              <a:rPr lang="en-US" smtClean="0"/>
              <a:pPr/>
              <a:t>3/11/2015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1082F4-C601-4621-A71F-411008CF2D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FE9D45-6AFB-4CE3-BB8A-BBAB536A1789}" type="datetime1">
              <a:rPr lang="en-US" smtClean="0"/>
              <a:pPr/>
              <a:t>3/11/2015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1082F4-C601-4621-A71F-411008CF2D54}" type="slidenum">
              <a:rPr lang="en-US" smtClean="0"/>
              <a:pPr/>
              <a:t>‹#›</a:t>
            </a:fld>
            <a:endParaRPr lang="en-US"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E9AE2B9-8168-4189-90BC-BAC187F32FCA}" type="datetime1">
              <a:rPr lang="en-US" smtClean="0"/>
              <a:pPr/>
              <a:t>3/11/2015</a:t>
            </a:fld>
            <a:endParaRPr lang="en-US" dirty="0"/>
          </a:p>
        </p:txBody>
      </p:sp>
      <p:sp>
        <p:nvSpPr>
          <p:cNvPr id="6" name="Footer Placeholder 5"/>
          <p:cNvSpPr>
            <a:spLocks noGrp="1"/>
          </p:cNvSpPr>
          <p:nvPr>
            <p:ph type="ftr" sz="quarter" idx="11"/>
          </p:nvPr>
        </p:nvSpPr>
        <p:spPr>
          <a:xfrm>
            <a:off x="914400" y="6172200"/>
            <a:ext cx="3886200" cy="457200"/>
          </a:xfrm>
        </p:spPr>
        <p:txBody>
          <a:bodyPr/>
          <a:lstStyle/>
          <a:p>
            <a:endParaRPr lang="en-US" dirty="0"/>
          </a:p>
        </p:txBody>
      </p:sp>
      <p:sp>
        <p:nvSpPr>
          <p:cNvPr id="7" name="Slide Number Placeholder 6"/>
          <p:cNvSpPr>
            <a:spLocks noGrp="1"/>
          </p:cNvSpPr>
          <p:nvPr>
            <p:ph type="sldNum" sz="quarter" idx="12"/>
          </p:nvPr>
        </p:nvSpPr>
        <p:spPr>
          <a:xfrm>
            <a:off x="146304" y="6208776"/>
            <a:ext cx="457200" cy="457200"/>
          </a:xfrm>
        </p:spPr>
        <p:txBody>
          <a:bodyPr/>
          <a:lstStyle/>
          <a:p>
            <a:fld id="{321082F4-C601-4621-A71F-411008CF2D54}" type="slidenum">
              <a:rPr lang="en-US" smtClean="0"/>
              <a:pPr/>
              <a:t>‹#›</a:t>
            </a:fld>
            <a:endParaRPr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5AE3D04-AC38-4404-9B30-D36CEFC6C442}" type="datetime1">
              <a:rPr lang="en-US" smtClean="0"/>
              <a:pPr/>
              <a:t>3/11/2015</a:t>
            </a:fld>
            <a:endParaRPr lang="en-US"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21082F4-C601-4621-A71F-411008CF2D5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286000"/>
            <a:ext cx="6400800" cy="3124200"/>
          </a:xfrm>
        </p:spPr>
        <p:txBody>
          <a:bodyPr>
            <a:normAutofit/>
          </a:bodyPr>
          <a:lstStyle/>
          <a:p>
            <a:endParaRPr lang="en-US" b="1" dirty="0" smtClean="0">
              <a:solidFill>
                <a:schemeClr val="accent1">
                  <a:lumMod val="50000"/>
                </a:schemeClr>
              </a:solidFill>
              <a:latin typeface="Algerian" pitchFamily="82" charset="0"/>
            </a:endParaRPr>
          </a:p>
          <a:p>
            <a:endParaRPr lang="en-US" b="1" dirty="0">
              <a:solidFill>
                <a:schemeClr val="accent1">
                  <a:lumMod val="50000"/>
                </a:schemeClr>
              </a:solidFill>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a:t>
            </a:fld>
            <a:endParaRPr lang="en-US" dirty="0"/>
          </a:p>
        </p:txBody>
      </p:sp>
      <p:sp>
        <p:nvSpPr>
          <p:cNvPr id="2" name="Title 1"/>
          <p:cNvSpPr>
            <a:spLocks noGrp="1"/>
          </p:cNvSpPr>
          <p:nvPr>
            <p:ph type="ctrTitle"/>
          </p:nvPr>
        </p:nvSpPr>
        <p:spPr>
          <a:xfrm>
            <a:off x="685800" y="381000"/>
            <a:ext cx="7772400" cy="1470025"/>
          </a:xfrm>
        </p:spPr>
        <p:txBody>
          <a:bodyPr>
            <a:normAutofit/>
          </a:bodyPr>
          <a:lstStyle/>
          <a:p>
            <a:r>
              <a:rPr lang="en-US" sz="4000" b="1" u="sng" dirty="0" smtClean="0">
                <a:solidFill>
                  <a:schemeClr val="accent4">
                    <a:lumMod val="50000"/>
                  </a:schemeClr>
                </a:solidFill>
                <a:effectLst>
                  <a:outerShdw blurRad="38100" dist="38100" dir="2700000" algn="tl">
                    <a:srgbClr val="000000">
                      <a:alpha val="43137"/>
                    </a:srgbClr>
                  </a:outerShdw>
                </a:effectLst>
                <a:latin typeface="Georgia" pitchFamily="18" charset="0"/>
              </a:rPr>
              <a:t>Origin of Hybrid Breeding</a:t>
            </a:r>
            <a:endParaRPr lang="en-US" sz="4000" b="1" u="sng" dirty="0">
              <a:solidFill>
                <a:schemeClr val="accent4">
                  <a:lumMod val="50000"/>
                </a:schemeClr>
              </a:solidFill>
              <a:effectLst>
                <a:outerShdw blurRad="38100" dist="38100" dir="2700000" algn="tl">
                  <a:srgbClr val="000000">
                    <a:alpha val="43137"/>
                  </a:srgbClr>
                </a:outerShdw>
              </a:effectLst>
              <a:latin typeface="Georg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latin typeface="Georgia" pitchFamily="18" charset="0"/>
              </a:rPr>
              <a:t>Contd.</a:t>
            </a:r>
            <a:endParaRPr lang="en-US" b="1" u="sng"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10</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The idea of double cross adopted soon after it was proposed. </a:t>
            </a:r>
          </a:p>
          <a:p>
            <a:pPr algn="just"/>
            <a:r>
              <a:rPr lang="en-US" dirty="0" smtClean="0">
                <a:solidFill>
                  <a:schemeClr val="accent1">
                    <a:lumMod val="50000"/>
                  </a:schemeClr>
                </a:solidFill>
                <a:latin typeface="Georgia" pitchFamily="18" charset="0"/>
              </a:rPr>
              <a:t>Since in double cross the female as well as the male both were single crosses, and pollen production was abundant, seed quality and germination rate was also high, as a result of which the cost of hybrid seed production reduced.</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Burr Leaming Dent 1922</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11</a:t>
            </a:fld>
            <a:endParaRPr lang="en-US" dirty="0"/>
          </a:p>
        </p:txBody>
      </p:sp>
      <p:sp>
        <p:nvSpPr>
          <p:cNvPr id="3" name="Content Placeholder 2"/>
          <p:cNvSpPr>
            <a:spLocks noGrp="1"/>
          </p:cNvSpPr>
          <p:nvPr>
            <p:ph sz="quarter" idx="1"/>
          </p:nvPr>
        </p:nvSpPr>
        <p:spPr/>
        <p:txBody>
          <a:bodyPr/>
          <a:lstStyle/>
          <a:p>
            <a:pPr algn="just"/>
            <a:r>
              <a:rPr lang="en-US" b="1" u="sng" dirty="0" smtClean="0">
                <a:solidFill>
                  <a:schemeClr val="accent1">
                    <a:lumMod val="50000"/>
                  </a:schemeClr>
                </a:solidFill>
                <a:latin typeface="Georgia" pitchFamily="18" charset="0"/>
              </a:rPr>
              <a:t>Burr Leaming Dent</a:t>
            </a:r>
            <a:r>
              <a:rPr lang="en-US" dirty="0" smtClean="0">
                <a:solidFill>
                  <a:schemeClr val="accent1">
                    <a:lumMod val="50000"/>
                  </a:schemeClr>
                </a:solidFill>
                <a:latin typeface="Georgia" pitchFamily="18" charset="0"/>
              </a:rPr>
              <a:t> was first commercial hybrid variety that was developed by using Jones double cross method. </a:t>
            </a:r>
          </a:p>
          <a:p>
            <a:pPr algn="just"/>
            <a:r>
              <a:rPr lang="en-US" dirty="0" smtClean="0">
                <a:solidFill>
                  <a:schemeClr val="accent1">
                    <a:lumMod val="50000"/>
                  </a:schemeClr>
                </a:solidFill>
                <a:latin typeface="Georgia" pitchFamily="18" charset="0"/>
              </a:rPr>
              <a:t>It was released in 1922.</a:t>
            </a:r>
          </a:p>
          <a:p>
            <a:pPr algn="just"/>
            <a:r>
              <a:rPr lang="en-US" dirty="0" smtClean="0">
                <a:solidFill>
                  <a:schemeClr val="accent1">
                    <a:lumMod val="50000"/>
                  </a:schemeClr>
                </a:solidFill>
                <a:latin typeface="Georgia" pitchFamily="18" charset="0"/>
              </a:rPr>
              <a:t>In U.S.A popularity of commercial hybrids was very slow . In 1933 only 0.4% of maize area was occupied by hybrids.</a:t>
            </a:r>
          </a:p>
          <a:p>
            <a:pPr algn="just"/>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Contd.</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12</a:t>
            </a:fld>
            <a:endParaRPr lang="en-US" dirty="0"/>
          </a:p>
        </p:txBody>
      </p:sp>
      <p:sp>
        <p:nvSpPr>
          <p:cNvPr id="3" name="Content Placeholder 2"/>
          <p:cNvSpPr>
            <a:spLocks noGrp="1"/>
          </p:cNvSpPr>
          <p:nvPr>
            <p:ph sz="quarter" idx="1"/>
          </p:nvPr>
        </p:nvSpPr>
        <p:spPr/>
        <p:txBody>
          <a:bodyPr>
            <a:normAutofit/>
          </a:bodyPr>
          <a:lstStyle/>
          <a:p>
            <a:pPr algn="just"/>
            <a:r>
              <a:rPr lang="en-US" dirty="0" smtClean="0">
                <a:solidFill>
                  <a:schemeClr val="accent1">
                    <a:lumMod val="50000"/>
                  </a:schemeClr>
                </a:solidFill>
                <a:latin typeface="Georgia" pitchFamily="18" charset="0"/>
              </a:rPr>
              <a:t>Subsequently double cross hybrids were became so popular that in 1944 a about 80% of area under maize was hybrid varieties.</a:t>
            </a:r>
          </a:p>
          <a:p>
            <a:pPr algn="just"/>
            <a:r>
              <a:rPr lang="en-US" dirty="0" smtClean="0">
                <a:solidFill>
                  <a:schemeClr val="accent1">
                    <a:lumMod val="50000"/>
                  </a:schemeClr>
                </a:solidFill>
                <a:latin typeface="Georgia" pitchFamily="18" charset="0"/>
              </a:rPr>
              <a:t>By the late 1950’s and early 1960’s O.P varieties were completely replaced by the hybrid varieties.</a:t>
            </a:r>
          </a:p>
          <a:p>
            <a:pPr algn="just"/>
            <a:r>
              <a:rPr lang="en-US" dirty="0" smtClean="0">
                <a:solidFill>
                  <a:schemeClr val="accent1">
                    <a:lumMod val="50000"/>
                  </a:schemeClr>
                </a:solidFill>
                <a:latin typeface="Georgia" pitchFamily="18" charset="0"/>
              </a:rPr>
              <a:t>In U.S.A it is believed that hybrid varieties have an average yield increase of 20 % and in India 30-50% over O.P varieties.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Davis 1927</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13</a:t>
            </a:fld>
            <a:endParaRPr lang="en-US" dirty="0"/>
          </a:p>
        </p:txBody>
      </p:sp>
      <p:sp>
        <p:nvSpPr>
          <p:cNvPr id="3" name="Content Placeholder 2"/>
          <p:cNvSpPr>
            <a:spLocks noGrp="1"/>
          </p:cNvSpPr>
          <p:nvPr>
            <p:ph sz="quarter" idx="1"/>
          </p:nvPr>
        </p:nvSpPr>
        <p:spPr/>
        <p:txBody>
          <a:bodyPr>
            <a:normAutofit/>
          </a:bodyPr>
          <a:lstStyle/>
          <a:p>
            <a:pPr algn="just"/>
            <a:r>
              <a:rPr lang="en-US" dirty="0" smtClean="0">
                <a:solidFill>
                  <a:schemeClr val="accent1">
                    <a:lumMod val="50000"/>
                  </a:schemeClr>
                </a:solidFill>
                <a:latin typeface="Georgia" pitchFamily="18" charset="0"/>
              </a:rPr>
              <a:t>Davis in 1927 gave the concept of topcross hybrid for preliminary screening of inbreds.</a:t>
            </a:r>
          </a:p>
          <a:p>
            <a:pPr algn="just"/>
            <a:r>
              <a:rPr lang="en-GB" b="1" dirty="0" smtClean="0">
                <a:solidFill>
                  <a:schemeClr val="accent1">
                    <a:lumMod val="50000"/>
                  </a:schemeClr>
                </a:solidFill>
                <a:latin typeface="Georgia" pitchFamily="18" charset="0"/>
              </a:rPr>
              <a:t>Top Cross:</a:t>
            </a:r>
            <a:endParaRPr lang="en-GB" dirty="0" smtClean="0">
              <a:solidFill>
                <a:schemeClr val="accent1">
                  <a:lumMod val="50000"/>
                </a:schemeClr>
              </a:solidFill>
              <a:latin typeface="Georgia" pitchFamily="18" charset="0"/>
            </a:endParaRPr>
          </a:p>
          <a:p>
            <a:pPr algn="just">
              <a:buNone/>
            </a:pPr>
            <a:r>
              <a:rPr lang="en-GB" dirty="0" smtClean="0">
                <a:solidFill>
                  <a:schemeClr val="accent1">
                    <a:lumMod val="50000"/>
                  </a:schemeClr>
                </a:solidFill>
                <a:latin typeface="Georgia" pitchFamily="18" charset="0"/>
              </a:rPr>
              <a:t>	A cross between an inbred line and an open pollinated variety is known as top cross. It is also known as inbred variety cross, and is used as testing the combining ability of inbreds and not for commercial hybrid seed production. </a:t>
            </a:r>
          </a:p>
          <a:p>
            <a:pPr algn="just"/>
            <a:endParaRPr lang="en-US" dirty="0">
              <a:solidFill>
                <a:schemeClr val="accent1">
                  <a:lumMod val="50000"/>
                </a:schemeClr>
              </a:solidFill>
              <a:latin typeface="Impact"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Jenkins 1934-35</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14</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Jenkins provided a reliable method for the prediction of double cross performance.</a:t>
            </a:r>
          </a:p>
          <a:p>
            <a:pPr algn="just"/>
            <a:r>
              <a:rPr lang="en-US" dirty="0" smtClean="0">
                <a:solidFill>
                  <a:schemeClr val="accent1">
                    <a:lumMod val="50000"/>
                  </a:schemeClr>
                </a:solidFill>
                <a:latin typeface="Georgia" pitchFamily="18" charset="0"/>
              </a:rPr>
              <a:t>One year later in 1935 he also proposed a scheme for early testing of inbred lines during inbred development.</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Texas 1938</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15</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The </a:t>
            </a:r>
            <a:r>
              <a:rPr lang="en-US" dirty="0" err="1" smtClean="0">
                <a:solidFill>
                  <a:schemeClr val="accent1">
                    <a:lumMod val="50000"/>
                  </a:schemeClr>
                </a:solidFill>
                <a:latin typeface="Georgia" pitchFamily="18" charset="0"/>
              </a:rPr>
              <a:t>cytoplasmic</a:t>
            </a:r>
            <a:r>
              <a:rPr lang="en-US" dirty="0" smtClean="0">
                <a:solidFill>
                  <a:schemeClr val="accent1">
                    <a:lumMod val="50000"/>
                  </a:schemeClr>
                </a:solidFill>
                <a:latin typeface="Georgia" pitchFamily="18" charset="0"/>
              </a:rPr>
              <a:t> male sterility was identified by </a:t>
            </a:r>
            <a:r>
              <a:rPr lang="en-US" dirty="0" err="1" smtClean="0">
                <a:solidFill>
                  <a:schemeClr val="accent1">
                    <a:lumMod val="50000"/>
                  </a:schemeClr>
                </a:solidFill>
                <a:latin typeface="Georgia" pitchFamily="18" charset="0"/>
              </a:rPr>
              <a:t>texas</a:t>
            </a:r>
            <a:r>
              <a:rPr lang="en-US" dirty="0" smtClean="0">
                <a:solidFill>
                  <a:schemeClr val="accent1">
                    <a:lumMod val="50000"/>
                  </a:schemeClr>
                </a:solidFill>
                <a:latin typeface="Georgia" pitchFamily="18" charset="0"/>
              </a:rPr>
              <a:t> in 1938 and it has a significant utilization in the development of hybrid varieties.</a:t>
            </a:r>
          </a:p>
          <a:p>
            <a:pPr algn="just"/>
            <a:r>
              <a:rPr lang="en-US" dirty="0" smtClean="0">
                <a:solidFill>
                  <a:schemeClr val="accent1">
                    <a:lumMod val="50000"/>
                  </a:schemeClr>
                </a:solidFill>
                <a:latin typeface="Georgia" pitchFamily="18" charset="0"/>
              </a:rPr>
              <a:t>Although it was proposed and identified in early 30’s but it was utilized in hybrid breeding in late 1960’s.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Contd.</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16</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Due to these landmarks in hybrid breeding, in united states the single cross were widely adopted at the expense of double cross</a:t>
            </a:r>
          </a:p>
          <a:p>
            <a:pPr algn="just"/>
            <a:r>
              <a:rPr lang="en-US" dirty="0" smtClean="0">
                <a:solidFill>
                  <a:schemeClr val="accent1">
                    <a:lumMod val="50000"/>
                  </a:schemeClr>
                </a:solidFill>
                <a:latin typeface="Georgia" pitchFamily="18" charset="0"/>
              </a:rPr>
              <a:t>These single cross have virtually replaced double cross hybrid varieties.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1143000"/>
          </a:xfrm>
        </p:spPr>
        <p:txBody>
          <a:bodyPr>
            <a:normAutofit/>
          </a:bodyPr>
          <a:lstStyle/>
          <a:p>
            <a:r>
              <a:rPr lang="en-US" sz="4000" b="1" u="sng" dirty="0" smtClean="0">
                <a:effectLst>
                  <a:outerShdw blurRad="38100" dist="38100" dir="2700000" algn="tl">
                    <a:srgbClr val="000000">
                      <a:alpha val="43137"/>
                    </a:srgbClr>
                  </a:outerShdw>
                </a:effectLst>
                <a:latin typeface="Georgia" pitchFamily="18" charset="0"/>
              </a:rPr>
              <a:t>Definition</a:t>
            </a:r>
            <a:endParaRPr lang="en-US" sz="4000" b="1" u="sng" dirty="0">
              <a:effectLst>
                <a:outerShdw blurRad="38100" dist="38100" dir="2700000" algn="tl">
                  <a:srgbClr val="000000">
                    <a:alpha val="43137"/>
                  </a:srgbClr>
                </a:outerShdw>
              </a:effectLst>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2</a:t>
            </a:fld>
            <a:endParaRPr lang="en-US" dirty="0"/>
          </a:p>
        </p:txBody>
      </p:sp>
      <p:sp>
        <p:nvSpPr>
          <p:cNvPr id="3" name="Content Placeholder 2"/>
          <p:cNvSpPr>
            <a:spLocks noGrp="1"/>
          </p:cNvSpPr>
          <p:nvPr>
            <p:ph sz="quarter" idx="1"/>
          </p:nvPr>
        </p:nvSpPr>
        <p:spPr>
          <a:xfrm>
            <a:off x="457200" y="2590800"/>
            <a:ext cx="8229600" cy="3352800"/>
          </a:xfrm>
        </p:spPr>
        <p:txBody>
          <a:bodyPr/>
          <a:lstStyle/>
          <a:p>
            <a:pPr algn="just">
              <a:buNone/>
            </a:pPr>
            <a:r>
              <a:rPr lang="en-US" dirty="0" smtClean="0">
                <a:solidFill>
                  <a:schemeClr val="accent1">
                    <a:lumMod val="50000"/>
                  </a:schemeClr>
                </a:solidFill>
                <a:latin typeface="Impact" pitchFamily="34" charset="0"/>
              </a:rPr>
              <a:t>	</a:t>
            </a:r>
            <a:r>
              <a:rPr lang="en-US" dirty="0" smtClean="0">
                <a:solidFill>
                  <a:schemeClr val="accent1">
                    <a:lumMod val="50000"/>
                  </a:schemeClr>
                </a:solidFill>
                <a:latin typeface="Georgia" pitchFamily="18" charset="0"/>
              </a:rPr>
              <a:t>Hybrid varieties are the first generation (F1) from cross between two </a:t>
            </a:r>
            <a:r>
              <a:rPr lang="en-US" dirty="0" err="1" smtClean="0">
                <a:solidFill>
                  <a:schemeClr val="accent1">
                    <a:lumMod val="50000"/>
                  </a:schemeClr>
                </a:solidFill>
                <a:latin typeface="Georgia" pitchFamily="18" charset="0"/>
              </a:rPr>
              <a:t>purelines</a:t>
            </a:r>
            <a:r>
              <a:rPr lang="en-US" dirty="0" smtClean="0">
                <a:solidFill>
                  <a:schemeClr val="accent1">
                    <a:lumMod val="50000"/>
                  </a:schemeClr>
                </a:solidFill>
                <a:latin typeface="Georgia" pitchFamily="18" charset="0"/>
              </a:rPr>
              <a:t>, inbred, open pollinated varieties, clones or other population that are genetically dissimilar.</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b="1" dirty="0" smtClean="0">
                <a:latin typeface="Georgia" pitchFamily="18" charset="0"/>
              </a:rPr>
              <a:t>Origin and </a:t>
            </a:r>
            <a:r>
              <a:rPr lang="en-US" b="1" dirty="0" smtClean="0">
                <a:latin typeface="Georgia" pitchFamily="18" charset="0"/>
              </a:rPr>
              <a:t>history Beal </a:t>
            </a:r>
            <a:r>
              <a:rPr lang="en-US" b="1" dirty="0" smtClean="0">
                <a:latin typeface="Georgia" pitchFamily="18" charset="0"/>
              </a:rPr>
              <a:t>1878</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3</a:t>
            </a:fld>
            <a:endParaRPr lang="en-US" dirty="0"/>
          </a:p>
        </p:txBody>
      </p:sp>
      <p:sp>
        <p:nvSpPr>
          <p:cNvPr id="3" name="Content Placeholder 2"/>
          <p:cNvSpPr>
            <a:spLocks noGrp="1"/>
          </p:cNvSpPr>
          <p:nvPr>
            <p:ph sz="quarter" idx="1"/>
          </p:nvPr>
        </p:nvSpPr>
        <p:spPr>
          <a:xfrm>
            <a:off x="457200" y="2438400"/>
            <a:ext cx="8229600" cy="3276600"/>
          </a:xfrm>
        </p:spPr>
        <p:txBody>
          <a:bodyPr/>
          <a:lstStyle/>
          <a:p>
            <a:pPr algn="just"/>
            <a:r>
              <a:rPr lang="en-US" dirty="0" smtClean="0">
                <a:solidFill>
                  <a:schemeClr val="accent1">
                    <a:lumMod val="50000"/>
                  </a:schemeClr>
                </a:solidFill>
                <a:latin typeface="Georgia" pitchFamily="18" charset="0"/>
              </a:rPr>
              <a:t>First hybrid varieties were made in maize </a:t>
            </a:r>
            <a:r>
              <a:rPr lang="en-US" dirty="0" smtClean="0">
                <a:solidFill>
                  <a:schemeClr val="accent1">
                    <a:lumMod val="50000"/>
                  </a:schemeClr>
                </a:solidFill>
                <a:latin typeface="Georgia" pitchFamily="18" charset="0"/>
              </a:rPr>
              <a:t>(</a:t>
            </a:r>
            <a:r>
              <a:rPr lang="en-US" u="sng" dirty="0" err="1" smtClean="0">
                <a:solidFill>
                  <a:schemeClr val="accent1">
                    <a:lumMod val="50000"/>
                  </a:schemeClr>
                </a:solidFill>
                <a:latin typeface="Georgia" pitchFamily="18" charset="0"/>
              </a:rPr>
              <a:t>Z</a:t>
            </a:r>
            <a:r>
              <a:rPr lang="en-US" u="sng" dirty="0" err="1" smtClean="0">
                <a:solidFill>
                  <a:schemeClr val="accent1">
                    <a:lumMod val="50000"/>
                  </a:schemeClr>
                </a:solidFill>
                <a:latin typeface="Georgia" pitchFamily="18" charset="0"/>
              </a:rPr>
              <a:t>ea</a:t>
            </a:r>
            <a:r>
              <a:rPr lang="en-US" dirty="0" smtClean="0">
                <a:solidFill>
                  <a:schemeClr val="accent1">
                    <a:lumMod val="50000"/>
                  </a:schemeClr>
                </a:solidFill>
                <a:latin typeface="Georgia" pitchFamily="18" charset="0"/>
              </a:rPr>
              <a:t> </a:t>
            </a:r>
            <a:r>
              <a:rPr lang="en-US" u="sng" dirty="0" smtClean="0">
                <a:solidFill>
                  <a:schemeClr val="accent1">
                    <a:lumMod val="50000"/>
                  </a:schemeClr>
                </a:solidFill>
                <a:latin typeface="Georgia" pitchFamily="18" charset="0"/>
              </a:rPr>
              <a:t>mays</a:t>
            </a:r>
            <a:r>
              <a:rPr lang="en-US" dirty="0" smtClean="0">
                <a:solidFill>
                  <a:schemeClr val="accent1">
                    <a:lumMod val="50000"/>
                  </a:schemeClr>
                </a:solidFill>
                <a:latin typeface="Georgia" pitchFamily="18" charset="0"/>
              </a:rPr>
              <a:t>).</a:t>
            </a:r>
          </a:p>
          <a:p>
            <a:pPr algn="just"/>
            <a:r>
              <a:rPr lang="en-US" dirty="0" smtClean="0">
                <a:solidFill>
                  <a:schemeClr val="accent1">
                    <a:lumMod val="50000"/>
                  </a:schemeClr>
                </a:solidFill>
                <a:latin typeface="Georgia" pitchFamily="18" charset="0"/>
              </a:rPr>
              <a:t>Beal in 1878 made different varietal crosses showed substantial (up to 52%) heterosis.</a:t>
            </a:r>
          </a:p>
          <a:p>
            <a:pPr algn="just"/>
            <a:r>
              <a:rPr lang="en-US" dirty="0" smtClean="0">
                <a:solidFill>
                  <a:schemeClr val="accent1">
                    <a:lumMod val="50000"/>
                  </a:schemeClr>
                </a:solidFill>
                <a:latin typeface="Georgia" pitchFamily="18" charset="0"/>
              </a:rPr>
              <a:t>Suggested that such varietal hybrids should be used as varieties.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4000" b="1" dirty="0" err="1" smtClean="0">
                <a:latin typeface="Georgia" pitchFamily="18" charset="0"/>
              </a:rPr>
              <a:t>G.H.Shull</a:t>
            </a:r>
            <a:r>
              <a:rPr lang="en-US" sz="4000" b="1" dirty="0" smtClean="0">
                <a:latin typeface="Georgia" pitchFamily="18" charset="0"/>
              </a:rPr>
              <a:t> </a:t>
            </a:r>
            <a:r>
              <a:rPr lang="en-US" sz="4000" b="1" dirty="0" smtClean="0">
                <a:latin typeface="Georgia" pitchFamily="18" charset="0"/>
              </a:rPr>
              <a:t>1909</a:t>
            </a:r>
            <a:endParaRPr lang="en-US" sz="4000"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4</a:t>
            </a:fld>
            <a:endParaRPr lang="en-US" dirty="0"/>
          </a:p>
        </p:txBody>
      </p:sp>
      <p:sp>
        <p:nvSpPr>
          <p:cNvPr id="3" name="Content Placeholder 2"/>
          <p:cNvSpPr>
            <a:spLocks noGrp="1"/>
          </p:cNvSpPr>
          <p:nvPr>
            <p:ph sz="quarter" idx="1"/>
          </p:nvPr>
        </p:nvSpPr>
        <p:spPr>
          <a:xfrm>
            <a:off x="457200" y="1828800"/>
            <a:ext cx="8229600" cy="3429000"/>
          </a:xfrm>
        </p:spPr>
        <p:txBody>
          <a:bodyPr>
            <a:normAutofit/>
          </a:bodyPr>
          <a:lstStyle/>
          <a:p>
            <a:pPr algn="just"/>
            <a:r>
              <a:rPr lang="en-US" dirty="0" smtClean="0">
                <a:solidFill>
                  <a:schemeClr val="accent1">
                    <a:lumMod val="50000"/>
                  </a:schemeClr>
                </a:solidFill>
                <a:latin typeface="Georgia" pitchFamily="18" charset="0"/>
              </a:rPr>
              <a:t>Shull in 1909 suggested that </a:t>
            </a:r>
            <a:r>
              <a:rPr lang="en-US" dirty="0" smtClean="0">
                <a:solidFill>
                  <a:schemeClr val="accent1">
                    <a:lumMod val="50000"/>
                  </a:schemeClr>
                </a:solidFill>
                <a:latin typeface="Georgia" pitchFamily="18" charset="0"/>
              </a:rPr>
              <a:t>inbred </a:t>
            </a:r>
            <a:r>
              <a:rPr lang="en-US" dirty="0" smtClean="0">
                <a:solidFill>
                  <a:schemeClr val="accent1">
                    <a:lumMod val="50000"/>
                  </a:schemeClr>
                </a:solidFill>
                <a:latin typeface="Georgia" pitchFamily="18" charset="0"/>
              </a:rPr>
              <a:t>should be used by continuous selfing of open pollinated varieties.</a:t>
            </a:r>
          </a:p>
          <a:p>
            <a:pPr algn="just"/>
            <a:r>
              <a:rPr lang="en-US" dirty="0" smtClean="0">
                <a:solidFill>
                  <a:schemeClr val="accent1">
                    <a:lumMod val="50000"/>
                  </a:schemeClr>
                </a:solidFill>
                <a:latin typeface="Georgia" pitchFamily="18" charset="0"/>
              </a:rPr>
              <a:t>Then </a:t>
            </a:r>
            <a:r>
              <a:rPr lang="en-US" dirty="0" smtClean="0">
                <a:solidFill>
                  <a:schemeClr val="accent1">
                    <a:lumMod val="50000"/>
                  </a:schemeClr>
                </a:solidFill>
                <a:latin typeface="Georgia" pitchFamily="18" charset="0"/>
              </a:rPr>
              <a:t>inbred </a:t>
            </a:r>
            <a:r>
              <a:rPr lang="en-US" dirty="0" smtClean="0">
                <a:solidFill>
                  <a:schemeClr val="accent1">
                    <a:lumMod val="50000"/>
                  </a:schemeClr>
                </a:solidFill>
                <a:latin typeface="Georgia" pitchFamily="18" charset="0"/>
              </a:rPr>
              <a:t>that combines best to produce superior hybrids, should be crossed to produce single cross hybrid varieties.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b="1" dirty="0" smtClean="0">
                <a:latin typeface="Georgia" pitchFamily="18" charset="0"/>
              </a:rPr>
              <a:t>Contd.</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5</a:t>
            </a:fld>
            <a:endParaRPr lang="en-US" dirty="0"/>
          </a:p>
        </p:txBody>
      </p:sp>
      <p:sp>
        <p:nvSpPr>
          <p:cNvPr id="3" name="Content Placeholder 2"/>
          <p:cNvSpPr>
            <a:spLocks noGrp="1"/>
          </p:cNvSpPr>
          <p:nvPr>
            <p:ph sz="quarter" idx="1"/>
          </p:nvPr>
        </p:nvSpPr>
        <p:spPr>
          <a:xfrm>
            <a:off x="457200" y="2057400"/>
            <a:ext cx="8229600" cy="3352800"/>
          </a:xfrm>
        </p:spPr>
        <p:txBody>
          <a:bodyPr>
            <a:normAutofit/>
          </a:bodyPr>
          <a:lstStyle/>
          <a:p>
            <a:pPr algn="just"/>
            <a:r>
              <a:rPr lang="en-US" dirty="0" smtClean="0">
                <a:solidFill>
                  <a:schemeClr val="accent1">
                    <a:lumMod val="50000"/>
                  </a:schemeClr>
                </a:solidFill>
                <a:latin typeface="Georgia" pitchFamily="18" charset="0"/>
              </a:rPr>
              <a:t>Shull’s scheme couldn't be exploited commercially that time due to following reasons:</a:t>
            </a:r>
          </a:p>
          <a:p>
            <a:pPr algn="just"/>
            <a:r>
              <a:rPr lang="en-US" dirty="0" smtClean="0">
                <a:solidFill>
                  <a:schemeClr val="accent1">
                    <a:lumMod val="50000"/>
                  </a:schemeClr>
                </a:solidFill>
                <a:latin typeface="Georgia" pitchFamily="18" charset="0"/>
              </a:rPr>
              <a:t>Outstanding </a:t>
            </a:r>
            <a:r>
              <a:rPr lang="en-US" dirty="0" smtClean="0">
                <a:solidFill>
                  <a:schemeClr val="accent1">
                    <a:lumMod val="50000"/>
                  </a:schemeClr>
                </a:solidFill>
                <a:latin typeface="Georgia" pitchFamily="18" charset="0"/>
              </a:rPr>
              <a:t>inbred </a:t>
            </a:r>
            <a:r>
              <a:rPr lang="en-US" dirty="0" smtClean="0">
                <a:solidFill>
                  <a:schemeClr val="accent1">
                    <a:lumMod val="50000"/>
                  </a:schemeClr>
                </a:solidFill>
                <a:latin typeface="Georgia" pitchFamily="18" charset="0"/>
              </a:rPr>
              <a:t>that would produce hybrids with yielding abilities substantially higher than those of open pollinated varieties were not available . </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Contd.</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6</a:t>
            </a:fld>
            <a:endParaRPr lang="en-US" dirty="0"/>
          </a:p>
        </p:txBody>
      </p:sp>
      <p:sp>
        <p:nvSpPr>
          <p:cNvPr id="3" name="Content Placeholder 2"/>
          <p:cNvSpPr>
            <a:spLocks noGrp="1"/>
          </p:cNvSpPr>
          <p:nvPr>
            <p:ph sz="quarter" idx="1"/>
          </p:nvPr>
        </p:nvSpPr>
        <p:spPr/>
        <p:txBody>
          <a:bodyPr>
            <a:normAutofit/>
          </a:bodyPr>
          <a:lstStyle/>
          <a:p>
            <a:pPr algn="just"/>
            <a:r>
              <a:rPr lang="en-US" dirty="0" smtClean="0">
                <a:solidFill>
                  <a:schemeClr val="accent1">
                    <a:lumMod val="50000"/>
                  </a:schemeClr>
                </a:solidFill>
                <a:latin typeface="Georgia" pitchFamily="18" charset="0"/>
              </a:rPr>
              <a:t>Since the female parent was an inbred, the amount of hybrid seed produced per acre was low (30-40% of the O.P varieties). Consequently the hybrid seed was much expensive.</a:t>
            </a:r>
          </a:p>
          <a:p>
            <a:pPr algn="just"/>
            <a:r>
              <a:rPr lang="en-US" dirty="0" smtClean="0">
                <a:solidFill>
                  <a:schemeClr val="accent1">
                    <a:lumMod val="50000"/>
                  </a:schemeClr>
                </a:solidFill>
                <a:latin typeface="Georgia" pitchFamily="18" charset="0"/>
              </a:rPr>
              <a:t>Hence the male parent was also an inbred, so pollen production was poor. More area under male inbred more expensive hybrid seed.</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Contd.</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7</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The hybrid seed was often poorly developed as it was produced by an inbred and had a relatively poor germination that made more seed rate as compared to O.P varieties.</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t="-36000" b="-36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lstStyle/>
          <a:p>
            <a:r>
              <a:rPr lang="en-US" b="1" dirty="0" err="1" smtClean="0">
                <a:latin typeface="Georgia" pitchFamily="18" charset="0"/>
              </a:rPr>
              <a:t>E</a:t>
            </a:r>
            <a:r>
              <a:rPr lang="en-US" b="1" dirty="0" err="1" smtClean="0">
                <a:latin typeface="Georgia" pitchFamily="18" charset="0"/>
              </a:rPr>
              <a:t>.M.East</a:t>
            </a:r>
            <a:r>
              <a:rPr lang="en-US" b="1" dirty="0" smtClean="0">
                <a:latin typeface="Georgia" pitchFamily="18" charset="0"/>
              </a:rPr>
              <a:t> </a:t>
            </a:r>
            <a:r>
              <a:rPr lang="en-US" b="1" dirty="0" smtClean="0">
                <a:latin typeface="Georgia" pitchFamily="18" charset="0"/>
              </a:rPr>
              <a:t>and Hayes 1912</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8</a:t>
            </a:fld>
            <a:endParaRPr lang="en-US" dirty="0"/>
          </a:p>
        </p:txBody>
      </p:sp>
      <p:sp>
        <p:nvSpPr>
          <p:cNvPr id="3" name="Content Placeholder 2"/>
          <p:cNvSpPr>
            <a:spLocks noGrp="1"/>
          </p:cNvSpPr>
          <p:nvPr>
            <p:ph sz="quarter" idx="1"/>
          </p:nvPr>
        </p:nvSpPr>
        <p:spPr>
          <a:xfrm>
            <a:off x="457200" y="2743200"/>
            <a:ext cx="8229600" cy="1905000"/>
          </a:xfrm>
        </p:spPr>
        <p:txBody>
          <a:bodyPr/>
          <a:lstStyle/>
          <a:p>
            <a:r>
              <a:rPr lang="en-US" dirty="0" smtClean="0">
                <a:solidFill>
                  <a:schemeClr val="accent1">
                    <a:lumMod val="50000"/>
                  </a:schemeClr>
                </a:solidFill>
                <a:latin typeface="Georgia" pitchFamily="18" charset="0"/>
              </a:rPr>
              <a:t>1912 East and Hayes developed the strategy of heterosis breeding as an alternate breeding strategy.</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66000"/>
            <a:lum/>
          </a:blip>
          <a:srcRect/>
          <a:stretch>
            <a:fillRect l="-8000" r="-8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Jones 1918</a:t>
            </a:r>
            <a:endParaRPr lang="en-US" b="1" dirty="0">
              <a:latin typeface="Georgia" pitchFamily="18" charset="0"/>
            </a:endParaRPr>
          </a:p>
        </p:txBody>
      </p:sp>
      <p:sp>
        <p:nvSpPr>
          <p:cNvPr id="4" name="Slide Number Placeholder 3"/>
          <p:cNvSpPr>
            <a:spLocks noGrp="1"/>
          </p:cNvSpPr>
          <p:nvPr>
            <p:ph type="sldNum" sz="quarter" idx="12"/>
          </p:nvPr>
        </p:nvSpPr>
        <p:spPr/>
        <p:txBody>
          <a:bodyPr/>
          <a:lstStyle/>
          <a:p>
            <a:fld id="{321082F4-C601-4621-A71F-411008CF2D54}" type="slidenum">
              <a:rPr lang="en-US" smtClean="0"/>
              <a:pPr/>
              <a:t>9</a:t>
            </a:fld>
            <a:endParaRPr lang="en-US" dirty="0"/>
          </a:p>
        </p:txBody>
      </p:sp>
      <p:sp>
        <p:nvSpPr>
          <p:cNvPr id="3" name="Content Placeholder 2"/>
          <p:cNvSpPr>
            <a:spLocks noGrp="1"/>
          </p:cNvSpPr>
          <p:nvPr>
            <p:ph sz="quarter" idx="1"/>
          </p:nvPr>
        </p:nvSpPr>
        <p:spPr/>
        <p:txBody>
          <a:bodyPr/>
          <a:lstStyle/>
          <a:p>
            <a:pPr algn="just"/>
            <a:r>
              <a:rPr lang="en-US" dirty="0" smtClean="0">
                <a:solidFill>
                  <a:schemeClr val="accent1">
                    <a:lumMod val="50000"/>
                  </a:schemeClr>
                </a:solidFill>
                <a:latin typeface="Georgia" pitchFamily="18" charset="0"/>
              </a:rPr>
              <a:t>John in 1918 proposed the method of double cross instead of prevailing single cross hybrids.</a:t>
            </a:r>
          </a:p>
          <a:p>
            <a:pPr algn="just"/>
            <a:r>
              <a:rPr lang="en-US" dirty="0" smtClean="0">
                <a:solidFill>
                  <a:schemeClr val="accent1">
                    <a:lumMod val="50000"/>
                  </a:schemeClr>
                </a:solidFill>
                <a:latin typeface="Georgia" pitchFamily="18" charset="0"/>
              </a:rPr>
              <a:t>Due to this method of Jones the last three difficulties mentioned in shull’s scheme were overcome.</a:t>
            </a:r>
            <a:endParaRPr lang="en-US" dirty="0">
              <a:solidFill>
                <a:schemeClr val="accent1">
                  <a:lumMod val="50000"/>
                </a:schemeClr>
              </a:solidFill>
              <a:latin typeface="Georgi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191</TotalTime>
  <Words>601</Words>
  <Application>Microsoft Office PowerPoint</Application>
  <PresentationFormat>On-screen Show (4:3)</PresentationFormat>
  <Paragraphs>64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Origin of Hybrid Breeding</vt:lpstr>
      <vt:lpstr>Definition</vt:lpstr>
      <vt:lpstr>Origin and history Beal 1878</vt:lpstr>
      <vt:lpstr>G.H.Shull 1909</vt:lpstr>
      <vt:lpstr>Contd.</vt:lpstr>
      <vt:lpstr>Contd.</vt:lpstr>
      <vt:lpstr>Contd.</vt:lpstr>
      <vt:lpstr>E.M.East and Hayes 1912</vt:lpstr>
      <vt:lpstr>Jones 1918</vt:lpstr>
      <vt:lpstr>Contd.</vt:lpstr>
      <vt:lpstr>Burr Leaming Dent 1922</vt:lpstr>
      <vt:lpstr>Contd.</vt:lpstr>
      <vt:lpstr>Davis 1927</vt:lpstr>
      <vt:lpstr>Jenkins 1934-35</vt:lpstr>
      <vt:lpstr>Texas 1938</vt:lpstr>
      <vt:lpstr>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Origin of Hybrid Breeding</dc:title>
  <dc:creator>PCS</dc:creator>
  <cp:lastModifiedBy>SABA</cp:lastModifiedBy>
  <cp:revision>44</cp:revision>
  <dcterms:created xsi:type="dcterms:W3CDTF">2014-03-25T07:52:19Z</dcterms:created>
  <dcterms:modified xsi:type="dcterms:W3CDTF">2015-03-11T17:04:17Z</dcterms:modified>
</cp:coreProperties>
</file>