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2" r:id="rId6"/>
    <p:sldId id="274" r:id="rId7"/>
    <p:sldId id="275" r:id="rId8"/>
    <p:sldId id="276" r:id="rId9"/>
    <p:sldId id="277" r:id="rId10"/>
    <p:sldId id="279" r:id="rId11"/>
    <p:sldId id="280" r:id="rId12"/>
    <p:sldId id="264" r:id="rId13"/>
    <p:sldId id="266" r:id="rId14"/>
    <p:sldId id="267" r:id="rId15"/>
    <p:sldId id="270" r:id="rId16"/>
    <p:sldId id="271" r:id="rId17"/>
    <p:sldId id="273" r:id="rId18"/>
    <p:sldId id="282" r:id="rId19"/>
    <p:sldId id="283" r:id="rId20"/>
    <p:sldId id="284" r:id="rId21"/>
    <p:sldId id="285" r:id="rId22"/>
    <p:sldId id="291" r:id="rId23"/>
    <p:sldId id="287" r:id="rId24"/>
    <p:sldId id="288" r:id="rId25"/>
    <p:sldId id="289" r:id="rId26"/>
    <p:sldId id="290"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10/20/2020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9600" dirty="0" smtClean="0">
                <a:latin typeface="Times New Roman" pitchFamily="18" charset="0"/>
                <a:cs typeface="Times New Roman" pitchFamily="18" charset="0"/>
              </a:rPr>
              <a:t>Cover Crops</a:t>
            </a:r>
            <a:endParaRPr lang="en-US" sz="9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8960" y="464820"/>
            <a:ext cx="6771640" cy="782265"/>
          </a:xfrm>
          <a:prstGeom prst="rect">
            <a:avLst/>
          </a:prstGeom>
        </p:spPr>
        <p:txBody>
          <a:bodyPr vert="horz" wrap="square" lIns="0" tIns="12700" rIns="0" bIns="0" rtlCol="0">
            <a:spAutoFit/>
          </a:bodyPr>
          <a:lstStyle/>
          <a:p>
            <a:pPr marL="12700">
              <a:lnSpc>
                <a:spcPct val="100000"/>
              </a:lnSpc>
              <a:spcBef>
                <a:spcPts val="100"/>
              </a:spcBef>
            </a:pPr>
            <a:r>
              <a:rPr b="1" spc="-5" dirty="0"/>
              <a:t>Reduce </a:t>
            </a:r>
            <a:r>
              <a:rPr b="1" dirty="0"/>
              <a:t>Insect </a:t>
            </a:r>
            <a:r>
              <a:rPr b="1" spc="-5" dirty="0"/>
              <a:t>Problems</a:t>
            </a:r>
          </a:p>
        </p:txBody>
      </p:sp>
      <p:sp>
        <p:nvSpPr>
          <p:cNvPr id="3" name="object 3"/>
          <p:cNvSpPr txBox="1"/>
          <p:nvPr/>
        </p:nvSpPr>
        <p:spPr>
          <a:xfrm>
            <a:off x="535940" y="1506219"/>
            <a:ext cx="8032750" cy="1221740"/>
          </a:xfrm>
          <a:prstGeom prst="rect">
            <a:avLst/>
          </a:prstGeom>
        </p:spPr>
        <p:txBody>
          <a:bodyPr vert="horz" wrap="square" lIns="0" tIns="123189" rIns="0" bIns="0" rtlCol="0">
            <a:spAutoFit/>
          </a:bodyPr>
          <a:lstStyle/>
          <a:p>
            <a:pPr marL="355600" indent="-342900">
              <a:lnSpc>
                <a:spcPct val="100000"/>
              </a:lnSpc>
              <a:spcBef>
                <a:spcPts val="969"/>
              </a:spcBef>
              <a:buFont typeface="Arial"/>
              <a:buChar char="•"/>
              <a:tabLst>
                <a:tab pos="354965" algn="l"/>
                <a:tab pos="355600" algn="l"/>
              </a:tabLst>
            </a:pPr>
            <a:r>
              <a:rPr sz="3200" spc="-5" dirty="0">
                <a:latin typeface="Calibri"/>
                <a:cs typeface="Calibri"/>
              </a:rPr>
              <a:t>Provides habitat for diverse insect</a:t>
            </a:r>
            <a:r>
              <a:rPr sz="3200" spc="-25" dirty="0">
                <a:latin typeface="Calibri"/>
                <a:cs typeface="Calibri"/>
              </a:rPr>
              <a:t> </a:t>
            </a:r>
            <a:r>
              <a:rPr sz="3200" spc="-5" dirty="0">
                <a:latin typeface="Calibri"/>
                <a:cs typeface="Calibri"/>
              </a:rPr>
              <a:t>populations</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Increases </a:t>
            </a:r>
            <a:r>
              <a:rPr sz="3200" spc="-10" dirty="0">
                <a:latin typeface="Calibri"/>
                <a:cs typeface="Calibri"/>
              </a:rPr>
              <a:t>the </a:t>
            </a:r>
            <a:r>
              <a:rPr sz="3200" spc="-5" dirty="0">
                <a:latin typeface="Calibri"/>
                <a:cs typeface="Calibri"/>
              </a:rPr>
              <a:t>population </a:t>
            </a:r>
            <a:r>
              <a:rPr sz="3200" dirty="0">
                <a:latin typeface="Calibri"/>
                <a:cs typeface="Calibri"/>
              </a:rPr>
              <a:t>of </a:t>
            </a:r>
            <a:r>
              <a:rPr sz="3200" spc="-5" dirty="0">
                <a:latin typeface="Calibri"/>
                <a:cs typeface="Calibri"/>
              </a:rPr>
              <a:t>“predator”</a:t>
            </a:r>
            <a:r>
              <a:rPr sz="3200" spc="-20" dirty="0">
                <a:latin typeface="Calibri"/>
                <a:cs typeface="Calibri"/>
              </a:rPr>
              <a:t> </a:t>
            </a:r>
            <a:r>
              <a:rPr sz="3200" spc="-5" dirty="0">
                <a:latin typeface="Calibri"/>
                <a:cs typeface="Calibri"/>
              </a:rPr>
              <a:t>bugs</a:t>
            </a:r>
            <a:endParaRPr sz="3200">
              <a:latin typeface="Calibri"/>
              <a:cs typeface="Calibri"/>
            </a:endParaRPr>
          </a:p>
        </p:txBody>
      </p:sp>
      <p:sp>
        <p:nvSpPr>
          <p:cNvPr id="4" name="object 4"/>
          <p:cNvSpPr/>
          <p:nvPr/>
        </p:nvSpPr>
        <p:spPr>
          <a:xfrm>
            <a:off x="762000" y="3962400"/>
            <a:ext cx="2514600" cy="19532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971800" y="2743200"/>
            <a:ext cx="3219450" cy="251841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096000" y="4114800"/>
            <a:ext cx="2743200" cy="24828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1" y="464820"/>
            <a:ext cx="7239000" cy="782265"/>
          </a:xfrm>
          <a:prstGeom prst="rect">
            <a:avLst/>
          </a:prstGeom>
        </p:spPr>
        <p:txBody>
          <a:bodyPr vert="horz" wrap="square" lIns="0" tIns="12700" rIns="0" bIns="0" rtlCol="0">
            <a:spAutoFit/>
          </a:bodyPr>
          <a:lstStyle/>
          <a:p>
            <a:pPr marL="12700">
              <a:lnSpc>
                <a:spcPct val="100000"/>
              </a:lnSpc>
              <a:spcBef>
                <a:spcPts val="100"/>
              </a:spcBef>
            </a:pPr>
            <a:r>
              <a:rPr b="1" dirty="0"/>
              <a:t>Prevent </a:t>
            </a:r>
            <a:r>
              <a:rPr b="1" spc="-5" dirty="0"/>
              <a:t>nutrient</a:t>
            </a:r>
            <a:r>
              <a:rPr b="1" dirty="0"/>
              <a:t> </a:t>
            </a:r>
            <a:r>
              <a:rPr b="1" spc="-5" dirty="0"/>
              <a:t>leaching</a:t>
            </a:r>
          </a:p>
        </p:txBody>
      </p:sp>
      <p:sp>
        <p:nvSpPr>
          <p:cNvPr id="3" name="object 3"/>
          <p:cNvSpPr txBox="1"/>
          <p:nvPr/>
        </p:nvSpPr>
        <p:spPr>
          <a:xfrm>
            <a:off x="535940" y="1506219"/>
            <a:ext cx="7835265" cy="1715770"/>
          </a:xfrm>
          <a:prstGeom prst="rect">
            <a:avLst/>
          </a:prstGeom>
        </p:spPr>
        <p:txBody>
          <a:bodyPr vert="horz" wrap="square" lIns="0" tIns="123189" rIns="0" bIns="0" rtlCol="0">
            <a:spAutoFit/>
          </a:bodyPr>
          <a:lstStyle/>
          <a:p>
            <a:pPr marL="355600" indent="-342900">
              <a:lnSpc>
                <a:spcPct val="100000"/>
              </a:lnSpc>
              <a:spcBef>
                <a:spcPts val="969"/>
              </a:spcBef>
              <a:buFont typeface="Arial"/>
              <a:buChar char="•"/>
              <a:tabLst>
                <a:tab pos="354965" algn="l"/>
                <a:tab pos="355600" algn="l"/>
              </a:tabLst>
            </a:pPr>
            <a:r>
              <a:rPr sz="3200" spc="-5" dirty="0">
                <a:latin typeface="Calibri"/>
                <a:cs typeface="Calibri"/>
              </a:rPr>
              <a:t>Stops </a:t>
            </a:r>
            <a:r>
              <a:rPr sz="3200" b="1" spc="-5" dirty="0">
                <a:latin typeface="Calibri"/>
                <a:cs typeface="Calibri"/>
              </a:rPr>
              <a:t>phosphorus </a:t>
            </a:r>
            <a:r>
              <a:rPr sz="3200" spc="-5" dirty="0">
                <a:latin typeface="Calibri"/>
                <a:cs typeface="Calibri"/>
              </a:rPr>
              <a:t>pollution from</a:t>
            </a:r>
            <a:r>
              <a:rPr sz="3200" spc="0" dirty="0">
                <a:latin typeface="Calibri"/>
                <a:cs typeface="Calibri"/>
              </a:rPr>
              <a:t> </a:t>
            </a:r>
            <a:r>
              <a:rPr sz="3200" spc="-5" dirty="0">
                <a:latin typeface="Calibri"/>
                <a:cs typeface="Calibri"/>
              </a:rPr>
              <a:t>sediment</a:t>
            </a:r>
            <a:endParaRPr sz="3200">
              <a:latin typeface="Calibri"/>
              <a:cs typeface="Calibri"/>
            </a:endParaRPr>
          </a:p>
          <a:p>
            <a:pPr marL="355600" marR="5080" indent="-342900">
              <a:lnSpc>
                <a:spcPct val="101299"/>
              </a:lnSpc>
              <a:spcBef>
                <a:spcPts val="819"/>
              </a:spcBef>
              <a:buFont typeface="Arial"/>
              <a:buChar char="•"/>
              <a:tabLst>
                <a:tab pos="354965" algn="l"/>
                <a:tab pos="355600" algn="l"/>
              </a:tabLst>
            </a:pPr>
            <a:r>
              <a:rPr sz="3200" spc="-5" dirty="0">
                <a:latin typeface="Calibri"/>
                <a:cs typeface="Calibri"/>
              </a:rPr>
              <a:t>Absorbs excess </a:t>
            </a:r>
            <a:r>
              <a:rPr sz="3200" b="1" spc="-5" dirty="0">
                <a:latin typeface="Calibri"/>
                <a:cs typeface="Calibri"/>
              </a:rPr>
              <a:t>nitrogen </a:t>
            </a:r>
            <a:r>
              <a:rPr sz="3200" spc="-5" dirty="0">
                <a:latin typeface="Calibri"/>
                <a:cs typeface="Calibri"/>
              </a:rPr>
              <a:t>from fertilized crops  and returns it in more stable</a:t>
            </a:r>
            <a:r>
              <a:rPr sz="3200" spc="-30" dirty="0">
                <a:latin typeface="Calibri"/>
                <a:cs typeface="Calibri"/>
              </a:rPr>
              <a:t> </a:t>
            </a:r>
            <a:r>
              <a:rPr sz="3200" spc="-5" dirty="0">
                <a:latin typeface="Calibri"/>
                <a:cs typeface="Calibri"/>
              </a:rPr>
              <a:t>form</a:t>
            </a:r>
            <a:endParaRPr sz="3200">
              <a:latin typeface="Calibri"/>
              <a:cs typeface="Calibri"/>
            </a:endParaRPr>
          </a:p>
        </p:txBody>
      </p:sp>
      <p:sp>
        <p:nvSpPr>
          <p:cNvPr id="4" name="object 4"/>
          <p:cNvSpPr/>
          <p:nvPr/>
        </p:nvSpPr>
        <p:spPr>
          <a:xfrm>
            <a:off x="228600" y="3580129"/>
            <a:ext cx="2057400" cy="28473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86400" y="4038600"/>
            <a:ext cx="3338829" cy="25146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667000" y="4343400"/>
            <a:ext cx="2586990" cy="188341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Moisture</a:t>
            </a:r>
            <a:endParaRPr lang="en-US" b="1" dirty="0"/>
          </a:p>
        </p:txBody>
      </p:sp>
      <p:sp>
        <p:nvSpPr>
          <p:cNvPr id="3" name="Content Placeholder 2"/>
          <p:cNvSpPr>
            <a:spLocks noGrp="1"/>
          </p:cNvSpPr>
          <p:nvPr>
            <p:ph idx="1"/>
          </p:nvPr>
        </p:nvSpPr>
        <p:spPr/>
        <p:txBody>
          <a:bodyPr/>
          <a:lstStyle/>
          <a:p>
            <a:pPr>
              <a:buFont typeface="Arial" pitchFamily="34" charset="0"/>
              <a:buChar char="•"/>
            </a:pPr>
            <a:r>
              <a:rPr lang="en-US" dirty="0" smtClean="0"/>
              <a:t>Planting a cover crop is an effective way to conserve and even increase the moisture content of the soil. </a:t>
            </a:r>
          </a:p>
          <a:p>
            <a:pPr>
              <a:buFont typeface="Arial" pitchFamily="34" charset="0"/>
              <a:buChar char="•"/>
            </a:pPr>
            <a:r>
              <a:rPr lang="en-US" dirty="0" smtClean="0"/>
              <a:t>Firstly, simply by providing a cover for the soil, they protect it from evaporation by the sun and the wind. </a:t>
            </a:r>
          </a:p>
          <a:p>
            <a:pPr>
              <a:buFont typeface="Arial" pitchFamily="34" charset="0"/>
              <a:buChar char="•"/>
            </a:pPr>
            <a:r>
              <a:rPr lang="en-US" dirty="0" smtClean="0"/>
              <a:t>Secondly, many cover crops send down deep roots, which can bring up moisture from lower down in the soil profile.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 Work</a:t>
            </a:r>
            <a:endParaRPr lang="en-US" b="1" dirty="0"/>
          </a:p>
        </p:txBody>
      </p:sp>
      <p:sp>
        <p:nvSpPr>
          <p:cNvPr id="3" name="Content Placeholder 2"/>
          <p:cNvSpPr>
            <a:spLocks noGrp="1"/>
          </p:cNvSpPr>
          <p:nvPr>
            <p:ph idx="1"/>
          </p:nvPr>
        </p:nvSpPr>
        <p:spPr/>
        <p:txBody>
          <a:bodyPr/>
          <a:lstStyle/>
          <a:p>
            <a:pPr>
              <a:buFont typeface="Arial" pitchFamily="34" charset="0"/>
              <a:buChar char="•"/>
            </a:pPr>
            <a:r>
              <a:rPr lang="en-US" dirty="0" smtClean="0"/>
              <a:t>Cover crops also save the time and energy. Given all the nutrients that they provide to the soil, there is no need for composting or mulching. This makes cover crops a good option when looking to improve the soil quality of a large area. And by suppressing weeds, it reduces the need to sheet mulch an area.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It’s not only the soil that benefits from the presence of a cover crop; it may add something to your kitchen as well. Certain species of cover crops can provide an edible harvest.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a:bodyPr>
          <a:lstStyle/>
          <a:p>
            <a:pPr algn="ctr"/>
            <a:r>
              <a:rPr lang="en-US" sz="6600" b="1" dirty="0" smtClean="0">
                <a:effectLst>
                  <a:outerShdw blurRad="38100" dist="38100" dir="2700000" algn="tl">
                    <a:srgbClr val="000000">
                      <a:alpha val="43137"/>
                    </a:srgbClr>
                  </a:outerShdw>
                </a:effectLst>
                <a:latin typeface="Times New Roman" pitchFamily="18" charset="0"/>
                <a:cs typeface="Times New Roman" pitchFamily="18" charset="0"/>
              </a:rPr>
              <a:t>Disadvantages</a:t>
            </a:r>
            <a:endParaRPr lang="en-US" sz="6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495800" y="5257800"/>
            <a:ext cx="4191000" cy="1066800"/>
          </a:xfrm>
        </p:spPr>
        <p:txBody>
          <a:bodyPr/>
          <a:lstStyle/>
          <a:p>
            <a:pPr>
              <a:buNone/>
            </a:pP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Disadvantages</a:t>
            </a:r>
            <a:endParaRPr lang="en-US" b="1" dirty="0"/>
          </a:p>
        </p:txBody>
      </p:sp>
      <p:sp>
        <p:nvSpPr>
          <p:cNvPr id="3" name="Content Placeholder 2"/>
          <p:cNvSpPr>
            <a:spLocks noGrp="1"/>
          </p:cNvSpPr>
          <p:nvPr>
            <p:ph idx="1"/>
          </p:nvPr>
        </p:nvSpPr>
        <p:spPr/>
        <p:txBody>
          <a:bodyPr/>
          <a:lstStyle/>
          <a:p>
            <a:r>
              <a:rPr lang="en-US" dirty="0" smtClean="0"/>
              <a:t>Time and labor needed to plant and terminate the crop.</a:t>
            </a:r>
          </a:p>
          <a:p>
            <a:r>
              <a:rPr lang="en-US" dirty="0" smtClean="0"/>
              <a:t>Cost of seed to plant the crop.</a:t>
            </a:r>
          </a:p>
          <a:p>
            <a:r>
              <a:rPr lang="en-US" dirty="0" smtClean="0"/>
              <a:t>Cost of terminating the crop.</a:t>
            </a:r>
          </a:p>
          <a:p>
            <a:r>
              <a:rPr lang="en-US" dirty="0" smtClean="0"/>
              <a:t>Reduced soil moisture.</a:t>
            </a:r>
          </a:p>
          <a:p>
            <a:r>
              <a:rPr lang="en-US" dirty="0" smtClean="0"/>
              <a:t>Increased risk of disease.</a:t>
            </a:r>
          </a:p>
          <a:p>
            <a:r>
              <a:rPr lang="en-US" dirty="0" smtClean="0"/>
              <a:t>Increased risk of insects/pests.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a:bodyPr>
          <a:lstStyle/>
          <a:p>
            <a:pPr algn="ctr"/>
            <a:r>
              <a:rPr lang="en-US" sz="6600" b="1" dirty="0" smtClean="0">
                <a:effectLst>
                  <a:outerShdw blurRad="38100" dist="38100" dir="2700000" algn="tl">
                    <a:srgbClr val="000000">
                      <a:alpha val="43137"/>
                    </a:srgbClr>
                  </a:outerShdw>
                </a:effectLst>
                <a:latin typeface="Times New Roman" pitchFamily="18" charset="0"/>
                <a:cs typeface="Times New Roman" pitchFamily="18" charset="0"/>
              </a:rPr>
              <a:t>Types</a:t>
            </a:r>
            <a:endParaRPr lang="en-US" sz="6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7086600" y="5486400"/>
            <a:ext cx="1600200" cy="838200"/>
          </a:xfrm>
        </p:spPr>
        <p:txBody>
          <a:bodyPr/>
          <a:lstStyle/>
          <a:p>
            <a:pPr>
              <a:buNone/>
            </a:pP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685800"/>
            <a:ext cx="5722621" cy="782265"/>
          </a:xfrm>
          <a:prstGeom prst="rect">
            <a:avLst/>
          </a:prstGeom>
        </p:spPr>
        <p:txBody>
          <a:bodyPr vert="horz" wrap="square" lIns="0" tIns="12700" rIns="0" bIns="0" rtlCol="0">
            <a:spAutoFit/>
          </a:bodyPr>
          <a:lstStyle/>
          <a:p>
            <a:pPr marL="12700">
              <a:lnSpc>
                <a:spcPct val="100000"/>
              </a:lnSpc>
              <a:spcBef>
                <a:spcPts val="100"/>
              </a:spcBef>
            </a:pPr>
            <a:r>
              <a:rPr lang="en-US" b="1" dirty="0" smtClean="0"/>
              <a:t>Types of </a:t>
            </a:r>
            <a:r>
              <a:rPr b="1" smtClean="0"/>
              <a:t>Cover crop</a:t>
            </a:r>
            <a:r>
              <a:rPr lang="en-US" b="1" dirty="0" smtClean="0"/>
              <a:t>s</a:t>
            </a:r>
            <a:endParaRPr b="1" spc="-5" dirty="0"/>
          </a:p>
        </p:txBody>
      </p:sp>
      <p:sp>
        <p:nvSpPr>
          <p:cNvPr id="3" name="object 3"/>
          <p:cNvSpPr txBox="1"/>
          <p:nvPr/>
        </p:nvSpPr>
        <p:spPr>
          <a:xfrm>
            <a:off x="535940" y="1615440"/>
            <a:ext cx="4729480" cy="421894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000" spc="-10" dirty="0">
                <a:latin typeface="Calibri"/>
                <a:cs typeface="Calibri"/>
              </a:rPr>
              <a:t>Winter </a:t>
            </a:r>
            <a:r>
              <a:rPr sz="3000" spc="-5" dirty="0">
                <a:latin typeface="Calibri"/>
                <a:cs typeface="Calibri"/>
              </a:rPr>
              <a:t>cover</a:t>
            </a:r>
            <a:r>
              <a:rPr sz="3000" spc="10" dirty="0">
                <a:latin typeface="Calibri"/>
                <a:cs typeface="Calibri"/>
              </a:rPr>
              <a:t> </a:t>
            </a:r>
            <a:r>
              <a:rPr sz="3000" spc="-5" dirty="0">
                <a:latin typeface="Calibri"/>
                <a:cs typeface="Calibri"/>
              </a:rPr>
              <a:t>crop</a:t>
            </a:r>
            <a:endParaRPr sz="3000">
              <a:latin typeface="Calibri"/>
              <a:cs typeface="Calibri"/>
            </a:endParaRPr>
          </a:p>
          <a:p>
            <a:pPr>
              <a:lnSpc>
                <a:spcPct val="100000"/>
              </a:lnSpc>
              <a:spcBef>
                <a:spcPts val="20"/>
              </a:spcBef>
              <a:buFont typeface="Arial"/>
              <a:buChar char="•"/>
            </a:pPr>
            <a:endParaRPr sz="3250">
              <a:latin typeface="Times New Roman"/>
              <a:cs typeface="Times New Roman"/>
            </a:endParaRPr>
          </a:p>
          <a:p>
            <a:pPr marL="355600" indent="-342900">
              <a:lnSpc>
                <a:spcPct val="100000"/>
              </a:lnSpc>
              <a:buFont typeface="Arial"/>
              <a:buChar char="•"/>
              <a:tabLst>
                <a:tab pos="354965" algn="l"/>
                <a:tab pos="355600" algn="l"/>
              </a:tabLst>
            </a:pPr>
            <a:r>
              <a:rPr sz="3000" spc="-5" dirty="0">
                <a:latin typeface="Calibri"/>
                <a:cs typeface="Calibri"/>
              </a:rPr>
              <a:t>Summer green manure</a:t>
            </a:r>
            <a:r>
              <a:rPr sz="3000" spc="-40" dirty="0">
                <a:latin typeface="Calibri"/>
                <a:cs typeface="Calibri"/>
              </a:rPr>
              <a:t> </a:t>
            </a:r>
            <a:r>
              <a:rPr sz="3000" spc="-5" dirty="0">
                <a:latin typeface="Calibri"/>
                <a:cs typeface="Calibri"/>
              </a:rPr>
              <a:t>crop</a:t>
            </a:r>
            <a:endParaRPr sz="3000">
              <a:latin typeface="Calibri"/>
              <a:cs typeface="Calibri"/>
            </a:endParaRPr>
          </a:p>
          <a:p>
            <a:pPr>
              <a:lnSpc>
                <a:spcPct val="100000"/>
              </a:lnSpc>
              <a:spcBef>
                <a:spcPts val="15"/>
              </a:spcBef>
              <a:buFont typeface="Arial"/>
              <a:buChar char="•"/>
            </a:pPr>
            <a:endParaRPr sz="3250">
              <a:latin typeface="Times New Roman"/>
              <a:cs typeface="Times New Roman"/>
            </a:endParaRPr>
          </a:p>
          <a:p>
            <a:pPr marL="355600" indent="-342900">
              <a:lnSpc>
                <a:spcPct val="100000"/>
              </a:lnSpc>
              <a:buFont typeface="Arial"/>
              <a:buChar char="•"/>
              <a:tabLst>
                <a:tab pos="354965" algn="l"/>
                <a:tab pos="355600" algn="l"/>
              </a:tabLst>
            </a:pPr>
            <a:r>
              <a:rPr sz="3000" spc="-10" dirty="0">
                <a:latin typeface="Calibri"/>
                <a:cs typeface="Calibri"/>
              </a:rPr>
              <a:t>Living</a:t>
            </a:r>
            <a:r>
              <a:rPr sz="3000" dirty="0">
                <a:latin typeface="Calibri"/>
                <a:cs typeface="Calibri"/>
              </a:rPr>
              <a:t> </a:t>
            </a:r>
            <a:r>
              <a:rPr sz="3000" spc="-5" dirty="0">
                <a:latin typeface="Calibri"/>
                <a:cs typeface="Calibri"/>
              </a:rPr>
              <a:t>mulch</a:t>
            </a:r>
            <a:endParaRPr sz="3000">
              <a:latin typeface="Calibri"/>
              <a:cs typeface="Calibri"/>
            </a:endParaRPr>
          </a:p>
          <a:p>
            <a:pPr>
              <a:lnSpc>
                <a:spcPct val="100000"/>
              </a:lnSpc>
              <a:spcBef>
                <a:spcPts val="10"/>
              </a:spcBef>
              <a:buFont typeface="Arial"/>
              <a:buChar char="•"/>
            </a:pPr>
            <a:endParaRPr sz="3250">
              <a:latin typeface="Times New Roman"/>
              <a:cs typeface="Times New Roman"/>
            </a:endParaRPr>
          </a:p>
          <a:p>
            <a:pPr marL="355600" indent="-342900">
              <a:lnSpc>
                <a:spcPct val="100000"/>
              </a:lnSpc>
              <a:buFont typeface="Arial"/>
              <a:buChar char="•"/>
              <a:tabLst>
                <a:tab pos="354965" algn="l"/>
                <a:tab pos="355600" algn="l"/>
              </a:tabLst>
            </a:pPr>
            <a:r>
              <a:rPr sz="3000" spc="-5" dirty="0">
                <a:latin typeface="Calibri"/>
                <a:cs typeface="Calibri"/>
              </a:rPr>
              <a:t>Catch</a:t>
            </a:r>
            <a:r>
              <a:rPr sz="3000" dirty="0">
                <a:latin typeface="Calibri"/>
                <a:cs typeface="Calibri"/>
              </a:rPr>
              <a:t> </a:t>
            </a:r>
            <a:r>
              <a:rPr sz="3000" spc="-5" dirty="0">
                <a:latin typeface="Calibri"/>
                <a:cs typeface="Calibri"/>
              </a:rPr>
              <a:t>Crop</a:t>
            </a:r>
            <a:endParaRPr sz="3000">
              <a:latin typeface="Calibri"/>
              <a:cs typeface="Calibri"/>
            </a:endParaRPr>
          </a:p>
          <a:p>
            <a:pPr>
              <a:lnSpc>
                <a:spcPct val="100000"/>
              </a:lnSpc>
              <a:spcBef>
                <a:spcPts val="25"/>
              </a:spcBef>
              <a:buFont typeface="Arial"/>
              <a:buChar char="•"/>
            </a:pPr>
            <a:endParaRPr sz="3250">
              <a:latin typeface="Times New Roman"/>
              <a:cs typeface="Times New Roman"/>
            </a:endParaRPr>
          </a:p>
          <a:p>
            <a:pPr marL="355600" indent="-342900">
              <a:lnSpc>
                <a:spcPct val="100000"/>
              </a:lnSpc>
              <a:buFont typeface="Arial"/>
              <a:buChar char="•"/>
              <a:tabLst>
                <a:tab pos="354965" algn="l"/>
                <a:tab pos="355600" algn="l"/>
              </a:tabLst>
            </a:pPr>
            <a:r>
              <a:rPr sz="3000" spc="-5" dirty="0">
                <a:latin typeface="Calibri"/>
                <a:cs typeface="Calibri"/>
              </a:rPr>
              <a:t>Forage</a:t>
            </a:r>
            <a:r>
              <a:rPr sz="3000" dirty="0">
                <a:latin typeface="Calibri"/>
                <a:cs typeface="Calibri"/>
              </a:rPr>
              <a:t> </a:t>
            </a:r>
            <a:r>
              <a:rPr sz="3000" spc="-5" dirty="0">
                <a:latin typeface="Calibri"/>
                <a:cs typeface="Calibri"/>
              </a:rPr>
              <a:t>Crop</a:t>
            </a:r>
            <a:endParaRPr sz="3000">
              <a:latin typeface="Calibri"/>
              <a:cs typeface="Calibri"/>
            </a:endParaRPr>
          </a:p>
        </p:txBody>
      </p:sp>
      <p:sp>
        <p:nvSpPr>
          <p:cNvPr id="4" name="object 4"/>
          <p:cNvSpPr/>
          <p:nvPr/>
        </p:nvSpPr>
        <p:spPr>
          <a:xfrm>
            <a:off x="3505200" y="3352800"/>
            <a:ext cx="4753609" cy="2533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00800" y="228600"/>
            <a:ext cx="2514600" cy="18859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464821"/>
            <a:ext cx="6270625" cy="782265"/>
          </a:xfrm>
          <a:prstGeom prst="rect">
            <a:avLst/>
          </a:prstGeom>
        </p:spPr>
        <p:txBody>
          <a:bodyPr vert="horz" wrap="square" lIns="0" tIns="12700" rIns="0" bIns="0" rtlCol="0">
            <a:spAutoFit/>
          </a:bodyPr>
          <a:lstStyle/>
          <a:p>
            <a:pPr marL="12700">
              <a:lnSpc>
                <a:spcPct val="100000"/>
              </a:lnSpc>
              <a:spcBef>
                <a:spcPts val="100"/>
              </a:spcBef>
            </a:pPr>
            <a:r>
              <a:rPr lang="en-US" dirty="0" smtClean="0"/>
              <a:t>  </a:t>
            </a:r>
            <a:endParaRPr dirty="0"/>
          </a:p>
        </p:txBody>
      </p:sp>
      <p:sp>
        <p:nvSpPr>
          <p:cNvPr id="4" name="object 4"/>
          <p:cNvSpPr txBox="1"/>
          <p:nvPr/>
        </p:nvSpPr>
        <p:spPr>
          <a:xfrm>
            <a:off x="535940" y="1554298"/>
            <a:ext cx="7922895" cy="4394835"/>
          </a:xfrm>
          <a:prstGeom prst="rect">
            <a:avLst/>
          </a:prstGeom>
        </p:spPr>
        <p:txBody>
          <a:bodyPr vert="horz" wrap="square" lIns="0" tIns="74930" rIns="0" bIns="0" rtlCol="0">
            <a:spAutoFit/>
          </a:bodyPr>
          <a:lstStyle/>
          <a:p>
            <a:pPr marL="355600" indent="-342900">
              <a:lnSpc>
                <a:spcPct val="100000"/>
              </a:lnSpc>
              <a:spcBef>
                <a:spcPts val="590"/>
              </a:spcBef>
              <a:buFont typeface="Arial"/>
              <a:buChar char="•"/>
              <a:tabLst>
                <a:tab pos="354965" algn="l"/>
                <a:tab pos="355600" algn="l"/>
              </a:tabLst>
            </a:pPr>
            <a:r>
              <a:rPr sz="3200" spc="-5" dirty="0">
                <a:latin typeface="Calibri"/>
                <a:cs typeface="Calibri"/>
              </a:rPr>
              <a:t>Winter cover</a:t>
            </a:r>
            <a:r>
              <a:rPr sz="3200" dirty="0">
                <a:latin typeface="Calibri"/>
                <a:cs typeface="Calibri"/>
              </a:rPr>
              <a:t> </a:t>
            </a:r>
            <a:r>
              <a:rPr sz="3200" spc="-5" dirty="0">
                <a:latin typeface="Calibri"/>
                <a:cs typeface="Calibri"/>
              </a:rPr>
              <a:t>crop</a:t>
            </a:r>
            <a:endParaRPr sz="3200">
              <a:latin typeface="Calibri"/>
              <a:cs typeface="Calibri"/>
            </a:endParaRPr>
          </a:p>
          <a:p>
            <a:pPr marL="755650" lvl="1" indent="-285750">
              <a:lnSpc>
                <a:spcPct val="100000"/>
              </a:lnSpc>
              <a:spcBef>
                <a:spcPts val="430"/>
              </a:spcBef>
              <a:buFont typeface="Arial"/>
              <a:buChar char="–"/>
              <a:tabLst>
                <a:tab pos="755650" algn="l"/>
              </a:tabLst>
            </a:pPr>
            <a:r>
              <a:rPr sz="2800" spc="-10" dirty="0">
                <a:latin typeface="Calibri"/>
                <a:cs typeface="Calibri"/>
              </a:rPr>
              <a:t>Planted in </a:t>
            </a:r>
            <a:r>
              <a:rPr sz="2800" spc="-5" dirty="0">
                <a:latin typeface="Calibri"/>
                <a:cs typeface="Calibri"/>
              </a:rPr>
              <a:t>fall </a:t>
            </a:r>
            <a:r>
              <a:rPr sz="2800" dirty="0">
                <a:latin typeface="Calibri"/>
                <a:cs typeface="Calibri"/>
              </a:rPr>
              <a:t>– </a:t>
            </a:r>
            <a:r>
              <a:rPr sz="2800" spc="-10" dirty="0">
                <a:latin typeface="Calibri"/>
                <a:cs typeface="Calibri"/>
              </a:rPr>
              <a:t>prevents erosion </a:t>
            </a:r>
            <a:r>
              <a:rPr sz="2800" spc="-5" dirty="0">
                <a:latin typeface="Calibri"/>
                <a:cs typeface="Calibri"/>
              </a:rPr>
              <a:t>over the</a:t>
            </a:r>
            <a:r>
              <a:rPr sz="2800" spc="50" dirty="0">
                <a:latin typeface="Calibri"/>
                <a:cs typeface="Calibri"/>
              </a:rPr>
              <a:t> </a:t>
            </a:r>
            <a:r>
              <a:rPr sz="2800" spc="-5" dirty="0">
                <a:latin typeface="Calibri"/>
                <a:cs typeface="Calibri"/>
              </a:rPr>
              <a:t>winter</a:t>
            </a:r>
            <a:endParaRPr sz="2800">
              <a:latin typeface="Calibri"/>
              <a:cs typeface="Calibri"/>
            </a:endParaRPr>
          </a:p>
          <a:p>
            <a:pPr marL="755650" marR="5080" lvl="1" indent="-285750">
              <a:lnSpc>
                <a:spcPts val="3060"/>
              </a:lnSpc>
              <a:spcBef>
                <a:spcPts val="770"/>
              </a:spcBef>
              <a:buFont typeface="Arial"/>
              <a:buChar char="–"/>
              <a:tabLst>
                <a:tab pos="755650" algn="l"/>
              </a:tabLst>
            </a:pPr>
            <a:r>
              <a:rPr sz="2800" spc="-5" dirty="0">
                <a:latin typeface="Calibri"/>
                <a:cs typeface="Calibri"/>
              </a:rPr>
              <a:t>Legumes </a:t>
            </a:r>
            <a:r>
              <a:rPr sz="2800" spc="-10" dirty="0">
                <a:latin typeface="Calibri"/>
                <a:cs typeface="Calibri"/>
              </a:rPr>
              <a:t>increase soil </a:t>
            </a:r>
            <a:r>
              <a:rPr sz="2800" spc="-5" dirty="0">
                <a:latin typeface="Calibri"/>
                <a:cs typeface="Calibri"/>
              </a:rPr>
              <a:t>nitrogen for </a:t>
            </a:r>
            <a:r>
              <a:rPr sz="2800" spc="-10" dirty="0">
                <a:latin typeface="Calibri"/>
                <a:cs typeface="Calibri"/>
              </a:rPr>
              <a:t>next summer’s  </a:t>
            </a:r>
            <a:r>
              <a:rPr sz="2800" spc="-5" dirty="0">
                <a:latin typeface="Calibri"/>
                <a:cs typeface="Calibri"/>
              </a:rPr>
              <a:t>crop</a:t>
            </a:r>
            <a:endParaRPr sz="2800">
              <a:latin typeface="Calibri"/>
              <a:cs typeface="Calibri"/>
            </a:endParaRPr>
          </a:p>
          <a:p>
            <a:pPr marL="355600" indent="-342900">
              <a:lnSpc>
                <a:spcPct val="100000"/>
              </a:lnSpc>
              <a:spcBef>
                <a:spcPts val="430"/>
              </a:spcBef>
              <a:buFont typeface="Arial"/>
              <a:buChar char="•"/>
              <a:tabLst>
                <a:tab pos="354965" algn="l"/>
                <a:tab pos="355600" algn="l"/>
              </a:tabLst>
            </a:pPr>
            <a:r>
              <a:rPr sz="3200" spc="-5" dirty="0">
                <a:latin typeface="Calibri"/>
                <a:cs typeface="Calibri"/>
              </a:rPr>
              <a:t>Summer green manure</a:t>
            </a:r>
            <a:r>
              <a:rPr sz="3200" spc="-15" dirty="0">
                <a:latin typeface="Calibri"/>
                <a:cs typeface="Calibri"/>
              </a:rPr>
              <a:t> </a:t>
            </a:r>
            <a:r>
              <a:rPr sz="3200" spc="-5" dirty="0">
                <a:latin typeface="Calibri"/>
                <a:cs typeface="Calibri"/>
              </a:rPr>
              <a:t>crop</a:t>
            </a:r>
            <a:endParaRPr sz="3200">
              <a:latin typeface="Calibri"/>
              <a:cs typeface="Calibri"/>
            </a:endParaRPr>
          </a:p>
          <a:p>
            <a:pPr marL="755650" lvl="1" indent="-285750">
              <a:lnSpc>
                <a:spcPct val="100000"/>
              </a:lnSpc>
              <a:spcBef>
                <a:spcPts val="430"/>
              </a:spcBef>
              <a:buFont typeface="Arial"/>
              <a:buChar char="–"/>
              <a:tabLst>
                <a:tab pos="755650" algn="l"/>
              </a:tabLst>
            </a:pPr>
            <a:r>
              <a:rPr sz="2800" spc="-10" dirty="0">
                <a:latin typeface="Calibri"/>
                <a:cs typeface="Calibri"/>
              </a:rPr>
              <a:t>Plant in </a:t>
            </a:r>
            <a:r>
              <a:rPr sz="2800" spc="-5" dirty="0">
                <a:latin typeface="Calibri"/>
                <a:cs typeface="Calibri"/>
              </a:rPr>
              <a:t>late winter </a:t>
            </a:r>
            <a:r>
              <a:rPr sz="2800" dirty="0">
                <a:latin typeface="Calibri"/>
                <a:cs typeface="Calibri"/>
              </a:rPr>
              <a:t>- </a:t>
            </a:r>
            <a:r>
              <a:rPr sz="2800" spc="-5" dirty="0">
                <a:latin typeface="Calibri"/>
                <a:cs typeface="Calibri"/>
              </a:rPr>
              <a:t>early </a:t>
            </a:r>
            <a:r>
              <a:rPr sz="2800" spc="-10" dirty="0">
                <a:latin typeface="Calibri"/>
                <a:cs typeface="Calibri"/>
              </a:rPr>
              <a:t>spring </a:t>
            </a:r>
            <a:r>
              <a:rPr sz="2800" spc="-5" dirty="0">
                <a:latin typeface="Calibri"/>
                <a:cs typeface="Calibri"/>
              </a:rPr>
              <a:t>and plow</a:t>
            </a:r>
            <a:r>
              <a:rPr sz="2800" spc="-10" dirty="0">
                <a:latin typeface="Calibri"/>
                <a:cs typeface="Calibri"/>
              </a:rPr>
              <a:t> under</a:t>
            </a:r>
            <a:endParaRPr sz="2800">
              <a:latin typeface="Calibri"/>
              <a:cs typeface="Calibri"/>
            </a:endParaRPr>
          </a:p>
          <a:p>
            <a:pPr marL="755650" lvl="1" indent="-285750">
              <a:lnSpc>
                <a:spcPct val="100000"/>
              </a:lnSpc>
              <a:spcBef>
                <a:spcPts val="420"/>
              </a:spcBef>
              <a:buFont typeface="Arial"/>
              <a:buChar char="–"/>
              <a:tabLst>
                <a:tab pos="755650" algn="l"/>
              </a:tabLst>
            </a:pPr>
            <a:r>
              <a:rPr sz="2800" spc="-5" dirty="0">
                <a:latin typeface="Calibri"/>
                <a:cs typeface="Calibri"/>
              </a:rPr>
              <a:t>Increases </a:t>
            </a:r>
            <a:r>
              <a:rPr sz="2800" spc="-10" dirty="0">
                <a:latin typeface="Calibri"/>
                <a:cs typeface="Calibri"/>
              </a:rPr>
              <a:t>soil </a:t>
            </a:r>
            <a:r>
              <a:rPr sz="2800" spc="-5" dirty="0">
                <a:latin typeface="Calibri"/>
                <a:cs typeface="Calibri"/>
              </a:rPr>
              <a:t>organic</a:t>
            </a:r>
            <a:r>
              <a:rPr sz="2800" dirty="0">
                <a:latin typeface="Calibri"/>
                <a:cs typeface="Calibri"/>
              </a:rPr>
              <a:t> </a:t>
            </a:r>
            <a:r>
              <a:rPr sz="2800" spc="-5" dirty="0">
                <a:latin typeface="Calibri"/>
                <a:cs typeface="Calibri"/>
              </a:rPr>
              <a:t>matter</a:t>
            </a:r>
            <a:endParaRPr sz="2800">
              <a:latin typeface="Calibri"/>
              <a:cs typeface="Calibri"/>
            </a:endParaRPr>
          </a:p>
          <a:p>
            <a:pPr marL="755650" lvl="1" indent="-285750">
              <a:lnSpc>
                <a:spcPct val="100000"/>
              </a:lnSpc>
              <a:spcBef>
                <a:spcPts val="420"/>
              </a:spcBef>
              <a:buFont typeface="Arial"/>
              <a:buChar char="–"/>
              <a:tabLst>
                <a:tab pos="755650" algn="l"/>
              </a:tabLst>
            </a:pPr>
            <a:r>
              <a:rPr sz="2800" spc="-5" dirty="0">
                <a:latin typeface="Calibri"/>
                <a:cs typeface="Calibri"/>
              </a:rPr>
              <a:t>Legumes add</a:t>
            </a:r>
            <a:r>
              <a:rPr sz="2800" spc="-15" dirty="0">
                <a:latin typeface="Calibri"/>
                <a:cs typeface="Calibri"/>
              </a:rPr>
              <a:t> </a:t>
            </a:r>
            <a:r>
              <a:rPr sz="2800" spc="-5" dirty="0">
                <a:latin typeface="Calibri"/>
                <a:cs typeface="Calibri"/>
              </a:rPr>
              <a:t>nitrogen</a:t>
            </a:r>
            <a:endParaRPr sz="2800">
              <a:latin typeface="Calibri"/>
              <a:cs typeface="Calibri"/>
            </a:endParaRPr>
          </a:p>
          <a:p>
            <a:pPr marL="755650" lvl="1" indent="-285750">
              <a:lnSpc>
                <a:spcPct val="100000"/>
              </a:lnSpc>
              <a:spcBef>
                <a:spcPts val="409"/>
              </a:spcBef>
              <a:buFont typeface="Arial"/>
              <a:buChar char="–"/>
              <a:tabLst>
                <a:tab pos="755650" algn="l"/>
              </a:tabLst>
            </a:pPr>
            <a:r>
              <a:rPr sz="2800" spc="-10" dirty="0">
                <a:latin typeface="Calibri"/>
                <a:cs typeface="Calibri"/>
              </a:rPr>
              <a:t>Non-legumes smother</a:t>
            </a:r>
            <a:r>
              <a:rPr sz="2800" spc="-5" dirty="0">
                <a:latin typeface="Calibri"/>
                <a:cs typeface="Calibri"/>
              </a:rPr>
              <a:t> weeds</a:t>
            </a:r>
            <a:endParaRPr sz="2800">
              <a:latin typeface="Calibri"/>
              <a:cs typeface="Calibri"/>
            </a:endParaRPr>
          </a:p>
        </p:txBody>
      </p:sp>
      <p:sp>
        <p:nvSpPr>
          <p:cNvPr id="5" name="object 5"/>
          <p:cNvSpPr/>
          <p:nvPr/>
        </p:nvSpPr>
        <p:spPr>
          <a:xfrm>
            <a:off x="5715000" y="4494529"/>
            <a:ext cx="3048000" cy="20929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Cover Crops</a:t>
            </a:r>
            <a:endParaRPr lang="en-US" b="1" dirty="0"/>
          </a:p>
        </p:txBody>
      </p:sp>
      <p:sp>
        <p:nvSpPr>
          <p:cNvPr id="3" name="Content Placeholder 2"/>
          <p:cNvSpPr>
            <a:spLocks noGrp="1"/>
          </p:cNvSpPr>
          <p:nvPr>
            <p:ph idx="1"/>
          </p:nvPr>
        </p:nvSpPr>
        <p:spPr/>
        <p:txBody>
          <a:bodyPr>
            <a:normAutofit/>
          </a:bodyPr>
          <a:lstStyle/>
          <a:p>
            <a:r>
              <a:rPr lang="en-US" dirty="0" smtClean="0">
                <a:cs typeface="Times New Roman" pitchFamily="18" charset="0"/>
              </a:rPr>
              <a:t>A </a:t>
            </a:r>
            <a:r>
              <a:rPr lang="en-US" b="1" dirty="0" smtClean="0">
                <a:cs typeface="Times New Roman" pitchFamily="18" charset="0"/>
              </a:rPr>
              <a:t>cover crop</a:t>
            </a:r>
            <a:r>
              <a:rPr lang="en-US" dirty="0" smtClean="0">
                <a:cs typeface="Times New Roman" pitchFamily="18" charset="0"/>
              </a:rPr>
              <a:t> is a crop planted primarily grow to manage soil erosion, soil fertility, soil quality, water, weeds, pests, diseases, biodiversity and wildlife in an </a:t>
            </a:r>
            <a:r>
              <a:rPr lang="en-US" i="1" dirty="0" smtClean="0">
                <a:cs typeface="Times New Roman" pitchFamily="18" charset="0"/>
              </a:rPr>
              <a:t>agro-ecosystem.</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464820"/>
            <a:ext cx="3299460" cy="782265"/>
          </a:xfrm>
          <a:prstGeom prst="rect">
            <a:avLst/>
          </a:prstGeom>
        </p:spPr>
        <p:txBody>
          <a:bodyPr vert="horz" wrap="square" lIns="0" tIns="12700" rIns="0" bIns="0" rtlCol="0">
            <a:spAutoFit/>
          </a:bodyPr>
          <a:lstStyle/>
          <a:p>
            <a:pPr marL="12700">
              <a:lnSpc>
                <a:spcPct val="100000"/>
              </a:lnSpc>
              <a:spcBef>
                <a:spcPts val="100"/>
              </a:spcBef>
            </a:pPr>
            <a:r>
              <a:rPr lang="en-US" spc="-5" dirty="0" smtClean="0"/>
              <a:t> </a:t>
            </a:r>
            <a:endParaRPr spc="-5" dirty="0"/>
          </a:p>
        </p:txBody>
      </p:sp>
      <p:sp>
        <p:nvSpPr>
          <p:cNvPr id="3" name="object 3"/>
          <p:cNvSpPr txBox="1"/>
          <p:nvPr/>
        </p:nvSpPr>
        <p:spPr>
          <a:xfrm>
            <a:off x="535940" y="1503498"/>
            <a:ext cx="7797800" cy="4352925"/>
          </a:xfrm>
          <a:prstGeom prst="rect">
            <a:avLst/>
          </a:prstGeom>
        </p:spPr>
        <p:txBody>
          <a:bodyPr vert="horz" wrap="square" lIns="0" tIns="125730" rIns="0" bIns="0" rtlCol="0">
            <a:spAutoFit/>
          </a:bodyPr>
          <a:lstStyle/>
          <a:p>
            <a:pPr marL="355600" indent="-342900">
              <a:lnSpc>
                <a:spcPct val="100000"/>
              </a:lnSpc>
              <a:spcBef>
                <a:spcPts val="990"/>
              </a:spcBef>
              <a:buFont typeface="Arial"/>
              <a:buChar char="•"/>
              <a:tabLst>
                <a:tab pos="354965" algn="l"/>
                <a:tab pos="355600" algn="l"/>
              </a:tabLst>
            </a:pPr>
            <a:r>
              <a:rPr sz="3200" spc="-5" dirty="0">
                <a:latin typeface="Calibri"/>
                <a:cs typeface="Calibri"/>
              </a:rPr>
              <a:t>Living mulch</a:t>
            </a:r>
            <a:endParaRPr sz="3200">
              <a:latin typeface="Calibri"/>
              <a:cs typeface="Calibri"/>
            </a:endParaRPr>
          </a:p>
          <a:p>
            <a:pPr marL="755650" lvl="1" indent="-285750">
              <a:lnSpc>
                <a:spcPct val="100000"/>
              </a:lnSpc>
              <a:spcBef>
                <a:spcPts val="780"/>
              </a:spcBef>
              <a:buFont typeface="Arial"/>
              <a:buChar char="–"/>
              <a:tabLst>
                <a:tab pos="755650" algn="l"/>
              </a:tabLst>
            </a:pPr>
            <a:r>
              <a:rPr sz="2800" spc="-10" dirty="0">
                <a:latin typeface="Calibri"/>
                <a:cs typeface="Calibri"/>
              </a:rPr>
              <a:t>Plant vegetables into clover</a:t>
            </a:r>
            <a:r>
              <a:rPr sz="2800" spc="50" dirty="0">
                <a:latin typeface="Calibri"/>
                <a:cs typeface="Calibri"/>
              </a:rPr>
              <a:t> </a:t>
            </a:r>
            <a:r>
              <a:rPr sz="2800" spc="-10" dirty="0">
                <a:latin typeface="Calibri"/>
                <a:cs typeface="Calibri"/>
              </a:rPr>
              <a:t>beds</a:t>
            </a:r>
            <a:endParaRPr sz="2800">
              <a:latin typeface="Calibri"/>
              <a:cs typeface="Calibri"/>
            </a:endParaRPr>
          </a:p>
          <a:p>
            <a:pPr marL="755650" marR="5080" lvl="1" indent="-285750">
              <a:lnSpc>
                <a:spcPct val="101200"/>
              </a:lnSpc>
              <a:spcBef>
                <a:spcPts val="720"/>
              </a:spcBef>
              <a:buFont typeface="Arial"/>
              <a:buChar char="–"/>
              <a:tabLst>
                <a:tab pos="755650" algn="l"/>
              </a:tabLst>
            </a:pPr>
            <a:r>
              <a:rPr sz="2800" spc="-10" dirty="0">
                <a:latin typeface="Calibri"/>
                <a:cs typeface="Calibri"/>
              </a:rPr>
              <a:t>Strips </a:t>
            </a:r>
            <a:r>
              <a:rPr sz="2800" spc="-5" dirty="0">
                <a:latin typeface="Calibri"/>
                <a:cs typeface="Calibri"/>
              </a:rPr>
              <a:t>of grasses in alley ways between </a:t>
            </a:r>
            <a:r>
              <a:rPr sz="2800" spc="-10" dirty="0">
                <a:latin typeface="Calibri"/>
                <a:cs typeface="Calibri"/>
              </a:rPr>
              <a:t>perennial  crops</a:t>
            </a:r>
            <a:endParaRPr sz="2800">
              <a:latin typeface="Calibri"/>
              <a:cs typeface="Calibri"/>
            </a:endParaRPr>
          </a:p>
          <a:p>
            <a:pPr marL="355600" indent="-342900">
              <a:lnSpc>
                <a:spcPct val="100000"/>
              </a:lnSpc>
              <a:spcBef>
                <a:spcPts val="869"/>
              </a:spcBef>
              <a:buFont typeface="Arial"/>
              <a:buChar char="•"/>
              <a:tabLst>
                <a:tab pos="354965" algn="l"/>
                <a:tab pos="355600" algn="l"/>
              </a:tabLst>
            </a:pPr>
            <a:r>
              <a:rPr sz="3200" spc="-10" dirty="0">
                <a:latin typeface="Calibri"/>
                <a:cs typeface="Calibri"/>
              </a:rPr>
              <a:t>Catch</a:t>
            </a:r>
            <a:r>
              <a:rPr sz="3200" spc="-15" dirty="0">
                <a:latin typeface="Calibri"/>
                <a:cs typeface="Calibri"/>
              </a:rPr>
              <a:t> </a:t>
            </a:r>
            <a:r>
              <a:rPr sz="3200" spc="-5" dirty="0">
                <a:latin typeface="Calibri"/>
                <a:cs typeface="Calibri"/>
              </a:rPr>
              <a:t>crop</a:t>
            </a:r>
            <a:endParaRPr sz="3200">
              <a:latin typeface="Calibri"/>
              <a:cs typeface="Calibri"/>
            </a:endParaRPr>
          </a:p>
          <a:p>
            <a:pPr marL="755650" lvl="1" indent="-285750">
              <a:lnSpc>
                <a:spcPct val="100000"/>
              </a:lnSpc>
              <a:spcBef>
                <a:spcPts val="780"/>
              </a:spcBef>
              <a:buFont typeface="Arial"/>
              <a:buChar char="–"/>
              <a:tabLst>
                <a:tab pos="755650" algn="l"/>
              </a:tabLst>
            </a:pPr>
            <a:r>
              <a:rPr sz="2800" spc="-10" dirty="0">
                <a:latin typeface="Calibri"/>
                <a:cs typeface="Calibri"/>
              </a:rPr>
              <a:t>Plant rye </a:t>
            </a:r>
            <a:r>
              <a:rPr sz="2800" spc="-5" dirty="0">
                <a:latin typeface="Calibri"/>
                <a:cs typeface="Calibri"/>
              </a:rPr>
              <a:t>after corn </a:t>
            </a:r>
            <a:r>
              <a:rPr sz="2800" dirty="0">
                <a:latin typeface="Calibri"/>
                <a:cs typeface="Calibri"/>
              </a:rPr>
              <a:t>to </a:t>
            </a:r>
            <a:r>
              <a:rPr sz="2800" spc="-5" dirty="0">
                <a:latin typeface="Calibri"/>
                <a:cs typeface="Calibri"/>
              </a:rPr>
              <a:t>collect excess</a:t>
            </a:r>
            <a:r>
              <a:rPr sz="2800" spc="5" dirty="0">
                <a:latin typeface="Calibri"/>
                <a:cs typeface="Calibri"/>
              </a:rPr>
              <a:t> </a:t>
            </a:r>
            <a:r>
              <a:rPr sz="2800" spc="-5" dirty="0">
                <a:latin typeface="Calibri"/>
                <a:cs typeface="Calibri"/>
              </a:rPr>
              <a:t>nitrogen</a:t>
            </a:r>
            <a:endParaRPr sz="2800">
              <a:latin typeface="Calibri"/>
              <a:cs typeface="Calibri"/>
            </a:endParaRPr>
          </a:p>
          <a:p>
            <a:pPr marL="355600" indent="-342900">
              <a:lnSpc>
                <a:spcPct val="100000"/>
              </a:lnSpc>
              <a:spcBef>
                <a:spcPts val="850"/>
              </a:spcBef>
              <a:buFont typeface="Arial"/>
              <a:buChar char="•"/>
              <a:tabLst>
                <a:tab pos="354965" algn="l"/>
                <a:tab pos="355600" algn="l"/>
              </a:tabLst>
            </a:pPr>
            <a:r>
              <a:rPr sz="3200" spc="-5" dirty="0">
                <a:latin typeface="Calibri"/>
                <a:cs typeface="Calibri"/>
              </a:rPr>
              <a:t>Forage crop</a:t>
            </a:r>
            <a:endParaRPr sz="3200">
              <a:latin typeface="Calibri"/>
              <a:cs typeface="Calibri"/>
            </a:endParaRPr>
          </a:p>
          <a:p>
            <a:pPr marL="755650" lvl="1" indent="-285750">
              <a:lnSpc>
                <a:spcPct val="100000"/>
              </a:lnSpc>
              <a:spcBef>
                <a:spcPts val="780"/>
              </a:spcBef>
              <a:buFont typeface="Arial"/>
              <a:buChar char="–"/>
              <a:tabLst>
                <a:tab pos="755650" algn="l"/>
              </a:tabLst>
            </a:pPr>
            <a:r>
              <a:rPr sz="2800" spc="-5" dirty="0">
                <a:latin typeface="Calibri"/>
                <a:cs typeface="Calibri"/>
              </a:rPr>
              <a:t>Cover crop grown for </a:t>
            </a:r>
            <a:r>
              <a:rPr sz="2800" spc="-10" dirty="0">
                <a:latin typeface="Calibri"/>
                <a:cs typeface="Calibri"/>
              </a:rPr>
              <a:t>grazing</a:t>
            </a:r>
            <a:endParaRPr sz="2800">
              <a:latin typeface="Calibri"/>
              <a:cs typeface="Calibri"/>
            </a:endParaRPr>
          </a:p>
        </p:txBody>
      </p:sp>
      <p:sp>
        <p:nvSpPr>
          <p:cNvPr id="4" name="object 4"/>
          <p:cNvSpPr/>
          <p:nvPr/>
        </p:nvSpPr>
        <p:spPr>
          <a:xfrm>
            <a:off x="6172200" y="228600"/>
            <a:ext cx="2743200" cy="2057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77000" y="3124200"/>
            <a:ext cx="1625600" cy="1219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53100" y="4752340"/>
            <a:ext cx="2933700" cy="195326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464820"/>
            <a:ext cx="5346065" cy="782265"/>
          </a:xfrm>
          <a:prstGeom prst="rect">
            <a:avLst/>
          </a:prstGeom>
        </p:spPr>
        <p:txBody>
          <a:bodyPr vert="horz" wrap="square" lIns="0" tIns="12700" rIns="0" bIns="0" rtlCol="0">
            <a:spAutoFit/>
          </a:bodyPr>
          <a:lstStyle/>
          <a:p>
            <a:pPr marL="12700">
              <a:lnSpc>
                <a:spcPct val="100000"/>
              </a:lnSpc>
              <a:spcBef>
                <a:spcPts val="100"/>
              </a:spcBef>
            </a:pPr>
            <a:r>
              <a:rPr b="1" spc="-5" dirty="0"/>
              <a:t>Killing </a:t>
            </a:r>
            <a:r>
              <a:rPr b="1" dirty="0"/>
              <a:t>cover</a:t>
            </a:r>
            <a:r>
              <a:rPr b="1" spc="-45" dirty="0"/>
              <a:t> </a:t>
            </a:r>
            <a:r>
              <a:rPr b="1" dirty="0"/>
              <a:t>crops</a:t>
            </a:r>
          </a:p>
        </p:txBody>
      </p:sp>
      <p:sp>
        <p:nvSpPr>
          <p:cNvPr id="3" name="object 3"/>
          <p:cNvSpPr txBox="1"/>
          <p:nvPr/>
        </p:nvSpPr>
        <p:spPr>
          <a:xfrm>
            <a:off x="535940" y="1647190"/>
            <a:ext cx="7293609" cy="3670236"/>
          </a:xfrm>
          <a:prstGeom prst="rect">
            <a:avLst/>
          </a:prstGeom>
        </p:spPr>
        <p:txBody>
          <a:bodyPr vert="horz" wrap="square" lIns="0" tIns="63500" rIns="0" bIns="0" rtlCol="0">
            <a:spAutoFit/>
          </a:bodyPr>
          <a:lstStyle/>
          <a:p>
            <a:pPr marL="355600" marR="5080" indent="-342900">
              <a:lnSpc>
                <a:spcPts val="3500"/>
              </a:lnSpc>
              <a:spcBef>
                <a:spcPts val="500"/>
              </a:spcBef>
              <a:buFont typeface="Arial"/>
              <a:buChar char="•"/>
              <a:tabLst>
                <a:tab pos="354965" algn="l"/>
                <a:tab pos="355600" algn="l"/>
              </a:tabLst>
            </a:pPr>
            <a:r>
              <a:rPr sz="3200" spc="-5" dirty="0">
                <a:latin typeface="Calibri"/>
                <a:cs typeface="Calibri"/>
              </a:rPr>
              <a:t>Need to kill the cover crop before </a:t>
            </a:r>
            <a:r>
              <a:rPr sz="3200" dirty="0">
                <a:latin typeface="Calibri"/>
                <a:cs typeface="Calibri"/>
              </a:rPr>
              <a:t>you </a:t>
            </a:r>
            <a:r>
              <a:rPr sz="3200" spc="-5" dirty="0">
                <a:latin typeface="Calibri"/>
                <a:cs typeface="Calibri"/>
              </a:rPr>
              <a:t>can  plant the main</a:t>
            </a:r>
            <a:r>
              <a:rPr sz="3200" spc="-20" dirty="0">
                <a:latin typeface="Calibri"/>
                <a:cs typeface="Calibri"/>
              </a:rPr>
              <a:t> </a:t>
            </a:r>
            <a:r>
              <a:rPr sz="3200" spc="-5" dirty="0">
                <a:latin typeface="Calibri"/>
                <a:cs typeface="Calibri"/>
              </a:rPr>
              <a:t>crop</a:t>
            </a:r>
            <a:endParaRPr sz="3200">
              <a:latin typeface="Calibri"/>
              <a:cs typeface="Calibri"/>
            </a:endParaRPr>
          </a:p>
          <a:p>
            <a:pPr marL="755650" lvl="1" indent="-285750">
              <a:lnSpc>
                <a:spcPct val="100000"/>
              </a:lnSpc>
              <a:spcBef>
                <a:spcPts val="400"/>
              </a:spcBef>
              <a:buFont typeface="Arial"/>
              <a:buChar char="–"/>
              <a:tabLst>
                <a:tab pos="755650" algn="l"/>
              </a:tabLst>
            </a:pPr>
            <a:r>
              <a:rPr sz="2800" spc="-10" dirty="0">
                <a:latin typeface="Calibri"/>
                <a:cs typeface="Calibri"/>
              </a:rPr>
              <a:t>Pesticide</a:t>
            </a:r>
            <a:endParaRPr sz="2800">
              <a:latin typeface="Calibri"/>
              <a:cs typeface="Calibri"/>
            </a:endParaRPr>
          </a:p>
          <a:p>
            <a:pPr marL="1155700" lvl="2" indent="-228600">
              <a:lnSpc>
                <a:spcPct val="100000"/>
              </a:lnSpc>
              <a:spcBef>
                <a:spcPts val="370"/>
              </a:spcBef>
              <a:buFont typeface="Arial"/>
              <a:buChar char="•"/>
              <a:tabLst>
                <a:tab pos="1155700" algn="l"/>
              </a:tabLst>
            </a:pPr>
            <a:r>
              <a:rPr sz="2400" spc="-5" dirty="0">
                <a:latin typeface="Calibri"/>
                <a:cs typeface="Calibri"/>
              </a:rPr>
              <a:t>Glyphosate (Round-up) kills all plant</a:t>
            </a:r>
            <a:r>
              <a:rPr sz="2400" dirty="0">
                <a:latin typeface="Calibri"/>
                <a:cs typeface="Calibri"/>
              </a:rPr>
              <a:t> </a:t>
            </a:r>
            <a:r>
              <a:rPr sz="2400" spc="-5" dirty="0">
                <a:latin typeface="Calibri"/>
                <a:cs typeface="Calibri"/>
              </a:rPr>
              <a:t>material</a:t>
            </a:r>
            <a:endParaRPr sz="2400">
              <a:latin typeface="Calibri"/>
              <a:cs typeface="Calibri"/>
            </a:endParaRPr>
          </a:p>
          <a:p>
            <a:pPr marL="755650" lvl="1" indent="-285750">
              <a:lnSpc>
                <a:spcPct val="100000"/>
              </a:lnSpc>
              <a:spcBef>
                <a:spcPts val="390"/>
              </a:spcBef>
              <a:buFont typeface="Arial"/>
              <a:buChar char="–"/>
              <a:tabLst>
                <a:tab pos="755650" algn="l"/>
              </a:tabLst>
            </a:pPr>
            <a:r>
              <a:rPr sz="2800" spc="-10" dirty="0">
                <a:latin typeface="Calibri"/>
                <a:cs typeface="Calibri"/>
              </a:rPr>
              <a:t>Mowing</a:t>
            </a:r>
            <a:endParaRPr sz="2800">
              <a:latin typeface="Calibri"/>
              <a:cs typeface="Calibri"/>
            </a:endParaRPr>
          </a:p>
          <a:p>
            <a:pPr marL="1155700" lvl="2" indent="-228600">
              <a:lnSpc>
                <a:spcPct val="100000"/>
              </a:lnSpc>
              <a:spcBef>
                <a:spcPts val="380"/>
              </a:spcBef>
              <a:buFont typeface="Arial"/>
              <a:buChar char="•"/>
              <a:tabLst>
                <a:tab pos="1155700" algn="l"/>
              </a:tabLst>
            </a:pPr>
            <a:r>
              <a:rPr sz="2400" spc="-5" dirty="0">
                <a:latin typeface="Calibri"/>
                <a:cs typeface="Calibri"/>
              </a:rPr>
              <a:t>Mowing </a:t>
            </a:r>
            <a:r>
              <a:rPr sz="2400" dirty="0">
                <a:latin typeface="Calibri"/>
                <a:cs typeface="Calibri"/>
              </a:rPr>
              <a:t>at </a:t>
            </a:r>
            <a:r>
              <a:rPr sz="2400" spc="-5" dirty="0">
                <a:latin typeface="Calibri"/>
                <a:cs typeface="Calibri"/>
              </a:rPr>
              <a:t>proper stage </a:t>
            </a:r>
            <a:r>
              <a:rPr sz="2400" spc="-5">
                <a:latin typeface="Calibri"/>
                <a:cs typeface="Calibri"/>
              </a:rPr>
              <a:t>prevents</a:t>
            </a:r>
            <a:r>
              <a:rPr sz="2400" spc="-10">
                <a:latin typeface="Calibri"/>
                <a:cs typeface="Calibri"/>
              </a:rPr>
              <a:t> </a:t>
            </a:r>
            <a:r>
              <a:rPr sz="2400" spc="-5" smtClean="0">
                <a:latin typeface="Calibri"/>
                <a:cs typeface="Calibri"/>
              </a:rPr>
              <a:t>regrowth</a:t>
            </a:r>
            <a:endParaRPr sz="2400">
              <a:latin typeface="Calibri"/>
              <a:cs typeface="Calibri"/>
            </a:endParaRPr>
          </a:p>
          <a:p>
            <a:pPr marL="755650" lvl="1" indent="-285750">
              <a:lnSpc>
                <a:spcPct val="100000"/>
              </a:lnSpc>
              <a:spcBef>
                <a:spcPts val="400"/>
              </a:spcBef>
              <a:buFont typeface="Arial"/>
              <a:buChar char="–"/>
              <a:tabLst>
                <a:tab pos="755650" algn="l"/>
              </a:tabLst>
            </a:pPr>
            <a:r>
              <a:rPr sz="2800" spc="-10" dirty="0">
                <a:latin typeface="Calibri"/>
                <a:cs typeface="Calibri"/>
              </a:rPr>
              <a:t>Winter</a:t>
            </a:r>
            <a:r>
              <a:rPr sz="2800" spc="-5" dirty="0">
                <a:latin typeface="Calibri"/>
                <a:cs typeface="Calibri"/>
              </a:rPr>
              <a:t> </a:t>
            </a:r>
            <a:r>
              <a:rPr sz="2800" spc="-10" dirty="0">
                <a:latin typeface="Calibri"/>
                <a:cs typeface="Calibri"/>
              </a:rPr>
              <a:t>kills</a:t>
            </a:r>
            <a:endParaRPr sz="2800">
              <a:latin typeface="Calibri"/>
              <a:cs typeface="Calibri"/>
            </a:endParaRPr>
          </a:p>
          <a:p>
            <a:pPr marL="1155700" lvl="2" indent="-228600">
              <a:lnSpc>
                <a:spcPct val="100000"/>
              </a:lnSpc>
              <a:spcBef>
                <a:spcPts val="370"/>
              </a:spcBef>
              <a:buFont typeface="Arial"/>
              <a:buChar char="•"/>
              <a:tabLst>
                <a:tab pos="1155700" algn="l"/>
              </a:tabLst>
            </a:pPr>
            <a:r>
              <a:rPr sz="2400" spc="-5" dirty="0">
                <a:latin typeface="Calibri"/>
                <a:cs typeface="Calibri"/>
              </a:rPr>
              <a:t>Annual cover crops </a:t>
            </a:r>
            <a:r>
              <a:rPr sz="2400" dirty="0">
                <a:latin typeface="Calibri"/>
                <a:cs typeface="Calibri"/>
              </a:rPr>
              <a:t>are </a:t>
            </a:r>
            <a:r>
              <a:rPr sz="2400" spc="-5" dirty="0">
                <a:latin typeface="Calibri"/>
                <a:cs typeface="Calibri"/>
              </a:rPr>
              <a:t>killed by</a:t>
            </a:r>
            <a:r>
              <a:rPr sz="2400" dirty="0">
                <a:latin typeface="Calibri"/>
                <a:cs typeface="Calibri"/>
              </a:rPr>
              <a:t> </a:t>
            </a:r>
            <a:r>
              <a:rPr sz="2400" spc="-5" dirty="0">
                <a:latin typeface="Calibri"/>
                <a:cs typeface="Calibri"/>
              </a:rPr>
              <a:t>frost</a:t>
            </a:r>
            <a:endParaRPr sz="2400">
              <a:latin typeface="Calibri"/>
              <a:cs typeface="Calibri"/>
            </a:endParaRPr>
          </a:p>
        </p:txBody>
      </p:sp>
      <p:sp>
        <p:nvSpPr>
          <p:cNvPr id="4" name="object 4"/>
          <p:cNvSpPr/>
          <p:nvPr/>
        </p:nvSpPr>
        <p:spPr>
          <a:xfrm>
            <a:off x="6477000" y="4306570"/>
            <a:ext cx="2381250" cy="22275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rmAutofit/>
          </a:bodyPr>
          <a:lstStyle/>
          <a:p>
            <a:pPr algn="ctr"/>
            <a:r>
              <a:rPr lang="en-US" sz="6600" b="1" dirty="0" smtClean="0">
                <a:effectLst>
                  <a:outerShdw blurRad="38100" dist="38100" dir="2700000" algn="tl">
                    <a:srgbClr val="000000">
                      <a:alpha val="43137"/>
                    </a:srgbClr>
                  </a:outerShdw>
                </a:effectLst>
                <a:latin typeface="Times New Roman" pitchFamily="18" charset="0"/>
                <a:cs typeface="Times New Roman" pitchFamily="18" charset="0"/>
              </a:rPr>
              <a:t>Some Cover Crops</a:t>
            </a:r>
            <a:endParaRPr lang="en-US" sz="6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705600" y="4572000"/>
            <a:ext cx="1981200" cy="1752600"/>
          </a:xfrm>
        </p:spPr>
        <p:txBody>
          <a:bodyPr/>
          <a:lstStyle/>
          <a:p>
            <a:pPr>
              <a:buNone/>
            </a:pP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1" y="464820"/>
            <a:ext cx="2522854" cy="782265"/>
          </a:xfrm>
          <a:prstGeom prst="rect">
            <a:avLst/>
          </a:prstGeom>
        </p:spPr>
        <p:txBody>
          <a:bodyPr vert="horz" wrap="square" lIns="0" tIns="12700" rIns="0" bIns="0" rtlCol="0">
            <a:spAutoFit/>
          </a:bodyPr>
          <a:lstStyle/>
          <a:p>
            <a:pPr marL="12700">
              <a:lnSpc>
                <a:spcPct val="100000"/>
              </a:lnSpc>
              <a:spcBef>
                <a:spcPts val="100"/>
              </a:spcBef>
            </a:pPr>
            <a:r>
              <a:rPr b="1" dirty="0"/>
              <a:t>Cl</a:t>
            </a:r>
            <a:r>
              <a:rPr b="1" spc="5" dirty="0"/>
              <a:t>o</a:t>
            </a:r>
            <a:r>
              <a:rPr b="1" dirty="0"/>
              <a:t>v</a:t>
            </a:r>
            <a:r>
              <a:rPr b="1" spc="5" dirty="0"/>
              <a:t>e</a:t>
            </a:r>
            <a:r>
              <a:rPr b="1" spc="-5" dirty="0"/>
              <a:t>rs</a:t>
            </a:r>
          </a:p>
        </p:txBody>
      </p:sp>
      <p:sp>
        <p:nvSpPr>
          <p:cNvPr id="3" name="object 3"/>
          <p:cNvSpPr txBox="1"/>
          <p:nvPr/>
        </p:nvSpPr>
        <p:spPr>
          <a:xfrm>
            <a:off x="535940" y="1615440"/>
            <a:ext cx="6735445" cy="434721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000" spc="-5" dirty="0">
                <a:latin typeface="Calibri"/>
                <a:cs typeface="Calibri"/>
              </a:rPr>
              <a:t>Legumes</a:t>
            </a:r>
            <a:endParaRPr sz="3000">
              <a:latin typeface="Calibri"/>
              <a:cs typeface="Calibri"/>
            </a:endParaRPr>
          </a:p>
          <a:p>
            <a:pPr marL="355600" indent="-342900">
              <a:lnSpc>
                <a:spcPct val="100000"/>
              </a:lnSpc>
              <a:spcBef>
                <a:spcPts val="80"/>
              </a:spcBef>
              <a:buFont typeface="Arial"/>
              <a:buChar char="•"/>
              <a:tabLst>
                <a:tab pos="354965" algn="l"/>
                <a:tab pos="355600" algn="l"/>
              </a:tabLst>
            </a:pPr>
            <a:r>
              <a:rPr sz="3000" spc="-5" dirty="0">
                <a:latin typeface="Calibri"/>
                <a:cs typeface="Calibri"/>
              </a:rPr>
              <a:t>Live about </a:t>
            </a:r>
            <a:r>
              <a:rPr sz="3000" dirty="0">
                <a:latin typeface="Calibri"/>
                <a:cs typeface="Calibri"/>
              </a:rPr>
              <a:t>2</a:t>
            </a:r>
            <a:r>
              <a:rPr sz="3000" spc="5" dirty="0">
                <a:latin typeface="Calibri"/>
                <a:cs typeface="Calibri"/>
              </a:rPr>
              <a:t> </a:t>
            </a:r>
            <a:r>
              <a:rPr sz="3000" spc="-5" dirty="0">
                <a:latin typeface="Calibri"/>
                <a:cs typeface="Calibri"/>
              </a:rPr>
              <a:t>years</a:t>
            </a:r>
            <a:endParaRPr sz="3000">
              <a:latin typeface="Calibri"/>
              <a:cs typeface="Calibri"/>
            </a:endParaRPr>
          </a:p>
          <a:p>
            <a:pPr marL="355600" indent="-342900">
              <a:lnSpc>
                <a:spcPct val="100000"/>
              </a:lnSpc>
              <a:spcBef>
                <a:spcPts val="80"/>
              </a:spcBef>
              <a:buFont typeface="Arial"/>
              <a:buChar char="•"/>
              <a:tabLst>
                <a:tab pos="354965" algn="l"/>
                <a:tab pos="355600" algn="l"/>
              </a:tabLst>
            </a:pPr>
            <a:r>
              <a:rPr sz="3000" spc="-5" dirty="0">
                <a:latin typeface="Calibri"/>
                <a:cs typeface="Calibri"/>
              </a:rPr>
              <a:t>Plant </a:t>
            </a:r>
            <a:r>
              <a:rPr sz="3000" dirty="0">
                <a:latin typeface="Calibri"/>
                <a:cs typeface="Calibri"/>
              </a:rPr>
              <a:t>in </a:t>
            </a:r>
            <a:r>
              <a:rPr sz="3000" spc="-5" dirty="0">
                <a:latin typeface="Calibri"/>
                <a:cs typeface="Calibri"/>
              </a:rPr>
              <a:t>spring </a:t>
            </a:r>
            <a:r>
              <a:rPr sz="3000" dirty="0">
                <a:latin typeface="Calibri"/>
                <a:cs typeface="Calibri"/>
              </a:rPr>
              <a:t>or </a:t>
            </a:r>
            <a:r>
              <a:rPr sz="3000" spc="-5" dirty="0">
                <a:latin typeface="Calibri"/>
                <a:cs typeface="Calibri"/>
              </a:rPr>
              <a:t>fall</a:t>
            </a:r>
            <a:endParaRPr sz="3000">
              <a:latin typeface="Calibri"/>
              <a:cs typeface="Calibri"/>
            </a:endParaRPr>
          </a:p>
          <a:p>
            <a:pPr marL="355600" marR="5080" indent="-342900">
              <a:lnSpc>
                <a:spcPts val="2930"/>
              </a:lnSpc>
              <a:spcBef>
                <a:spcPts val="725"/>
              </a:spcBef>
              <a:buFont typeface="Arial"/>
              <a:buChar char="•"/>
              <a:tabLst>
                <a:tab pos="354965" algn="l"/>
                <a:tab pos="355600" algn="l"/>
              </a:tabLst>
            </a:pPr>
            <a:r>
              <a:rPr sz="3000" spc="-5" dirty="0">
                <a:latin typeface="Calibri"/>
                <a:cs typeface="Calibri"/>
              </a:rPr>
              <a:t>Kill </a:t>
            </a:r>
            <a:r>
              <a:rPr sz="3000" dirty="0">
                <a:latin typeface="Calibri"/>
                <a:cs typeface="Calibri"/>
              </a:rPr>
              <a:t>&amp; </a:t>
            </a:r>
            <a:r>
              <a:rPr sz="3000" spc="-5" dirty="0">
                <a:latin typeface="Calibri"/>
                <a:cs typeface="Calibri"/>
              </a:rPr>
              <a:t>turn under </a:t>
            </a:r>
            <a:r>
              <a:rPr sz="3000" dirty="0">
                <a:latin typeface="Calibri"/>
                <a:cs typeface="Calibri"/>
              </a:rPr>
              <a:t>4 </a:t>
            </a:r>
            <a:r>
              <a:rPr sz="3000" spc="-5" dirty="0">
                <a:latin typeface="Calibri"/>
                <a:cs typeface="Calibri"/>
              </a:rPr>
              <a:t>weeks before planting  crop</a:t>
            </a:r>
            <a:endParaRPr sz="3000">
              <a:latin typeface="Calibri"/>
              <a:cs typeface="Calibri"/>
            </a:endParaRPr>
          </a:p>
          <a:p>
            <a:pPr marL="355600" indent="-342900">
              <a:lnSpc>
                <a:spcPct val="100000"/>
              </a:lnSpc>
              <a:spcBef>
                <a:spcPts val="95"/>
              </a:spcBef>
              <a:buFont typeface="Arial"/>
              <a:buChar char="•"/>
              <a:tabLst>
                <a:tab pos="354965" algn="l"/>
                <a:tab pos="355600" algn="l"/>
              </a:tabLst>
            </a:pPr>
            <a:r>
              <a:rPr sz="3000" spc="-5" dirty="0">
                <a:latin typeface="Calibri"/>
                <a:cs typeface="Calibri"/>
              </a:rPr>
              <a:t>Used</a:t>
            </a:r>
            <a:r>
              <a:rPr sz="3000" dirty="0">
                <a:latin typeface="Calibri"/>
                <a:cs typeface="Calibri"/>
              </a:rPr>
              <a:t> to</a:t>
            </a:r>
            <a:endParaRPr sz="3000">
              <a:latin typeface="Calibri"/>
              <a:cs typeface="Calibri"/>
            </a:endParaRPr>
          </a:p>
          <a:p>
            <a:pPr marL="755650" lvl="1" indent="-285750">
              <a:lnSpc>
                <a:spcPct val="100000"/>
              </a:lnSpc>
              <a:spcBef>
                <a:spcPts val="100"/>
              </a:spcBef>
              <a:buFont typeface="Arial"/>
              <a:buChar char="–"/>
              <a:tabLst>
                <a:tab pos="755650" algn="l"/>
              </a:tabLst>
            </a:pPr>
            <a:r>
              <a:rPr sz="2600" dirty="0">
                <a:latin typeface="Calibri"/>
                <a:cs typeface="Calibri"/>
              </a:rPr>
              <a:t>Add</a:t>
            </a:r>
            <a:r>
              <a:rPr sz="2600" spc="-10" dirty="0">
                <a:latin typeface="Calibri"/>
                <a:cs typeface="Calibri"/>
              </a:rPr>
              <a:t> </a:t>
            </a:r>
            <a:r>
              <a:rPr sz="2600" spc="-5" dirty="0">
                <a:latin typeface="Calibri"/>
                <a:cs typeface="Calibri"/>
              </a:rPr>
              <a:t>nitrogen</a:t>
            </a:r>
            <a:endParaRPr sz="2600">
              <a:latin typeface="Calibri"/>
              <a:cs typeface="Calibri"/>
            </a:endParaRPr>
          </a:p>
          <a:p>
            <a:pPr marL="755650" lvl="1" indent="-285750">
              <a:lnSpc>
                <a:spcPct val="100000"/>
              </a:lnSpc>
              <a:spcBef>
                <a:spcPts val="70"/>
              </a:spcBef>
              <a:buFont typeface="Arial"/>
              <a:buChar char="–"/>
              <a:tabLst>
                <a:tab pos="755650" algn="l"/>
              </a:tabLst>
            </a:pPr>
            <a:r>
              <a:rPr sz="2600" spc="-5" dirty="0">
                <a:latin typeface="Calibri"/>
                <a:cs typeface="Calibri"/>
              </a:rPr>
              <a:t>Build</a:t>
            </a:r>
            <a:r>
              <a:rPr sz="2600" dirty="0">
                <a:latin typeface="Calibri"/>
                <a:cs typeface="Calibri"/>
              </a:rPr>
              <a:t> </a:t>
            </a:r>
            <a:r>
              <a:rPr sz="2600" spc="-5" dirty="0">
                <a:latin typeface="Calibri"/>
                <a:cs typeface="Calibri"/>
              </a:rPr>
              <a:t>soil</a:t>
            </a:r>
            <a:endParaRPr sz="2600">
              <a:latin typeface="Calibri"/>
              <a:cs typeface="Calibri"/>
            </a:endParaRPr>
          </a:p>
          <a:p>
            <a:pPr marL="755650" lvl="1" indent="-285750">
              <a:lnSpc>
                <a:spcPct val="100000"/>
              </a:lnSpc>
              <a:spcBef>
                <a:spcPts val="70"/>
              </a:spcBef>
              <a:buFont typeface="Arial"/>
              <a:buChar char="–"/>
              <a:tabLst>
                <a:tab pos="755650" algn="l"/>
              </a:tabLst>
            </a:pPr>
            <a:r>
              <a:rPr sz="2600" spc="-5" dirty="0">
                <a:latin typeface="Calibri"/>
                <a:cs typeface="Calibri"/>
              </a:rPr>
              <a:t>Resist</a:t>
            </a:r>
            <a:r>
              <a:rPr sz="2600" spc="0" dirty="0">
                <a:latin typeface="Calibri"/>
                <a:cs typeface="Calibri"/>
              </a:rPr>
              <a:t> </a:t>
            </a:r>
            <a:r>
              <a:rPr sz="2600" spc="-5" dirty="0">
                <a:latin typeface="Calibri"/>
                <a:cs typeface="Calibri"/>
              </a:rPr>
              <a:t>erosion</a:t>
            </a:r>
            <a:endParaRPr sz="2600">
              <a:latin typeface="Calibri"/>
              <a:cs typeface="Calibri"/>
            </a:endParaRPr>
          </a:p>
          <a:p>
            <a:pPr marL="755650" lvl="1" indent="-285750">
              <a:lnSpc>
                <a:spcPct val="100000"/>
              </a:lnSpc>
              <a:spcBef>
                <a:spcPts val="70"/>
              </a:spcBef>
              <a:buFont typeface="Arial"/>
              <a:buChar char="–"/>
              <a:tabLst>
                <a:tab pos="755650" algn="l"/>
              </a:tabLst>
            </a:pPr>
            <a:r>
              <a:rPr sz="2600" spc="-5" dirty="0">
                <a:latin typeface="Calibri"/>
                <a:cs typeface="Calibri"/>
              </a:rPr>
              <a:t>Fight weeds</a:t>
            </a:r>
            <a:endParaRPr sz="2600">
              <a:latin typeface="Calibri"/>
              <a:cs typeface="Calibri"/>
            </a:endParaRPr>
          </a:p>
        </p:txBody>
      </p:sp>
      <p:sp>
        <p:nvSpPr>
          <p:cNvPr id="4" name="object 4"/>
          <p:cNvSpPr/>
          <p:nvPr/>
        </p:nvSpPr>
        <p:spPr>
          <a:xfrm>
            <a:off x="7467600" y="152400"/>
            <a:ext cx="1496059" cy="19672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543800" y="1828800"/>
            <a:ext cx="1371600" cy="43053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638800" y="1143000"/>
            <a:ext cx="1524000" cy="1143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19600" y="4114800"/>
            <a:ext cx="2032000" cy="1524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64820"/>
            <a:ext cx="8305800" cy="1551707"/>
          </a:xfrm>
          <a:prstGeom prst="rect">
            <a:avLst/>
          </a:prstGeom>
        </p:spPr>
        <p:txBody>
          <a:bodyPr vert="horz" wrap="square" lIns="0" tIns="12700" rIns="0" bIns="0" rtlCol="0">
            <a:spAutoFit/>
          </a:bodyPr>
          <a:lstStyle/>
          <a:p>
            <a:pPr marL="12700">
              <a:lnSpc>
                <a:spcPct val="100000"/>
              </a:lnSpc>
              <a:spcBef>
                <a:spcPts val="100"/>
              </a:spcBef>
            </a:pPr>
            <a:r>
              <a:rPr b="1" dirty="0"/>
              <a:t>Cowpeas, soybeans </a:t>
            </a:r>
            <a:r>
              <a:rPr b="1" spc="-5" dirty="0"/>
              <a:t>or </a:t>
            </a:r>
            <a:r>
              <a:rPr b="1" dirty="0"/>
              <a:t>field</a:t>
            </a:r>
            <a:r>
              <a:rPr b="1" spc="-20" dirty="0"/>
              <a:t> </a:t>
            </a:r>
            <a:r>
              <a:rPr b="1" dirty="0"/>
              <a:t>peas</a:t>
            </a:r>
          </a:p>
        </p:txBody>
      </p:sp>
      <p:sp>
        <p:nvSpPr>
          <p:cNvPr id="3" name="object 3"/>
          <p:cNvSpPr txBox="1"/>
          <p:nvPr/>
        </p:nvSpPr>
        <p:spPr>
          <a:xfrm>
            <a:off x="609600" y="3352800"/>
            <a:ext cx="3372485" cy="2868930"/>
          </a:xfrm>
          <a:prstGeom prst="rect">
            <a:avLst/>
          </a:prstGeom>
        </p:spPr>
        <p:txBody>
          <a:bodyPr vert="horz" wrap="square" lIns="0" tIns="123189" rIns="0" bIns="0" rtlCol="0">
            <a:spAutoFit/>
          </a:bodyPr>
          <a:lstStyle/>
          <a:p>
            <a:pPr marL="355600" indent="-342900">
              <a:lnSpc>
                <a:spcPct val="100000"/>
              </a:lnSpc>
              <a:spcBef>
                <a:spcPts val="969"/>
              </a:spcBef>
              <a:buFont typeface="Arial"/>
              <a:buChar char="•"/>
              <a:tabLst>
                <a:tab pos="354965" algn="l"/>
                <a:tab pos="355600" algn="l"/>
              </a:tabLst>
            </a:pPr>
            <a:r>
              <a:rPr sz="3200" spc="-5" dirty="0">
                <a:latin typeface="Calibri"/>
                <a:cs typeface="Calibri"/>
              </a:rPr>
              <a:t>Legumes</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Annual</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Used</a:t>
            </a:r>
            <a:r>
              <a:rPr sz="3200" spc="-15" dirty="0">
                <a:latin typeface="Calibri"/>
                <a:cs typeface="Calibri"/>
              </a:rPr>
              <a:t> </a:t>
            </a:r>
            <a:r>
              <a:rPr sz="3200" spc="-5" dirty="0">
                <a:latin typeface="Calibri"/>
                <a:cs typeface="Calibri"/>
              </a:rPr>
              <a:t>to:</a:t>
            </a:r>
            <a:endParaRPr sz="3200">
              <a:latin typeface="Calibri"/>
              <a:cs typeface="Calibri"/>
            </a:endParaRPr>
          </a:p>
          <a:p>
            <a:pPr marL="835660" lvl="1" indent="-365760">
              <a:lnSpc>
                <a:spcPct val="100000"/>
              </a:lnSpc>
              <a:spcBef>
                <a:spcPts val="780"/>
              </a:spcBef>
              <a:buFont typeface="Arial"/>
              <a:buChar char="–"/>
              <a:tabLst>
                <a:tab pos="835025" algn="l"/>
                <a:tab pos="835660" algn="l"/>
              </a:tabLst>
            </a:pPr>
            <a:r>
              <a:rPr sz="2800" spc="-5" dirty="0">
                <a:latin typeface="Calibri"/>
                <a:cs typeface="Calibri"/>
              </a:rPr>
              <a:t>control</a:t>
            </a:r>
            <a:r>
              <a:rPr sz="2800" spc="-10" dirty="0">
                <a:latin typeface="Calibri"/>
                <a:cs typeface="Calibri"/>
              </a:rPr>
              <a:t> erosion</a:t>
            </a:r>
            <a:endParaRPr sz="2800">
              <a:latin typeface="Calibri"/>
              <a:cs typeface="Calibri"/>
            </a:endParaRPr>
          </a:p>
          <a:p>
            <a:pPr marL="755650" lvl="1" indent="-285750">
              <a:lnSpc>
                <a:spcPct val="100000"/>
              </a:lnSpc>
              <a:spcBef>
                <a:spcPts val="760"/>
              </a:spcBef>
              <a:buFont typeface="Arial"/>
              <a:buChar char="–"/>
              <a:tabLst>
                <a:tab pos="755650" algn="l"/>
              </a:tabLst>
            </a:pPr>
            <a:r>
              <a:rPr sz="2800" spc="-10" dirty="0">
                <a:latin typeface="Calibri"/>
                <a:cs typeface="Calibri"/>
              </a:rPr>
              <a:t>Build soil</a:t>
            </a:r>
            <a:r>
              <a:rPr sz="2800" spc="-60" dirty="0">
                <a:latin typeface="Calibri"/>
                <a:cs typeface="Calibri"/>
              </a:rPr>
              <a:t> </a:t>
            </a:r>
            <a:r>
              <a:rPr sz="2800" spc="-5" dirty="0">
                <a:latin typeface="Calibri"/>
                <a:cs typeface="Calibri"/>
              </a:rPr>
              <a:t>nitrogen</a:t>
            </a:r>
            <a:endParaRPr sz="2800">
              <a:latin typeface="Calibri"/>
              <a:cs typeface="Calibri"/>
            </a:endParaRPr>
          </a:p>
        </p:txBody>
      </p:sp>
      <p:sp>
        <p:nvSpPr>
          <p:cNvPr id="5" name="object 5"/>
          <p:cNvSpPr/>
          <p:nvPr/>
        </p:nvSpPr>
        <p:spPr>
          <a:xfrm>
            <a:off x="3048000" y="1676400"/>
            <a:ext cx="1504950" cy="1524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257800" y="1600200"/>
            <a:ext cx="3657600" cy="4876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64820"/>
            <a:ext cx="6608445" cy="782265"/>
          </a:xfrm>
          <a:prstGeom prst="rect">
            <a:avLst/>
          </a:prstGeom>
        </p:spPr>
        <p:txBody>
          <a:bodyPr vert="horz" wrap="square" lIns="0" tIns="12700" rIns="0" bIns="0" rtlCol="0">
            <a:spAutoFit/>
          </a:bodyPr>
          <a:lstStyle/>
          <a:p>
            <a:pPr marL="12700">
              <a:lnSpc>
                <a:spcPct val="100000"/>
              </a:lnSpc>
              <a:spcBef>
                <a:spcPts val="100"/>
              </a:spcBef>
            </a:pPr>
            <a:r>
              <a:rPr b="1" spc="-5" dirty="0"/>
              <a:t>Sorghum/Sudan</a:t>
            </a:r>
            <a:r>
              <a:rPr b="1" spc="10" dirty="0"/>
              <a:t> </a:t>
            </a:r>
            <a:r>
              <a:rPr b="1" spc="-5" dirty="0"/>
              <a:t>grass</a:t>
            </a:r>
          </a:p>
        </p:txBody>
      </p:sp>
      <p:sp>
        <p:nvSpPr>
          <p:cNvPr id="3" name="object 3"/>
          <p:cNvSpPr txBox="1"/>
          <p:nvPr/>
        </p:nvSpPr>
        <p:spPr>
          <a:xfrm>
            <a:off x="535940" y="1616709"/>
            <a:ext cx="4709795" cy="3281679"/>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3200" spc="-5" dirty="0">
                <a:latin typeface="Calibri"/>
                <a:cs typeface="Calibri"/>
              </a:rPr>
              <a:t>Very vigorous root</a:t>
            </a:r>
            <a:r>
              <a:rPr sz="3200" spc="-25" dirty="0">
                <a:latin typeface="Calibri"/>
                <a:cs typeface="Calibri"/>
              </a:rPr>
              <a:t> </a:t>
            </a:r>
            <a:r>
              <a:rPr sz="3200" spc="-5" dirty="0">
                <a:latin typeface="Calibri"/>
                <a:cs typeface="Calibri"/>
              </a:rPr>
              <a:t>growth</a:t>
            </a:r>
            <a:endParaRPr sz="3200">
              <a:latin typeface="Calibri"/>
              <a:cs typeface="Calibri"/>
            </a:endParaRPr>
          </a:p>
          <a:p>
            <a:pPr>
              <a:lnSpc>
                <a:spcPct val="100000"/>
              </a:lnSpc>
              <a:buFont typeface="Arial"/>
              <a:buChar char="•"/>
            </a:pPr>
            <a:endParaRPr sz="4850">
              <a:latin typeface="Times New Roman"/>
              <a:cs typeface="Times New Roman"/>
            </a:endParaRPr>
          </a:p>
          <a:p>
            <a:pPr marL="355600" indent="-342900">
              <a:lnSpc>
                <a:spcPct val="100000"/>
              </a:lnSpc>
              <a:buFont typeface="Arial"/>
              <a:buChar char="•"/>
              <a:tabLst>
                <a:tab pos="354965" algn="l"/>
                <a:tab pos="355600" algn="l"/>
              </a:tabLst>
            </a:pPr>
            <a:r>
              <a:rPr sz="3200" spc="-5" dirty="0">
                <a:latin typeface="Calibri"/>
                <a:cs typeface="Calibri"/>
              </a:rPr>
              <a:t>Used</a:t>
            </a:r>
            <a:r>
              <a:rPr sz="3200" spc="-15" dirty="0">
                <a:latin typeface="Calibri"/>
                <a:cs typeface="Calibri"/>
              </a:rPr>
              <a:t> </a:t>
            </a:r>
            <a:r>
              <a:rPr sz="3200" spc="-5" dirty="0">
                <a:latin typeface="Calibri"/>
                <a:cs typeface="Calibri"/>
              </a:rPr>
              <a:t>to:</a:t>
            </a:r>
            <a:endParaRPr sz="3200">
              <a:latin typeface="Calibri"/>
              <a:cs typeface="Calibri"/>
            </a:endParaRPr>
          </a:p>
          <a:p>
            <a:pPr marL="755650" lvl="1" indent="-285750">
              <a:lnSpc>
                <a:spcPct val="100000"/>
              </a:lnSpc>
              <a:spcBef>
                <a:spcPts val="780"/>
              </a:spcBef>
              <a:buFont typeface="Arial"/>
              <a:buChar char="–"/>
              <a:tabLst>
                <a:tab pos="755650" algn="l"/>
              </a:tabLst>
            </a:pPr>
            <a:r>
              <a:rPr sz="2800" spc="-10" dirty="0">
                <a:latin typeface="Calibri"/>
                <a:cs typeface="Calibri"/>
              </a:rPr>
              <a:t>Build soil</a:t>
            </a:r>
            <a:endParaRPr sz="2800">
              <a:latin typeface="Calibri"/>
              <a:cs typeface="Calibri"/>
            </a:endParaRPr>
          </a:p>
          <a:p>
            <a:pPr marL="755650" lvl="1" indent="-285750">
              <a:lnSpc>
                <a:spcPct val="100000"/>
              </a:lnSpc>
              <a:spcBef>
                <a:spcPts val="760"/>
              </a:spcBef>
              <a:buFont typeface="Arial"/>
              <a:buChar char="–"/>
              <a:tabLst>
                <a:tab pos="755650" algn="l"/>
              </a:tabLst>
            </a:pPr>
            <a:r>
              <a:rPr sz="2800" spc="-5" dirty="0">
                <a:latin typeface="Calibri"/>
                <a:cs typeface="Calibri"/>
              </a:rPr>
              <a:t>Loosen</a:t>
            </a:r>
            <a:r>
              <a:rPr sz="2800" spc="-10" dirty="0">
                <a:latin typeface="Calibri"/>
                <a:cs typeface="Calibri"/>
              </a:rPr>
              <a:t> subsoil</a:t>
            </a:r>
            <a:endParaRPr sz="2800">
              <a:latin typeface="Calibri"/>
              <a:cs typeface="Calibri"/>
            </a:endParaRPr>
          </a:p>
          <a:p>
            <a:pPr marL="755650" lvl="1" indent="-285750">
              <a:lnSpc>
                <a:spcPct val="100000"/>
              </a:lnSpc>
              <a:spcBef>
                <a:spcPts val="760"/>
              </a:spcBef>
              <a:buFont typeface="Arial"/>
              <a:buChar char="–"/>
              <a:tabLst>
                <a:tab pos="755650" algn="l"/>
              </a:tabLst>
            </a:pPr>
            <a:r>
              <a:rPr sz="2800" spc="-10" dirty="0">
                <a:latin typeface="Calibri"/>
                <a:cs typeface="Calibri"/>
              </a:rPr>
              <a:t>Fight </a:t>
            </a:r>
            <a:r>
              <a:rPr sz="2800" spc="-5" dirty="0">
                <a:latin typeface="Calibri"/>
                <a:cs typeface="Calibri"/>
              </a:rPr>
              <a:t>pests</a:t>
            </a:r>
            <a:endParaRPr sz="2800">
              <a:latin typeface="Calibri"/>
              <a:cs typeface="Calibri"/>
            </a:endParaRPr>
          </a:p>
        </p:txBody>
      </p:sp>
      <p:sp>
        <p:nvSpPr>
          <p:cNvPr id="4" name="object 4"/>
          <p:cNvSpPr/>
          <p:nvPr/>
        </p:nvSpPr>
        <p:spPr>
          <a:xfrm>
            <a:off x="7543800" y="685800"/>
            <a:ext cx="1243329" cy="20421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172200" y="2971800"/>
            <a:ext cx="2705100" cy="36423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64820"/>
            <a:ext cx="7047229" cy="782265"/>
          </a:xfrm>
          <a:prstGeom prst="rect">
            <a:avLst/>
          </a:prstGeom>
        </p:spPr>
        <p:txBody>
          <a:bodyPr vert="horz" wrap="square" lIns="0" tIns="12700" rIns="0" bIns="0" rtlCol="0">
            <a:spAutoFit/>
          </a:bodyPr>
          <a:lstStyle/>
          <a:p>
            <a:pPr marL="12700">
              <a:lnSpc>
                <a:spcPct val="100000"/>
              </a:lnSpc>
              <a:spcBef>
                <a:spcPts val="100"/>
              </a:spcBef>
            </a:pPr>
            <a:r>
              <a:rPr b="1" dirty="0"/>
              <a:t>Winter rye, wheat or</a:t>
            </a:r>
            <a:r>
              <a:rPr b="1" spc="-50" dirty="0"/>
              <a:t> </a:t>
            </a:r>
            <a:r>
              <a:rPr b="1" spc="-5" dirty="0"/>
              <a:t>oats</a:t>
            </a:r>
          </a:p>
        </p:txBody>
      </p:sp>
      <p:sp>
        <p:nvSpPr>
          <p:cNvPr id="3" name="object 3"/>
          <p:cNvSpPr txBox="1"/>
          <p:nvPr/>
        </p:nvSpPr>
        <p:spPr>
          <a:xfrm>
            <a:off x="535940" y="1506219"/>
            <a:ext cx="7981950" cy="3614420"/>
          </a:xfrm>
          <a:prstGeom prst="rect">
            <a:avLst/>
          </a:prstGeom>
        </p:spPr>
        <p:txBody>
          <a:bodyPr vert="horz" wrap="square" lIns="0" tIns="123189" rIns="0" bIns="0" rtlCol="0">
            <a:spAutoFit/>
          </a:bodyPr>
          <a:lstStyle/>
          <a:p>
            <a:pPr marL="355600" indent="-342900">
              <a:lnSpc>
                <a:spcPct val="100000"/>
              </a:lnSpc>
              <a:spcBef>
                <a:spcPts val="969"/>
              </a:spcBef>
              <a:buFont typeface="Arial"/>
              <a:buChar char="•"/>
              <a:tabLst>
                <a:tab pos="354965" algn="l"/>
                <a:tab pos="355600" algn="l"/>
              </a:tabLst>
            </a:pPr>
            <a:r>
              <a:rPr sz="3200" spc="-5" dirty="0">
                <a:latin typeface="Calibri"/>
                <a:cs typeface="Calibri"/>
              </a:rPr>
              <a:t>Winter rye </a:t>
            </a:r>
            <a:r>
              <a:rPr sz="3200" dirty="0">
                <a:latin typeface="Calibri"/>
                <a:cs typeface="Calibri"/>
              </a:rPr>
              <a:t>&amp; </a:t>
            </a:r>
            <a:r>
              <a:rPr sz="3200" spc="-5" dirty="0">
                <a:latin typeface="Calibri"/>
                <a:cs typeface="Calibri"/>
              </a:rPr>
              <a:t>wheat </a:t>
            </a:r>
            <a:r>
              <a:rPr sz="3200" dirty="0">
                <a:latin typeface="Calibri"/>
                <a:cs typeface="Calibri"/>
              </a:rPr>
              <a:t>– </a:t>
            </a:r>
            <a:r>
              <a:rPr sz="3200" spc="-5" dirty="0">
                <a:latin typeface="Calibri"/>
                <a:cs typeface="Calibri"/>
              </a:rPr>
              <a:t>grow during the</a:t>
            </a:r>
            <a:r>
              <a:rPr sz="3200" dirty="0">
                <a:latin typeface="Calibri"/>
                <a:cs typeface="Calibri"/>
              </a:rPr>
              <a:t> </a:t>
            </a:r>
            <a:r>
              <a:rPr sz="3200" spc="-5" dirty="0">
                <a:latin typeface="Calibri"/>
                <a:cs typeface="Calibri"/>
              </a:rPr>
              <a:t>winter</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Oats and regular wheat </a:t>
            </a:r>
            <a:r>
              <a:rPr sz="3200" dirty="0">
                <a:latin typeface="Calibri"/>
                <a:cs typeface="Calibri"/>
              </a:rPr>
              <a:t>grow in </a:t>
            </a:r>
            <a:r>
              <a:rPr sz="3200" spc="-5" dirty="0">
                <a:latin typeface="Calibri"/>
                <a:cs typeface="Calibri"/>
              </a:rPr>
              <a:t>spring and</a:t>
            </a:r>
            <a:r>
              <a:rPr sz="3200" spc="-30" dirty="0">
                <a:latin typeface="Calibri"/>
                <a:cs typeface="Calibri"/>
              </a:rPr>
              <a:t> </a:t>
            </a:r>
            <a:r>
              <a:rPr sz="3200" spc="-5" dirty="0">
                <a:latin typeface="Calibri"/>
                <a:cs typeface="Calibri"/>
              </a:rPr>
              <a:t>fall</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Annuals (die every</a:t>
            </a:r>
            <a:r>
              <a:rPr sz="3200" spc="-15" dirty="0">
                <a:latin typeface="Calibri"/>
                <a:cs typeface="Calibri"/>
              </a:rPr>
              <a:t> </a:t>
            </a:r>
            <a:r>
              <a:rPr sz="3200" spc="-5" dirty="0">
                <a:latin typeface="Calibri"/>
                <a:cs typeface="Calibri"/>
              </a:rPr>
              <a:t>year)</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Extensive </a:t>
            </a:r>
            <a:r>
              <a:rPr sz="3200" dirty="0">
                <a:latin typeface="Calibri"/>
                <a:cs typeface="Calibri"/>
              </a:rPr>
              <a:t>root</a:t>
            </a:r>
            <a:r>
              <a:rPr sz="3200" spc="-20" dirty="0">
                <a:latin typeface="Calibri"/>
                <a:cs typeface="Calibri"/>
              </a:rPr>
              <a:t> </a:t>
            </a:r>
            <a:r>
              <a:rPr sz="3200" spc="-5" dirty="0">
                <a:latin typeface="Calibri"/>
                <a:cs typeface="Calibri"/>
              </a:rPr>
              <a:t>system</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Grow rapidly in proper season</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Build soil, fight weeds and</a:t>
            </a:r>
            <a:r>
              <a:rPr sz="3200" spc="-35" dirty="0">
                <a:latin typeface="Calibri"/>
                <a:cs typeface="Calibri"/>
              </a:rPr>
              <a:t> </a:t>
            </a:r>
            <a:r>
              <a:rPr sz="3200" spc="-5" dirty="0">
                <a:latin typeface="Calibri"/>
                <a:cs typeface="Calibri"/>
              </a:rPr>
              <a:t>pests</a:t>
            </a:r>
            <a:endParaRPr sz="3200">
              <a:latin typeface="Calibri"/>
              <a:cs typeface="Calibri"/>
            </a:endParaRPr>
          </a:p>
        </p:txBody>
      </p:sp>
      <p:sp>
        <p:nvSpPr>
          <p:cNvPr id="4" name="object 4"/>
          <p:cNvSpPr/>
          <p:nvPr/>
        </p:nvSpPr>
        <p:spPr>
          <a:xfrm>
            <a:off x="1447800" y="5105400"/>
            <a:ext cx="4038600" cy="1524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06820" y="3124200"/>
            <a:ext cx="1988820" cy="3352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thank_you.jpg"/>
          <p:cNvPicPr>
            <a:picLocks noGrp="1" noChangeAspect="1"/>
          </p:cNvPicPr>
          <p:nvPr>
            <p:ph idx="1"/>
          </p:nvPr>
        </p:nvPicPr>
        <p:blipFill>
          <a:blip r:embed="rId2"/>
          <a:stretch>
            <a:fillRect/>
          </a:stretch>
        </p:blipFill>
        <p:spPr>
          <a:xfrm>
            <a:off x="1295400" y="1600200"/>
            <a:ext cx="6350000" cy="42545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Farmers choose to grow and manage specific cover crop types based on their own needs and goals, influenced by the biological, environmental, social, cultural, and economic factors of the food system in which farmers operate.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sz="2800" dirty="0" smtClean="0"/>
              <a:t>Confusion about the terms:</a:t>
            </a:r>
            <a:r>
              <a:rPr lang="en-US" dirty="0" smtClean="0"/>
              <a:t> </a:t>
            </a:r>
          </a:p>
          <a:p>
            <a:pPr lvl="2"/>
            <a:r>
              <a:rPr lang="en-US" dirty="0" smtClean="0">
                <a:solidFill>
                  <a:srgbClr val="996633"/>
                </a:solidFill>
              </a:rPr>
              <a:t>cover crop</a:t>
            </a:r>
            <a:r>
              <a:rPr lang="en-US" dirty="0" smtClean="0"/>
              <a:t>, </a:t>
            </a:r>
            <a:r>
              <a:rPr lang="en-US" dirty="0" smtClean="0">
                <a:solidFill>
                  <a:srgbClr val="006600"/>
                </a:solidFill>
              </a:rPr>
              <a:t>green manure</a:t>
            </a:r>
            <a:r>
              <a:rPr lang="en-US" dirty="0" smtClean="0"/>
              <a:t>, and </a:t>
            </a:r>
            <a:r>
              <a:rPr lang="en-US" dirty="0" smtClean="0">
                <a:solidFill>
                  <a:srgbClr val="000066"/>
                </a:solidFill>
              </a:rPr>
              <a:t>catch crop</a:t>
            </a:r>
            <a:r>
              <a:rPr lang="en-US" dirty="0" smtClean="0"/>
              <a:t>.  </a:t>
            </a:r>
          </a:p>
          <a:p>
            <a:r>
              <a:rPr lang="en-US" sz="2800" dirty="0" smtClean="0"/>
              <a:t>Frequently used interchangeably, but refer to different primary functions:</a:t>
            </a:r>
          </a:p>
          <a:p>
            <a:pPr lvl="2"/>
            <a:r>
              <a:rPr lang="en-US" dirty="0" smtClean="0">
                <a:solidFill>
                  <a:srgbClr val="996633"/>
                </a:solidFill>
              </a:rPr>
              <a:t>Cover crop</a:t>
            </a:r>
            <a:r>
              <a:rPr lang="en-US" dirty="0" smtClean="0"/>
              <a:t> = used to prevent soil erosion by 		    	    covering soil with living plants</a:t>
            </a:r>
          </a:p>
          <a:p>
            <a:pPr lvl="2"/>
            <a:r>
              <a:rPr lang="en-US" dirty="0" smtClean="0">
                <a:solidFill>
                  <a:srgbClr val="006600"/>
                </a:solidFill>
              </a:rPr>
              <a:t>Green manure</a:t>
            </a:r>
            <a:r>
              <a:rPr lang="en-US" dirty="0" smtClean="0"/>
              <a:t> = turned under for soil improvement</a:t>
            </a:r>
          </a:p>
          <a:p>
            <a:pPr lvl="2"/>
            <a:r>
              <a:rPr lang="en-US" dirty="0" smtClean="0">
                <a:solidFill>
                  <a:srgbClr val="000066"/>
                </a:solidFill>
              </a:rPr>
              <a:t>Catch crop</a:t>
            </a:r>
            <a:r>
              <a:rPr lang="en-US" dirty="0" smtClean="0"/>
              <a:t> = used to “catch” nutrients left after harvest of a cash crop and prevent leaching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pPr algn="ctr"/>
            <a:r>
              <a:rPr lang="en-US" sz="6600" b="1" dirty="0" smtClean="0">
                <a:effectLst>
                  <a:outerShdw blurRad="38100" dist="38100" dir="2700000" algn="tl">
                    <a:srgbClr val="000000">
                      <a:alpha val="43137"/>
                    </a:srgbClr>
                  </a:outerShdw>
                </a:effectLst>
                <a:latin typeface="Times New Roman" pitchFamily="18" charset="0"/>
                <a:cs typeface="Times New Roman" pitchFamily="18" charset="0"/>
              </a:rPr>
              <a:t>Advantages</a:t>
            </a:r>
            <a:endParaRPr lang="en-US" sz="6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971800" y="5562600"/>
            <a:ext cx="2667000" cy="1295400"/>
          </a:xfrm>
        </p:spPr>
        <p:txBody>
          <a:bodyPr/>
          <a:lstStyle/>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457200"/>
            <a:ext cx="4495800" cy="782265"/>
          </a:xfrm>
          <a:prstGeom prst="rect">
            <a:avLst/>
          </a:prstGeom>
        </p:spPr>
        <p:txBody>
          <a:bodyPr vert="horz" wrap="square" lIns="0" tIns="12700" rIns="0" bIns="0" rtlCol="0">
            <a:spAutoFit/>
          </a:bodyPr>
          <a:lstStyle/>
          <a:p>
            <a:pPr marL="12700">
              <a:lnSpc>
                <a:spcPct val="100000"/>
              </a:lnSpc>
              <a:spcBef>
                <a:spcPts val="100"/>
              </a:spcBef>
            </a:pPr>
            <a:r>
              <a:rPr b="1" dirty="0"/>
              <a:t>Prevent</a:t>
            </a:r>
            <a:r>
              <a:rPr b="1" spc="-35" dirty="0"/>
              <a:t> </a:t>
            </a:r>
            <a:r>
              <a:rPr b="1" spc="-5" dirty="0"/>
              <a:t>Erosion</a:t>
            </a:r>
          </a:p>
        </p:txBody>
      </p:sp>
      <p:sp>
        <p:nvSpPr>
          <p:cNvPr id="3" name="object 3"/>
          <p:cNvSpPr txBox="1"/>
          <p:nvPr/>
        </p:nvSpPr>
        <p:spPr>
          <a:xfrm>
            <a:off x="535940" y="1506219"/>
            <a:ext cx="6426835" cy="3467100"/>
          </a:xfrm>
          <a:prstGeom prst="rect">
            <a:avLst/>
          </a:prstGeom>
        </p:spPr>
        <p:txBody>
          <a:bodyPr vert="horz" wrap="square" lIns="0" tIns="123189" rIns="0" bIns="0" rtlCol="0">
            <a:spAutoFit/>
          </a:bodyPr>
          <a:lstStyle/>
          <a:p>
            <a:pPr marL="355600" indent="-342900">
              <a:lnSpc>
                <a:spcPct val="100000"/>
              </a:lnSpc>
              <a:spcBef>
                <a:spcPts val="969"/>
              </a:spcBef>
              <a:buFont typeface="Arial"/>
              <a:buChar char="•"/>
              <a:tabLst>
                <a:tab pos="354965" algn="l"/>
                <a:tab pos="355600" algn="l"/>
              </a:tabLst>
            </a:pPr>
            <a:r>
              <a:rPr sz="3200" spc="-5" dirty="0">
                <a:latin typeface="Calibri"/>
                <a:cs typeface="Calibri"/>
              </a:rPr>
              <a:t>Roots hold topsoil in</a:t>
            </a:r>
            <a:r>
              <a:rPr sz="3200" spc="-25" dirty="0">
                <a:latin typeface="Calibri"/>
                <a:cs typeface="Calibri"/>
              </a:rPr>
              <a:t> </a:t>
            </a:r>
            <a:r>
              <a:rPr sz="3200" spc="-5" dirty="0">
                <a:latin typeface="Calibri"/>
                <a:cs typeface="Calibri"/>
              </a:rPr>
              <a:t>place</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Water </a:t>
            </a:r>
            <a:r>
              <a:rPr sz="3200" dirty="0">
                <a:latin typeface="Calibri"/>
                <a:cs typeface="Calibri"/>
              </a:rPr>
              <a:t>&amp; </a:t>
            </a:r>
            <a:r>
              <a:rPr sz="3200" spc="-5" dirty="0">
                <a:latin typeface="Calibri"/>
                <a:cs typeface="Calibri"/>
              </a:rPr>
              <a:t>wind strip topsoil from</a:t>
            </a:r>
            <a:r>
              <a:rPr sz="3200" spc="-50" dirty="0">
                <a:latin typeface="Calibri"/>
                <a:cs typeface="Calibri"/>
              </a:rPr>
              <a:t> </a:t>
            </a:r>
            <a:r>
              <a:rPr sz="3200" spc="-5" dirty="0">
                <a:latin typeface="Calibri"/>
                <a:cs typeface="Calibri"/>
              </a:rPr>
              <a:t>land</a:t>
            </a:r>
            <a:endParaRPr sz="3200">
              <a:latin typeface="Calibri"/>
              <a:cs typeface="Calibri"/>
            </a:endParaRPr>
          </a:p>
          <a:p>
            <a:pPr marL="355600" indent="-342900">
              <a:lnSpc>
                <a:spcPct val="100000"/>
              </a:lnSpc>
              <a:spcBef>
                <a:spcPts val="869"/>
              </a:spcBef>
              <a:buFont typeface="Arial"/>
              <a:buChar char="•"/>
              <a:tabLst>
                <a:tab pos="354965" algn="l"/>
                <a:tab pos="355600" algn="l"/>
              </a:tabLst>
            </a:pPr>
            <a:r>
              <a:rPr sz="3200" spc="-5" dirty="0">
                <a:latin typeface="Calibri"/>
                <a:cs typeface="Calibri"/>
              </a:rPr>
              <a:t>Sediment </a:t>
            </a:r>
            <a:r>
              <a:rPr sz="3200" dirty="0">
                <a:latin typeface="Calibri"/>
                <a:cs typeface="Calibri"/>
              </a:rPr>
              <a:t>clogs</a:t>
            </a:r>
            <a:r>
              <a:rPr sz="3200" spc="-25" dirty="0">
                <a:latin typeface="Calibri"/>
                <a:cs typeface="Calibri"/>
              </a:rPr>
              <a:t> </a:t>
            </a:r>
            <a:r>
              <a:rPr sz="3200" spc="-5" dirty="0">
                <a:latin typeface="Calibri"/>
                <a:cs typeface="Calibri"/>
              </a:rPr>
              <a:t>waterways</a:t>
            </a:r>
            <a:endParaRPr sz="3200">
              <a:latin typeface="Calibri"/>
              <a:cs typeface="Calibri"/>
            </a:endParaRPr>
          </a:p>
          <a:p>
            <a:pPr marL="755650" lvl="1" indent="-285750">
              <a:lnSpc>
                <a:spcPct val="100000"/>
              </a:lnSpc>
              <a:spcBef>
                <a:spcPts val="780"/>
              </a:spcBef>
              <a:buFont typeface="Arial"/>
              <a:buChar char="–"/>
              <a:tabLst>
                <a:tab pos="755650" algn="l"/>
              </a:tabLst>
            </a:pPr>
            <a:r>
              <a:rPr sz="2800" spc="-5" dirty="0">
                <a:latin typeface="Calibri"/>
                <a:cs typeface="Calibri"/>
              </a:rPr>
              <a:t>Major water </a:t>
            </a:r>
            <a:r>
              <a:rPr sz="2800" spc="-10" dirty="0">
                <a:latin typeface="Calibri"/>
                <a:cs typeface="Calibri"/>
              </a:rPr>
              <a:t>pollution</a:t>
            </a:r>
            <a:r>
              <a:rPr sz="2800" spc="-5" dirty="0">
                <a:latin typeface="Calibri"/>
                <a:cs typeface="Calibri"/>
              </a:rPr>
              <a:t> </a:t>
            </a:r>
            <a:r>
              <a:rPr sz="2800" spc="-10" dirty="0">
                <a:latin typeface="Calibri"/>
                <a:cs typeface="Calibri"/>
              </a:rPr>
              <a:t>problem</a:t>
            </a:r>
            <a:endParaRPr sz="2800">
              <a:latin typeface="Calibri"/>
              <a:cs typeface="Calibri"/>
            </a:endParaRPr>
          </a:p>
          <a:p>
            <a:pPr marL="355600" indent="-342900">
              <a:lnSpc>
                <a:spcPct val="100000"/>
              </a:lnSpc>
              <a:spcBef>
                <a:spcPts val="850"/>
              </a:spcBef>
              <a:buFont typeface="Arial"/>
              <a:buChar char="•"/>
              <a:tabLst>
                <a:tab pos="354965" algn="l"/>
                <a:tab pos="355600" algn="l"/>
              </a:tabLst>
            </a:pPr>
            <a:r>
              <a:rPr sz="3200" spc="-5" dirty="0">
                <a:latin typeface="Calibri"/>
                <a:cs typeface="Calibri"/>
              </a:rPr>
              <a:t>Tillage exposes soil to</a:t>
            </a:r>
            <a:r>
              <a:rPr sz="3200" spc="-10" dirty="0">
                <a:latin typeface="Calibri"/>
                <a:cs typeface="Calibri"/>
              </a:rPr>
              <a:t> </a:t>
            </a:r>
            <a:r>
              <a:rPr sz="3200" spc="-5" dirty="0">
                <a:latin typeface="Calibri"/>
                <a:cs typeface="Calibri"/>
              </a:rPr>
              <a:t>erosion</a:t>
            </a:r>
            <a:endParaRPr sz="3200">
              <a:latin typeface="Calibri"/>
              <a:cs typeface="Calibri"/>
            </a:endParaRPr>
          </a:p>
          <a:p>
            <a:pPr marL="755650" lvl="1" indent="-285750">
              <a:lnSpc>
                <a:spcPct val="100000"/>
              </a:lnSpc>
              <a:spcBef>
                <a:spcPts val="780"/>
              </a:spcBef>
              <a:buFont typeface="Arial"/>
              <a:buChar char="–"/>
              <a:tabLst>
                <a:tab pos="755650" algn="l"/>
              </a:tabLst>
            </a:pPr>
            <a:r>
              <a:rPr sz="2800" spc="-5" dirty="0">
                <a:latin typeface="Calibri"/>
                <a:cs typeface="Calibri"/>
              </a:rPr>
              <a:t>Use </a:t>
            </a:r>
            <a:r>
              <a:rPr sz="2800" spc="-10" dirty="0">
                <a:latin typeface="Calibri"/>
                <a:cs typeface="Calibri"/>
              </a:rPr>
              <a:t>No-till</a:t>
            </a:r>
            <a:r>
              <a:rPr sz="2800" spc="0" dirty="0">
                <a:latin typeface="Calibri"/>
                <a:cs typeface="Calibri"/>
              </a:rPr>
              <a:t> </a:t>
            </a:r>
            <a:r>
              <a:rPr sz="2800" spc="-10" dirty="0">
                <a:latin typeface="Calibri"/>
                <a:cs typeface="Calibri"/>
              </a:rPr>
              <a:t>techniques</a:t>
            </a:r>
            <a:endParaRPr sz="2800">
              <a:latin typeface="Calibri"/>
              <a:cs typeface="Calibri"/>
            </a:endParaRPr>
          </a:p>
        </p:txBody>
      </p:sp>
      <p:sp>
        <p:nvSpPr>
          <p:cNvPr id="5" name="object 5"/>
          <p:cNvSpPr/>
          <p:nvPr/>
        </p:nvSpPr>
        <p:spPr>
          <a:xfrm>
            <a:off x="6096000" y="2904490"/>
            <a:ext cx="2468879" cy="372491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7200" y="228600"/>
            <a:ext cx="1905000" cy="12382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464820"/>
            <a:ext cx="5625465" cy="782265"/>
          </a:xfrm>
          <a:prstGeom prst="rect">
            <a:avLst/>
          </a:prstGeom>
        </p:spPr>
        <p:txBody>
          <a:bodyPr vert="horz" wrap="square" lIns="0" tIns="12700" rIns="0" bIns="0" rtlCol="0">
            <a:spAutoFit/>
          </a:bodyPr>
          <a:lstStyle/>
          <a:p>
            <a:pPr marL="12700">
              <a:lnSpc>
                <a:spcPct val="100000"/>
              </a:lnSpc>
              <a:spcBef>
                <a:spcPts val="100"/>
              </a:spcBef>
            </a:pPr>
            <a:r>
              <a:rPr b="1" spc="-5" dirty="0"/>
              <a:t>Improve </a:t>
            </a:r>
            <a:r>
              <a:rPr b="1" dirty="0"/>
              <a:t>Soil</a:t>
            </a:r>
            <a:r>
              <a:rPr b="1" spc="-10" dirty="0"/>
              <a:t> </a:t>
            </a:r>
            <a:r>
              <a:rPr b="1" spc="-5" dirty="0"/>
              <a:t>quality</a:t>
            </a:r>
          </a:p>
        </p:txBody>
      </p:sp>
      <p:sp>
        <p:nvSpPr>
          <p:cNvPr id="3" name="object 3"/>
          <p:cNvSpPr txBox="1"/>
          <p:nvPr/>
        </p:nvSpPr>
        <p:spPr>
          <a:xfrm>
            <a:off x="535940" y="1503498"/>
            <a:ext cx="7281545" cy="4186554"/>
          </a:xfrm>
          <a:prstGeom prst="rect">
            <a:avLst/>
          </a:prstGeom>
        </p:spPr>
        <p:txBody>
          <a:bodyPr vert="horz" wrap="square" lIns="0" tIns="125730" rIns="0" bIns="0" rtlCol="0">
            <a:spAutoFit/>
          </a:bodyPr>
          <a:lstStyle/>
          <a:p>
            <a:pPr marL="355600" indent="-342900">
              <a:lnSpc>
                <a:spcPct val="100000"/>
              </a:lnSpc>
              <a:spcBef>
                <a:spcPts val="990"/>
              </a:spcBef>
              <a:buFont typeface="Arial"/>
              <a:buChar char="•"/>
              <a:tabLst>
                <a:tab pos="354965" algn="l"/>
                <a:tab pos="355600" algn="l"/>
              </a:tabLst>
            </a:pPr>
            <a:r>
              <a:rPr sz="3200" dirty="0">
                <a:latin typeface="Calibri"/>
                <a:cs typeface="Calibri"/>
              </a:rPr>
              <a:t>Root</a:t>
            </a:r>
            <a:r>
              <a:rPr sz="3200" spc="-15" dirty="0">
                <a:latin typeface="Calibri"/>
                <a:cs typeface="Calibri"/>
              </a:rPr>
              <a:t> </a:t>
            </a:r>
            <a:r>
              <a:rPr sz="3200" spc="-5" dirty="0">
                <a:latin typeface="Calibri"/>
                <a:cs typeface="Calibri"/>
              </a:rPr>
              <a:t>depth</a:t>
            </a:r>
            <a:endParaRPr sz="3200">
              <a:latin typeface="Calibri"/>
              <a:cs typeface="Calibri"/>
            </a:endParaRPr>
          </a:p>
          <a:p>
            <a:pPr marL="755650" marR="5080" lvl="1" indent="-285750">
              <a:lnSpc>
                <a:spcPct val="101499"/>
              </a:lnSpc>
              <a:spcBef>
                <a:spcPts val="730"/>
              </a:spcBef>
              <a:buFont typeface="Arial"/>
              <a:buChar char="–"/>
              <a:tabLst>
                <a:tab pos="755650" algn="l"/>
              </a:tabLst>
            </a:pPr>
            <a:r>
              <a:rPr sz="2800" spc="-5" dirty="0">
                <a:latin typeface="Calibri"/>
                <a:cs typeface="Calibri"/>
              </a:rPr>
              <a:t>Deep rooted crops </a:t>
            </a:r>
            <a:r>
              <a:rPr sz="2800" spc="-10" dirty="0">
                <a:latin typeface="Calibri"/>
                <a:cs typeface="Calibri"/>
              </a:rPr>
              <a:t>break through </a:t>
            </a:r>
            <a:r>
              <a:rPr sz="2800" spc="-5" dirty="0">
                <a:latin typeface="Calibri"/>
                <a:cs typeface="Calibri"/>
              </a:rPr>
              <a:t>compacted  </a:t>
            </a:r>
            <a:r>
              <a:rPr sz="2800" spc="-10" dirty="0">
                <a:latin typeface="Calibri"/>
                <a:cs typeface="Calibri"/>
              </a:rPr>
              <a:t>subsoils </a:t>
            </a:r>
            <a:r>
              <a:rPr sz="2800" dirty="0">
                <a:latin typeface="Calibri"/>
                <a:cs typeface="Calibri"/>
              </a:rPr>
              <a:t>– </a:t>
            </a:r>
            <a:r>
              <a:rPr sz="2800" spc="-5" dirty="0">
                <a:latin typeface="Calibri"/>
                <a:cs typeface="Calibri"/>
              </a:rPr>
              <a:t>biological</a:t>
            </a:r>
            <a:r>
              <a:rPr sz="2800" spc="-15" dirty="0">
                <a:latin typeface="Calibri"/>
                <a:cs typeface="Calibri"/>
              </a:rPr>
              <a:t> </a:t>
            </a:r>
            <a:r>
              <a:rPr sz="2800" spc="-5" dirty="0">
                <a:latin typeface="Calibri"/>
                <a:cs typeface="Calibri"/>
              </a:rPr>
              <a:t>plow</a:t>
            </a:r>
            <a:endParaRPr sz="2800">
              <a:latin typeface="Calibri"/>
              <a:cs typeface="Calibri"/>
            </a:endParaRPr>
          </a:p>
          <a:p>
            <a:pPr lvl="1">
              <a:lnSpc>
                <a:spcPct val="100000"/>
              </a:lnSpc>
              <a:buFont typeface="Arial"/>
              <a:buChar char="–"/>
            </a:pPr>
            <a:endParaRPr sz="2800">
              <a:latin typeface="Times New Roman"/>
              <a:cs typeface="Times New Roman"/>
            </a:endParaRPr>
          </a:p>
          <a:p>
            <a:pPr lvl="1">
              <a:lnSpc>
                <a:spcPct val="100000"/>
              </a:lnSpc>
              <a:buFont typeface="Arial"/>
              <a:buChar char="–"/>
            </a:pPr>
            <a:endParaRPr sz="2800">
              <a:latin typeface="Times New Roman"/>
              <a:cs typeface="Times New Roman"/>
            </a:endParaRPr>
          </a:p>
          <a:p>
            <a:pPr lvl="1">
              <a:lnSpc>
                <a:spcPct val="100000"/>
              </a:lnSpc>
              <a:spcBef>
                <a:spcPts val="15"/>
              </a:spcBef>
              <a:buFont typeface="Arial"/>
              <a:buChar char="–"/>
            </a:pPr>
            <a:endParaRPr sz="2300">
              <a:latin typeface="Times New Roman"/>
              <a:cs typeface="Times New Roman"/>
            </a:endParaRPr>
          </a:p>
          <a:p>
            <a:pPr marL="355600" indent="-342900">
              <a:lnSpc>
                <a:spcPct val="100000"/>
              </a:lnSpc>
              <a:buFont typeface="Arial"/>
              <a:buChar char="•"/>
              <a:tabLst>
                <a:tab pos="354965" algn="l"/>
                <a:tab pos="355600" algn="l"/>
              </a:tabLst>
            </a:pPr>
            <a:r>
              <a:rPr sz="3200" dirty="0">
                <a:latin typeface="Calibri"/>
                <a:cs typeface="Calibri"/>
              </a:rPr>
              <a:t>Soil</a:t>
            </a:r>
            <a:r>
              <a:rPr sz="3200" spc="-15" dirty="0">
                <a:latin typeface="Calibri"/>
                <a:cs typeface="Calibri"/>
              </a:rPr>
              <a:t> </a:t>
            </a:r>
            <a:r>
              <a:rPr sz="3200" spc="-5" dirty="0">
                <a:latin typeface="Calibri"/>
                <a:cs typeface="Calibri"/>
              </a:rPr>
              <a:t>aggregates</a:t>
            </a:r>
            <a:endParaRPr sz="3200">
              <a:latin typeface="Calibri"/>
              <a:cs typeface="Calibri"/>
            </a:endParaRPr>
          </a:p>
          <a:p>
            <a:pPr marL="755650" marR="58419" lvl="1" indent="-285750">
              <a:lnSpc>
                <a:spcPct val="101200"/>
              </a:lnSpc>
              <a:spcBef>
                <a:spcPts val="740"/>
              </a:spcBef>
              <a:buFont typeface="Arial"/>
              <a:buChar char="–"/>
              <a:tabLst>
                <a:tab pos="755650" algn="l"/>
              </a:tabLst>
            </a:pPr>
            <a:r>
              <a:rPr sz="2800" spc="-10" dirty="0">
                <a:latin typeface="Calibri"/>
                <a:cs typeface="Calibri"/>
              </a:rPr>
              <a:t>Decomposed organic </a:t>
            </a:r>
            <a:r>
              <a:rPr sz="2800" spc="-5" dirty="0">
                <a:latin typeface="Calibri"/>
                <a:cs typeface="Calibri"/>
              </a:rPr>
              <a:t>material </a:t>
            </a:r>
            <a:r>
              <a:rPr sz="2800" spc="-10" dirty="0">
                <a:latin typeface="Calibri"/>
                <a:cs typeface="Calibri"/>
              </a:rPr>
              <a:t>(humus) binds  mineral portion </a:t>
            </a:r>
            <a:r>
              <a:rPr sz="2800" dirty="0">
                <a:latin typeface="Calibri"/>
                <a:cs typeface="Calibri"/>
              </a:rPr>
              <a:t>of </a:t>
            </a:r>
            <a:r>
              <a:rPr sz="2800" spc="-5" dirty="0">
                <a:latin typeface="Calibri"/>
                <a:cs typeface="Calibri"/>
              </a:rPr>
              <a:t>soil in </a:t>
            </a:r>
            <a:r>
              <a:rPr sz="2800" spc="-10" dirty="0">
                <a:latin typeface="Calibri"/>
                <a:cs typeface="Calibri"/>
              </a:rPr>
              <a:t>stable</a:t>
            </a:r>
            <a:r>
              <a:rPr sz="2800" spc="0" dirty="0">
                <a:latin typeface="Calibri"/>
                <a:cs typeface="Calibri"/>
              </a:rPr>
              <a:t> </a:t>
            </a:r>
            <a:r>
              <a:rPr sz="2800" spc="-5" dirty="0">
                <a:latin typeface="Calibri"/>
                <a:cs typeface="Calibri"/>
              </a:rPr>
              <a:t>aggregates</a:t>
            </a:r>
            <a:endParaRPr sz="2800">
              <a:latin typeface="Calibri"/>
              <a:cs typeface="Calibri"/>
            </a:endParaRPr>
          </a:p>
        </p:txBody>
      </p:sp>
      <p:sp>
        <p:nvSpPr>
          <p:cNvPr id="5" name="object 5"/>
          <p:cNvSpPr/>
          <p:nvPr/>
        </p:nvSpPr>
        <p:spPr>
          <a:xfrm>
            <a:off x="6934200" y="990600"/>
            <a:ext cx="1752600" cy="119252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400800" y="2667000"/>
            <a:ext cx="2362200" cy="18224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4700" y="464820"/>
            <a:ext cx="4000500" cy="782265"/>
          </a:xfrm>
          <a:prstGeom prst="rect">
            <a:avLst/>
          </a:prstGeom>
        </p:spPr>
        <p:txBody>
          <a:bodyPr vert="horz" wrap="square" lIns="0" tIns="12700" rIns="0" bIns="0" rtlCol="0">
            <a:spAutoFit/>
          </a:bodyPr>
          <a:lstStyle/>
          <a:p>
            <a:pPr marL="12700">
              <a:lnSpc>
                <a:spcPct val="100000"/>
              </a:lnSpc>
              <a:spcBef>
                <a:spcPts val="100"/>
              </a:spcBef>
            </a:pPr>
            <a:r>
              <a:rPr b="1" dirty="0"/>
              <a:t>Soil</a:t>
            </a:r>
            <a:r>
              <a:rPr b="1" spc="-50" dirty="0"/>
              <a:t> </a:t>
            </a:r>
            <a:r>
              <a:rPr b="1" spc="-5" dirty="0"/>
              <a:t>quality</a:t>
            </a:r>
          </a:p>
        </p:txBody>
      </p:sp>
      <p:sp>
        <p:nvSpPr>
          <p:cNvPr id="3" name="object 3"/>
          <p:cNvSpPr txBox="1"/>
          <p:nvPr/>
        </p:nvSpPr>
        <p:spPr>
          <a:xfrm>
            <a:off x="535940" y="1503498"/>
            <a:ext cx="8007350" cy="2273935"/>
          </a:xfrm>
          <a:prstGeom prst="rect">
            <a:avLst/>
          </a:prstGeom>
        </p:spPr>
        <p:txBody>
          <a:bodyPr vert="horz" wrap="square" lIns="0" tIns="125730" rIns="0" bIns="0" rtlCol="0">
            <a:spAutoFit/>
          </a:bodyPr>
          <a:lstStyle/>
          <a:p>
            <a:pPr marL="355600" indent="-342900">
              <a:lnSpc>
                <a:spcPct val="100000"/>
              </a:lnSpc>
              <a:spcBef>
                <a:spcPts val="990"/>
              </a:spcBef>
              <a:buFont typeface="Arial"/>
              <a:buChar char="•"/>
              <a:tabLst>
                <a:tab pos="354965" algn="l"/>
                <a:tab pos="355600" algn="l"/>
              </a:tabLst>
            </a:pPr>
            <a:r>
              <a:rPr sz="3200" dirty="0">
                <a:latin typeface="Calibri"/>
                <a:cs typeface="Calibri"/>
              </a:rPr>
              <a:t>Soil </a:t>
            </a:r>
            <a:r>
              <a:rPr sz="3200" spc="-5" dirty="0">
                <a:latin typeface="Calibri"/>
                <a:cs typeface="Calibri"/>
              </a:rPr>
              <a:t>Organic</a:t>
            </a:r>
            <a:r>
              <a:rPr sz="3200" spc="-15" dirty="0">
                <a:latin typeface="Calibri"/>
                <a:cs typeface="Calibri"/>
              </a:rPr>
              <a:t> </a:t>
            </a:r>
            <a:r>
              <a:rPr sz="3200" spc="-5" dirty="0">
                <a:latin typeface="Calibri"/>
                <a:cs typeface="Calibri"/>
              </a:rPr>
              <a:t>Matter</a:t>
            </a:r>
            <a:endParaRPr sz="3200">
              <a:latin typeface="Calibri"/>
              <a:cs typeface="Calibri"/>
            </a:endParaRPr>
          </a:p>
          <a:p>
            <a:pPr marL="755650" lvl="1" indent="-285750">
              <a:lnSpc>
                <a:spcPct val="100000"/>
              </a:lnSpc>
              <a:spcBef>
                <a:spcPts val="780"/>
              </a:spcBef>
              <a:buFont typeface="Arial"/>
              <a:buChar char="–"/>
              <a:tabLst>
                <a:tab pos="755650" algn="l"/>
              </a:tabLst>
            </a:pPr>
            <a:r>
              <a:rPr sz="2800" spc="-5" dirty="0">
                <a:latin typeface="Calibri"/>
                <a:cs typeface="Calibri"/>
              </a:rPr>
              <a:t>Replaces organic </a:t>
            </a:r>
            <a:r>
              <a:rPr sz="2800" spc="-10" dirty="0">
                <a:latin typeface="Calibri"/>
                <a:cs typeface="Calibri"/>
              </a:rPr>
              <a:t>materials </a:t>
            </a:r>
            <a:r>
              <a:rPr sz="2800" spc="-5" dirty="0">
                <a:latin typeface="Calibri"/>
                <a:cs typeface="Calibri"/>
              </a:rPr>
              <a:t>lost in</a:t>
            </a:r>
            <a:r>
              <a:rPr sz="2800" spc="-10" dirty="0">
                <a:latin typeface="Calibri"/>
                <a:cs typeface="Calibri"/>
              </a:rPr>
              <a:t> </a:t>
            </a:r>
            <a:r>
              <a:rPr sz="2800" spc="-5" dirty="0">
                <a:latin typeface="Calibri"/>
                <a:cs typeface="Calibri"/>
              </a:rPr>
              <a:t>cultivation</a:t>
            </a:r>
            <a:endParaRPr sz="2800">
              <a:latin typeface="Calibri"/>
              <a:cs typeface="Calibri"/>
            </a:endParaRPr>
          </a:p>
          <a:p>
            <a:pPr marL="355600" indent="-342900">
              <a:lnSpc>
                <a:spcPct val="100000"/>
              </a:lnSpc>
              <a:spcBef>
                <a:spcPts val="850"/>
              </a:spcBef>
              <a:buFont typeface="Arial"/>
              <a:buChar char="•"/>
              <a:tabLst>
                <a:tab pos="354965" algn="l"/>
                <a:tab pos="355600" algn="l"/>
              </a:tabLst>
            </a:pPr>
            <a:r>
              <a:rPr sz="3200" dirty="0">
                <a:latin typeface="Calibri"/>
                <a:cs typeface="Calibri"/>
              </a:rPr>
              <a:t>Soil</a:t>
            </a:r>
            <a:r>
              <a:rPr sz="3200" spc="-15" dirty="0">
                <a:latin typeface="Calibri"/>
                <a:cs typeface="Calibri"/>
              </a:rPr>
              <a:t> </a:t>
            </a:r>
            <a:r>
              <a:rPr sz="3200" spc="-5" dirty="0">
                <a:latin typeface="Calibri"/>
                <a:cs typeface="Calibri"/>
              </a:rPr>
              <a:t>Fertility</a:t>
            </a:r>
            <a:endParaRPr sz="3200">
              <a:latin typeface="Calibri"/>
              <a:cs typeface="Calibri"/>
            </a:endParaRPr>
          </a:p>
          <a:p>
            <a:pPr marL="755650" lvl="1" indent="-285750">
              <a:lnSpc>
                <a:spcPct val="100000"/>
              </a:lnSpc>
              <a:spcBef>
                <a:spcPts val="780"/>
              </a:spcBef>
              <a:buFont typeface="Arial"/>
              <a:buChar char="–"/>
              <a:tabLst>
                <a:tab pos="755650" algn="l"/>
              </a:tabLst>
            </a:pPr>
            <a:r>
              <a:rPr sz="2800" spc="-5" dirty="0">
                <a:latin typeface="Calibri"/>
                <a:cs typeface="Calibri"/>
              </a:rPr>
              <a:t>Roots </a:t>
            </a:r>
            <a:r>
              <a:rPr sz="2800" dirty="0">
                <a:latin typeface="Calibri"/>
                <a:cs typeface="Calibri"/>
              </a:rPr>
              <a:t>of </a:t>
            </a:r>
            <a:r>
              <a:rPr sz="2800" spc="-5" dirty="0">
                <a:latin typeface="Calibri"/>
                <a:cs typeface="Calibri"/>
              </a:rPr>
              <a:t>legumes </a:t>
            </a:r>
            <a:r>
              <a:rPr sz="2800" spc="-10" dirty="0">
                <a:latin typeface="Calibri"/>
                <a:cs typeface="Calibri"/>
              </a:rPr>
              <a:t>returns </a:t>
            </a:r>
            <a:r>
              <a:rPr sz="2800" spc="-5" dirty="0">
                <a:latin typeface="Calibri"/>
                <a:cs typeface="Calibri"/>
              </a:rPr>
              <a:t>fixed </a:t>
            </a:r>
            <a:r>
              <a:rPr sz="2800" spc="-10" dirty="0">
                <a:latin typeface="Calibri"/>
                <a:cs typeface="Calibri"/>
              </a:rPr>
              <a:t>nitrogen </a:t>
            </a:r>
            <a:r>
              <a:rPr sz="2800" dirty="0">
                <a:latin typeface="Calibri"/>
                <a:cs typeface="Calibri"/>
              </a:rPr>
              <a:t>to </a:t>
            </a:r>
            <a:r>
              <a:rPr sz="2800" spc="-5" dirty="0">
                <a:latin typeface="Calibri"/>
                <a:cs typeface="Calibri"/>
              </a:rPr>
              <a:t>the</a:t>
            </a:r>
            <a:r>
              <a:rPr sz="2800" spc="5" dirty="0">
                <a:latin typeface="Calibri"/>
                <a:cs typeface="Calibri"/>
              </a:rPr>
              <a:t> </a:t>
            </a:r>
            <a:r>
              <a:rPr sz="2800" spc="-10" dirty="0">
                <a:latin typeface="Calibri"/>
                <a:cs typeface="Calibri"/>
              </a:rPr>
              <a:t>soil</a:t>
            </a:r>
            <a:endParaRPr sz="2800">
              <a:latin typeface="Calibri"/>
              <a:cs typeface="Calibri"/>
            </a:endParaRPr>
          </a:p>
        </p:txBody>
      </p:sp>
      <p:sp>
        <p:nvSpPr>
          <p:cNvPr id="4" name="object 4"/>
          <p:cNvSpPr/>
          <p:nvPr/>
        </p:nvSpPr>
        <p:spPr>
          <a:xfrm>
            <a:off x="914400" y="4418329"/>
            <a:ext cx="2410460" cy="187071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581400" y="4570729"/>
            <a:ext cx="2124710" cy="159638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019800" y="4494529"/>
            <a:ext cx="2647950" cy="207263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72200" y="990600"/>
            <a:ext cx="2686050" cy="18097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47800" y="464820"/>
            <a:ext cx="5010149" cy="782265"/>
          </a:xfrm>
          <a:prstGeom prst="rect">
            <a:avLst/>
          </a:prstGeom>
        </p:spPr>
        <p:txBody>
          <a:bodyPr vert="horz" wrap="square" lIns="0" tIns="12700" rIns="0" bIns="0" rtlCol="0">
            <a:spAutoFit/>
          </a:bodyPr>
          <a:lstStyle/>
          <a:p>
            <a:pPr marL="12700">
              <a:lnSpc>
                <a:spcPct val="100000"/>
              </a:lnSpc>
              <a:spcBef>
                <a:spcPts val="100"/>
              </a:spcBef>
            </a:pPr>
            <a:r>
              <a:rPr b="1" spc="-5" dirty="0"/>
              <a:t>Suppress</a:t>
            </a:r>
            <a:r>
              <a:rPr b="1" spc="-20" dirty="0"/>
              <a:t> </a:t>
            </a:r>
            <a:r>
              <a:rPr b="1" dirty="0"/>
              <a:t>Weeds</a:t>
            </a:r>
          </a:p>
        </p:txBody>
      </p:sp>
      <p:sp>
        <p:nvSpPr>
          <p:cNvPr id="4" name="object 4"/>
          <p:cNvSpPr txBox="1"/>
          <p:nvPr/>
        </p:nvSpPr>
        <p:spPr>
          <a:xfrm>
            <a:off x="535940" y="1554298"/>
            <a:ext cx="8009890" cy="4487545"/>
          </a:xfrm>
          <a:prstGeom prst="rect">
            <a:avLst/>
          </a:prstGeom>
        </p:spPr>
        <p:txBody>
          <a:bodyPr vert="horz" wrap="square" lIns="0" tIns="74930" rIns="0" bIns="0" rtlCol="0">
            <a:spAutoFit/>
          </a:bodyPr>
          <a:lstStyle/>
          <a:p>
            <a:pPr marL="355600" indent="-342900">
              <a:lnSpc>
                <a:spcPct val="100000"/>
              </a:lnSpc>
              <a:spcBef>
                <a:spcPts val="590"/>
              </a:spcBef>
              <a:buFont typeface="Arial"/>
              <a:buChar char="•"/>
              <a:tabLst>
                <a:tab pos="354965" algn="l"/>
                <a:tab pos="355600" algn="l"/>
              </a:tabLst>
            </a:pPr>
            <a:r>
              <a:rPr sz="3200" spc="-5" dirty="0">
                <a:latin typeface="Calibri"/>
                <a:cs typeface="Calibri"/>
              </a:rPr>
              <a:t>Cover crops shade soil</a:t>
            </a:r>
            <a:endParaRPr sz="3200">
              <a:latin typeface="Calibri"/>
              <a:cs typeface="Calibri"/>
            </a:endParaRPr>
          </a:p>
          <a:p>
            <a:pPr marL="755650" lvl="1" indent="-285750">
              <a:lnSpc>
                <a:spcPct val="100000"/>
              </a:lnSpc>
              <a:spcBef>
                <a:spcPts val="430"/>
              </a:spcBef>
              <a:buFont typeface="Arial"/>
              <a:buChar char="–"/>
              <a:tabLst>
                <a:tab pos="755650" algn="l"/>
              </a:tabLst>
            </a:pPr>
            <a:r>
              <a:rPr sz="2800" spc="-5" dirty="0">
                <a:latin typeface="Calibri"/>
                <a:cs typeface="Calibri"/>
              </a:rPr>
              <a:t>Blocks sun to </a:t>
            </a:r>
            <a:r>
              <a:rPr sz="2800" spc="-10" dirty="0">
                <a:latin typeface="Calibri"/>
                <a:cs typeface="Calibri"/>
              </a:rPr>
              <a:t>low-growing</a:t>
            </a:r>
            <a:r>
              <a:rPr sz="2800" dirty="0">
                <a:latin typeface="Calibri"/>
                <a:cs typeface="Calibri"/>
              </a:rPr>
              <a:t> </a:t>
            </a:r>
            <a:r>
              <a:rPr sz="2800" spc="-5" dirty="0">
                <a:latin typeface="Calibri"/>
                <a:cs typeface="Calibri"/>
              </a:rPr>
              <a:t>weeds</a:t>
            </a:r>
            <a:endParaRPr sz="2800">
              <a:latin typeface="Calibri"/>
              <a:cs typeface="Calibri"/>
            </a:endParaRPr>
          </a:p>
          <a:p>
            <a:pPr marL="755650" lvl="1" indent="-285750">
              <a:lnSpc>
                <a:spcPct val="100000"/>
              </a:lnSpc>
              <a:spcBef>
                <a:spcPts val="420"/>
              </a:spcBef>
              <a:buFont typeface="Arial"/>
              <a:buChar char="–"/>
              <a:tabLst>
                <a:tab pos="755650" algn="l"/>
              </a:tabLst>
            </a:pPr>
            <a:r>
              <a:rPr sz="2800" spc="-5" dirty="0">
                <a:latin typeface="Calibri"/>
                <a:cs typeface="Calibri"/>
              </a:rPr>
              <a:t>Reduces weed seed</a:t>
            </a:r>
            <a:r>
              <a:rPr sz="2800" spc="0" dirty="0">
                <a:latin typeface="Calibri"/>
                <a:cs typeface="Calibri"/>
              </a:rPr>
              <a:t> </a:t>
            </a:r>
            <a:r>
              <a:rPr sz="2800" spc="-10" dirty="0">
                <a:latin typeface="Calibri"/>
                <a:cs typeface="Calibri"/>
              </a:rPr>
              <a:t>germination</a:t>
            </a:r>
            <a:endParaRPr sz="2800">
              <a:latin typeface="Calibri"/>
              <a:cs typeface="Calibri"/>
            </a:endParaRPr>
          </a:p>
          <a:p>
            <a:pPr marL="355600" indent="-342900">
              <a:lnSpc>
                <a:spcPct val="100000"/>
              </a:lnSpc>
              <a:spcBef>
                <a:spcPts val="459"/>
              </a:spcBef>
              <a:buFont typeface="Arial"/>
              <a:buChar char="•"/>
              <a:tabLst>
                <a:tab pos="354965" algn="l"/>
                <a:tab pos="355600" algn="l"/>
              </a:tabLst>
            </a:pPr>
            <a:r>
              <a:rPr sz="3200" spc="-5" dirty="0">
                <a:latin typeface="Calibri"/>
                <a:cs typeface="Calibri"/>
              </a:rPr>
              <a:t>Residue left after harvest acts </a:t>
            </a:r>
            <a:r>
              <a:rPr sz="3200" dirty="0">
                <a:latin typeface="Calibri"/>
                <a:cs typeface="Calibri"/>
              </a:rPr>
              <a:t>as</a:t>
            </a:r>
            <a:r>
              <a:rPr sz="3200" spc="-30" dirty="0">
                <a:latin typeface="Calibri"/>
                <a:cs typeface="Calibri"/>
              </a:rPr>
              <a:t> </a:t>
            </a:r>
            <a:r>
              <a:rPr sz="3200" spc="-5" dirty="0">
                <a:latin typeface="Calibri"/>
                <a:cs typeface="Calibri"/>
              </a:rPr>
              <a:t>mulch</a:t>
            </a:r>
            <a:endParaRPr sz="3200">
              <a:latin typeface="Calibri"/>
              <a:cs typeface="Calibri"/>
            </a:endParaRPr>
          </a:p>
          <a:p>
            <a:pPr marL="755650" lvl="1" indent="-285750">
              <a:lnSpc>
                <a:spcPct val="100000"/>
              </a:lnSpc>
              <a:spcBef>
                <a:spcPts val="440"/>
              </a:spcBef>
              <a:buFont typeface="Arial"/>
              <a:buChar char="–"/>
              <a:tabLst>
                <a:tab pos="755650" algn="l"/>
              </a:tabLst>
            </a:pPr>
            <a:r>
              <a:rPr sz="2800" spc="-10" dirty="0">
                <a:latin typeface="Calibri"/>
                <a:cs typeface="Calibri"/>
              </a:rPr>
              <a:t>Prevents </a:t>
            </a:r>
            <a:r>
              <a:rPr sz="2800" spc="-5" dirty="0">
                <a:latin typeface="Calibri"/>
                <a:cs typeface="Calibri"/>
              </a:rPr>
              <a:t>weed seed contact with</a:t>
            </a:r>
            <a:r>
              <a:rPr sz="2800" dirty="0">
                <a:latin typeface="Calibri"/>
                <a:cs typeface="Calibri"/>
              </a:rPr>
              <a:t> </a:t>
            </a:r>
            <a:r>
              <a:rPr sz="2800" spc="-10" dirty="0">
                <a:latin typeface="Calibri"/>
                <a:cs typeface="Calibri"/>
              </a:rPr>
              <a:t>soil</a:t>
            </a:r>
            <a:endParaRPr sz="2800">
              <a:latin typeface="Calibri"/>
              <a:cs typeface="Calibri"/>
            </a:endParaRPr>
          </a:p>
          <a:p>
            <a:pPr marL="355600" marR="5080" indent="-342900">
              <a:lnSpc>
                <a:spcPct val="91500"/>
              </a:lnSpc>
              <a:spcBef>
                <a:spcPts val="775"/>
              </a:spcBef>
              <a:buFont typeface="Arial"/>
              <a:buChar char="•"/>
              <a:tabLst>
                <a:tab pos="354965" algn="l"/>
                <a:tab pos="355600" algn="l"/>
              </a:tabLst>
            </a:pPr>
            <a:r>
              <a:rPr sz="3200" spc="-5" dirty="0">
                <a:latin typeface="Calibri"/>
                <a:cs typeface="Calibri"/>
              </a:rPr>
              <a:t>Allelopathy </a:t>
            </a:r>
            <a:r>
              <a:rPr sz="3200" dirty="0">
                <a:latin typeface="Calibri"/>
                <a:cs typeface="Calibri"/>
              </a:rPr>
              <a:t>– </a:t>
            </a:r>
            <a:r>
              <a:rPr sz="3200" spc="-5" dirty="0">
                <a:latin typeface="Calibri"/>
                <a:cs typeface="Calibri"/>
              </a:rPr>
              <a:t>some plant roots secrete natural  toxins that slow </a:t>
            </a:r>
            <a:r>
              <a:rPr sz="3200" spc="-10" dirty="0">
                <a:latin typeface="Calibri"/>
                <a:cs typeface="Calibri"/>
              </a:rPr>
              <a:t>the </a:t>
            </a:r>
            <a:r>
              <a:rPr sz="3200" spc="-5" dirty="0">
                <a:latin typeface="Calibri"/>
                <a:cs typeface="Calibri"/>
              </a:rPr>
              <a:t>growth </a:t>
            </a:r>
            <a:r>
              <a:rPr sz="3200" dirty="0">
                <a:latin typeface="Calibri"/>
                <a:cs typeface="Calibri"/>
              </a:rPr>
              <a:t>of </a:t>
            </a:r>
            <a:r>
              <a:rPr sz="3200" spc="-5" dirty="0">
                <a:latin typeface="Calibri"/>
                <a:cs typeface="Calibri"/>
              </a:rPr>
              <a:t>competitor  plants</a:t>
            </a:r>
            <a:endParaRPr sz="3200">
              <a:latin typeface="Calibri"/>
              <a:cs typeface="Calibri"/>
            </a:endParaRPr>
          </a:p>
          <a:p>
            <a:pPr marL="755650" lvl="1" indent="-285750">
              <a:lnSpc>
                <a:spcPct val="100000"/>
              </a:lnSpc>
              <a:spcBef>
                <a:spcPts val="450"/>
              </a:spcBef>
              <a:buFont typeface="Arial"/>
              <a:buChar char="–"/>
              <a:tabLst>
                <a:tab pos="755650" algn="l"/>
              </a:tabLst>
            </a:pPr>
            <a:r>
              <a:rPr sz="2800" spc="-10" dirty="0">
                <a:latin typeface="Calibri"/>
                <a:cs typeface="Calibri"/>
              </a:rPr>
              <a:t>Small grains like ryegrass </a:t>
            </a:r>
            <a:r>
              <a:rPr sz="2800" dirty="0">
                <a:latin typeface="Calibri"/>
                <a:cs typeface="Calibri"/>
              </a:rPr>
              <a:t>&amp;</a:t>
            </a:r>
            <a:r>
              <a:rPr sz="2800" spc="50" dirty="0">
                <a:latin typeface="Calibri"/>
                <a:cs typeface="Calibri"/>
              </a:rPr>
              <a:t> </a:t>
            </a:r>
            <a:r>
              <a:rPr sz="2800" spc="-10" dirty="0">
                <a:latin typeface="Calibri"/>
                <a:cs typeface="Calibri"/>
              </a:rPr>
              <a:t>sorghum</a:t>
            </a:r>
            <a:endParaRPr sz="2800">
              <a:latin typeface="Calibri"/>
              <a:cs typeface="Calibri"/>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TotalTime>
  <Words>716</Words>
  <Application>Microsoft Office PowerPoint</Application>
  <PresentationFormat>On-screen Show (4:3)</PresentationFormat>
  <Paragraphs>135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Constantia</vt:lpstr>
      <vt:lpstr>Times New Roman</vt:lpstr>
      <vt:lpstr>Wingdings 2</vt:lpstr>
      <vt:lpstr>Flow</vt:lpstr>
      <vt:lpstr>Cover Crops</vt:lpstr>
      <vt:lpstr>Cover Crops</vt:lpstr>
      <vt:lpstr> </vt:lpstr>
      <vt:lpstr> </vt:lpstr>
      <vt:lpstr>Advantages</vt:lpstr>
      <vt:lpstr>Prevent Erosion</vt:lpstr>
      <vt:lpstr>Improve Soil quality</vt:lpstr>
      <vt:lpstr>Soil quality</vt:lpstr>
      <vt:lpstr>Suppress Weeds</vt:lpstr>
      <vt:lpstr>Reduce Insect Problems</vt:lpstr>
      <vt:lpstr>Prevent nutrient leaching</vt:lpstr>
      <vt:lpstr>Moisture</vt:lpstr>
      <vt:lpstr>Less Work</vt:lpstr>
      <vt:lpstr>Produce</vt:lpstr>
      <vt:lpstr>Disadvantages</vt:lpstr>
      <vt:lpstr>Disadvantages</vt:lpstr>
      <vt:lpstr>Types</vt:lpstr>
      <vt:lpstr>Types of Cover crops</vt:lpstr>
      <vt:lpstr>  </vt:lpstr>
      <vt:lpstr> </vt:lpstr>
      <vt:lpstr>Killing cover crops</vt:lpstr>
      <vt:lpstr>Some Cover Crops</vt:lpstr>
      <vt:lpstr>Clovers</vt:lpstr>
      <vt:lpstr>Cowpeas, soybeans or field peas</vt:lpstr>
      <vt:lpstr>Sorghum/Sudan grass</vt:lpstr>
      <vt:lpstr>Winter rye, wheat or oats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TAUSEEF IQBAL</dc:creator>
  <cp:lastModifiedBy>Windows User</cp:lastModifiedBy>
  <cp:revision>12</cp:revision>
  <dcterms:created xsi:type="dcterms:W3CDTF">2006-08-16T00:00:00Z</dcterms:created>
  <dcterms:modified xsi:type="dcterms:W3CDTF">2020-10-20T08:10:57Z</dcterms:modified>
</cp:coreProperties>
</file>