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9" r:id="rId2"/>
    <p:sldId id="258" r:id="rId3"/>
    <p:sldId id="257" r:id="rId4"/>
    <p:sldId id="260" r:id="rId5"/>
    <p:sldId id="261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7257A-FD5D-4F5C-8820-6AC725227016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2C1B6-FD89-4307-8662-C92B7FF57F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86A9A-21A8-4680-9A06-1788A1C6C501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DEE7E-ED53-48D6-8CDC-30E89FE3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essure" TargetMode="External"/><Relationship Id="rId2" Type="http://schemas.openxmlformats.org/officeDocument/2006/relationships/hyperlink" Target="https://en.wikipedia.org/wiki/Barome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tmosphere_of_Eart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FTAGE\Pictures\islamic-calligraphy-bismillah-morning-background-khate-tughra-sea-5797536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EFFECTS OF HYPOXIA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 an altitude </a:t>
            </a:r>
            <a:r>
              <a:rPr lang="en-US" dirty="0" smtClean="0"/>
              <a:t>of about 12,000 </a:t>
            </a:r>
            <a:r>
              <a:rPr lang="en-US" dirty="0" smtClean="0"/>
              <a:t>feet:</a:t>
            </a:r>
          </a:p>
          <a:p>
            <a:r>
              <a:rPr lang="en-US" dirty="0" smtClean="0"/>
              <a:t> </a:t>
            </a:r>
            <a:r>
              <a:rPr lang="en-US" dirty="0" smtClean="0"/>
              <a:t>drowsiness, </a:t>
            </a:r>
            <a:r>
              <a:rPr lang="en-US" dirty="0" err="1" smtClean="0"/>
              <a:t>lassitude,mental</a:t>
            </a:r>
            <a:r>
              <a:rPr lang="en-US" dirty="0" smtClean="0"/>
              <a:t> and </a:t>
            </a:r>
            <a:r>
              <a:rPr lang="en-US" dirty="0" smtClean="0"/>
              <a:t>muscle fatigue, sometimes headache, </a:t>
            </a:r>
            <a:r>
              <a:rPr lang="en-US" dirty="0" smtClean="0"/>
              <a:t>occasionally nausea</a:t>
            </a:r>
            <a:r>
              <a:rPr lang="en-US" dirty="0" smtClean="0"/>
              <a:t>, and sometimes euphoria. </a:t>
            </a:r>
            <a:endParaRPr lang="en-US" dirty="0" smtClean="0"/>
          </a:p>
          <a:p>
            <a:r>
              <a:rPr lang="en-US" dirty="0" smtClean="0"/>
              <a:t>These effects progress </a:t>
            </a:r>
            <a:r>
              <a:rPr lang="en-US" dirty="0" smtClean="0"/>
              <a:t>to a stage of </a:t>
            </a:r>
            <a:r>
              <a:rPr lang="en-US" dirty="0" err="1" smtClean="0"/>
              <a:t>twitchings</a:t>
            </a:r>
            <a:r>
              <a:rPr lang="en-US" dirty="0" smtClean="0"/>
              <a:t> or seizures above </a:t>
            </a:r>
            <a:r>
              <a:rPr lang="en-US" dirty="0" smtClean="0"/>
              <a:t>18,000 feet </a:t>
            </a:r>
          </a:p>
          <a:p>
            <a:r>
              <a:rPr lang="en-US" dirty="0" smtClean="0"/>
              <a:t>end</a:t>
            </a:r>
            <a:r>
              <a:rPr lang="en-US" dirty="0" smtClean="0"/>
              <a:t>, above 23,000 feet in the </a:t>
            </a:r>
            <a:r>
              <a:rPr lang="en-US" dirty="0" err="1" smtClean="0"/>
              <a:t>unacclimatized</a:t>
            </a:r>
            <a:r>
              <a:rPr lang="en-US" dirty="0" smtClean="0"/>
              <a:t> </a:t>
            </a:r>
            <a:r>
              <a:rPr lang="en-US" dirty="0" err="1" smtClean="0"/>
              <a:t>person,in</a:t>
            </a:r>
            <a:r>
              <a:rPr lang="en-US" dirty="0" smtClean="0"/>
              <a:t> </a:t>
            </a:r>
            <a:r>
              <a:rPr lang="en-US" dirty="0" smtClean="0"/>
              <a:t>coma, followed shortly thereafter by death.</a:t>
            </a:r>
          </a:p>
          <a:p>
            <a:r>
              <a:rPr lang="en-US" dirty="0" smtClean="0"/>
              <a:t>One of the most important effects of hypoxia </a:t>
            </a:r>
            <a:r>
              <a:rPr lang="en-US" dirty="0" smtClean="0"/>
              <a:t>is decreased </a:t>
            </a:r>
            <a:r>
              <a:rPr lang="en-US" dirty="0" smtClean="0"/>
              <a:t>mental proficiency, which decreases </a:t>
            </a:r>
            <a:r>
              <a:rPr lang="en-US" dirty="0" smtClean="0"/>
              <a:t>judgment, memory</a:t>
            </a:r>
            <a:r>
              <a:rPr lang="en-US" dirty="0" smtClean="0"/>
              <a:t>, and performance of discrete motor movements.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3505200"/>
          </a:xfrm>
        </p:spPr>
        <p:txBody>
          <a:bodyPr>
            <a:noAutofit/>
          </a:bodyPr>
          <a:lstStyle/>
          <a:p>
            <a:r>
              <a:rPr lang="en-US" sz="6600" b="1" dirty="0"/>
              <a:t>Aviation, High Altitude, and Space Physiology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5334000"/>
            <a:ext cx="5181600" cy="12192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Dr. </a:t>
            </a:r>
            <a:r>
              <a:rPr lang="en-US" sz="4800" dirty="0" err="1" smtClean="0"/>
              <a:t>Muntaha</a:t>
            </a:r>
            <a:r>
              <a:rPr lang="en-US" sz="4800" dirty="0" smtClean="0"/>
              <a:t> </a:t>
            </a:r>
            <a:r>
              <a:rPr lang="en-US" sz="4800" dirty="0" err="1" smtClean="0"/>
              <a:t>yasir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 its all about what happened to body when it ascends and what are the effects of low oxygen pressure on the body </a:t>
            </a:r>
            <a:r>
              <a:rPr lang="en-US" dirty="0" smtClean="0"/>
              <a:t>..??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Barometric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Atmospheric pressure</a:t>
            </a:r>
            <a:r>
              <a:rPr lang="en-US" dirty="0" smtClean="0"/>
              <a:t>, also known as </a:t>
            </a:r>
            <a:r>
              <a:rPr lang="en-US" b="1" dirty="0" smtClean="0"/>
              <a:t>barometric pressure</a:t>
            </a:r>
            <a:r>
              <a:rPr lang="en-US" dirty="0" smtClean="0"/>
              <a:t> (after the </a:t>
            </a:r>
            <a:r>
              <a:rPr lang="en-US" dirty="0" smtClean="0">
                <a:hlinkClick r:id="rId2" tooltip="Barometer"/>
              </a:rPr>
              <a:t>barometer</a:t>
            </a:r>
            <a:r>
              <a:rPr lang="en-US" dirty="0" smtClean="0"/>
              <a:t>), is the </a:t>
            </a:r>
            <a:r>
              <a:rPr lang="en-US" dirty="0" smtClean="0">
                <a:hlinkClick r:id="rId3" tooltip="Pressure"/>
              </a:rPr>
              <a:t>pressure</a:t>
            </a:r>
            <a:r>
              <a:rPr lang="en-US" dirty="0" smtClean="0"/>
              <a:t> within the </a:t>
            </a:r>
            <a:r>
              <a:rPr lang="en-US" u="sng" dirty="0" smtClean="0">
                <a:hlinkClick r:id="rId4"/>
              </a:rPr>
              <a:t>atmosphere of Earth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at sea </a:t>
            </a:r>
            <a:r>
              <a:rPr lang="en-US" dirty="0" smtClean="0"/>
              <a:t>level the </a:t>
            </a:r>
            <a:r>
              <a:rPr lang="en-US" dirty="0" smtClean="0"/>
              <a:t>barometric pressure is 760 mm </a:t>
            </a:r>
            <a:r>
              <a:rPr lang="en-US" dirty="0" smtClean="0"/>
              <a:t>Hg</a:t>
            </a:r>
          </a:p>
          <a:p>
            <a:r>
              <a:rPr lang="en-US" dirty="0" smtClean="0"/>
              <a:t> </a:t>
            </a:r>
            <a:r>
              <a:rPr lang="en-US" dirty="0" smtClean="0"/>
              <a:t>at 10,000 feet, only 523 mm Hg;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</a:t>
            </a:r>
            <a:r>
              <a:rPr lang="en-US" dirty="0" smtClean="0"/>
              <a:t>at 50,000 feet, 87 mm Hg.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high-altitude as </a:t>
            </a:r>
            <a:r>
              <a:rPr lang="en-US" dirty="0" smtClean="0"/>
              <a:t>the barometric </a:t>
            </a:r>
            <a:r>
              <a:rPr lang="en-US" dirty="0" smtClean="0"/>
              <a:t>pressure decreases, the atmospheric </a:t>
            </a:r>
            <a:r>
              <a:rPr lang="en-US" dirty="0" smtClean="0"/>
              <a:t>(Po2</a:t>
            </a:r>
            <a:r>
              <a:rPr lang="en-US" dirty="0" smtClean="0"/>
              <a:t>) decreases proportionately, </a:t>
            </a:r>
            <a:r>
              <a:rPr lang="en-US" dirty="0" smtClean="0"/>
              <a:t>remaining at </a:t>
            </a:r>
            <a:r>
              <a:rPr lang="en-US" dirty="0" smtClean="0"/>
              <a:t>all times slightly less than 21 percent of the total</a:t>
            </a:r>
          </a:p>
          <a:p>
            <a:r>
              <a:rPr lang="en-US" dirty="0" smtClean="0"/>
              <a:t>barometric pressure; at sea level Po2 is about 159 mm Hg,</a:t>
            </a:r>
          </a:p>
          <a:p>
            <a:r>
              <a:rPr lang="en-US" dirty="0" smtClean="0"/>
              <a:t>but at 50,000 feet Po2 is only 18 mm Hg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ALVEOLAR PO2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PCO2 AT SEA LEVEL IN ALVEOLI IS 40mmhg</a:t>
            </a:r>
          </a:p>
          <a:p>
            <a:r>
              <a:rPr lang="en-US" dirty="0" smtClean="0"/>
              <a:t>NORMAL WATER VAPOR PRESSURE REGARDLESS OF ALTITUDE IS 40mmhg</a:t>
            </a:r>
          </a:p>
          <a:p>
            <a:r>
              <a:rPr lang="en-US" dirty="0" smtClean="0"/>
              <a:t>Both of these in alveoli decreases po2 in alveoli at very high altitude..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aclimatized</a:t>
            </a:r>
            <a:r>
              <a:rPr lang="en-US" dirty="0" smtClean="0"/>
              <a:t> person .RR INC. Pco2 decreases UPTO 7 </a:t>
            </a:r>
            <a:r>
              <a:rPr lang="en-US" dirty="0" err="1" smtClean="0"/>
              <a:t>mmhg</a:t>
            </a:r>
            <a:r>
              <a:rPr lang="en-US" dirty="0" smtClean="0"/>
              <a:t> </a:t>
            </a:r>
            <a:r>
              <a:rPr lang="en-US" dirty="0" smtClean="0"/>
              <a:t>at very high </a:t>
            </a:r>
            <a:r>
              <a:rPr lang="en-US" dirty="0" smtClean="0"/>
              <a:t>altitude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r>
              <a:rPr lang="en-US" b="1" dirty="0" smtClean="0"/>
              <a:t>Alveolar Po2 at Different </a:t>
            </a:r>
            <a:r>
              <a:rPr lang="en-US" b="1" dirty="0" smtClean="0"/>
              <a:t>Altitudes</a:t>
            </a:r>
            <a:r>
              <a:rPr lang="en-US" dirty="0" smtClean="0"/>
              <a:t>:</a:t>
            </a:r>
          </a:p>
          <a:p>
            <a:endParaRPr lang="en-US" dirty="0" smtClean="0"/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5973763"/>
          </a:xfrm>
        </p:spPr>
        <p:txBody>
          <a:bodyPr/>
          <a:lstStyle/>
          <a:p>
            <a:r>
              <a:rPr lang="en-US" b="1" dirty="0" smtClean="0"/>
              <a:t>Effect of Breathing Pure Oxygen on </a:t>
            </a:r>
            <a:r>
              <a:rPr lang="en-US" b="1" dirty="0" smtClean="0"/>
              <a:t>Alveolar Po2 </a:t>
            </a:r>
            <a:r>
              <a:rPr lang="en-US" b="1" dirty="0" smtClean="0"/>
              <a:t>at Different </a:t>
            </a:r>
            <a:r>
              <a:rPr lang="en-US" b="1" dirty="0" smtClean="0"/>
              <a:t>Altitudes:</a:t>
            </a:r>
            <a:endParaRPr lang="en-US" dirty="0"/>
          </a:p>
        </p:txBody>
      </p:sp>
      <p:pic>
        <p:nvPicPr>
          <p:cNvPr id="4" name="Picture 3" descr="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18970"/>
            <a:ext cx="8229600" cy="533902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person breathes pure </a:t>
            </a:r>
            <a:r>
              <a:rPr lang="en-US" dirty="0" smtClean="0"/>
              <a:t>oxygen most of </a:t>
            </a:r>
            <a:r>
              <a:rPr lang="en-US" dirty="0" smtClean="0"/>
              <a:t>the space in the alveoli </a:t>
            </a:r>
            <a:r>
              <a:rPr lang="en-US" dirty="0" smtClean="0"/>
              <a:t>formerly occupied </a:t>
            </a:r>
            <a:r>
              <a:rPr lang="en-US" dirty="0" smtClean="0"/>
              <a:t>by </a:t>
            </a:r>
            <a:r>
              <a:rPr lang="en-US" dirty="0" smtClean="0"/>
              <a:t>nitrogen becomes </a:t>
            </a:r>
            <a:r>
              <a:rPr lang="en-US" dirty="0" smtClean="0"/>
              <a:t>occupied by </a:t>
            </a:r>
            <a:r>
              <a:rPr lang="en-US" dirty="0" smtClean="0"/>
              <a:t>oxygen.</a:t>
            </a:r>
          </a:p>
          <a:p>
            <a:r>
              <a:rPr lang="en-US" dirty="0" smtClean="0"/>
              <a:t>So person can go higher without developing symptoms..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aclimatized</a:t>
            </a:r>
            <a:r>
              <a:rPr lang="en-US" dirty="0" smtClean="0"/>
              <a:t> person alveolar po2 inc due to inc RR.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291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Aviation, High Altitude, and Space Physiology</vt:lpstr>
      <vt:lpstr>So its all about what happened to body when it ascends and what are the effects of low oxygen pressure on the body ..??  </vt:lpstr>
      <vt:lpstr>Barometric Pressure</vt:lpstr>
      <vt:lpstr>Slide 5</vt:lpstr>
      <vt:lpstr>ALVEOLAR PO2</vt:lpstr>
      <vt:lpstr>Slide 7</vt:lpstr>
      <vt:lpstr>Slide 8</vt:lpstr>
      <vt:lpstr>Slide 9</vt:lpstr>
      <vt:lpstr>ACUTE EFFECTS OF HYPOXIA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Aviation, High Altitude, and Space Physiology</dc:title>
  <dc:creator>SOFTAGE</dc:creator>
  <cp:lastModifiedBy>SOFTAGE</cp:lastModifiedBy>
  <cp:revision>16</cp:revision>
  <dcterms:created xsi:type="dcterms:W3CDTF">2020-05-06T15:33:29Z</dcterms:created>
  <dcterms:modified xsi:type="dcterms:W3CDTF">2020-05-08T12:06:56Z</dcterms:modified>
</cp:coreProperties>
</file>