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5" r:id="rId18"/>
    <p:sldId id="276" r:id="rId19"/>
    <p:sldId id="277" r:id="rId20"/>
    <p:sldId id="274"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6" d="100"/>
          <a:sy n="96" d="100"/>
        </p:scale>
        <p:origin x="17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2/22/2018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2/22/2018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2/22/2018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2/22/2018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2/22/2018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2/22/2018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2/22/2018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2/22/2018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2/22/2018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2/22/2018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2/22/2018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2/22/2018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2/22/2018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2/22/2018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2/22/2018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dirty="0" smtClean="0"/>
              <a:t>Lecture </a:t>
            </a:r>
            <a:r>
              <a:rPr lang="en-US" sz="5400" dirty="0"/>
              <a:t>8</a:t>
            </a:r>
            <a:r>
              <a:rPr lang="en-US" sz="5400" dirty="0" smtClean="0"/>
              <a:t/>
            </a:r>
            <a:br>
              <a:rPr lang="en-US" sz="5400" dirty="0" smtClean="0"/>
            </a:br>
            <a:r>
              <a:rPr lang="en-US" sz="5400" dirty="0"/>
              <a:t>Anthropometry for </a:t>
            </a:r>
            <a:r>
              <a:rPr lang="en-US" sz="5400" dirty="0" smtClean="0"/>
              <a:t>Children</a:t>
            </a:r>
            <a:endParaRPr lang="en-US" sz="5400" dirty="0"/>
          </a:p>
        </p:txBody>
      </p:sp>
      <p:sp>
        <p:nvSpPr>
          <p:cNvPr id="3" name="Subtitle 2"/>
          <p:cNvSpPr>
            <a:spLocks noGrp="1"/>
          </p:cNvSpPr>
          <p:nvPr>
            <p:ph type="subTitle" idx="1"/>
          </p:nvPr>
        </p:nvSpPr>
        <p:spPr/>
        <p:txBody>
          <a:bodyPr/>
          <a:lstStyle/>
          <a:p>
            <a:endParaRPr lang="en-US" dirty="0" smtClean="0"/>
          </a:p>
          <a:p>
            <a:r>
              <a:rPr lang="en-US" dirty="0" smtClean="0"/>
              <a:t>By dr. </a:t>
            </a:r>
            <a:r>
              <a:rPr lang="en-US" dirty="0" err="1" smtClean="0"/>
              <a:t>umer</a:t>
            </a:r>
            <a:r>
              <a:rPr lang="en-US" dirty="0" smtClean="0"/>
              <a:t> farooq</a:t>
            </a:r>
            <a:endParaRPr lang="en-US" dirty="0"/>
          </a:p>
        </p:txBody>
      </p:sp>
    </p:spTree>
    <p:extLst>
      <p:ext uri="{BB962C8B-B14F-4D97-AF65-F5344CB8AC3E}">
        <p14:creationId xmlns:p14="http://schemas.microsoft.com/office/powerpoint/2010/main" val="23374387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Head Circumference </a:t>
            </a:r>
          </a:p>
        </p:txBody>
      </p:sp>
      <p:sp>
        <p:nvSpPr>
          <p:cNvPr id="3" name="Content Placeholder 2"/>
          <p:cNvSpPr>
            <a:spLocks noGrp="1"/>
          </p:cNvSpPr>
          <p:nvPr>
            <p:ph idx="1"/>
          </p:nvPr>
        </p:nvSpPr>
        <p:spPr/>
        <p:txBody>
          <a:bodyPr/>
          <a:lstStyle/>
          <a:p>
            <a:pPr algn="just"/>
            <a:r>
              <a:rPr lang="en-US" dirty="0"/>
              <a:t>Brain growth takes place 70% during fetal life, 15% during infancy and remaining 10% during pre-school years.  </a:t>
            </a:r>
            <a:endParaRPr lang="en-US" dirty="0" smtClean="0"/>
          </a:p>
          <a:p>
            <a:pPr algn="just"/>
            <a:r>
              <a:rPr lang="en-US" dirty="0" smtClean="0"/>
              <a:t>Head </a:t>
            </a:r>
            <a:r>
              <a:rPr lang="en-US" dirty="0"/>
              <a:t>circumference are routinely recorded until 5 years of age.  </a:t>
            </a:r>
            <a:endParaRPr lang="en-US" dirty="0" smtClean="0"/>
          </a:p>
          <a:p>
            <a:pPr algn="just"/>
            <a:r>
              <a:rPr lang="en-US" dirty="0" smtClean="0"/>
              <a:t>If </a:t>
            </a:r>
            <a:r>
              <a:rPr lang="en-US" dirty="0"/>
              <a:t>scalp edema or cranial </a:t>
            </a:r>
            <a:r>
              <a:rPr lang="en-US" dirty="0" err="1"/>
              <a:t>moulding</a:t>
            </a:r>
            <a:r>
              <a:rPr lang="en-US" dirty="0"/>
              <a:t> is present, measurement of </a:t>
            </a:r>
            <a:r>
              <a:rPr lang="en-US" dirty="0" smtClean="0"/>
              <a:t>head circumference </a:t>
            </a:r>
            <a:r>
              <a:rPr lang="en-US" dirty="0"/>
              <a:t>may be inaccurate until fourth or fifth day of life</a:t>
            </a:r>
            <a:r>
              <a:rPr lang="en-US" dirty="0" smtClean="0"/>
              <a:t>.</a:t>
            </a:r>
          </a:p>
          <a:p>
            <a:pPr algn="just"/>
            <a:r>
              <a:rPr lang="en-US" dirty="0" smtClean="0"/>
              <a:t>The </a:t>
            </a:r>
            <a:r>
              <a:rPr lang="en-US" dirty="0"/>
              <a:t>head circumference is measured by placing the tape over the occipital protuberance at the back and just over the supraorbital ridge and the glabella in </a:t>
            </a:r>
            <a:r>
              <a:rPr lang="en-US" dirty="0" smtClean="0"/>
              <a:t>front</a:t>
            </a:r>
          </a:p>
          <a:p>
            <a:endParaRPr lang="en-US" dirty="0"/>
          </a:p>
        </p:txBody>
      </p:sp>
    </p:spTree>
    <p:extLst>
      <p:ext uri="{BB962C8B-B14F-4D97-AF65-F5344CB8AC3E}">
        <p14:creationId xmlns:p14="http://schemas.microsoft.com/office/powerpoint/2010/main" val="1779951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367646"/>
            <a:ext cx="8946541" cy="5880754"/>
          </a:xfrm>
        </p:spPr>
        <p:txBody>
          <a:bodyPr/>
          <a:lstStyle/>
          <a:p>
            <a:r>
              <a:rPr lang="en-US" b="1" dirty="0"/>
              <a:t>Expected head circumference in </a:t>
            </a:r>
            <a:r>
              <a:rPr lang="en-US" b="1" dirty="0" smtClean="0"/>
              <a:t>children</a:t>
            </a:r>
          </a:p>
          <a:p>
            <a:endParaRPr lang="en-US" b="1" dirty="0"/>
          </a:p>
          <a:p>
            <a:endParaRPr lang="en-US" b="1" dirty="0" smtClean="0"/>
          </a:p>
          <a:p>
            <a:endParaRPr lang="en-US" b="1" dirty="0"/>
          </a:p>
          <a:p>
            <a:endParaRPr lang="en-US" b="1" dirty="0" smtClean="0"/>
          </a:p>
          <a:p>
            <a:endParaRPr lang="en-US" b="1" dirty="0"/>
          </a:p>
          <a:p>
            <a:endParaRPr lang="en-US" dirty="0"/>
          </a:p>
          <a:p>
            <a:r>
              <a:rPr lang="en-US" b="1" dirty="0"/>
              <a:t>Head Circumference Growth Velocity</a:t>
            </a:r>
            <a:r>
              <a:rPr lang="en-US" dirty="0"/>
              <a:t> </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27911824"/>
              </p:ext>
            </p:extLst>
          </p:nvPr>
        </p:nvGraphicFramePr>
        <p:xfrm>
          <a:off x="2436295" y="982713"/>
          <a:ext cx="5527040" cy="2150110"/>
        </p:xfrm>
        <a:graphic>
          <a:graphicData uri="http://schemas.openxmlformats.org/drawingml/2006/table">
            <a:tbl>
              <a:tblPr firstRow="1" firstCol="1" bandRow="1">
                <a:tableStyleId>{5C22544A-7EE6-4342-B048-85BDC9FD1C3A}</a:tableStyleId>
              </a:tblPr>
              <a:tblGrid>
                <a:gridCol w="2763520"/>
                <a:gridCol w="2763520"/>
              </a:tblGrid>
              <a:tr h="252095">
                <a:tc>
                  <a:txBody>
                    <a:bodyPr/>
                    <a:lstStyle/>
                    <a:p>
                      <a:pPr marL="0" marR="0" algn="ctr">
                        <a:lnSpc>
                          <a:spcPct val="107000"/>
                        </a:lnSpc>
                        <a:spcBef>
                          <a:spcPts val="0"/>
                        </a:spcBef>
                        <a:spcAft>
                          <a:spcPts val="0"/>
                        </a:spcAft>
                      </a:pPr>
                      <a:r>
                        <a:rPr lang="en-US" sz="1200">
                          <a:effectLst/>
                        </a:rPr>
                        <a:t>Age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Head circumference (cm)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52095">
                <a:tc>
                  <a:txBody>
                    <a:bodyPr/>
                    <a:lstStyle/>
                    <a:p>
                      <a:pPr marL="0" marR="0" algn="just">
                        <a:lnSpc>
                          <a:spcPct val="107000"/>
                        </a:lnSpc>
                        <a:spcBef>
                          <a:spcPts val="0"/>
                        </a:spcBef>
                        <a:spcAft>
                          <a:spcPts val="0"/>
                        </a:spcAft>
                      </a:pPr>
                      <a:r>
                        <a:rPr lang="en-US" sz="1200">
                          <a:effectLst/>
                        </a:rPr>
                        <a:t>At birth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34 – 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52095">
                <a:tc>
                  <a:txBody>
                    <a:bodyPr/>
                    <a:lstStyle/>
                    <a:p>
                      <a:pPr marL="0" marR="0" algn="just">
                        <a:lnSpc>
                          <a:spcPct val="107000"/>
                        </a:lnSpc>
                        <a:spcBef>
                          <a:spcPts val="0"/>
                        </a:spcBef>
                        <a:spcAft>
                          <a:spcPts val="0"/>
                        </a:spcAft>
                      </a:pPr>
                      <a:r>
                        <a:rPr lang="en-US" sz="1200">
                          <a:effectLst/>
                        </a:rPr>
                        <a:t>2 months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52095">
                <a:tc>
                  <a:txBody>
                    <a:bodyPr/>
                    <a:lstStyle/>
                    <a:p>
                      <a:pPr marL="0" marR="0" algn="just">
                        <a:lnSpc>
                          <a:spcPct val="107000"/>
                        </a:lnSpc>
                        <a:spcBef>
                          <a:spcPts val="0"/>
                        </a:spcBef>
                        <a:spcAft>
                          <a:spcPts val="0"/>
                        </a:spcAft>
                      </a:pPr>
                      <a:r>
                        <a:rPr lang="en-US" sz="1200">
                          <a:effectLst/>
                        </a:rPr>
                        <a:t>3 month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52095">
                <a:tc>
                  <a:txBody>
                    <a:bodyPr/>
                    <a:lstStyle/>
                    <a:p>
                      <a:pPr marL="0" marR="0" algn="just">
                        <a:lnSpc>
                          <a:spcPct val="107000"/>
                        </a:lnSpc>
                        <a:spcBef>
                          <a:spcPts val="0"/>
                        </a:spcBef>
                        <a:spcAft>
                          <a:spcPts val="0"/>
                        </a:spcAft>
                      </a:pPr>
                      <a:r>
                        <a:rPr lang="en-US" sz="1200">
                          <a:effectLst/>
                        </a:rPr>
                        <a:t>4 month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41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52095">
                <a:tc>
                  <a:txBody>
                    <a:bodyPr/>
                    <a:lstStyle/>
                    <a:p>
                      <a:pPr marL="0" marR="0" algn="just">
                        <a:lnSpc>
                          <a:spcPct val="107000"/>
                        </a:lnSpc>
                        <a:spcBef>
                          <a:spcPts val="0"/>
                        </a:spcBef>
                        <a:spcAft>
                          <a:spcPts val="0"/>
                        </a:spcAft>
                      </a:pPr>
                      <a:r>
                        <a:rPr lang="en-US" sz="1200">
                          <a:effectLst/>
                        </a:rPr>
                        <a:t>6 month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42-43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52095">
                <a:tc>
                  <a:txBody>
                    <a:bodyPr/>
                    <a:lstStyle/>
                    <a:p>
                      <a:pPr marL="0" marR="0" algn="just">
                        <a:lnSpc>
                          <a:spcPct val="107000"/>
                        </a:lnSpc>
                        <a:spcBef>
                          <a:spcPts val="0"/>
                        </a:spcBef>
                        <a:spcAft>
                          <a:spcPts val="0"/>
                        </a:spcAft>
                      </a:pPr>
                      <a:r>
                        <a:rPr lang="en-US" sz="1200">
                          <a:effectLst/>
                        </a:rPr>
                        <a:t>1year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47 - 48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5445">
                <a:tc>
                  <a:txBody>
                    <a:bodyPr/>
                    <a:lstStyle/>
                    <a:p>
                      <a:pPr marL="0" marR="0" algn="just">
                        <a:lnSpc>
                          <a:spcPct val="107000"/>
                        </a:lnSpc>
                        <a:spcBef>
                          <a:spcPts val="0"/>
                        </a:spcBef>
                        <a:spcAft>
                          <a:spcPts val="0"/>
                        </a:spcAft>
                      </a:pPr>
                      <a:r>
                        <a:rPr lang="en-US" sz="1200">
                          <a:effectLst/>
                        </a:rPr>
                        <a:t>5 years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50 - 51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Rectangle 1"/>
          <p:cNvSpPr>
            <a:spLocks noChangeArrowheads="1"/>
          </p:cNvSpPr>
          <p:nvPr/>
        </p:nvSpPr>
        <p:spPr bwMode="auto">
          <a:xfrm>
            <a:off x="2435977" y="98223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Table 5"/>
          <p:cNvGraphicFramePr>
            <a:graphicFrameLocks noGrp="1"/>
          </p:cNvGraphicFramePr>
          <p:nvPr>
            <p:extLst>
              <p:ext uri="{D42A27DB-BD31-4B8C-83A1-F6EECF244321}">
                <p14:modId xmlns:p14="http://schemas.microsoft.com/office/powerpoint/2010/main" val="805809669"/>
              </p:ext>
            </p:extLst>
          </p:nvPr>
        </p:nvGraphicFramePr>
        <p:xfrm>
          <a:off x="2435342" y="4211525"/>
          <a:ext cx="5621020" cy="1819910"/>
        </p:xfrm>
        <a:graphic>
          <a:graphicData uri="http://schemas.openxmlformats.org/drawingml/2006/table">
            <a:tbl>
              <a:tblPr firstRow="1" firstCol="1" bandRow="1">
                <a:tableStyleId>{5C22544A-7EE6-4342-B048-85BDC9FD1C3A}</a:tableStyleId>
              </a:tblPr>
              <a:tblGrid>
                <a:gridCol w="2810510"/>
                <a:gridCol w="2810510"/>
              </a:tblGrid>
              <a:tr h="367030">
                <a:tc>
                  <a:txBody>
                    <a:bodyPr/>
                    <a:lstStyle/>
                    <a:p>
                      <a:pPr marL="0" marR="0" algn="ctr">
                        <a:lnSpc>
                          <a:spcPct val="107000"/>
                        </a:lnSpc>
                        <a:spcBef>
                          <a:spcPts val="0"/>
                        </a:spcBef>
                        <a:spcAft>
                          <a:spcPts val="0"/>
                        </a:spcAft>
                      </a:pPr>
                      <a:r>
                        <a:rPr lang="en-US" sz="1200">
                          <a:effectLst/>
                        </a:rPr>
                        <a:t>Age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Growth Velocity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67030">
                <a:tc>
                  <a:txBody>
                    <a:bodyPr/>
                    <a:lstStyle/>
                    <a:p>
                      <a:pPr marL="0" marR="0" algn="ctr">
                        <a:lnSpc>
                          <a:spcPct val="107000"/>
                        </a:lnSpc>
                        <a:spcBef>
                          <a:spcPts val="0"/>
                        </a:spcBef>
                        <a:spcAft>
                          <a:spcPts val="0"/>
                        </a:spcAft>
                      </a:pPr>
                      <a:r>
                        <a:rPr lang="en-US" sz="1200">
                          <a:effectLst/>
                        </a:rPr>
                        <a:t>Till 3 months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2 cm/month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67030">
                <a:tc>
                  <a:txBody>
                    <a:bodyPr/>
                    <a:lstStyle/>
                    <a:p>
                      <a:pPr marL="0" marR="0" algn="ctr">
                        <a:lnSpc>
                          <a:spcPct val="107000"/>
                        </a:lnSpc>
                        <a:spcBef>
                          <a:spcPts val="0"/>
                        </a:spcBef>
                        <a:spcAft>
                          <a:spcPts val="0"/>
                        </a:spcAft>
                      </a:pPr>
                      <a:r>
                        <a:rPr lang="en-US" sz="1200">
                          <a:effectLst/>
                        </a:rPr>
                        <a:t>3months -1 years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2cm/3 month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67030">
                <a:tc>
                  <a:txBody>
                    <a:bodyPr/>
                    <a:lstStyle/>
                    <a:p>
                      <a:pPr marL="0" marR="0" algn="ctr">
                        <a:lnSpc>
                          <a:spcPct val="107000"/>
                        </a:lnSpc>
                        <a:spcBef>
                          <a:spcPts val="0"/>
                        </a:spcBef>
                        <a:spcAft>
                          <a:spcPts val="0"/>
                        </a:spcAft>
                      </a:pPr>
                      <a:r>
                        <a:rPr lang="en-US" sz="1200">
                          <a:effectLst/>
                        </a:rPr>
                        <a:t>1-3 year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1cm/6 month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51790">
                <a:tc>
                  <a:txBody>
                    <a:bodyPr/>
                    <a:lstStyle/>
                    <a:p>
                      <a:pPr marL="0" marR="0" algn="ctr">
                        <a:lnSpc>
                          <a:spcPct val="107000"/>
                        </a:lnSpc>
                        <a:spcBef>
                          <a:spcPts val="0"/>
                        </a:spcBef>
                        <a:spcAft>
                          <a:spcPts val="0"/>
                        </a:spcAft>
                      </a:pPr>
                      <a:r>
                        <a:rPr lang="en-US" sz="1200">
                          <a:effectLst/>
                        </a:rPr>
                        <a:t>3-5 year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1cm/ year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7" name="Rectangle 2"/>
          <p:cNvSpPr>
            <a:spLocks noChangeArrowheads="1"/>
          </p:cNvSpPr>
          <p:nvPr/>
        </p:nvSpPr>
        <p:spPr bwMode="auto">
          <a:xfrm>
            <a:off x="2435977" y="421104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r>
            <a:br>
              <a:rPr kumimoji="0" lang="en-US" altLang="en-US" sz="12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61903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Chest circumference </a:t>
            </a:r>
          </a:p>
        </p:txBody>
      </p:sp>
      <p:sp>
        <p:nvSpPr>
          <p:cNvPr id="3" name="Content Placeholder 2"/>
          <p:cNvSpPr>
            <a:spLocks noGrp="1"/>
          </p:cNvSpPr>
          <p:nvPr>
            <p:ph idx="1"/>
          </p:nvPr>
        </p:nvSpPr>
        <p:spPr>
          <a:xfrm>
            <a:off x="1103312" y="2194560"/>
            <a:ext cx="8946541" cy="4053839"/>
          </a:xfrm>
        </p:spPr>
        <p:txBody>
          <a:bodyPr>
            <a:normAutofit/>
          </a:bodyPr>
          <a:lstStyle/>
          <a:p>
            <a:r>
              <a:rPr lang="en-US" dirty="0"/>
              <a:t>It is usually measured at the level of nipples, preferably in mid inspiration. </a:t>
            </a:r>
          </a:p>
          <a:p>
            <a:r>
              <a:rPr lang="en-US" dirty="0"/>
              <a:t>In children </a:t>
            </a:r>
            <a:r>
              <a:rPr lang="en-US" dirty="0" smtClean="0"/>
              <a:t>:</a:t>
            </a:r>
            <a:endParaRPr lang="en-US" dirty="0"/>
          </a:p>
          <a:p>
            <a:pPr lvl="0"/>
            <a:r>
              <a:rPr lang="en-US" dirty="0"/>
              <a:t>&lt; 5years - lying down position</a:t>
            </a:r>
          </a:p>
          <a:p>
            <a:pPr lvl="0"/>
            <a:r>
              <a:rPr lang="en-US" dirty="0"/>
              <a:t> &gt; 5 years - standing position </a:t>
            </a:r>
            <a:endParaRPr lang="en-US" dirty="0" smtClean="0"/>
          </a:p>
        </p:txBody>
      </p:sp>
    </p:spTree>
    <p:extLst>
      <p:ext uri="{BB962C8B-B14F-4D97-AF65-F5344CB8AC3E}">
        <p14:creationId xmlns:p14="http://schemas.microsoft.com/office/powerpoint/2010/main" val="320170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441960"/>
            <a:ext cx="8946541" cy="5806439"/>
          </a:xfrm>
        </p:spPr>
        <p:txBody>
          <a:bodyPr/>
          <a:lstStyle/>
          <a:p>
            <a:r>
              <a:rPr lang="en-US" b="1" dirty="0"/>
              <a:t>Relationship between head size with Chest Circumference</a:t>
            </a:r>
            <a:r>
              <a:rPr lang="en-US" dirty="0"/>
              <a:t>                                                   </a:t>
            </a:r>
          </a:p>
          <a:p>
            <a:r>
              <a:rPr lang="en-US" b="1" u="sng" smtClean="0"/>
              <a:t>At </a:t>
            </a:r>
            <a:r>
              <a:rPr lang="en-US" b="1" u="sng" dirty="0"/>
              <a:t>birth:</a:t>
            </a:r>
            <a:r>
              <a:rPr lang="en-US" dirty="0"/>
              <a:t> head circumference &gt; chest circumference by </a:t>
            </a:r>
            <a:r>
              <a:rPr lang="en-US" dirty="0" err="1"/>
              <a:t>upto</a:t>
            </a:r>
            <a:r>
              <a:rPr lang="en-US" dirty="0"/>
              <a:t> 3 </a:t>
            </a:r>
            <a:r>
              <a:rPr lang="en-US" dirty="0" err="1"/>
              <a:t>cms</a:t>
            </a:r>
            <a:r>
              <a:rPr lang="en-US" dirty="0"/>
              <a:t>. </a:t>
            </a:r>
          </a:p>
          <a:p>
            <a:r>
              <a:rPr lang="en-US" b="1" u="sng" dirty="0"/>
              <a:t>At around 9 months to 1 year of age</a:t>
            </a:r>
            <a:r>
              <a:rPr lang="en-US" b="1" dirty="0"/>
              <a:t>:</a:t>
            </a:r>
            <a:r>
              <a:rPr lang="en-US" dirty="0"/>
              <a:t> head circumference = chest circumference </a:t>
            </a:r>
          </a:p>
          <a:p>
            <a:r>
              <a:rPr lang="en-US" dirty="0"/>
              <a:t>There after chest grows more rapidly compared to the brain. The head circumference is greater than chest circumference by more than 3 </a:t>
            </a:r>
            <a:r>
              <a:rPr lang="en-US" dirty="0" err="1"/>
              <a:t>cms</a:t>
            </a:r>
            <a:r>
              <a:rPr lang="en-US" dirty="0"/>
              <a:t> in :</a:t>
            </a:r>
          </a:p>
          <a:p>
            <a:r>
              <a:rPr lang="en-US" dirty="0" smtClean="0"/>
              <a:t>a</a:t>
            </a:r>
            <a:r>
              <a:rPr lang="en-US" dirty="0"/>
              <a:t>) </a:t>
            </a:r>
            <a:r>
              <a:rPr lang="en-US" dirty="0" err="1"/>
              <a:t>preterms</a:t>
            </a:r>
            <a:r>
              <a:rPr lang="en-US" dirty="0"/>
              <a:t> </a:t>
            </a:r>
          </a:p>
          <a:p>
            <a:r>
              <a:rPr lang="en-US" dirty="0"/>
              <a:t>b) small-for-date , </a:t>
            </a:r>
          </a:p>
          <a:p>
            <a:r>
              <a:rPr lang="en-US" dirty="0" smtClean="0"/>
              <a:t>c</a:t>
            </a:r>
            <a:r>
              <a:rPr lang="en-US" dirty="0"/>
              <a:t>) hydrocephalic infants </a:t>
            </a:r>
          </a:p>
          <a:p>
            <a:r>
              <a:rPr lang="en-US" dirty="0" smtClean="0"/>
              <a:t>In </a:t>
            </a:r>
            <a:r>
              <a:rPr lang="en-US" dirty="0"/>
              <a:t>malnourished children, chest size may be significantly smaller than head circumference because growth of brain is less affected by undernutrition. Therefore there will be considerable delay before chest circumference overtakes head circumference.</a:t>
            </a:r>
          </a:p>
          <a:p>
            <a:pPr lvl="0"/>
            <a:endParaRPr lang="en-US" dirty="0"/>
          </a:p>
          <a:p>
            <a:endParaRPr lang="en-US" dirty="0"/>
          </a:p>
          <a:p>
            <a:endParaRPr lang="en-US" dirty="0"/>
          </a:p>
        </p:txBody>
      </p:sp>
    </p:spTree>
    <p:extLst>
      <p:ext uri="{BB962C8B-B14F-4D97-AF65-F5344CB8AC3E}">
        <p14:creationId xmlns:p14="http://schemas.microsoft.com/office/powerpoint/2010/main" val="2421766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Mid-upper arm circumference </a:t>
            </a:r>
            <a:r>
              <a:rPr lang="en-US" dirty="0"/>
              <a:t/>
            </a:r>
            <a:br>
              <a:rPr lang="en-US" dirty="0"/>
            </a:br>
            <a:endParaRPr lang="en-US" dirty="0"/>
          </a:p>
        </p:txBody>
      </p:sp>
      <p:sp>
        <p:nvSpPr>
          <p:cNvPr id="3" name="Content Placeholder 2"/>
          <p:cNvSpPr>
            <a:spLocks noGrp="1"/>
          </p:cNvSpPr>
          <p:nvPr>
            <p:ph idx="1"/>
          </p:nvPr>
        </p:nvSpPr>
        <p:spPr/>
        <p:txBody>
          <a:bodyPr/>
          <a:lstStyle/>
          <a:p>
            <a:r>
              <a:rPr lang="en-US" dirty="0"/>
              <a:t>During 1-5 Years of age it remains reasonably static between 15-17cms among healthy children. </a:t>
            </a:r>
            <a:endParaRPr lang="en-US" dirty="0" smtClean="0"/>
          </a:p>
          <a:p>
            <a:r>
              <a:rPr lang="en-US" dirty="0" smtClean="0"/>
              <a:t>It </a:t>
            </a:r>
            <a:r>
              <a:rPr lang="en-US" dirty="0"/>
              <a:t>is conventionally measured over the left upper arm, at a point marked midway between acromion (shoulder) and olecranon (elbow) with arm bent at right angle. </a:t>
            </a:r>
            <a:endParaRPr lang="en-US" dirty="0" smtClean="0"/>
          </a:p>
          <a:p>
            <a:r>
              <a:rPr lang="en-US" dirty="0" smtClean="0"/>
              <a:t>The </a:t>
            </a:r>
            <a:r>
              <a:rPr lang="en-US" dirty="0"/>
              <a:t>child is asked to stand or sit with the arm hanging loose at the side</a:t>
            </a:r>
            <a:r>
              <a:rPr lang="en-US" dirty="0" smtClean="0"/>
              <a:t>.</a:t>
            </a:r>
          </a:p>
          <a:p>
            <a:r>
              <a:rPr lang="en-US" dirty="0" smtClean="0"/>
              <a:t> </a:t>
            </a:r>
            <a:r>
              <a:rPr lang="en-US" dirty="0"/>
              <a:t>It is measured with a fiber glass or steel tape. </a:t>
            </a:r>
            <a:endParaRPr lang="en-US" dirty="0" smtClean="0"/>
          </a:p>
          <a:p>
            <a:r>
              <a:rPr lang="en-US" dirty="0" smtClean="0"/>
              <a:t>If </a:t>
            </a:r>
            <a:r>
              <a:rPr lang="en-US" dirty="0"/>
              <a:t>it is less than 12.5 cm it is suggestive of severe malnutrition.  If it is between 12.5 -13.5 cm it is indicative of moderate malnutrition. </a:t>
            </a:r>
          </a:p>
          <a:p>
            <a:endParaRPr lang="en-US" dirty="0"/>
          </a:p>
        </p:txBody>
      </p:sp>
    </p:spTree>
    <p:extLst>
      <p:ext uri="{BB962C8B-B14F-4D97-AF65-F5344CB8AC3E}">
        <p14:creationId xmlns:p14="http://schemas.microsoft.com/office/powerpoint/2010/main" val="3916862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853440"/>
            <a:ext cx="8946541" cy="5394959"/>
          </a:xfrm>
        </p:spPr>
        <p:txBody>
          <a:bodyPr/>
          <a:lstStyle/>
          <a:p>
            <a:r>
              <a:rPr lang="en-US" sz="2400" b="1" dirty="0"/>
              <a:t>Bangle test</a:t>
            </a:r>
            <a:r>
              <a:rPr lang="en-US" sz="2400" dirty="0"/>
              <a:t> </a:t>
            </a:r>
            <a:endParaRPr lang="en-US" sz="2400" dirty="0" smtClean="0"/>
          </a:p>
          <a:p>
            <a:r>
              <a:rPr lang="en-US" sz="2400" dirty="0" smtClean="0"/>
              <a:t>It is a quick </a:t>
            </a:r>
            <a:r>
              <a:rPr lang="en-US" sz="2400" dirty="0"/>
              <a:t>assessment of arm circumference. </a:t>
            </a:r>
            <a:endParaRPr lang="en-US" sz="2400" dirty="0" smtClean="0"/>
          </a:p>
          <a:p>
            <a:r>
              <a:rPr lang="en-US" sz="2400" dirty="0" smtClean="0"/>
              <a:t>A </a:t>
            </a:r>
            <a:r>
              <a:rPr lang="en-US" sz="2400" dirty="0"/>
              <a:t>fiber glass ring of internal diameter of 4 cm is slipped up the arm, if it passes above the elbow, it suggests that upper arm is less than 12.5 cm and child is malnourished. </a:t>
            </a:r>
          </a:p>
          <a:p>
            <a:r>
              <a:rPr lang="en-US" sz="2400" b="1" dirty="0" err="1"/>
              <a:t>Shakir</a:t>
            </a:r>
            <a:r>
              <a:rPr lang="en-US" sz="2400" b="1" dirty="0"/>
              <a:t> tape</a:t>
            </a:r>
            <a:r>
              <a:rPr lang="en-US" sz="2400" dirty="0"/>
              <a:t> </a:t>
            </a:r>
            <a:endParaRPr lang="en-US" sz="2400" dirty="0" smtClean="0"/>
          </a:p>
          <a:p>
            <a:r>
              <a:rPr lang="en-US" sz="2400" dirty="0" smtClean="0"/>
              <a:t>It is </a:t>
            </a:r>
            <a:r>
              <a:rPr lang="en-US" sz="2400" dirty="0"/>
              <a:t>a fiber-glass tape with red – less than 12.5 cm yellow – 12.5- 13.5 cm green – greater than 13.5 cm shading so that paramedical workers can assess nutritional status without having to remember the normal limits of mid arm circumference. </a:t>
            </a:r>
          </a:p>
          <a:p>
            <a:r>
              <a:rPr lang="en-US" sz="2400" dirty="0"/>
              <a:t> </a:t>
            </a:r>
          </a:p>
          <a:p>
            <a:endParaRPr lang="en-US" dirty="0"/>
          </a:p>
        </p:txBody>
      </p:sp>
    </p:spTree>
    <p:extLst>
      <p:ext uri="{BB962C8B-B14F-4D97-AF65-F5344CB8AC3E}">
        <p14:creationId xmlns:p14="http://schemas.microsoft.com/office/powerpoint/2010/main" val="1016782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Skinfold thickness</a:t>
            </a:r>
            <a:endParaRPr lang="en-US" dirty="0"/>
          </a:p>
        </p:txBody>
      </p:sp>
      <p:sp>
        <p:nvSpPr>
          <p:cNvPr id="3" name="Content Placeholder 2"/>
          <p:cNvSpPr>
            <a:spLocks noGrp="1"/>
          </p:cNvSpPr>
          <p:nvPr>
            <p:ph idx="1"/>
          </p:nvPr>
        </p:nvSpPr>
        <p:spPr>
          <a:xfrm>
            <a:off x="1103312" y="1280160"/>
            <a:ext cx="8946541" cy="4968239"/>
          </a:xfrm>
        </p:spPr>
        <p:txBody>
          <a:bodyPr>
            <a:normAutofit/>
          </a:bodyPr>
          <a:lstStyle/>
          <a:p>
            <a:r>
              <a:rPr lang="en-US" sz="2400" dirty="0" smtClean="0"/>
              <a:t>Measured with </a:t>
            </a:r>
            <a:r>
              <a:rPr lang="en-US" sz="2400" dirty="0" err="1" smtClean="0"/>
              <a:t>Herpendens’s</a:t>
            </a:r>
            <a:r>
              <a:rPr lang="en-US" sz="2400" dirty="0" smtClean="0"/>
              <a:t> caliper</a:t>
            </a:r>
          </a:p>
          <a:p>
            <a:r>
              <a:rPr lang="en-US" sz="2400" dirty="0" smtClean="0"/>
              <a:t>Triceps or subscapular region</a:t>
            </a:r>
          </a:p>
          <a:p>
            <a:r>
              <a:rPr lang="en-US" sz="2400" dirty="0" smtClean="0"/>
              <a:t>The skinfold with subcutaneous fat is picked up with thumb and index finger, and caliper is applied beyond the pinch</a:t>
            </a:r>
          </a:p>
          <a:p>
            <a:r>
              <a:rPr lang="en-US" sz="2400" dirty="0" smtClean="0"/>
              <a:t>Fat thickness</a:t>
            </a:r>
          </a:p>
          <a:p>
            <a:r>
              <a:rPr lang="en-US" sz="2400" dirty="0" smtClean="0"/>
              <a:t>&gt; 10mm – heathy children 1-6 years</a:t>
            </a:r>
          </a:p>
          <a:p>
            <a:r>
              <a:rPr lang="en-US" sz="2400" dirty="0" smtClean="0"/>
              <a:t>&lt;6mm – indicative of moderate to severe degree of malnutrition</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9172" y="4777409"/>
            <a:ext cx="2912828" cy="2080591"/>
          </a:xfrm>
          <a:prstGeom prst="rect">
            <a:avLst/>
          </a:prstGeom>
        </p:spPr>
      </p:pic>
    </p:spTree>
    <p:extLst>
      <p:ext uri="{BB962C8B-B14F-4D97-AF65-F5344CB8AC3E}">
        <p14:creationId xmlns:p14="http://schemas.microsoft.com/office/powerpoint/2010/main" val="2687266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a:t>
            </a:r>
            <a:endParaRPr lang="en-US" dirty="0"/>
          </a:p>
        </p:txBody>
      </p:sp>
      <p:sp>
        <p:nvSpPr>
          <p:cNvPr id="3" name="Content Placeholder 2"/>
          <p:cNvSpPr>
            <a:spLocks noGrp="1"/>
          </p:cNvSpPr>
          <p:nvPr>
            <p:ph idx="1"/>
          </p:nvPr>
        </p:nvSpPr>
        <p:spPr/>
        <p:txBody>
          <a:bodyPr/>
          <a:lstStyle/>
          <a:p>
            <a:r>
              <a:rPr lang="en-US" dirty="0"/>
              <a:t>To evaluate growth patterns, periodic measurements of height (or length), weight, and head </a:t>
            </a:r>
            <a:r>
              <a:rPr lang="en-US" dirty="0" smtClean="0"/>
              <a:t>circumference are </a:t>
            </a:r>
            <a:r>
              <a:rPr lang="en-US" dirty="0"/>
              <a:t>plotted on growth </a:t>
            </a:r>
            <a:r>
              <a:rPr lang="en-US" dirty="0" smtClean="0"/>
              <a:t>charts</a:t>
            </a:r>
          </a:p>
          <a:p>
            <a:r>
              <a:rPr lang="en-US" dirty="0"/>
              <a:t>The most commonly used growth charts compare height (or length) to age, weight to age, head circumference to age, weight to length, and BMI to </a:t>
            </a:r>
            <a:r>
              <a:rPr lang="en-US" dirty="0" smtClean="0"/>
              <a:t>age</a:t>
            </a:r>
          </a:p>
          <a:p>
            <a:r>
              <a:rPr lang="en-US" dirty="0"/>
              <a:t>Although individual growth patterns vary, a child’s growth will generally stay at about the same percentile throughout childhood; a sharp drop in a previously steady growth pattern suggests malnutrition</a:t>
            </a:r>
          </a:p>
        </p:txBody>
      </p:sp>
    </p:spTree>
    <p:extLst>
      <p:ext uri="{BB962C8B-B14F-4D97-AF65-F5344CB8AC3E}">
        <p14:creationId xmlns:p14="http://schemas.microsoft.com/office/powerpoint/2010/main" val="41420965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2011680"/>
            <a:ext cx="8946541" cy="4236719"/>
          </a:xfrm>
        </p:spPr>
        <p:txBody>
          <a:bodyPr/>
          <a:lstStyle/>
          <a:p>
            <a:r>
              <a:rPr lang="en-US" dirty="0"/>
              <a:t>Growth patterns that fall below the 5th percentile may also be cause for concern, although genetic influences must be considered when interpreting low </a:t>
            </a:r>
            <a:r>
              <a:rPr lang="en-US" dirty="0" smtClean="0"/>
              <a:t>values</a:t>
            </a:r>
          </a:p>
          <a:p>
            <a:r>
              <a:rPr lang="en-US" dirty="0"/>
              <a:t>Growth charts with BMI-for-age percentiles can be used to assess risk of underweight and overweight in children over two years of age: the 10th and 85th percentiles are used as cutoffs to identify children who may be malnourished or over« weight, respectively</a:t>
            </a:r>
          </a:p>
        </p:txBody>
      </p:sp>
    </p:spTree>
    <p:extLst>
      <p:ext uri="{BB962C8B-B14F-4D97-AF65-F5344CB8AC3E}">
        <p14:creationId xmlns:p14="http://schemas.microsoft.com/office/powerpoint/2010/main" val="637800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51151" y="222637"/>
            <a:ext cx="5030165" cy="6416702"/>
          </a:xfrm>
        </p:spPr>
      </p:pic>
    </p:spTree>
    <p:extLst>
      <p:ext uri="{BB962C8B-B14F-4D97-AF65-F5344CB8AC3E}">
        <p14:creationId xmlns:p14="http://schemas.microsoft.com/office/powerpoint/2010/main" val="2310384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Anthropometry for children</a:t>
            </a:r>
          </a:p>
        </p:txBody>
      </p:sp>
      <p:sp>
        <p:nvSpPr>
          <p:cNvPr id="3" name="Content Placeholder 2"/>
          <p:cNvSpPr>
            <a:spLocks noGrp="1"/>
          </p:cNvSpPr>
          <p:nvPr>
            <p:ph idx="1"/>
          </p:nvPr>
        </p:nvSpPr>
        <p:spPr/>
        <p:txBody>
          <a:bodyPr>
            <a:normAutofit/>
          </a:bodyPr>
          <a:lstStyle/>
          <a:p>
            <a:r>
              <a:rPr lang="en-US" sz="2400" dirty="0"/>
              <a:t>Accurate measurement of height and weight is essential. The results can then be used to evaluate the physical growth of the child.</a:t>
            </a:r>
          </a:p>
          <a:p>
            <a:endParaRPr lang="en-US" sz="2400" dirty="0"/>
          </a:p>
          <a:p>
            <a:r>
              <a:rPr lang="en-US" sz="2400" dirty="0"/>
              <a:t>For growth monitoring the data are plotted on growth charts over a period of time that is enough to calculate growth velocity, which can then be compared to international standards</a:t>
            </a:r>
          </a:p>
          <a:p>
            <a:endParaRPr lang="en-US" sz="2400" dirty="0"/>
          </a:p>
        </p:txBody>
      </p:sp>
    </p:spTree>
    <p:extLst>
      <p:ext uri="{BB962C8B-B14F-4D97-AF65-F5344CB8AC3E}">
        <p14:creationId xmlns:p14="http://schemas.microsoft.com/office/powerpoint/2010/main" val="24224759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0317" y="2894260"/>
            <a:ext cx="9404723" cy="1400530"/>
          </a:xfrm>
        </p:spPr>
        <p:txBody>
          <a:bodyPr/>
          <a:lstStyle/>
          <a:p>
            <a:r>
              <a:rPr lang="en-US" dirty="0" smtClean="0"/>
              <a:t>                     Thank You</a:t>
            </a:r>
            <a:endParaRPr lang="en-US" dirty="0"/>
          </a:p>
        </p:txBody>
      </p:sp>
    </p:spTree>
    <p:extLst>
      <p:ext uri="{BB962C8B-B14F-4D97-AF65-F5344CB8AC3E}">
        <p14:creationId xmlns:p14="http://schemas.microsoft.com/office/powerpoint/2010/main" val="229586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Parameters of anthropometry </a:t>
            </a:r>
          </a:p>
        </p:txBody>
      </p:sp>
      <p:sp>
        <p:nvSpPr>
          <p:cNvPr id="3" name="Content Placeholder 2"/>
          <p:cNvSpPr>
            <a:spLocks noGrp="1"/>
          </p:cNvSpPr>
          <p:nvPr>
            <p:ph idx="1"/>
          </p:nvPr>
        </p:nvSpPr>
        <p:spPr/>
        <p:txBody>
          <a:bodyPr>
            <a:normAutofit/>
          </a:bodyPr>
          <a:lstStyle/>
          <a:p>
            <a:r>
              <a:rPr lang="en-US" dirty="0" smtClean="0"/>
              <a:t>Weight</a:t>
            </a:r>
          </a:p>
          <a:p>
            <a:r>
              <a:rPr lang="en-US" dirty="0" smtClean="0"/>
              <a:t>Height</a:t>
            </a:r>
          </a:p>
          <a:p>
            <a:r>
              <a:rPr lang="en-US" dirty="0" smtClean="0"/>
              <a:t>Head </a:t>
            </a:r>
            <a:r>
              <a:rPr lang="en-US" dirty="0"/>
              <a:t>circumference </a:t>
            </a:r>
          </a:p>
          <a:p>
            <a:r>
              <a:rPr lang="en-US" dirty="0" smtClean="0"/>
              <a:t>Chest </a:t>
            </a:r>
            <a:r>
              <a:rPr lang="en-US" dirty="0"/>
              <a:t>circumference </a:t>
            </a:r>
          </a:p>
          <a:p>
            <a:r>
              <a:rPr lang="en-US" dirty="0" smtClean="0"/>
              <a:t>Mid-arm circumference</a:t>
            </a:r>
            <a:endParaRPr lang="en-US" dirty="0"/>
          </a:p>
          <a:p>
            <a:r>
              <a:rPr lang="en-US" dirty="0" smtClean="0"/>
              <a:t>Skinfold thickness</a:t>
            </a:r>
          </a:p>
          <a:p>
            <a:r>
              <a:rPr lang="en-US" dirty="0" smtClean="0"/>
              <a:t>Ratios</a:t>
            </a:r>
            <a:endParaRPr lang="en-US" dirty="0"/>
          </a:p>
        </p:txBody>
      </p:sp>
    </p:spTree>
    <p:extLst>
      <p:ext uri="{BB962C8B-B14F-4D97-AF65-F5344CB8AC3E}">
        <p14:creationId xmlns:p14="http://schemas.microsoft.com/office/powerpoint/2010/main" val="29092540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Weight </a:t>
            </a:r>
            <a:endParaRPr lang="en-US" dirty="0"/>
          </a:p>
        </p:txBody>
      </p:sp>
      <p:sp>
        <p:nvSpPr>
          <p:cNvPr id="3" name="Content Placeholder 2"/>
          <p:cNvSpPr>
            <a:spLocks noGrp="1"/>
          </p:cNvSpPr>
          <p:nvPr>
            <p:ph idx="1"/>
          </p:nvPr>
        </p:nvSpPr>
        <p:spPr/>
        <p:txBody>
          <a:bodyPr>
            <a:normAutofit/>
          </a:bodyPr>
          <a:lstStyle/>
          <a:p>
            <a:r>
              <a:rPr lang="en-US" sz="2400" dirty="0"/>
              <a:t>The measurement of weight is most reliable criteria of assessment of health and nutritional status of children. The weight can be recorded using a </a:t>
            </a:r>
          </a:p>
          <a:p>
            <a:r>
              <a:rPr lang="en-US" sz="2400" dirty="0"/>
              <a:t>1.	Beam type weighing balance </a:t>
            </a:r>
          </a:p>
          <a:p>
            <a:r>
              <a:rPr lang="en-US" sz="2400" dirty="0"/>
              <a:t>2.	Electronic weighing scales for infants and children </a:t>
            </a:r>
          </a:p>
          <a:p>
            <a:r>
              <a:rPr lang="en-US" sz="2400" dirty="0"/>
              <a:t>3.	Bathroom type of mechanical </a:t>
            </a:r>
            <a:r>
              <a:rPr lang="en-US" sz="2400" dirty="0" smtClean="0"/>
              <a:t>scale </a:t>
            </a:r>
            <a:endParaRPr lang="en-US" sz="2400" dirty="0"/>
          </a:p>
          <a:p>
            <a:r>
              <a:rPr lang="en-US" sz="2400" dirty="0"/>
              <a:t>4.	Salter spring </a:t>
            </a:r>
            <a:r>
              <a:rPr lang="en-US" sz="2400" dirty="0" smtClean="0"/>
              <a:t>machine</a:t>
            </a:r>
            <a:endParaRPr lang="en-US" sz="2400" dirty="0"/>
          </a:p>
        </p:txBody>
      </p:sp>
    </p:spTree>
    <p:extLst>
      <p:ext uri="{BB962C8B-B14F-4D97-AF65-F5344CB8AC3E}">
        <p14:creationId xmlns:p14="http://schemas.microsoft.com/office/powerpoint/2010/main" val="24480600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velocity</a:t>
            </a:r>
            <a:endParaRPr lang="en-US" dirty="0"/>
          </a:p>
        </p:txBody>
      </p:sp>
      <p:sp>
        <p:nvSpPr>
          <p:cNvPr id="3" name="Content Placeholder 2"/>
          <p:cNvSpPr>
            <a:spLocks noGrp="1"/>
          </p:cNvSpPr>
          <p:nvPr>
            <p:ph idx="1"/>
          </p:nvPr>
        </p:nvSpPr>
        <p:spPr>
          <a:xfrm>
            <a:off x="1103312" y="1325880"/>
            <a:ext cx="8946541" cy="4922519"/>
          </a:xfrm>
        </p:spPr>
        <p:txBody>
          <a:bodyPr>
            <a:normAutofit fontScale="92500" lnSpcReduction="20000"/>
          </a:bodyPr>
          <a:lstStyle/>
          <a:p>
            <a:r>
              <a:rPr lang="en-US" dirty="0"/>
              <a:t>The periodic recording of weight on a growth chart is essential for monitoring the growth of under-five children. </a:t>
            </a:r>
          </a:p>
          <a:p>
            <a:r>
              <a:rPr lang="en-US" b="1" dirty="0"/>
              <a:t>Growth Velocity: </a:t>
            </a:r>
          </a:p>
          <a:p>
            <a:r>
              <a:rPr lang="en-US" dirty="0"/>
              <a:t>0-4 months           1.0 kg/month (30g/day)      </a:t>
            </a:r>
          </a:p>
          <a:p>
            <a:r>
              <a:rPr lang="en-US" dirty="0"/>
              <a:t> 5-8 months          0.75 kg/month (20gm/day)      </a:t>
            </a:r>
          </a:p>
          <a:p>
            <a:r>
              <a:rPr lang="en-US" dirty="0"/>
              <a:t> 9-12 months        0.50 kg/month (15g/day)      </a:t>
            </a:r>
          </a:p>
          <a:p>
            <a:r>
              <a:rPr lang="en-US" dirty="0"/>
              <a:t> 1-3 years              2.25kg/</a:t>
            </a:r>
            <a:r>
              <a:rPr lang="en-US" dirty="0" err="1"/>
              <a:t>yr</a:t>
            </a:r>
            <a:r>
              <a:rPr lang="en-US" dirty="0"/>
              <a:t>     </a:t>
            </a:r>
          </a:p>
          <a:p>
            <a:r>
              <a:rPr lang="en-US" dirty="0"/>
              <a:t> 4-9 years              2.75 kg/</a:t>
            </a:r>
            <a:r>
              <a:rPr lang="en-US" dirty="0" err="1"/>
              <a:t>yr</a:t>
            </a:r>
            <a:r>
              <a:rPr lang="en-US" dirty="0"/>
              <a:t>       </a:t>
            </a:r>
          </a:p>
          <a:p>
            <a:r>
              <a:rPr lang="en-US" dirty="0"/>
              <a:t>10-18 years          5.0-6.0kg/</a:t>
            </a:r>
            <a:r>
              <a:rPr lang="en-US" dirty="0" err="1"/>
              <a:t>yr</a:t>
            </a:r>
            <a:r>
              <a:rPr lang="en-US" dirty="0"/>
              <a:t> </a:t>
            </a:r>
            <a:r>
              <a:rPr lang="en-US" dirty="0" smtClean="0"/>
              <a:t>(</a:t>
            </a:r>
            <a:r>
              <a:rPr lang="en-US" dirty="0"/>
              <a:t>0.5kg/month) </a:t>
            </a:r>
            <a:endParaRPr lang="en-US" dirty="0" smtClean="0"/>
          </a:p>
          <a:p>
            <a:pPr marL="0" indent="0">
              <a:buNone/>
            </a:pPr>
            <a:endParaRPr lang="en-US" dirty="0"/>
          </a:p>
          <a:p>
            <a:r>
              <a:rPr lang="en-US" dirty="0"/>
              <a:t>•	Weight at 4-5 months		2 x birth weight     </a:t>
            </a:r>
          </a:p>
          <a:p>
            <a:r>
              <a:rPr lang="en-US" dirty="0"/>
              <a:t>•	Weight at 1 year		3 x birth weight   </a:t>
            </a:r>
          </a:p>
          <a:p>
            <a:r>
              <a:rPr lang="en-US" dirty="0"/>
              <a:t>•	Weight at 2 years 		4 x birth weight    </a:t>
            </a:r>
          </a:p>
          <a:p>
            <a:r>
              <a:rPr lang="en-US" dirty="0"/>
              <a:t>•	Weight at 7 years		7 x birth weight </a:t>
            </a:r>
          </a:p>
        </p:txBody>
      </p:sp>
    </p:spTree>
    <p:extLst>
      <p:ext uri="{BB962C8B-B14F-4D97-AF65-F5344CB8AC3E}">
        <p14:creationId xmlns:p14="http://schemas.microsoft.com/office/powerpoint/2010/main" val="31215648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03312" y="838986"/>
                <a:ext cx="8946541" cy="5409413"/>
              </a:xfrm>
            </p:spPr>
            <p:txBody>
              <a:bodyPr/>
              <a:lstStyle/>
              <a:p>
                <a:r>
                  <a:rPr lang="en-US" b="1" dirty="0" smtClean="0"/>
                  <a:t>Weech’s</a:t>
                </a:r>
                <a:r>
                  <a:rPr lang="en-US" b="1" dirty="0"/>
                  <a:t> Formula</a:t>
                </a:r>
              </a:p>
              <a:p>
                <a:r>
                  <a:rPr lang="en-US" dirty="0"/>
                  <a:t>3 – 12 months </a:t>
                </a:r>
              </a:p>
              <a:p>
                <a:r>
                  <a:rPr lang="en-US" dirty="0"/>
                  <a:t>Expected weight (kg) 	</a:t>
                </a:r>
                <a14:m>
                  <m:oMath xmlns:m="http://schemas.openxmlformats.org/officeDocument/2006/math">
                    <m:r>
                      <a:rPr lang="en-US" i="1" smtClean="0">
                        <a:latin typeface="Cambria Math" panose="02040503050406030204" pitchFamily="18" charset="0"/>
                      </a:rPr>
                      <m:t>=</m:t>
                    </m:r>
                  </m:oMath>
                </a14:m>
                <a:r>
                  <a:rPr lang="en-US" dirty="0" smtClean="0"/>
                  <a:t> </a:t>
                </a:r>
                <a14:m>
                  <m:oMath xmlns:m="http://schemas.openxmlformats.org/officeDocument/2006/math">
                    <m:f>
                      <m:fPr>
                        <m:ctrlPr>
                          <a:rPr lang="el-GR" i="1" dirty="0" smtClean="0">
                            <a:latin typeface="Cambria Math" panose="02040503050406030204" pitchFamily="18" charset="0"/>
                          </a:rPr>
                        </m:ctrlPr>
                      </m:fPr>
                      <m:num>
                        <m:r>
                          <a:rPr lang="en-US" b="0" i="1" dirty="0" smtClean="0">
                            <a:latin typeface="Cambria Math" panose="02040503050406030204" pitchFamily="18" charset="0"/>
                          </a:rPr>
                          <m:t>𝐴𝑔𝑒</m:t>
                        </m:r>
                        <m:r>
                          <a:rPr lang="en-US" b="0" i="1" dirty="0" smtClean="0">
                            <a:latin typeface="Cambria Math" panose="02040503050406030204" pitchFamily="18" charset="0"/>
                          </a:rPr>
                          <m:t> </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𝑚𝑜𝑛𝑡h𝑠</m:t>
                            </m:r>
                          </m:e>
                        </m:d>
                        <m:r>
                          <a:rPr lang="en-US" b="0" i="1" dirty="0" smtClean="0">
                            <a:latin typeface="Cambria Math" panose="02040503050406030204" pitchFamily="18" charset="0"/>
                          </a:rPr>
                          <m:t>+9</m:t>
                        </m:r>
                      </m:num>
                      <m:den>
                        <m:r>
                          <a:rPr lang="el-GR" i="1" dirty="0" smtClean="0">
                            <a:latin typeface="Cambria Math" panose="02040503050406030204" pitchFamily="18" charset="0"/>
                          </a:rPr>
                          <m:t>2</m:t>
                        </m:r>
                      </m:den>
                    </m:f>
                  </m:oMath>
                </a14:m>
                <a:endParaRPr lang="en-US" dirty="0"/>
              </a:p>
              <a:p>
                <a:r>
                  <a:rPr lang="en-US" dirty="0"/>
                  <a:t>1- 6 years </a:t>
                </a:r>
              </a:p>
              <a:p>
                <a:r>
                  <a:rPr lang="en-US" dirty="0"/>
                  <a:t>	Expected weight (kg) = age (years) x 2 + 8 </a:t>
                </a:r>
              </a:p>
              <a:p>
                <a:r>
                  <a:rPr lang="en-US" dirty="0"/>
                  <a:t>7 – 12 years </a:t>
                </a:r>
              </a:p>
              <a:p>
                <a:r>
                  <a:rPr lang="en-US" dirty="0"/>
                  <a:t>	Expected weight (kg) = </a:t>
                </a:r>
                <a14:m>
                  <m:oMath xmlns:m="http://schemas.openxmlformats.org/officeDocument/2006/math">
                    <m:f>
                      <m:fPr>
                        <m:ctrlPr>
                          <a:rPr lang="el-GR" i="1" dirty="0" smtClean="0">
                            <a:latin typeface="Cambria Math" panose="02040503050406030204" pitchFamily="18" charset="0"/>
                          </a:rPr>
                        </m:ctrlPr>
                      </m:fPr>
                      <m:num>
                        <m:r>
                          <a:rPr lang="en-US" b="0" i="1" dirty="0" smtClean="0">
                            <a:latin typeface="Cambria Math" panose="02040503050406030204" pitchFamily="18" charset="0"/>
                          </a:rPr>
                          <m:t>𝐴𝑔𝑒</m:t>
                        </m:r>
                        <m:r>
                          <a:rPr lang="en-US" b="0" i="1" dirty="0" smtClean="0">
                            <a:latin typeface="Cambria Math" panose="02040503050406030204" pitchFamily="18" charset="0"/>
                          </a:rPr>
                          <m:t>  </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𝑦𝑒𝑎𝑟𝑠</m:t>
                            </m:r>
                          </m:e>
                        </m:d>
                        <m:r>
                          <a:rPr lang="en-US" b="0" i="1" dirty="0" smtClean="0">
                            <a:latin typeface="Cambria Math" panose="02040503050406030204" pitchFamily="18" charset="0"/>
                          </a:rPr>
                          <m:t> </m:t>
                        </m:r>
                        <m:r>
                          <a:rPr lang="en-US" b="0" i="1" dirty="0" smtClean="0">
                            <a:latin typeface="Cambria Math" panose="02040503050406030204" pitchFamily="18" charset="0"/>
                          </a:rPr>
                          <m:t>𝑥</m:t>
                        </m:r>
                        <m:r>
                          <a:rPr lang="en-US" b="0" i="1" dirty="0" smtClean="0">
                            <a:latin typeface="Cambria Math" panose="02040503050406030204" pitchFamily="18" charset="0"/>
                          </a:rPr>
                          <m:t> 7 −5</m:t>
                        </m:r>
                      </m:num>
                      <m:den>
                        <m:r>
                          <a:rPr lang="el-GR" i="1" dirty="0" smtClean="0">
                            <a:latin typeface="Cambria Math" panose="02040503050406030204" pitchFamily="18" charset="0"/>
                          </a:rPr>
                          <m:t>2</m:t>
                        </m:r>
                      </m:den>
                    </m:f>
                  </m:oMath>
                </a14:m>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03312" y="838986"/>
                <a:ext cx="8946541" cy="5409413"/>
              </a:xfrm>
              <a:blipFill rotWithShape="0">
                <a:blip r:embed="rId2"/>
                <a:stretch>
                  <a:fillRect l="-341" t="-676"/>
                </a:stretch>
              </a:blipFill>
            </p:spPr>
            <p:txBody>
              <a:bodyPr/>
              <a:lstStyle/>
              <a:p>
                <a:r>
                  <a:rPr lang="en-US">
                    <a:noFill/>
                  </a:rPr>
                  <a:t> </a:t>
                </a:r>
              </a:p>
            </p:txBody>
          </p:sp>
        </mc:Fallback>
      </mc:AlternateContent>
    </p:spTree>
    <p:extLst>
      <p:ext uri="{BB962C8B-B14F-4D97-AF65-F5344CB8AC3E}">
        <p14:creationId xmlns:p14="http://schemas.microsoft.com/office/powerpoint/2010/main" val="21715392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Length or Height</a:t>
            </a:r>
            <a:endParaRPr lang="en-US" dirty="0"/>
          </a:p>
        </p:txBody>
      </p:sp>
      <p:sp>
        <p:nvSpPr>
          <p:cNvPr id="3" name="Content Placeholder 2"/>
          <p:cNvSpPr>
            <a:spLocks noGrp="1"/>
          </p:cNvSpPr>
          <p:nvPr>
            <p:ph idx="1"/>
          </p:nvPr>
        </p:nvSpPr>
        <p:spPr/>
        <p:txBody>
          <a:bodyPr>
            <a:normAutofit/>
          </a:bodyPr>
          <a:lstStyle/>
          <a:p>
            <a:r>
              <a:rPr lang="en-US" dirty="0"/>
              <a:t>Up to 2 years of age Recumbent Length is measured with the help of an Infant meter.   In older children Standing Height or Stature is recorded. It is convenient to use an Inbuilt </a:t>
            </a:r>
            <a:r>
              <a:rPr lang="en-US" dirty="0" err="1"/>
              <a:t>Stadiometer</a:t>
            </a:r>
            <a:r>
              <a:rPr lang="en-US" dirty="0"/>
              <a:t> affixed on the wall which provides a direct read out of height with an accuracy of +/- 0.1cm. Nutritional deprivation over a period of time affects the stature or linear growth of the </a:t>
            </a:r>
            <a:r>
              <a:rPr lang="en-US" dirty="0" smtClean="0"/>
              <a:t>child.</a:t>
            </a:r>
          </a:p>
          <a:p>
            <a:r>
              <a:rPr lang="en-US" b="1" dirty="0" smtClean="0"/>
              <a:t>Technique </a:t>
            </a:r>
            <a:r>
              <a:rPr lang="en-US" b="1" dirty="0"/>
              <a:t>of length </a:t>
            </a:r>
            <a:r>
              <a:rPr lang="en-US" b="1" dirty="0" smtClean="0"/>
              <a:t>measurement : </a:t>
            </a:r>
          </a:p>
          <a:p>
            <a:r>
              <a:rPr lang="en-US" dirty="0" smtClean="0"/>
              <a:t>The </a:t>
            </a:r>
            <a:r>
              <a:rPr lang="en-US" dirty="0"/>
              <a:t>infant is placed supine on the </a:t>
            </a:r>
            <a:r>
              <a:rPr lang="en-US" dirty="0" err="1"/>
              <a:t>infantometer</a:t>
            </a:r>
            <a:r>
              <a:rPr lang="en-US" dirty="0"/>
              <a:t>.  </a:t>
            </a:r>
            <a:endParaRPr lang="en-US" dirty="0" smtClean="0"/>
          </a:p>
          <a:p>
            <a:r>
              <a:rPr lang="en-US" dirty="0" smtClean="0"/>
              <a:t>Assistant </a:t>
            </a:r>
            <a:r>
              <a:rPr lang="en-US" dirty="0"/>
              <a:t>or mother is asked to keep the vertex or top of the head snugly touching the fixed </a:t>
            </a:r>
            <a:r>
              <a:rPr lang="en-US" dirty="0" smtClean="0"/>
              <a:t>vertical plank</a:t>
            </a:r>
            <a:r>
              <a:rPr lang="en-US" dirty="0"/>
              <a:t>. </a:t>
            </a:r>
            <a:endParaRPr lang="en-US" dirty="0" smtClean="0"/>
          </a:p>
        </p:txBody>
      </p:sp>
    </p:spTree>
    <p:extLst>
      <p:ext uri="{BB962C8B-B14F-4D97-AF65-F5344CB8AC3E}">
        <p14:creationId xmlns:p14="http://schemas.microsoft.com/office/powerpoint/2010/main" val="15968862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461914"/>
            <a:ext cx="8946541" cy="5786486"/>
          </a:xfrm>
        </p:spPr>
        <p:txBody>
          <a:bodyPr/>
          <a:lstStyle/>
          <a:p>
            <a:r>
              <a:rPr lang="en-US" dirty="0"/>
              <a:t>The leg are fully extended by pressing over the knee, and feet are kept vertical at 90, the movable pedal plank of </a:t>
            </a:r>
            <a:r>
              <a:rPr lang="en-US" dirty="0" err="1"/>
              <a:t>infantometer</a:t>
            </a:r>
            <a:r>
              <a:rPr lang="en-US" dirty="0"/>
              <a:t> is snuggly apposed against soles and length is read from scale.   </a:t>
            </a:r>
          </a:p>
          <a:p>
            <a:pPr marL="0" indent="0">
              <a:buNone/>
            </a:pPr>
            <a:endParaRPr lang="en-US" b="1" dirty="0" smtClean="0"/>
          </a:p>
          <a:p>
            <a:r>
              <a:rPr lang="en-US" b="1" dirty="0" smtClean="0"/>
              <a:t>Technique </a:t>
            </a:r>
            <a:r>
              <a:rPr lang="en-US" b="1" dirty="0"/>
              <a:t>for height </a:t>
            </a:r>
            <a:r>
              <a:rPr lang="en-US" b="1" dirty="0" smtClean="0"/>
              <a:t>measurement :</a:t>
            </a:r>
          </a:p>
          <a:p>
            <a:r>
              <a:rPr lang="en-US" b="1" dirty="0" smtClean="0"/>
              <a:t> </a:t>
            </a:r>
            <a:r>
              <a:rPr lang="en-US" dirty="0"/>
              <a:t>In older children who can stand, height can be measured by the rod attached to the lever type machine or by </a:t>
            </a:r>
            <a:r>
              <a:rPr lang="en-US" dirty="0" err="1"/>
              <a:t>stadiometer</a:t>
            </a:r>
            <a:r>
              <a:rPr lang="en-US" dirty="0" smtClean="0"/>
              <a:t>.</a:t>
            </a:r>
          </a:p>
          <a:p>
            <a:r>
              <a:rPr lang="en-US" dirty="0" smtClean="0"/>
              <a:t> </a:t>
            </a:r>
            <a:r>
              <a:rPr lang="en-US" dirty="0"/>
              <a:t>Child should stand with bare feet on the flat floor against a wall </a:t>
            </a:r>
            <a:r>
              <a:rPr lang="en-US" dirty="0" smtClean="0"/>
              <a:t>with </a:t>
            </a:r>
            <a:r>
              <a:rPr lang="en-US" dirty="0"/>
              <a:t>heels buttocks, shoulders and occiput touching the wall. </a:t>
            </a:r>
            <a:endParaRPr lang="en-US" dirty="0" smtClean="0"/>
          </a:p>
          <a:p>
            <a:r>
              <a:rPr lang="en-US" dirty="0" smtClean="0"/>
              <a:t>Head </a:t>
            </a:r>
            <a:r>
              <a:rPr lang="en-US" dirty="0"/>
              <a:t>should be kept in Frankfurt plane. With the help of a wooden spatula or plastic ruler. </a:t>
            </a:r>
            <a:endParaRPr lang="en-US" dirty="0" smtClean="0"/>
          </a:p>
          <a:p>
            <a:r>
              <a:rPr lang="en-US" dirty="0" smtClean="0"/>
              <a:t>The </a:t>
            </a:r>
            <a:r>
              <a:rPr lang="en-US" dirty="0"/>
              <a:t>topmost point of the vertex is identified on the wall.</a:t>
            </a:r>
          </a:p>
          <a:p>
            <a:endParaRPr lang="en-US" dirty="0"/>
          </a:p>
        </p:txBody>
      </p:sp>
    </p:spTree>
    <p:extLst>
      <p:ext uri="{BB962C8B-B14F-4D97-AF65-F5344CB8AC3E}">
        <p14:creationId xmlns:p14="http://schemas.microsoft.com/office/powerpoint/2010/main" val="39938862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Height velocity </a:t>
            </a:r>
            <a:endParaRPr lang="en-US" dirty="0"/>
          </a:p>
        </p:txBody>
      </p:sp>
      <p:sp>
        <p:nvSpPr>
          <p:cNvPr id="6" name="Content Placeholder 5"/>
          <p:cNvSpPr>
            <a:spLocks noGrp="1"/>
          </p:cNvSpPr>
          <p:nvPr>
            <p:ph idx="1"/>
          </p:nvPr>
        </p:nvSpPr>
        <p:spPr>
          <a:xfrm>
            <a:off x="1103312" y="1366888"/>
            <a:ext cx="8946541" cy="4881512"/>
          </a:xfrm>
        </p:spPr>
        <p:txBody>
          <a:bodyPr>
            <a:normAutofit/>
          </a:bodyPr>
          <a:lstStyle/>
          <a:p>
            <a:pPr marL="0" indent="0">
              <a:buNone/>
            </a:pPr>
            <a:r>
              <a:rPr lang="en-US" dirty="0" smtClean="0"/>
              <a:t> </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u="sng" dirty="0"/>
              <a:t>Expected height </a:t>
            </a:r>
            <a:r>
              <a:rPr lang="en-US" u="sng" dirty="0" err="1"/>
              <a:t>upto</a:t>
            </a:r>
            <a:r>
              <a:rPr lang="en-US" u="sng" dirty="0"/>
              <a:t> 12 </a:t>
            </a:r>
            <a:r>
              <a:rPr lang="en-US" u="sng" dirty="0" err="1"/>
              <a:t>yrs</a:t>
            </a:r>
            <a:r>
              <a:rPr lang="en-US" u="sng" dirty="0"/>
              <a:t> </a:t>
            </a:r>
            <a:endParaRPr lang="en-US" dirty="0"/>
          </a:p>
          <a:p>
            <a:r>
              <a:rPr lang="en-US" dirty="0"/>
              <a:t>Length or height (in </a:t>
            </a:r>
            <a:r>
              <a:rPr lang="en-US" dirty="0" err="1"/>
              <a:t>cms</a:t>
            </a:r>
            <a:r>
              <a:rPr lang="en-US" dirty="0"/>
              <a:t>) = age in years x 6 +77 (</a:t>
            </a:r>
            <a:r>
              <a:rPr lang="en-US" dirty="0" err="1"/>
              <a:t>wheech’s</a:t>
            </a:r>
            <a:r>
              <a:rPr lang="en-US" dirty="0"/>
              <a:t> formula ) </a:t>
            </a:r>
          </a:p>
          <a:p>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290765205"/>
              </p:ext>
            </p:extLst>
          </p:nvPr>
        </p:nvGraphicFramePr>
        <p:xfrm>
          <a:off x="2671416" y="1366886"/>
          <a:ext cx="5999480" cy="3195693"/>
        </p:xfrm>
        <a:graphic>
          <a:graphicData uri="http://schemas.openxmlformats.org/drawingml/2006/table">
            <a:tbl>
              <a:tblPr firstRow="1" firstCol="1" bandRow="1">
                <a:tableStyleId>{5C22544A-7EE6-4342-B048-85BDC9FD1C3A}</a:tableStyleId>
              </a:tblPr>
              <a:tblGrid>
                <a:gridCol w="2994093"/>
                <a:gridCol w="3005387"/>
              </a:tblGrid>
              <a:tr h="499818">
                <a:tc>
                  <a:txBody>
                    <a:bodyPr/>
                    <a:lstStyle/>
                    <a:p>
                      <a:pPr marL="0" marR="0" algn="ctr">
                        <a:lnSpc>
                          <a:spcPct val="107000"/>
                        </a:lnSpc>
                        <a:spcBef>
                          <a:spcPts val="0"/>
                        </a:spcBef>
                        <a:spcAft>
                          <a:spcPts val="0"/>
                        </a:spcAft>
                      </a:pPr>
                      <a:r>
                        <a:rPr lang="en-US" sz="1200">
                          <a:effectLst/>
                        </a:rPr>
                        <a:t>Age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Approximate rate of increase in stature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07375">
                <a:tc>
                  <a:txBody>
                    <a:bodyPr/>
                    <a:lstStyle/>
                    <a:p>
                      <a:pPr marL="0" marR="0" algn="ctr">
                        <a:lnSpc>
                          <a:spcPct val="107000"/>
                        </a:lnSpc>
                        <a:spcBef>
                          <a:spcPts val="0"/>
                        </a:spcBef>
                        <a:spcAft>
                          <a:spcPts val="0"/>
                        </a:spcAft>
                      </a:pPr>
                      <a:r>
                        <a:rPr lang="en-US" sz="1200">
                          <a:effectLst/>
                        </a:rPr>
                        <a:t>Birth to 3 months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3.5cm/month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07375">
                <a:tc>
                  <a:txBody>
                    <a:bodyPr/>
                    <a:lstStyle/>
                    <a:p>
                      <a:pPr marL="0" marR="0" algn="ctr">
                        <a:lnSpc>
                          <a:spcPct val="107000"/>
                        </a:lnSpc>
                        <a:spcBef>
                          <a:spcPts val="0"/>
                        </a:spcBef>
                        <a:spcAft>
                          <a:spcPts val="0"/>
                        </a:spcAft>
                      </a:pPr>
                      <a:r>
                        <a:rPr lang="en-US" sz="1200">
                          <a:effectLst/>
                        </a:rPr>
                        <a:t>3 – 6 months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2.0cm/month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07375">
                <a:tc>
                  <a:txBody>
                    <a:bodyPr/>
                    <a:lstStyle/>
                    <a:p>
                      <a:pPr marL="0" marR="0" algn="ctr">
                        <a:lnSpc>
                          <a:spcPct val="107000"/>
                        </a:lnSpc>
                        <a:spcBef>
                          <a:spcPts val="0"/>
                        </a:spcBef>
                        <a:spcAft>
                          <a:spcPts val="0"/>
                        </a:spcAft>
                      </a:pPr>
                      <a:r>
                        <a:rPr lang="en-US" sz="1200">
                          <a:effectLst/>
                        </a:rPr>
                        <a:t>6 – 9 months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1.5cm/month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07375">
                <a:tc>
                  <a:txBody>
                    <a:bodyPr/>
                    <a:lstStyle/>
                    <a:p>
                      <a:pPr marL="0" marR="0" algn="ctr">
                        <a:lnSpc>
                          <a:spcPct val="107000"/>
                        </a:lnSpc>
                        <a:spcBef>
                          <a:spcPts val="0"/>
                        </a:spcBef>
                        <a:spcAft>
                          <a:spcPts val="0"/>
                        </a:spcAft>
                      </a:pPr>
                      <a:r>
                        <a:rPr lang="en-US" sz="1200">
                          <a:effectLst/>
                        </a:rPr>
                        <a:t>9 – 12 months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1.3cm/month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07375">
                <a:tc>
                  <a:txBody>
                    <a:bodyPr/>
                    <a:lstStyle/>
                    <a:p>
                      <a:pPr marL="0" marR="0" algn="ctr">
                        <a:lnSpc>
                          <a:spcPct val="107000"/>
                        </a:lnSpc>
                        <a:spcBef>
                          <a:spcPts val="0"/>
                        </a:spcBef>
                        <a:spcAft>
                          <a:spcPts val="0"/>
                        </a:spcAft>
                      </a:pPr>
                      <a:r>
                        <a:rPr lang="en-US" sz="1200">
                          <a:effectLst/>
                        </a:rPr>
                        <a:t>2 – 5 years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6 – 8cm/year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07375">
                <a:tc>
                  <a:txBody>
                    <a:bodyPr/>
                    <a:lstStyle/>
                    <a:p>
                      <a:pPr marL="0" marR="0" algn="ctr">
                        <a:lnSpc>
                          <a:spcPct val="107000"/>
                        </a:lnSpc>
                        <a:spcBef>
                          <a:spcPts val="0"/>
                        </a:spcBef>
                        <a:spcAft>
                          <a:spcPts val="0"/>
                        </a:spcAft>
                      </a:pPr>
                      <a:r>
                        <a:rPr lang="en-US" sz="1200">
                          <a:effectLst/>
                        </a:rPr>
                        <a:t>5 – 12 years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5cm/year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07375">
                <a:tc>
                  <a:txBody>
                    <a:bodyPr/>
                    <a:lstStyle/>
                    <a:p>
                      <a:pPr marL="0" marR="0" algn="ctr">
                        <a:lnSpc>
                          <a:spcPct val="107000"/>
                        </a:lnSpc>
                        <a:spcBef>
                          <a:spcPts val="0"/>
                        </a:spcBef>
                        <a:spcAft>
                          <a:spcPts val="0"/>
                        </a:spcAft>
                      </a:pPr>
                      <a:r>
                        <a:rPr lang="en-US" sz="1200">
                          <a:effectLst/>
                        </a:rPr>
                        <a:t>At birth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50cms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07375">
                <a:tc>
                  <a:txBody>
                    <a:bodyPr/>
                    <a:lstStyle/>
                    <a:p>
                      <a:pPr marL="0" marR="0" algn="ctr">
                        <a:lnSpc>
                          <a:spcPct val="107000"/>
                        </a:lnSpc>
                        <a:spcBef>
                          <a:spcPts val="0"/>
                        </a:spcBef>
                        <a:spcAft>
                          <a:spcPts val="0"/>
                        </a:spcAft>
                      </a:pPr>
                      <a:r>
                        <a:rPr lang="en-US" sz="1200">
                          <a:effectLst/>
                        </a:rPr>
                        <a:t>Gain during 1st Year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25cms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07375">
                <a:tc>
                  <a:txBody>
                    <a:bodyPr/>
                    <a:lstStyle/>
                    <a:p>
                      <a:pPr marL="0" marR="0" algn="ctr">
                        <a:lnSpc>
                          <a:spcPct val="107000"/>
                        </a:lnSpc>
                        <a:spcBef>
                          <a:spcPts val="0"/>
                        </a:spcBef>
                        <a:spcAft>
                          <a:spcPts val="0"/>
                        </a:spcAft>
                      </a:pPr>
                      <a:r>
                        <a:rPr lang="en-US" sz="1200">
                          <a:effectLst/>
                        </a:rPr>
                        <a:t>Gain during 2nd Year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12.5cms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07375">
                <a:tc>
                  <a:txBody>
                    <a:bodyPr/>
                    <a:lstStyle/>
                    <a:p>
                      <a:pPr marL="0" marR="0" algn="ctr">
                        <a:lnSpc>
                          <a:spcPct val="107000"/>
                        </a:lnSpc>
                        <a:spcBef>
                          <a:spcPts val="0"/>
                        </a:spcBef>
                        <a:spcAft>
                          <a:spcPts val="0"/>
                        </a:spcAft>
                      </a:pPr>
                      <a:r>
                        <a:rPr lang="en-US" sz="1200">
                          <a:effectLst/>
                        </a:rPr>
                        <a:t>Gain during 3rd Year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7.5 to 10cms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07375">
                <a:tc>
                  <a:txBody>
                    <a:bodyPr/>
                    <a:lstStyle/>
                    <a:p>
                      <a:pPr marL="0" marR="0" algn="ctr">
                        <a:lnSpc>
                          <a:spcPct val="107000"/>
                        </a:lnSpc>
                        <a:spcBef>
                          <a:spcPts val="0"/>
                        </a:spcBef>
                        <a:spcAft>
                          <a:spcPts val="0"/>
                        </a:spcAft>
                      </a:pPr>
                      <a:r>
                        <a:rPr lang="en-US" sz="1200">
                          <a:effectLst/>
                        </a:rPr>
                        <a:t>Gain during 3 – 12 years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5 to 7.5cms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07375">
                <a:tc>
                  <a:txBody>
                    <a:bodyPr/>
                    <a:lstStyle/>
                    <a:p>
                      <a:pPr marL="0" marR="0" algn="ctr">
                        <a:lnSpc>
                          <a:spcPct val="107000"/>
                        </a:lnSpc>
                        <a:spcBef>
                          <a:spcPts val="0"/>
                        </a:spcBef>
                        <a:spcAft>
                          <a:spcPts val="0"/>
                        </a:spcAft>
                      </a:pPr>
                      <a:r>
                        <a:rPr lang="en-US" sz="1200">
                          <a:effectLst/>
                        </a:rPr>
                        <a:t>Gain during 12 to 16 years( girls)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8cms/year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07375">
                <a:tc>
                  <a:txBody>
                    <a:bodyPr/>
                    <a:lstStyle/>
                    <a:p>
                      <a:pPr marL="0" marR="0" algn="ctr">
                        <a:lnSpc>
                          <a:spcPct val="107000"/>
                        </a:lnSpc>
                        <a:spcBef>
                          <a:spcPts val="0"/>
                        </a:spcBef>
                        <a:spcAft>
                          <a:spcPts val="0"/>
                        </a:spcAft>
                      </a:pPr>
                      <a:r>
                        <a:rPr lang="en-US" sz="1200">
                          <a:effectLst/>
                        </a:rPr>
                        <a:t>Gain during 14 to 18 years( boys)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10cms/year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851203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TM02836342[[fn=Ion]]</Template>
  <TotalTime>153</TotalTime>
  <Words>1234</Words>
  <Application>Microsoft Office PowerPoint</Application>
  <PresentationFormat>Widescreen</PresentationFormat>
  <Paragraphs>173</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Cambria Math</vt:lpstr>
      <vt:lpstr>Century Gothic</vt:lpstr>
      <vt:lpstr>Times New Roman</vt:lpstr>
      <vt:lpstr>Wingdings 3</vt:lpstr>
      <vt:lpstr>Ion</vt:lpstr>
      <vt:lpstr>Lecture 8 Anthropometry for Children</vt:lpstr>
      <vt:lpstr>Anthropometry for children</vt:lpstr>
      <vt:lpstr>Parameters of anthropometry </vt:lpstr>
      <vt:lpstr>Weight </vt:lpstr>
      <vt:lpstr>Growth velocity</vt:lpstr>
      <vt:lpstr>PowerPoint Presentation</vt:lpstr>
      <vt:lpstr>Length or Height</vt:lpstr>
      <vt:lpstr>PowerPoint Presentation</vt:lpstr>
      <vt:lpstr>Height velocity </vt:lpstr>
      <vt:lpstr>Head Circumference </vt:lpstr>
      <vt:lpstr>PowerPoint Presentation</vt:lpstr>
      <vt:lpstr>Chest circumference </vt:lpstr>
      <vt:lpstr>PowerPoint Presentation</vt:lpstr>
      <vt:lpstr>Mid-upper arm circumference  </vt:lpstr>
      <vt:lpstr>PowerPoint Presentation</vt:lpstr>
      <vt:lpstr>Skinfold thickness</vt:lpstr>
      <vt:lpstr>Assessment </vt:lpstr>
      <vt:lpstr>PowerPoint Presentation</vt:lpstr>
      <vt:lpstr>PowerPoint Presentation</vt:lpstr>
      <vt:lpstr>                     Thank You</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11 Nutrition Assessment (3)</dc:title>
  <dc:creator>umar farooq</dc:creator>
  <cp:lastModifiedBy>umar farooq</cp:lastModifiedBy>
  <cp:revision>33</cp:revision>
  <dcterms:created xsi:type="dcterms:W3CDTF">2017-04-16T16:58:29Z</dcterms:created>
  <dcterms:modified xsi:type="dcterms:W3CDTF">2018-02-22T05:51:31Z</dcterms:modified>
</cp:coreProperties>
</file>