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4" r:id="rId5"/>
    <p:sldId id="265" r:id="rId6"/>
    <p:sldId id="267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16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59027354002624188"/>
                  <c:y val="0.1087875857623060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03661840657015"/>
                  <c:y val="-8.376500809739334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6844646939294159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48.8</c:v>
                </c:pt>
                <c:pt idx="1">
                  <c:v>9.5</c:v>
                </c:pt>
                <c:pt idx="2">
                  <c:v>3.4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50676364606966506"/>
                  <c:y val="8.799504228638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03661840657015"/>
                  <c:y val="-8.37650080973934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73482346964703E-2"/>
                  <c:y val="-0.10240157480314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6844646939294192"/>
                  <c:y val="-6.16214329591779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395.5</c:v>
                </c:pt>
                <c:pt idx="1">
                  <c:v>70.5</c:v>
                </c:pt>
                <c:pt idx="2">
                  <c:v>42.6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 smtClean="0"/>
            <a:t>Total : 62.3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2B19-30B1-4BB9-B691-73375CC3E308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99C5-D9F7-4D7F-A45E-4A6A2345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F3FB4-9F30-41BC-95C7-CDD88373A44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EE639-0898-417C-803F-FDE3E0A91354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4AE14-E827-41E6-9A10-A216F9C41B66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03CFC-8EFC-421E-BE4A-50A0C7EA86D0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DC275-7BA9-4CDC-9D21-BE9187FC52A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3DB8-8C69-42C5-947F-C4176FB35C1C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E9480-4774-46A5-8E83-FF7660275856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CE9D-66B6-48BE-A20C-DBF75C5A3F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F36F-2211-4C88-A7DB-8FF5A82BB0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0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4C67-DF3B-4404-9408-E2F00AFA1F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0840-EFF6-45D6-A306-C803A9309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0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DBCD-D9E7-4549-B65D-21BEF87D4B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724B-CB7F-46D0-826C-1FD21D8A97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Zahoor</a:t>
            </a:r>
            <a:r>
              <a:rPr lang="en-US" b="1" dirty="0">
                <a:solidFill>
                  <a:srgbClr val="FF0000"/>
                </a:solidFill>
              </a:rPr>
              <a:t> Hussain </a:t>
            </a:r>
            <a:r>
              <a:rPr lang="en-US" b="1" dirty="0">
                <a:solidFill>
                  <a:srgbClr val="140585"/>
                </a:solidFill>
              </a:rPr>
              <a:t>			H</a:t>
            </a:r>
            <a:r>
              <a:rPr lang="en-US" b="1" dirty="0">
                <a:solidFill>
                  <a:srgbClr val="7030A0"/>
                </a:solidFill>
              </a:rPr>
              <a:t>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 </a:t>
            </a:r>
            <a:r>
              <a:rPr lang="en-US" sz="1400" b="1" i="1" dirty="0">
                <a:solidFill>
                  <a:srgbClr val="C00000"/>
                </a:solidFill>
              </a:rPr>
              <a:t>Horticulture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9E7A-1369-4A51-8704-52CD943F71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1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9298-12EF-48F6-ABEC-332776431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A36F-0B85-4C21-BA21-66C1CE974B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11DA-2906-4006-AAFF-0D592A0D88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B0F8-08E1-409C-83CD-4F0B1D0086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F67D-2397-47E5-B9A6-D4E56E3CDC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9EE0-B56D-4117-B061-C706099333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DB77-1F06-4B9A-8443-8ECAA2A63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E479-22E9-4AA7-BC01-BAD69B4EAA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C422-2DC1-4A5A-B01E-68A82844CA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EB2F-AB0D-4C12-A2D7-7EAE9CD3D7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1C9F-980E-4318-AE4D-20ADB50BEC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CD46-5CA4-49C2-924E-C9DB556A0D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F839-85F0-4922-AE5E-3BABA5EB85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9752-450F-4DCE-B93B-528F7D610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66DB7-30EC-4CF4-A909-638A635D16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FBC9B-88E6-4D75-9213-ECA2A25172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.fotocommunity.com/photos/16023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6890"/>
            <a:ext cx="9143999" cy="55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65931"/>
            <a:ext cx="3810000" cy="707886"/>
          </a:xfrm>
          <a:ln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GUAVA</a:t>
            </a:r>
          </a:p>
        </p:txBody>
      </p:sp>
    </p:spTree>
    <p:extLst>
      <p:ext uri="{BB962C8B-B14F-4D97-AF65-F5344CB8AC3E}">
        <p14:creationId xmlns:p14="http://schemas.microsoft.com/office/powerpoint/2010/main" val="26856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Problems 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724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 smtClean="0">
                <a:latin typeface="Arial" charset="0"/>
                <a:cs typeface="Arial" charset="0"/>
              </a:rPr>
              <a:t>Fruit Fly 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Very destructive to guava – summer crop particularly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Female punctures the fruit to lay eggs – larvae hatch after few days and start eating the fruit flesh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Fruit drops and quickly rots on the ground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Control: buried the fallen fruit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err="1" smtClean="0">
                <a:latin typeface="Arial" charset="0"/>
                <a:cs typeface="Arial" charset="0"/>
              </a:rPr>
              <a:t>Diptrex</a:t>
            </a:r>
            <a:r>
              <a:rPr lang="en-US" altLang="en-US" sz="1900" dirty="0" smtClean="0">
                <a:latin typeface="Arial" charset="0"/>
                <a:cs typeface="Arial" charset="0"/>
              </a:rPr>
              <a:t> – 250 g per 100 L water – spray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Traps  4-6 in one acre  and used methyl euginol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2300" b="1" dirty="0" smtClean="0">
                <a:latin typeface="Arial" charset="0"/>
                <a:cs typeface="Arial" charset="0"/>
              </a:rPr>
              <a:t>Dieback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Occurs where spring and early irrigation stopped to discourage the summer crop 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 smtClean="0">
                <a:latin typeface="Arial" charset="0"/>
                <a:cs typeface="Arial" charset="0"/>
              </a:rPr>
              <a:t>Lack of available moisture and foliage reduces transpiration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19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29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95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37338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Native to tropical America, Peru, Mexico and Cuba 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High dietary value, good taste and rich source of vitamin 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Punjab: </a:t>
            </a:r>
            <a:r>
              <a:rPr lang="en-US" altLang="en-US" sz="2800" dirty="0" err="1" smtClean="0"/>
              <a:t>Shiekhupura</a:t>
            </a:r>
            <a:r>
              <a:rPr lang="en-US" altLang="en-US" sz="2800" dirty="0" smtClean="0"/>
              <a:t>, Gujranwala and Lahore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Sindh: Pear shaped small seed core- </a:t>
            </a:r>
            <a:r>
              <a:rPr lang="en-US" altLang="en-US" sz="2800" dirty="0" err="1" smtClean="0"/>
              <a:t>Larkana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Dadu</a:t>
            </a:r>
            <a:r>
              <a:rPr lang="en-US" altLang="en-US" sz="2800" dirty="0" smtClean="0"/>
              <a:t>, Shikarpur and Hyderabad district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800" dirty="0" smtClean="0"/>
              <a:t>KPK: </a:t>
            </a:r>
            <a:r>
              <a:rPr lang="en-US" altLang="en-US" sz="2800" dirty="0" err="1" smtClean="0"/>
              <a:t>Mardan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Hazara</a:t>
            </a:r>
            <a:r>
              <a:rPr lang="en-US" altLang="en-US" sz="2800" dirty="0" smtClean="0"/>
              <a:t> district</a:t>
            </a:r>
          </a:p>
        </p:txBody>
      </p:sp>
    </p:spTree>
    <p:extLst>
      <p:ext uri="{BB962C8B-B14F-4D97-AF65-F5344CB8AC3E}">
        <p14:creationId xmlns:p14="http://schemas.microsoft.com/office/powerpoint/2010/main" val="6367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03200" y="1549400"/>
          <a:ext cx="5588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512.3</a:t>
            </a:r>
          </a:p>
        </p:txBody>
      </p:sp>
    </p:spTree>
    <p:extLst>
      <p:ext uri="{BB962C8B-B14F-4D97-AF65-F5344CB8AC3E}">
        <p14:creationId xmlns:p14="http://schemas.microsoft.com/office/powerpoint/2010/main" val="17357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B. name : </a:t>
            </a:r>
            <a:r>
              <a:rPr lang="en-US" i="1" dirty="0" err="1" smtClean="0"/>
              <a:t>Psidium</a:t>
            </a:r>
            <a:r>
              <a:rPr lang="en-US" i="1" dirty="0" smtClean="0"/>
              <a:t> </a:t>
            </a:r>
            <a:r>
              <a:rPr lang="en-US" i="1" dirty="0" err="1" smtClean="0"/>
              <a:t>guajava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Family name: </a:t>
            </a:r>
            <a:r>
              <a:rPr lang="en-US" dirty="0" err="1" smtClean="0"/>
              <a:t>Myrtaceae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P. Ca</a:t>
            </a:r>
            <a:r>
              <a:rPr lang="en-US" i="1" dirty="0" smtClean="0">
                <a:solidFill>
                  <a:prstClr val="black"/>
                </a:solidFill>
              </a:rPr>
              <a:t>ttleianums (strawberry guava)</a:t>
            </a: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P. </a:t>
            </a:r>
            <a:r>
              <a:rPr lang="en-US" i="1" dirty="0" err="1" smtClean="0">
                <a:solidFill>
                  <a:prstClr val="black"/>
                </a:solidFill>
              </a:rPr>
              <a:t>Araca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prstClr val="black"/>
                </a:solidFill>
              </a:rPr>
              <a:t>P. </a:t>
            </a:r>
            <a:r>
              <a:rPr lang="en-US" i="1" dirty="0" err="1" smtClean="0">
                <a:solidFill>
                  <a:prstClr val="black"/>
                </a:solidFill>
              </a:rPr>
              <a:t>Guineense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109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124200" cy="457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000" dirty="0" smtClean="0"/>
              <a:t>Naturally busy and spreading</a:t>
            </a:r>
          </a:p>
          <a:p>
            <a:r>
              <a:rPr lang="en-US" sz="2000" dirty="0" smtClean="0"/>
              <a:t>Bark of the trunk tends to be bright, smooth and scaly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Leaves</a:t>
            </a:r>
          </a:p>
          <a:p>
            <a:r>
              <a:rPr lang="en-US" sz="2000" dirty="0" smtClean="0"/>
              <a:t>Light green</a:t>
            </a:r>
          </a:p>
          <a:p>
            <a:r>
              <a:rPr lang="en-US" sz="2000" dirty="0" smtClean="0"/>
              <a:t>7-15 cm long</a:t>
            </a:r>
          </a:p>
          <a:p>
            <a:r>
              <a:rPr lang="en-US" sz="2000" dirty="0" smtClean="0"/>
              <a:t>Oblong and pubescent below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Flowers</a:t>
            </a:r>
          </a:p>
          <a:p>
            <a:r>
              <a:rPr lang="en-US" sz="2000" dirty="0" smtClean="0"/>
              <a:t>Flower buds are mixed, complete</a:t>
            </a:r>
          </a:p>
          <a:p>
            <a:r>
              <a:rPr lang="en-US" sz="2000" dirty="0" smtClean="0"/>
              <a:t>Born singly or in group of 2-3 in the axils of leaves</a:t>
            </a:r>
          </a:p>
          <a:p>
            <a:r>
              <a:rPr lang="en-US" sz="2000" dirty="0" smtClean="0"/>
              <a:t>Fruit: berry with a large seedy core</a:t>
            </a:r>
          </a:p>
          <a:p>
            <a:r>
              <a:rPr lang="en-US" sz="2000" dirty="0" smtClean="0"/>
              <a:t>Round or Pyriform</a:t>
            </a:r>
          </a:p>
          <a:p>
            <a:r>
              <a:rPr lang="en-US" sz="2000" dirty="0" smtClean="0"/>
              <a:t>Red, yellowish and white fleshed</a:t>
            </a:r>
          </a:p>
          <a:p>
            <a:r>
              <a:rPr lang="en-US" sz="2000" dirty="0" smtClean="0"/>
              <a:t>Skin may be smooth</a:t>
            </a:r>
          </a:p>
          <a:p>
            <a:r>
              <a:rPr lang="en-US" sz="2000" dirty="0" smtClean="0"/>
              <a:t>Dominant musky flavor with mild acidity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guides.sfgate.com/DM-Resize/photos.demandstudios.com/getty/article/191/196/skd286722sdc_XS.jpg?w=442&amp;h=442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71" y="3200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subs.com/Photos/gu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98" y="762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featdiabetes.org/wp-content/uploads/2013/09/Food-gu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287017"/>
            <a:ext cx="3041074" cy="42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Grown in tropical and subtropical regions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Can be grown on wide range of soils – heavy clay to light sandy soil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pH range: 4.5 – 8.5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Tolerant to wet and saline conditions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Proper care and good soil will make guava trees highly productive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Cold sensitive and can't resist  long periods of frost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Mean summer temperature requirement for commercial guava production – 20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(Minimum requirement)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Temperature below this range may lead to complete crop loss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Optimum temperature: 23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– 28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Guava doesn’t tolerate high temperatures of desert regions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Rains and high humidity during ripening – skin damage </a:t>
            </a:r>
          </a:p>
        </p:txBody>
      </p:sp>
    </p:spTree>
    <p:extLst>
      <p:ext uri="{BB962C8B-B14F-4D97-AF65-F5344CB8AC3E}">
        <p14:creationId xmlns:p14="http://schemas.microsoft.com/office/powerpoint/2010/main" val="10366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74712"/>
            <a:ext cx="4114800" cy="1015663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 and Planting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Generally propagated through seeds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Selected fruits soaked in water for several days until the seeds separate and settle down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These seeds germinate better because </a:t>
            </a:r>
            <a:r>
              <a:rPr lang="en-US" altLang="en-US" sz="2400" dirty="0" err="1" smtClean="0"/>
              <a:t>testa</a:t>
            </a:r>
            <a:r>
              <a:rPr lang="en-US" altLang="en-US" sz="2400" dirty="0" smtClean="0"/>
              <a:t> is somewhat soft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Seed planted in beds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Some good varieties propagated vegetatively through budding and grafting and cuttings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Seedlings raised as rootstock and grafted/budded in March and August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Soft-wood stem cuttings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Plants grown in nursery will later shifted to orchards – square system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Also raised as Fillers in mango orchard –  start bearing in 2 years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64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Careful irrigation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Young trees – irrigation frequency must be high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Heavy irrigation during fruiting – induce good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Withholding irrigation during spring – reduces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Prolong drought conditions until summer  - inhibit fruiting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smtClean="0"/>
              <a:t>Pruning frequently – only to remove suckers, dried and diseased woods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318311"/>
              </p:ext>
            </p:extLst>
          </p:nvPr>
        </p:nvGraphicFramePr>
        <p:xfrm>
          <a:off x="152400" y="4038600"/>
          <a:ext cx="8839199" cy="219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05"/>
                <a:gridCol w="1498169"/>
                <a:gridCol w="1498169"/>
                <a:gridCol w="1423261"/>
                <a:gridCol w="1722895"/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 of Plant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FYM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Urea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DAP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SoP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</a:t>
                      </a:r>
                      <a:r>
                        <a:rPr lang="en-US" sz="1800" baseline="0" dirty="0" smtClean="0"/>
                        <a:t> year old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125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year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0"/>
                      </a:pPr>
                      <a:r>
                        <a:rPr lang="en-US" sz="1800" dirty="0" smtClean="0"/>
                        <a:t>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year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 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500 g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year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40"/>
                      </a:pPr>
                      <a:r>
                        <a:rPr lang="en-US" sz="1800" dirty="0" smtClean="0"/>
                        <a:t>kg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750 g </a:t>
                      </a:r>
                      <a:endParaRPr lang="en-US" sz="1800" dirty="0"/>
                    </a:p>
                  </a:txBody>
                  <a:tcPr marT="45680" marB="4568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year and &gt; 5 year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 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kg </a:t>
                      </a:r>
                      <a:endParaRPr lang="en-US" sz="1800" dirty="0"/>
                    </a:p>
                  </a:txBody>
                  <a:tcPr marT="45680" marB="456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1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556</Words>
  <Application>Microsoft Office PowerPoint</Application>
  <PresentationFormat>On-screen Show (4:3)</PresentationFormat>
  <Paragraphs>116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GUAVA</vt:lpstr>
      <vt:lpstr>Introduction</vt:lpstr>
      <vt:lpstr>Area (000 ha) </vt:lpstr>
      <vt:lpstr>PowerPoint Presentation</vt:lpstr>
      <vt:lpstr>Tree</vt:lpstr>
      <vt:lpstr>PowerPoint Presentation</vt:lpstr>
      <vt:lpstr>Soil and Climate </vt:lpstr>
      <vt:lpstr>Propagation and Planting </vt:lpstr>
      <vt:lpstr>Cultural Practices </vt:lpstr>
      <vt:lpstr>Problems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GUAVA</dc:title>
  <dc:creator>Zahoor HUssain</dc:creator>
  <cp:lastModifiedBy>Zahoor HUssain</cp:lastModifiedBy>
  <cp:revision>26</cp:revision>
  <dcterms:created xsi:type="dcterms:W3CDTF">2015-05-16T18:53:18Z</dcterms:created>
  <dcterms:modified xsi:type="dcterms:W3CDTF">2016-05-04T06:12:30Z</dcterms:modified>
</cp:coreProperties>
</file>