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3" r:id="rId2"/>
    <p:sldId id="286" r:id="rId3"/>
    <p:sldId id="287" r:id="rId4"/>
    <p:sldId id="289" r:id="rId5"/>
    <p:sldId id="290" r:id="rId6"/>
    <p:sldId id="297" r:id="rId7"/>
    <p:sldId id="298" r:id="rId8"/>
    <p:sldId id="299" r:id="rId9"/>
    <p:sldId id="300" r:id="rId10"/>
    <p:sldId id="301" r:id="rId11"/>
    <p:sldId id="291" r:id="rId12"/>
    <p:sldId id="292" r:id="rId13"/>
    <p:sldId id="257" r:id="rId14"/>
    <p:sldId id="303" r:id="rId15"/>
    <p:sldId id="259" r:id="rId16"/>
    <p:sldId id="304" r:id="rId17"/>
    <p:sldId id="260" r:id="rId18"/>
    <p:sldId id="305" r:id="rId19"/>
    <p:sldId id="261" r:id="rId20"/>
    <p:sldId id="262" r:id="rId21"/>
    <p:sldId id="263" r:id="rId22"/>
    <p:sldId id="306" r:id="rId23"/>
    <p:sldId id="264" r:id="rId24"/>
    <p:sldId id="296" r:id="rId25"/>
    <p:sldId id="265" r:id="rId26"/>
    <p:sldId id="266" r:id="rId27"/>
    <p:sldId id="267" r:id="rId28"/>
    <p:sldId id="268" r:id="rId29"/>
    <p:sldId id="269" r:id="rId30"/>
    <p:sldId id="302" r:id="rId31"/>
    <p:sldId id="276" r:id="rId32"/>
    <p:sldId id="309" r:id="rId33"/>
    <p:sldId id="277" r:id="rId34"/>
    <p:sldId id="310" r:id="rId35"/>
    <p:sldId id="278" r:id="rId36"/>
    <p:sldId id="311" r:id="rId37"/>
    <p:sldId id="279" r:id="rId38"/>
    <p:sldId id="280" r:id="rId39"/>
    <p:sldId id="281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1E4BB-4181-4109-8173-1265AF270BBA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38C5-35C0-40E3-88E8-41066BC91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AF01-F8EC-4BEA-A662-E599873D4A94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9155-694B-40BD-A382-ED2ADB932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ED-CBCC-4A2E-A192-B77FD9925FD5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C6E3-B660-4CC5-92B2-B134784BAC3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E18E-A70F-4640-9675-D23730859B59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EFA2-961F-4568-83F6-C1510C738870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7DE-BE30-4331-BF54-3F1D04C72A0B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9F68-74FE-4805-8A22-EAE6B467F3D8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6515-78ED-4569-B1F7-CEE3BB9FB8DC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C62C-27EA-44A9-A101-5990870C7D0A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0376-3350-48F9-923C-6A4822D1E10C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F06F-EE92-4BA1-98F7-0EC964836975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1F5BD-19ED-43A8-876F-195EB617E25F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B8E0-F2C1-4AA5-9F1F-29B92F5D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	</a:t>
            </a:r>
            <a:r>
              <a:rPr lang="en-US" sz="4800" b="1" dirty="0" err="1" smtClean="0"/>
              <a:t>Carotenoids</a:t>
            </a:r>
            <a:endParaRPr lang="en-US" b="1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3200" i="1" dirty="0" smtClean="0"/>
              <a:t>Be</a:t>
            </a:r>
            <a:r>
              <a:rPr lang="en-US" sz="3200" dirty="0" smtClean="0"/>
              <a:t>ta-Carotene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err="1" smtClean="0"/>
              <a:t>Lutein</a:t>
            </a:r>
            <a:r>
              <a:rPr lang="en-US" sz="3200" dirty="0" smtClean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err="1" smtClean="0"/>
              <a:t>Lycopene</a:t>
            </a:r>
            <a:r>
              <a:rPr lang="en-US" sz="3200" dirty="0" smtClean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Xanthophylls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338" name="Picture 2" descr="C:\Users\Afzal\Desktop\CarotenoidsFBMeme-0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 descr="C:\Users\Afzal\Desktop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 descr="C:\Users\Afzal\Desktop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Beta-Carotene?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dirty="0" smtClean="0"/>
              <a:t>Beta-carotene is the most common form of carotene and belongs to the group of </a:t>
            </a:r>
            <a:r>
              <a:rPr lang="en-US" dirty="0" err="1" smtClean="0"/>
              <a:t>terpenoids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Pure beta-carotene is red to purple colored oil. </a:t>
            </a:r>
          </a:p>
          <a:p>
            <a:pPr algn="just"/>
            <a:r>
              <a:rPr lang="en-US" dirty="0" smtClean="0"/>
              <a:t>It is not soluble in water. Beta-carotene which is used in drinks is encapsulated with starch or gelatin to make it soluble.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CD-9A40-4731-A21A-4FFCE40075F3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Beta-carotene occurs in colored fruits and vegetables such as mango, apricot, sweet potatoes, carrots, kale, broccoli, spinach, turnip greens, winter squash and collard greens.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Health Benefits of Beta-Carotene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Beta-carotene has received a lot of attention as potential anti-cancer and anti-aging </a:t>
            </a:r>
            <a:r>
              <a:rPr lang="en-US" dirty="0" err="1" smtClean="0"/>
              <a:t>phytochemical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Beta-carotene is a powerful antioxidant, protecting the cells of the body from damage caused by free radicals. </a:t>
            </a:r>
          </a:p>
          <a:p>
            <a:r>
              <a:rPr lang="en-US" dirty="0" smtClean="0"/>
              <a:t>Studies indicate that diets low in beta-carotene can increase the body's susceptibility to damage from free radicals, resulting in an increased risk of chronic diseases like heart disease and cancers.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7AC0-4809-479E-AB82-2BBB786039CB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/>
          <a:lstStyle/>
          <a:p>
            <a:pPr algn="just"/>
            <a:r>
              <a:rPr lang="en-US" dirty="0" smtClean="0"/>
              <a:t>Beta-carotene supplements may help reduce sun induced skin damage. </a:t>
            </a:r>
          </a:p>
          <a:p>
            <a:pPr algn="just"/>
            <a:r>
              <a:rPr lang="en-US" dirty="0" smtClean="0"/>
              <a:t>Smokers should avoid large doses of beta carotene supplements. </a:t>
            </a:r>
          </a:p>
          <a:p>
            <a:pPr algn="just"/>
            <a:r>
              <a:rPr lang="en-US" dirty="0" smtClean="0"/>
              <a:t>Beta-carotene is one of the many </a:t>
            </a:r>
            <a:r>
              <a:rPr lang="en-US" dirty="0" err="1" smtClean="0"/>
              <a:t>carotenoids</a:t>
            </a:r>
            <a:r>
              <a:rPr lang="en-US" dirty="0" smtClean="0"/>
              <a:t> that our body can convert into vitamin A (retinol).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Anti-cancer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Beta-carotene acts as an anti-cancer agent through its antioxidant property but it also seems to stimulate cell to cell communication. </a:t>
            </a:r>
          </a:p>
          <a:p>
            <a:pPr algn="just"/>
            <a:r>
              <a:rPr lang="en-US" dirty="0" smtClean="0"/>
              <a:t>Poor communication between cells may eventually lead to cancer. </a:t>
            </a:r>
          </a:p>
          <a:p>
            <a:pPr algn="just"/>
            <a:r>
              <a:rPr lang="en-US" dirty="0" smtClean="0"/>
              <a:t>However, beta-carotene may cause adverse effects on smokers. </a:t>
            </a:r>
          </a:p>
          <a:p>
            <a:pPr algn="just"/>
            <a:r>
              <a:rPr lang="en-US" dirty="0" smtClean="0"/>
              <a:t>Two studies indicate that heavy smokers and drinkers may have an increased risk of lung cancer or heart disease, when taking daily more than 20 mg synthetic beta-carotene as supplements.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3223-A527-4784-9C03-30FFCBBA6A47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US" dirty="0" smtClean="0"/>
              <a:t>A study by Harvard School of Public Health published in January 2004 issue of Cancer Epidemiology Biomarkers and Prevention indicates that beta-carotene consumed as part of natural foods has no such negative effects.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Skin protection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Studies have demonstrated that beta-carotene may be used for skin protection: </a:t>
            </a:r>
          </a:p>
          <a:p>
            <a:pPr algn="just"/>
            <a:r>
              <a:rPr lang="en-US" dirty="0" smtClean="0"/>
              <a:t>it reduces UV-induced redness of the skin and improves </a:t>
            </a:r>
            <a:r>
              <a:rPr lang="en-US" dirty="0" err="1" smtClean="0"/>
              <a:t>melasma</a:t>
            </a:r>
            <a:r>
              <a:rPr lang="en-US" dirty="0" smtClean="0"/>
              <a:t>. Beta-carotene is often use in supplements or topical creams to protect our skin. </a:t>
            </a:r>
          </a:p>
          <a:p>
            <a:pPr algn="just"/>
            <a:r>
              <a:rPr lang="en-US" dirty="0" smtClean="0"/>
              <a:t>Too much intake of beta-carotene can result in </a:t>
            </a:r>
            <a:r>
              <a:rPr lang="en-US" dirty="0" err="1" smtClean="0"/>
              <a:t>carotenodermia</a:t>
            </a:r>
            <a:r>
              <a:rPr lang="en-US" dirty="0" smtClean="0"/>
              <a:t>, a condition that shows a yellowish discoloration of the skin. </a:t>
            </a:r>
          </a:p>
          <a:p>
            <a:pPr algn="just"/>
            <a:r>
              <a:rPr lang="en-US" dirty="0" smtClean="0"/>
              <a:t>This is reversible and harmless.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3148-C66A-463B-A3DB-029213AFB6E7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Afzal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Heart health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Epidemiological studies show that beta-carotene may improve our heart health by decreasing blood pressure. </a:t>
            </a:r>
          </a:p>
          <a:p>
            <a:pPr algn="just"/>
            <a:r>
              <a:rPr lang="en-US" dirty="0" smtClean="0"/>
              <a:t>Beta-carotene may also help to prevent arteriosclerosis by inhibiting the oxidation of lipids.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53C-147D-4833-97D3-EFA2C301CA05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Facts about Beta-Carotene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Beta-Carotene is a yellow pigment naturally occurring in fruits and vegetables. </a:t>
            </a:r>
          </a:p>
          <a:p>
            <a:r>
              <a:rPr lang="en-US" dirty="0" smtClean="0"/>
              <a:t>It also known as a </a:t>
            </a:r>
            <a:r>
              <a:rPr lang="en-US" dirty="0" err="1" smtClean="0"/>
              <a:t>provitamin</a:t>
            </a:r>
            <a:r>
              <a:rPr lang="en-US" dirty="0" smtClean="0"/>
              <a:t> because it can be converted in our body into vitamin A after oxidative cleavage by beta-carotene 15, 150-dioxygenase. </a:t>
            </a:r>
          </a:p>
          <a:p>
            <a:r>
              <a:rPr lang="en-US" dirty="0" smtClean="0"/>
              <a:t>In plants, beta-carotene, acts as an anti-oxidant and neutralizes singlet oxygen radicals formed during photosynthesis.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8831-6963-45DC-A6D7-8DC52F4688EB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US" dirty="0" smtClean="0"/>
              <a:t>Cooking improves the availability of </a:t>
            </a:r>
            <a:r>
              <a:rPr lang="en-US" dirty="0" err="1" smtClean="0"/>
              <a:t>carotenoids</a:t>
            </a:r>
            <a:r>
              <a:rPr lang="en-US" dirty="0" smtClean="0"/>
              <a:t> in foods. </a:t>
            </a:r>
          </a:p>
          <a:p>
            <a:pPr algn="just"/>
            <a:r>
              <a:rPr lang="en-US" dirty="0" smtClean="0"/>
              <a:t>However, prolonged cooking should be avoided to prevent the formation of change of beta-carotene into the </a:t>
            </a:r>
            <a:r>
              <a:rPr lang="en-US" dirty="0" err="1" smtClean="0"/>
              <a:t>cis</a:t>
            </a:r>
            <a:r>
              <a:rPr lang="en-US" dirty="0" smtClean="0"/>
              <a:t>-configuration.</a:t>
            </a:r>
            <a:br>
              <a:rPr lang="en-US" dirty="0" smtClean="0"/>
            </a:br>
            <a:r>
              <a:rPr lang="en-US" b="1" dirty="0" smtClean="0"/>
              <a:t>Synonyms</a:t>
            </a:r>
          </a:p>
          <a:p>
            <a:pPr algn="just"/>
            <a:r>
              <a:rPr lang="en-US" dirty="0" smtClean="0"/>
              <a:t>Pro-vitamin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Lutein</a:t>
            </a:r>
            <a:r>
              <a:rPr lang="en-US" b="1" dirty="0" smtClean="0"/>
              <a:t>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is an antioxidant, which belongs to the </a:t>
            </a:r>
            <a:r>
              <a:rPr lang="en-US" dirty="0" err="1" smtClean="0"/>
              <a:t>carotenoid</a:t>
            </a:r>
            <a:r>
              <a:rPr lang="en-US" dirty="0" smtClean="0"/>
              <a:t> family. </a:t>
            </a:r>
          </a:p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is a yellow </a:t>
            </a:r>
            <a:r>
              <a:rPr lang="en-US" dirty="0" err="1" smtClean="0"/>
              <a:t>coloured</a:t>
            </a:r>
            <a:r>
              <a:rPr lang="en-US" dirty="0" smtClean="0"/>
              <a:t> pigment. </a:t>
            </a:r>
          </a:p>
          <a:p>
            <a:pPr algn="just"/>
            <a:r>
              <a:rPr lang="en-US" dirty="0" smtClean="0"/>
              <a:t>Although </a:t>
            </a:r>
            <a:r>
              <a:rPr lang="en-US" dirty="0" err="1" smtClean="0"/>
              <a:t>lutein</a:t>
            </a:r>
            <a:r>
              <a:rPr lang="en-US" dirty="0" smtClean="0"/>
              <a:t> is not categorized as a vitamin, dietary </a:t>
            </a:r>
            <a:r>
              <a:rPr lang="en-US" dirty="0" err="1" smtClean="0"/>
              <a:t>lutein</a:t>
            </a:r>
            <a:r>
              <a:rPr lang="en-US" dirty="0" smtClean="0"/>
              <a:t> is believed to be an essential nutrient for normal vision. </a:t>
            </a:r>
          </a:p>
          <a:p>
            <a:pPr algn="just"/>
            <a:r>
              <a:rPr lang="en-US" dirty="0" smtClean="0"/>
              <a:t>Because </a:t>
            </a:r>
            <a:r>
              <a:rPr lang="en-US" dirty="0" err="1" smtClean="0"/>
              <a:t>lutein</a:t>
            </a:r>
            <a:r>
              <a:rPr lang="en-US" dirty="0" smtClean="0"/>
              <a:t> is fat soluble, a deficiency may occur if fat digestion is impaired.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30A-4CBA-456B-977C-C90DCADCEFA9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color of an egg yolk is from the </a:t>
            </a:r>
            <a:r>
              <a:rPr lang="en-US" dirty="0" err="1" smtClean="0"/>
              <a:t>xanthophyll</a:t>
            </a:r>
            <a:r>
              <a:rPr lang="en-US" dirty="0" smtClean="0"/>
              <a:t> </a:t>
            </a:r>
            <a:r>
              <a:rPr lang="en-US" dirty="0" err="1" smtClean="0"/>
              <a:t>carotenoids</a:t>
            </a:r>
            <a:r>
              <a:rPr lang="en-US" dirty="0" smtClean="0"/>
              <a:t> </a:t>
            </a:r>
            <a:r>
              <a:rPr lang="en-US" dirty="0" err="1" smtClean="0"/>
              <a:t>lutein</a:t>
            </a:r>
            <a:r>
              <a:rPr lang="en-US" dirty="0" smtClean="0"/>
              <a:t> and </a:t>
            </a:r>
            <a:r>
              <a:rPr lang="en-US" dirty="0" err="1" smtClean="0"/>
              <a:t>zeaxanthin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C:\Users\Afzal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b="1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is found in egg yolk and many plants and vegetables, including red peppers, mustard, broccoli, zucchini, corn, garden peas, spinach, leek, collard greens and kale. </a:t>
            </a:r>
          </a:p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is responsible for the </a:t>
            </a:r>
            <a:r>
              <a:rPr lang="en-US" dirty="0" err="1" smtClean="0"/>
              <a:t>colouring</a:t>
            </a:r>
            <a:r>
              <a:rPr lang="en-US" dirty="0" smtClean="0"/>
              <a:t> of many fruits and vegetables.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FDAE-7002-4131-B2FB-6421FA525E36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Health Benefits of </a:t>
            </a:r>
            <a:r>
              <a:rPr lang="en-US" b="1" dirty="0" err="1" smtClean="0"/>
              <a:t>Lutein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is an antioxidant which is believed to be an essential nutrient for normal vision. </a:t>
            </a:r>
          </a:p>
          <a:p>
            <a:pPr algn="just"/>
            <a:r>
              <a:rPr lang="en-US" dirty="0" smtClean="0"/>
              <a:t>The protective role of </a:t>
            </a:r>
            <a:r>
              <a:rPr lang="en-US" dirty="0" err="1" smtClean="0"/>
              <a:t>lutein</a:t>
            </a:r>
            <a:r>
              <a:rPr lang="en-US" dirty="0" smtClean="0"/>
              <a:t> against eye damage is well document. </a:t>
            </a:r>
          </a:p>
          <a:p>
            <a:pPr algn="just"/>
            <a:r>
              <a:rPr lang="en-US" dirty="0" smtClean="0"/>
              <a:t>Studies have also indicated that </a:t>
            </a:r>
            <a:r>
              <a:rPr lang="en-US" dirty="0" err="1" smtClean="0"/>
              <a:t>lutein</a:t>
            </a:r>
            <a:r>
              <a:rPr lang="en-US" dirty="0" smtClean="0"/>
              <a:t> improves heart health, protects our skin against UV damage, reduces diabetes induced oxidative stress, and possesses anti-inflammatory and anti-cancer properties.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33D1-9328-41C6-9143-85332CC7FC7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Eye protection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central part of the retina, called the macula, contains macular pigments in which </a:t>
            </a:r>
            <a:r>
              <a:rPr lang="en-US" dirty="0" err="1" smtClean="0"/>
              <a:t>lutein</a:t>
            </a:r>
            <a:r>
              <a:rPr lang="en-US" dirty="0" smtClean="0"/>
              <a:t> is concentrated. </a:t>
            </a:r>
          </a:p>
          <a:p>
            <a:pPr algn="just"/>
            <a:r>
              <a:rPr lang="en-US" dirty="0" smtClean="0"/>
              <a:t>The yellow </a:t>
            </a:r>
            <a:r>
              <a:rPr lang="en-US" dirty="0" err="1" smtClean="0"/>
              <a:t>coloured</a:t>
            </a:r>
            <a:r>
              <a:rPr lang="en-US" dirty="0" smtClean="0"/>
              <a:t> pigments protect the retina from damage of the photo-oxidative affect of high-energy light. </a:t>
            </a:r>
          </a:p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offers eye protection by lowering the risk of age related vision loss, which causes gradual loss of central vision. </a:t>
            </a:r>
          </a:p>
          <a:p>
            <a:pPr algn="just"/>
            <a:r>
              <a:rPr lang="en-US" dirty="0" smtClean="0"/>
              <a:t>Age related vision loss or age related macular degeneration is caused by steady damage of the retina.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055F-60BA-4440-AB8F-EA5BB01CA11B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Heart health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can also reduce the risk for artery diseases. Studies have shown that persons with the highest </a:t>
            </a:r>
            <a:r>
              <a:rPr lang="en-US" dirty="0" err="1" smtClean="0"/>
              <a:t>lutein</a:t>
            </a:r>
            <a:r>
              <a:rPr lang="en-US" dirty="0" smtClean="0"/>
              <a:t> intake showed the lowest artery wall thickening. </a:t>
            </a:r>
          </a:p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also reduces the oxidation of LDL cholesterol thereby reducing the risk of artery clogging.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4FBC-2ED0-4DB7-83B6-F7FE5EE92754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Skin protection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can also reduce the risk of skin cancer and sunburn. </a:t>
            </a:r>
          </a:p>
          <a:p>
            <a:pPr algn="just"/>
            <a:r>
              <a:rPr lang="en-US" dirty="0" smtClean="0"/>
              <a:t>Under influence of sunlight, free radicals are formed inside the skin. </a:t>
            </a:r>
          </a:p>
          <a:p>
            <a:pPr algn="just"/>
            <a:r>
              <a:rPr lang="en-US" dirty="0" smtClean="0"/>
              <a:t>These free radicals can damage the DNA of cells. </a:t>
            </a:r>
          </a:p>
          <a:p>
            <a:pPr algn="just"/>
            <a:r>
              <a:rPr lang="en-US" dirty="0" err="1" smtClean="0"/>
              <a:t>Lutein</a:t>
            </a:r>
            <a:r>
              <a:rPr lang="en-US" dirty="0" smtClean="0"/>
              <a:t> can protect against the damaging effects of UV-B radiation.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7B18-A48A-43F3-9C31-30FB0D61EF9A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Afzal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Types of xanthophylls (among many others)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</a:t>
            </a:r>
            <a:r>
              <a:rPr lang="en-US" dirty="0" err="1" smtClean="0"/>
              <a:t>Zeaxanthin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Neoxanthin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Violaxanthin</a:t>
            </a:r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err="1" smtClean="0"/>
              <a:t>Flavoxanthin</a:t>
            </a:r>
            <a:endParaRPr lang="en-US" dirty="0" smtClean="0"/>
          </a:p>
          <a:p>
            <a:r>
              <a:rPr lang="en-US" dirty="0" smtClean="0"/>
              <a:t>E. α- and β-</a:t>
            </a:r>
            <a:r>
              <a:rPr lang="en-US" dirty="0" err="1" smtClean="0"/>
              <a:t>cryptoxanthin</a:t>
            </a:r>
            <a:endParaRPr lang="en-US" dirty="0" smtClean="0"/>
          </a:p>
          <a:p>
            <a:r>
              <a:rPr lang="en-US" dirty="0" smtClean="0"/>
              <a:t>F. </a:t>
            </a:r>
            <a:r>
              <a:rPr lang="en-US" dirty="0" err="1" smtClean="0"/>
              <a:t>Astaxanthin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Astaxanthin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Astaxanthin</a:t>
            </a:r>
            <a:r>
              <a:rPr lang="en-US" dirty="0" smtClean="0"/>
              <a:t> is a red </a:t>
            </a:r>
            <a:r>
              <a:rPr lang="en-US" dirty="0" err="1" smtClean="0"/>
              <a:t>carotenoid</a:t>
            </a:r>
            <a:r>
              <a:rPr lang="en-US" dirty="0" smtClean="0"/>
              <a:t> pigment. </a:t>
            </a:r>
            <a:r>
              <a:rPr lang="en-US" dirty="0" err="1" smtClean="0"/>
              <a:t>Astaxanthin</a:t>
            </a:r>
            <a:r>
              <a:rPr lang="en-US" dirty="0" smtClean="0"/>
              <a:t> is similar in structure than beta-carotene. </a:t>
            </a:r>
          </a:p>
          <a:p>
            <a:pPr algn="just"/>
            <a:r>
              <a:rPr lang="en-US" dirty="0" smtClean="0"/>
              <a:t>The small differences in structure causes large differences in the chemical properties.</a:t>
            </a:r>
          </a:p>
          <a:p>
            <a:pPr algn="just">
              <a:buNone/>
            </a:pPr>
            <a:r>
              <a:rPr lang="en-US" b="1" dirty="0" smtClean="0"/>
              <a:t>	Distribution</a:t>
            </a:r>
          </a:p>
          <a:p>
            <a:pPr algn="just"/>
            <a:r>
              <a:rPr lang="en-US" dirty="0" err="1" smtClean="0"/>
              <a:t>Astaxanthin</a:t>
            </a:r>
            <a:r>
              <a:rPr lang="en-US" dirty="0" smtClean="0"/>
              <a:t> is produced by microscopic small plants: the micro-alga </a:t>
            </a:r>
            <a:r>
              <a:rPr lang="en-US" dirty="0" err="1" smtClean="0"/>
              <a:t>Haematococcus</a:t>
            </a:r>
            <a:r>
              <a:rPr lang="en-US" dirty="0" smtClean="0"/>
              <a:t> </a:t>
            </a:r>
            <a:r>
              <a:rPr lang="en-US" dirty="0" err="1" smtClean="0"/>
              <a:t>pluvialis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Haematococcus</a:t>
            </a:r>
            <a:r>
              <a:rPr lang="en-US" dirty="0" smtClean="0"/>
              <a:t> algae can contain up to 30 g of </a:t>
            </a:r>
            <a:r>
              <a:rPr lang="en-US" dirty="0" err="1" smtClean="0"/>
              <a:t>astaxanthin</a:t>
            </a:r>
            <a:r>
              <a:rPr lang="en-US" dirty="0" smtClean="0"/>
              <a:t> per kg dried algae.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BD81-E0A1-4123-93B3-FFF5312FF67D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just"/>
            <a:r>
              <a:rPr lang="en-US" dirty="0" smtClean="0"/>
              <a:t>These micro-alga are eaten by marine animals including fish, crawfish, crabs and lobster.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Astaxanthin</a:t>
            </a:r>
            <a:r>
              <a:rPr lang="en-US" dirty="0" smtClean="0"/>
              <a:t> is responsible for the red </a:t>
            </a:r>
            <a:r>
              <a:rPr lang="en-US" dirty="0" err="1" smtClean="0"/>
              <a:t>colour</a:t>
            </a:r>
            <a:r>
              <a:rPr lang="en-US" dirty="0" smtClean="0"/>
              <a:t> of these animals. </a:t>
            </a:r>
          </a:p>
          <a:p>
            <a:pPr algn="just"/>
            <a:r>
              <a:rPr lang="en-US" dirty="0" smtClean="0"/>
              <a:t>Another commercial source is from the ink </a:t>
            </a:r>
            <a:r>
              <a:rPr lang="en-US" dirty="0" err="1" smtClean="0"/>
              <a:t>coloured</a:t>
            </a:r>
            <a:r>
              <a:rPr lang="en-US" dirty="0" smtClean="0"/>
              <a:t> yeast </a:t>
            </a:r>
            <a:r>
              <a:rPr lang="en-US" dirty="0" err="1" smtClean="0"/>
              <a:t>Xanthophyllomyces</a:t>
            </a:r>
            <a:r>
              <a:rPr lang="en-US" dirty="0" smtClean="0"/>
              <a:t> </a:t>
            </a:r>
            <a:r>
              <a:rPr lang="en-US" dirty="0" err="1" smtClean="0"/>
              <a:t>dendrorhous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Health Benefits of </a:t>
            </a:r>
            <a:r>
              <a:rPr lang="en-US" b="1" dirty="0" err="1" smtClean="0"/>
              <a:t>Astaxanthin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Astaxanthin</a:t>
            </a:r>
            <a:r>
              <a:rPr lang="en-US" dirty="0" smtClean="0"/>
              <a:t> is a powerful antioxidant that may improve our immune system and may protect against neurodegenerative conditions, against UV-light effects and against cancer. </a:t>
            </a:r>
          </a:p>
          <a:p>
            <a:pPr>
              <a:buNone/>
            </a:pPr>
            <a:r>
              <a:rPr lang="en-US" b="1" dirty="0" smtClean="0"/>
              <a:t>	Antioxidant</a:t>
            </a:r>
          </a:p>
          <a:p>
            <a:r>
              <a:rPr lang="en-US" dirty="0" err="1" smtClean="0"/>
              <a:t>Astaxanthin</a:t>
            </a:r>
            <a:r>
              <a:rPr lang="en-US" dirty="0" smtClean="0"/>
              <a:t> is a powerful antioxidant and may protect against oxidative damage to body tissues. </a:t>
            </a:r>
          </a:p>
          <a:p>
            <a:r>
              <a:rPr lang="en-US" dirty="0" smtClean="0"/>
              <a:t>The free radical scavenging activity of </a:t>
            </a:r>
            <a:r>
              <a:rPr lang="en-US" dirty="0" err="1" smtClean="0"/>
              <a:t>astaxanthin</a:t>
            </a:r>
            <a:r>
              <a:rPr lang="en-US" dirty="0" smtClean="0"/>
              <a:t> protects lipids from </a:t>
            </a:r>
            <a:r>
              <a:rPr lang="en-US" dirty="0" err="1" smtClean="0"/>
              <a:t>peroxidation</a:t>
            </a:r>
            <a:r>
              <a:rPr lang="en-US" dirty="0" smtClean="0"/>
              <a:t> and reduces oxidative damage of LDL-cholesterol (thereby reducing arterial plaque formation), cells, cell membranes, mitochondrial membranes.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8FDE-D5EF-476D-B7D6-6955A97A4020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Daily intake of </a:t>
            </a:r>
            <a:r>
              <a:rPr lang="en-US" dirty="0" err="1" smtClean="0"/>
              <a:t>astaxanthin</a:t>
            </a:r>
            <a:r>
              <a:rPr lang="en-US" dirty="0" smtClean="0"/>
              <a:t> might be a beneficial strategy in health management. </a:t>
            </a:r>
          </a:p>
          <a:p>
            <a:pPr algn="just">
              <a:buNone/>
            </a:pPr>
            <a:r>
              <a:rPr lang="en-US" b="1" dirty="0" smtClean="0"/>
              <a:t>	Immune response</a:t>
            </a:r>
          </a:p>
          <a:p>
            <a:pPr algn="just"/>
            <a:r>
              <a:rPr lang="en-US" dirty="0" err="1" smtClean="0"/>
              <a:t>Astaxanthin</a:t>
            </a:r>
            <a:r>
              <a:rPr lang="en-US" dirty="0" smtClean="0"/>
              <a:t> seems to improve the immune response by increasing the number of antibody producing cells. </a:t>
            </a:r>
            <a:r>
              <a:rPr lang="en-US" dirty="0" err="1" smtClean="0"/>
              <a:t>Astaxanthin</a:t>
            </a:r>
            <a:r>
              <a:rPr lang="en-US" dirty="0" smtClean="0"/>
              <a:t> enhances antibody production by exerting actions on T-cells and T-helper cells. It may also protect immune cells against oxidative stress and membrane damage.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Neuroprotection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studies indicate that </a:t>
            </a:r>
            <a:r>
              <a:rPr lang="en-US" dirty="0" err="1" smtClean="0"/>
              <a:t>astaxanthin</a:t>
            </a:r>
            <a:r>
              <a:rPr lang="en-US" dirty="0" smtClean="0"/>
              <a:t> may be a potential candidate to treat neurodegenerative diseases such as Alzheimer and Parkinson disease. </a:t>
            </a:r>
          </a:p>
          <a:p>
            <a:pPr>
              <a:buNone/>
            </a:pPr>
            <a:r>
              <a:rPr lang="en-US" b="1" dirty="0" smtClean="0"/>
              <a:t>	UVA-light protection</a:t>
            </a:r>
          </a:p>
          <a:p>
            <a:r>
              <a:rPr lang="en-US" dirty="0" smtClean="0"/>
              <a:t>Exposure of our skin to UVA-light may result in sunburn, inflammation, ageing and skin cancer. </a:t>
            </a:r>
          </a:p>
          <a:p>
            <a:r>
              <a:rPr lang="en-US" dirty="0" smtClean="0"/>
              <a:t>In-vitro studies have shown that </a:t>
            </a:r>
            <a:r>
              <a:rPr lang="en-US" dirty="0" err="1" smtClean="0"/>
              <a:t>astaxanthin</a:t>
            </a:r>
            <a:r>
              <a:rPr lang="en-US" dirty="0" smtClean="0"/>
              <a:t> could reduce this damage. </a:t>
            </a:r>
          </a:p>
          <a:p>
            <a:pPr>
              <a:buNone/>
            </a:pPr>
            <a:r>
              <a:rPr lang="en-US" b="1" dirty="0" smtClean="0"/>
              <a:t>	Anti-cancer effects</a:t>
            </a:r>
          </a:p>
          <a:p>
            <a:r>
              <a:rPr lang="en-US" dirty="0" smtClean="0"/>
              <a:t>Many studies have demonstrated the anti-cancer effects of </a:t>
            </a:r>
            <a:r>
              <a:rPr lang="en-US" dirty="0" err="1" smtClean="0"/>
              <a:t>astaxanthin</a:t>
            </a:r>
            <a:r>
              <a:rPr lang="en-US" dirty="0" smtClean="0"/>
              <a:t> in rodents. </a:t>
            </a:r>
          </a:p>
          <a:p>
            <a:r>
              <a:rPr lang="en-US" dirty="0" smtClean="0"/>
              <a:t>The inhibitory effect of </a:t>
            </a:r>
            <a:r>
              <a:rPr lang="en-US" dirty="0" err="1" smtClean="0"/>
              <a:t>astaxanthin</a:t>
            </a:r>
            <a:r>
              <a:rPr lang="en-US" dirty="0" smtClean="0"/>
              <a:t> on cancer is stronger than that of beta-carotene.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EF0-F434-472C-BE6E-3ABA62AFC206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This </a:t>
            </a:r>
            <a:r>
              <a:rPr lang="en-US" dirty="0" err="1" smtClean="0"/>
              <a:t>phytochemical</a:t>
            </a:r>
            <a:r>
              <a:rPr lang="en-US" dirty="0" smtClean="0"/>
              <a:t> may be involved in the regulation of cell communication at gap junctions, induction of apoptosis, modulation of immune response and induction of </a:t>
            </a:r>
            <a:r>
              <a:rPr lang="en-US" dirty="0" err="1" smtClean="0"/>
              <a:t>xenobiotic</a:t>
            </a:r>
            <a:r>
              <a:rPr lang="en-US" dirty="0" smtClean="0"/>
              <a:t> metabolizing enzymes. </a:t>
            </a:r>
          </a:p>
          <a:p>
            <a:pPr algn="just">
              <a:buNone/>
            </a:pPr>
            <a:r>
              <a:rPr lang="en-US" b="1" dirty="0" smtClean="0"/>
              <a:t>	Heart health</a:t>
            </a:r>
          </a:p>
          <a:p>
            <a:pPr algn="just"/>
            <a:r>
              <a:rPr lang="en-US" dirty="0" err="1" smtClean="0"/>
              <a:t>Astaxanthin</a:t>
            </a:r>
            <a:r>
              <a:rPr lang="en-US" dirty="0" smtClean="0"/>
              <a:t> could be beneficial for heart health by reducing inflammation, preventing oxidation of cholesterol and by modifying blood levels of cholesterol. </a:t>
            </a:r>
          </a:p>
          <a:p>
            <a:pPr algn="just"/>
            <a:r>
              <a:rPr lang="en-US" dirty="0" smtClean="0"/>
              <a:t>Oxidative stress and inflammation, mainly caused reactive oxygen species and reactive nitrogen species, are implicated in atherosclerotic cardiovascular disease. </a:t>
            </a:r>
          </a:p>
          <a:p>
            <a:pPr algn="just"/>
            <a:r>
              <a:rPr lang="en-US" dirty="0" smtClean="0"/>
              <a:t>These oxidants regulate transcriptional messengers, such as nuclear factor-</a:t>
            </a:r>
            <a:r>
              <a:rPr lang="en-US" dirty="0" err="1" smtClean="0"/>
              <a:t>kappaB</a:t>
            </a:r>
            <a:r>
              <a:rPr lang="en-US" dirty="0" smtClean="0"/>
              <a:t>, which influence endothelial dysfunction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Facts about </a:t>
            </a:r>
            <a:r>
              <a:rPr lang="en-US" b="1" dirty="0" err="1" smtClean="0"/>
              <a:t>Astaxanthin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Most </a:t>
            </a:r>
            <a:r>
              <a:rPr lang="en-US" dirty="0" err="1" smtClean="0"/>
              <a:t>Astaxanthin</a:t>
            </a:r>
            <a:r>
              <a:rPr lang="en-US" dirty="0" smtClean="0"/>
              <a:t> is not extracted from the marine plants but is chemically produced. </a:t>
            </a:r>
          </a:p>
          <a:p>
            <a:pPr algn="just"/>
            <a:r>
              <a:rPr lang="en-US" dirty="0" smtClean="0"/>
              <a:t>In commercial fish and crustacean farms, chemically produced </a:t>
            </a:r>
            <a:r>
              <a:rPr lang="en-US" dirty="0" err="1" smtClean="0"/>
              <a:t>astaxanthin</a:t>
            </a:r>
            <a:r>
              <a:rPr lang="en-US" dirty="0" smtClean="0"/>
              <a:t> is added to feeds in order to improve the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smtClean="0"/>
              <a:t>Synonyms</a:t>
            </a:r>
          </a:p>
          <a:p>
            <a:pPr algn="just"/>
            <a:r>
              <a:rPr lang="en-US" dirty="0" smtClean="0"/>
              <a:t>3,3'-Dihydroxy-b,b-carotene-4,4'-</a:t>
            </a:r>
            <a:r>
              <a:rPr lang="en-US" dirty="0" smtClean="0"/>
              <a:t>dione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500-30E5-47FD-B8E0-FCA18AC35AE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Beta-</a:t>
            </a:r>
            <a:r>
              <a:rPr lang="en-US" b="1" dirty="0" err="1" smtClean="0"/>
              <a:t>Cryptoxanthin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Beta-</a:t>
            </a:r>
            <a:r>
              <a:rPr lang="en-US" dirty="0" err="1" smtClean="0"/>
              <a:t>cryptoxanthin</a:t>
            </a:r>
            <a:r>
              <a:rPr lang="en-US" dirty="0" smtClean="0"/>
              <a:t> belongs to the class of </a:t>
            </a:r>
            <a:r>
              <a:rPr lang="en-US" dirty="0" err="1" smtClean="0"/>
              <a:t>carotenoids</a:t>
            </a:r>
            <a:r>
              <a:rPr lang="en-US" dirty="0" smtClean="0"/>
              <a:t>, more specifically the xanthophylls. </a:t>
            </a:r>
          </a:p>
          <a:p>
            <a:pPr algn="just"/>
            <a:r>
              <a:rPr lang="en-US" dirty="0" smtClean="0"/>
              <a:t>In the human body, beta-</a:t>
            </a:r>
            <a:r>
              <a:rPr lang="en-US" dirty="0" err="1" smtClean="0"/>
              <a:t>cryptoxanthin</a:t>
            </a:r>
            <a:r>
              <a:rPr lang="en-US" dirty="0" smtClean="0"/>
              <a:t> is converted to vitamin A (retinol) and is </a:t>
            </a:r>
            <a:r>
              <a:rPr lang="en-US" dirty="0" err="1" smtClean="0"/>
              <a:t>therefor</a:t>
            </a:r>
            <a:r>
              <a:rPr lang="en-US" dirty="0" smtClean="0"/>
              <a:t> considered as a </a:t>
            </a:r>
            <a:r>
              <a:rPr lang="en-US" dirty="0" smtClean="0"/>
              <a:t>pro-vitamin A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b="1" dirty="0" smtClean="0"/>
              <a:t>Distribution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phytochemical</a:t>
            </a:r>
            <a:r>
              <a:rPr lang="en-US" dirty="0" smtClean="0"/>
              <a:t> beta-</a:t>
            </a:r>
            <a:r>
              <a:rPr lang="en-US" dirty="0" err="1" smtClean="0"/>
              <a:t>cryptoxanthin</a:t>
            </a:r>
            <a:r>
              <a:rPr lang="en-US" dirty="0" smtClean="0"/>
              <a:t> can be found in many vegetables and fruits, mainly in papaya, mango, peaches, oranges, tangerines, bell peppers, corn and watermelon. </a:t>
            </a:r>
          </a:p>
          <a:p>
            <a:pPr algn="just"/>
            <a:r>
              <a:rPr lang="en-US" dirty="0" smtClean="0"/>
              <a:t>Beta-</a:t>
            </a:r>
            <a:r>
              <a:rPr lang="en-US" dirty="0" err="1" smtClean="0"/>
              <a:t>cryptoxanthin</a:t>
            </a:r>
            <a:r>
              <a:rPr lang="en-US" dirty="0" smtClean="0"/>
              <a:t> is also found in some yellow </a:t>
            </a:r>
            <a:r>
              <a:rPr lang="en-US" dirty="0" err="1" smtClean="0"/>
              <a:t>coloured</a:t>
            </a:r>
            <a:r>
              <a:rPr lang="en-US" dirty="0" smtClean="0"/>
              <a:t> animal products such as egg yolk and butter.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A503-2AC6-4DBD-A8E1-5720A4E018B9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Health Benefits of Beta-</a:t>
            </a:r>
            <a:r>
              <a:rPr lang="en-US" b="1" dirty="0" err="1" smtClean="0"/>
              <a:t>Cryptoxanthin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Beta-</a:t>
            </a:r>
            <a:r>
              <a:rPr lang="en-US" dirty="0" err="1" smtClean="0"/>
              <a:t>cryptoxanthin</a:t>
            </a:r>
            <a:r>
              <a:rPr lang="en-US" dirty="0" smtClean="0"/>
              <a:t> is a strong antioxidant and prevents that free radicals can damage your cells and DNA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Beta-</a:t>
            </a:r>
            <a:r>
              <a:rPr lang="en-US" dirty="0" err="1" smtClean="0"/>
              <a:t>cryptoxanthin</a:t>
            </a:r>
            <a:r>
              <a:rPr lang="en-US" dirty="0" smtClean="0"/>
              <a:t> seems to reduce the risk of lung cancer and colon cancer. Studies have demonstrated that beta-</a:t>
            </a:r>
            <a:r>
              <a:rPr lang="en-US" dirty="0" err="1" smtClean="0"/>
              <a:t>cryptoxanthin</a:t>
            </a:r>
            <a:r>
              <a:rPr lang="en-US" dirty="0" smtClean="0"/>
              <a:t> can reduce the risk of lung cancer by more than 30 per cent. </a:t>
            </a:r>
          </a:p>
          <a:p>
            <a:pPr algn="just"/>
            <a:r>
              <a:rPr lang="en-US" dirty="0" smtClean="0"/>
              <a:t>Researchers believe that the anti-cancer effect is linked to the antioxidant effect of beta-</a:t>
            </a:r>
            <a:r>
              <a:rPr lang="en-US" dirty="0" err="1" smtClean="0"/>
              <a:t>cryptoxanthin</a:t>
            </a:r>
            <a:r>
              <a:rPr lang="en-US" dirty="0" smtClean="0"/>
              <a:t>, but also to a specific expression of a gene that protects cells from becoming cancerous. </a:t>
            </a:r>
            <a:endParaRPr lang="en-US" dirty="0" smtClean="0"/>
          </a:p>
          <a:p>
            <a:pPr algn="just"/>
            <a:r>
              <a:rPr lang="en-US" dirty="0" smtClean="0"/>
              <a:t>Other studies showed that beta-</a:t>
            </a:r>
            <a:r>
              <a:rPr lang="en-US" dirty="0" err="1" smtClean="0"/>
              <a:t>cryptoxanthin</a:t>
            </a:r>
            <a:r>
              <a:rPr lang="en-US" dirty="0" smtClean="0"/>
              <a:t> reduces risk for rheumatoid arthritis by 41 per cent.</a:t>
            </a:r>
          </a:p>
          <a:p>
            <a:pPr algn="just"/>
            <a:r>
              <a:rPr lang="en-US" dirty="0" smtClean="0"/>
              <a:t>Beta-</a:t>
            </a:r>
            <a:r>
              <a:rPr lang="en-US" dirty="0" err="1" smtClean="0"/>
              <a:t>cryptoxanthin</a:t>
            </a:r>
            <a:r>
              <a:rPr lang="en-US" dirty="0" smtClean="0"/>
              <a:t> is a source of vitamin A, but about 2 times less strong than beta-carotene.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FE5-8562-463B-BFC6-37F0E5E919CA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 descr="C:\Users\Afzal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/>
              <a:t>Facts about </a:t>
            </a:r>
            <a:r>
              <a:rPr lang="en-US" b="1" dirty="0" smtClean="0"/>
              <a:t>Beta-</a:t>
            </a:r>
            <a:r>
              <a:rPr lang="en-US" b="1" dirty="0" err="1" smtClean="0"/>
              <a:t>Cryptoxanthin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Cooking of fruit and vegetables do not break down much the beta-</a:t>
            </a:r>
            <a:r>
              <a:rPr lang="en-US" dirty="0" err="1" smtClean="0"/>
              <a:t>cryptoxanthin</a:t>
            </a:r>
            <a:r>
              <a:rPr lang="en-US" dirty="0" smtClean="0"/>
              <a:t>. In order to absorb the beta-</a:t>
            </a:r>
            <a:r>
              <a:rPr lang="en-US" dirty="0" err="1" smtClean="0"/>
              <a:t>cryptoxanthin</a:t>
            </a:r>
            <a:r>
              <a:rPr lang="en-US" dirty="0" smtClean="0"/>
              <a:t> is essential that the diet contains fat, because beta-</a:t>
            </a:r>
            <a:r>
              <a:rPr lang="en-US" dirty="0" err="1" smtClean="0"/>
              <a:t>cryptoxanthin</a:t>
            </a:r>
            <a:r>
              <a:rPr lang="en-US" dirty="0" smtClean="0"/>
              <a:t> is fat-soluble substances.</a:t>
            </a:r>
            <a:br>
              <a:rPr lang="en-US" dirty="0" smtClean="0"/>
            </a:br>
            <a:r>
              <a:rPr lang="en-US" b="1" dirty="0" smtClean="0"/>
              <a:t>Synonyms</a:t>
            </a:r>
          </a:p>
          <a:p>
            <a:pPr algn="just"/>
            <a:r>
              <a:rPr lang="en-US" dirty="0" err="1" smtClean="0"/>
              <a:t>Cryptoxanthin</a:t>
            </a:r>
            <a:r>
              <a:rPr lang="en-US" dirty="0" smtClean="0"/>
              <a:t>, </a:t>
            </a:r>
            <a:r>
              <a:rPr lang="en-US" dirty="0" err="1" smtClean="0"/>
              <a:t>cryptoxanthol</a:t>
            </a:r>
            <a:r>
              <a:rPr lang="en-US" dirty="0" smtClean="0"/>
              <a:t>, </a:t>
            </a:r>
            <a:r>
              <a:rPr lang="en-US" dirty="0" err="1" smtClean="0"/>
              <a:t>hydroxy</a:t>
            </a:r>
            <a:r>
              <a:rPr lang="en-US" dirty="0" smtClean="0"/>
              <a:t>-beta-carotene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D4DB-D333-481F-84E9-EAA9FB640B0C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C:\Users\Afzal\Desktop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42" name="Picture 2" descr="C:\Users\Afzal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79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2" descr="C:\Users\Afzal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290" name="Picture 2" descr="C:\Users\Afzal\Desktop\shutterstock_401702698__3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2592-70AA-4F66-AA02-48BC165F336D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B8E0-F2C1-4AA5-9F1F-29B92F5D202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314" name="Picture 2" descr="C:\Users\Afzal\Desktop\Carotenoids-in-food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1348</Words>
  <Application>Microsoft Office PowerPoint</Application>
  <PresentationFormat>On-screen Show (4:3)</PresentationFormat>
  <Paragraphs>200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What is Beta-Carotene? </vt:lpstr>
      <vt:lpstr>Distribution</vt:lpstr>
      <vt:lpstr>Health Benefits of Beta-Carotene </vt:lpstr>
      <vt:lpstr>Slide 16</vt:lpstr>
      <vt:lpstr>Anti-cancer </vt:lpstr>
      <vt:lpstr>Slide 18</vt:lpstr>
      <vt:lpstr>Skin protection </vt:lpstr>
      <vt:lpstr>Heart health </vt:lpstr>
      <vt:lpstr>Facts about Beta-Carotene </vt:lpstr>
      <vt:lpstr>Slide 22</vt:lpstr>
      <vt:lpstr>What is Lutein? </vt:lpstr>
      <vt:lpstr>Slide 24</vt:lpstr>
      <vt:lpstr>Distribution</vt:lpstr>
      <vt:lpstr>Health Benefits of Lutein </vt:lpstr>
      <vt:lpstr>Eye protection </vt:lpstr>
      <vt:lpstr>Heart health </vt:lpstr>
      <vt:lpstr>Skin protection </vt:lpstr>
      <vt:lpstr>Types of xanthophylls (among many others)</vt:lpstr>
      <vt:lpstr>What is Astaxanthin?</vt:lpstr>
      <vt:lpstr>Slide 32</vt:lpstr>
      <vt:lpstr>Health Benefits of Astaxanthin </vt:lpstr>
      <vt:lpstr>Slide 34</vt:lpstr>
      <vt:lpstr>Neuroprotection </vt:lpstr>
      <vt:lpstr>Slide 36</vt:lpstr>
      <vt:lpstr>Facts about Astaxanthin</vt:lpstr>
      <vt:lpstr>What is Beta-Cryptoxanthin?</vt:lpstr>
      <vt:lpstr>Health Benefits of Beta-Cryptoxanthin </vt:lpstr>
      <vt:lpstr>Facts about Beta-Cryptoxanthin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afzal</dc:creator>
  <cp:lastModifiedBy>Afzal</cp:lastModifiedBy>
  <cp:revision>125</cp:revision>
  <dcterms:created xsi:type="dcterms:W3CDTF">2018-01-15T07:32:57Z</dcterms:created>
  <dcterms:modified xsi:type="dcterms:W3CDTF">2019-03-20T04:47:51Z</dcterms:modified>
</cp:coreProperties>
</file>