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No.10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Self Confidence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of </a:t>
            </a:r>
            <a:r>
              <a:rPr lang="en-US" smtClean="0"/>
              <a:t>Self Confidence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n-US" sz="2000" dirty="0" smtClean="0"/>
              <a:t>Sports Psychologists define </a:t>
            </a:r>
            <a:r>
              <a:rPr lang="en-US" sz="2000" b="1" dirty="0" smtClean="0"/>
              <a:t>self confidence</a:t>
            </a:r>
            <a:r>
              <a:rPr lang="en-US" sz="2000" dirty="0" smtClean="0"/>
              <a:t>: the belief that you can successfully perform a desired behavior. </a:t>
            </a:r>
          </a:p>
          <a:p>
            <a:pPr algn="just"/>
            <a:r>
              <a:rPr lang="en-US" sz="2000" b="1" dirty="0" smtClean="0"/>
              <a:t>The Desired Behavior </a:t>
            </a:r>
            <a:r>
              <a:rPr lang="en-US" sz="2000" dirty="0" smtClean="0"/>
              <a:t>might be :</a:t>
            </a:r>
          </a:p>
          <a:p>
            <a:pPr lvl="1" algn="just"/>
            <a:r>
              <a:rPr lang="en-US" sz="1600" dirty="0" smtClean="0"/>
              <a:t>Kicking a soccer goal.</a:t>
            </a:r>
          </a:p>
          <a:p>
            <a:pPr lvl="1" algn="just"/>
            <a:r>
              <a:rPr lang="en-US" sz="1600" dirty="0" smtClean="0"/>
              <a:t>Staying in an exercise regimen</a:t>
            </a:r>
          </a:p>
          <a:p>
            <a:pPr lvl="1" algn="just"/>
            <a:r>
              <a:rPr lang="en-US" sz="1600" dirty="0" smtClean="0"/>
              <a:t>Recovering from a knee injury</a:t>
            </a:r>
          </a:p>
          <a:p>
            <a:pPr algn="just"/>
            <a:r>
              <a:rPr lang="en-US" sz="2000" dirty="0" smtClean="0"/>
              <a:t>But the common factor is that you believe you will get the job done.</a:t>
            </a:r>
          </a:p>
          <a:p>
            <a:pPr algn="just"/>
            <a:r>
              <a:rPr lang="en-US" sz="2000" dirty="0" err="1" smtClean="0"/>
              <a:t>Vealey</a:t>
            </a:r>
            <a:r>
              <a:rPr lang="en-US" sz="2000" dirty="0" smtClean="0"/>
              <a:t> (1986) viewed, self confidence as both a disposition and a state.</a:t>
            </a:r>
          </a:p>
          <a:p>
            <a:pPr algn="just"/>
            <a:r>
              <a:rPr lang="en-US" sz="2000" dirty="0" smtClean="0"/>
              <a:t>The latest thinking (</a:t>
            </a:r>
            <a:r>
              <a:rPr lang="en-US" sz="2000" dirty="0" err="1" smtClean="0"/>
              <a:t>Vealey</a:t>
            </a:r>
            <a:r>
              <a:rPr lang="en-US" sz="2000" dirty="0" smtClean="0"/>
              <a:t>, 2001), that sport self confidence a social cognitive construct that can be more trait-like or more state-like, depending on the temporal from of reference used.  </a:t>
            </a:r>
            <a:endParaRPr lang="en-US" sz="2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Self Confidence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n-US" sz="2000" dirty="0" smtClean="0"/>
              <a:t>Confidence aroused positive emotion</a:t>
            </a:r>
          </a:p>
          <a:p>
            <a:pPr lvl="0" algn="just"/>
            <a:r>
              <a:rPr lang="en-US" sz="2000" dirty="0" smtClean="0"/>
              <a:t>Confidence facilitates Concentration</a:t>
            </a:r>
          </a:p>
          <a:p>
            <a:pPr lvl="0" algn="just"/>
            <a:r>
              <a:rPr lang="en-US" sz="2000" dirty="0" smtClean="0"/>
              <a:t>Confidence Affects Goals</a:t>
            </a:r>
          </a:p>
          <a:p>
            <a:pPr lvl="0" algn="just"/>
            <a:r>
              <a:rPr lang="en-US" sz="2000" dirty="0" smtClean="0"/>
              <a:t>Confidence increases effort</a:t>
            </a:r>
          </a:p>
          <a:p>
            <a:pPr lvl="0" algn="just"/>
            <a:r>
              <a:rPr lang="en-US" sz="2000" dirty="0" smtClean="0"/>
              <a:t>Confidence affects gam</a:t>
            </a:r>
            <a:r>
              <a:rPr lang="en-US" sz="2000" dirty="0" smtClean="0"/>
              <a:t>e </a:t>
            </a:r>
            <a:r>
              <a:rPr lang="en-US" sz="2000" dirty="0" smtClean="0"/>
              <a:t>strategies</a:t>
            </a:r>
          </a:p>
          <a:p>
            <a:pPr lvl="0" algn="just"/>
            <a:r>
              <a:rPr lang="en-US" sz="2000" dirty="0" smtClean="0"/>
              <a:t>Confidence affects Psychological Momentum</a:t>
            </a:r>
          </a:p>
          <a:p>
            <a:pPr lvl="0" algn="just"/>
            <a:r>
              <a:rPr lang="en-US" sz="2000" dirty="0" smtClean="0"/>
              <a:t>Confidence affects performance.</a:t>
            </a:r>
            <a:endParaRPr 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Sport Confidence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1800" dirty="0" smtClean="0"/>
              <a:t>It is time to put things together in a model of sport confidence described by </a:t>
            </a:r>
            <a:r>
              <a:rPr lang="en-US" sz="1800" dirty="0" err="1" smtClean="0"/>
              <a:t>Vealey</a:t>
            </a:r>
            <a:r>
              <a:rPr lang="en-US" sz="1800" dirty="0" smtClean="0"/>
              <a:t>, Hayashi, Garner-Holman, &amp; </a:t>
            </a:r>
            <a:r>
              <a:rPr lang="en-US" sz="1800" dirty="0" err="1" smtClean="0"/>
              <a:t>Giacobbi</a:t>
            </a:r>
            <a:r>
              <a:rPr lang="en-US" sz="1800" dirty="0" smtClean="0"/>
              <a:t>, 1998.</a:t>
            </a:r>
          </a:p>
          <a:p>
            <a:pPr algn="just"/>
            <a:r>
              <a:rPr lang="en-US" sz="1800" dirty="0" smtClean="0"/>
              <a:t>The sport confidence model has four components. </a:t>
            </a:r>
          </a:p>
          <a:p>
            <a:pPr lvl="1" algn="just"/>
            <a:r>
              <a:rPr lang="en-US" sz="1800" dirty="0" smtClean="0"/>
              <a:t>Constructs of Sport Confidence</a:t>
            </a:r>
          </a:p>
          <a:p>
            <a:pPr lvl="1" algn="just"/>
            <a:r>
              <a:rPr lang="en-US" sz="1800" dirty="0" smtClean="0"/>
              <a:t>Sources of Sport Confidence</a:t>
            </a:r>
          </a:p>
          <a:p>
            <a:pPr lvl="1" algn="just"/>
            <a:r>
              <a:rPr lang="en-US" sz="1800" dirty="0" smtClean="0"/>
              <a:t>Consequences of Sport Confidence</a:t>
            </a:r>
          </a:p>
          <a:p>
            <a:pPr lvl="1" algn="just"/>
            <a:r>
              <a:rPr lang="en-US" sz="1800" dirty="0" smtClean="0"/>
              <a:t>Factors influencing sport confidence. </a:t>
            </a:r>
            <a:endParaRPr lang="en-US" sz="1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b="1" dirty="0" smtClean="0"/>
              <a:t>Sources of Sport Self Confidence</a:t>
            </a:r>
            <a:endParaRPr lang="en-US" b="1" dirty="0" smtClean="0"/>
          </a:p>
          <a:p>
            <a:pPr algn="just"/>
            <a:r>
              <a:rPr lang="en-US" sz="1800" dirty="0" smtClean="0"/>
              <a:t>The nine sources fall into the three general categories of achievement, self regulation and climate:- </a:t>
            </a:r>
            <a:endParaRPr lang="en-US" sz="1800" dirty="0" smtClean="0"/>
          </a:p>
          <a:p>
            <a:pPr marL="514350" indent="-514350" algn="just">
              <a:buAutoNum type="romanLcParenR"/>
            </a:pPr>
            <a:r>
              <a:rPr lang="en-US" sz="1800" dirty="0" smtClean="0"/>
              <a:t>Master: Developing and Improving Skills</a:t>
            </a:r>
          </a:p>
          <a:p>
            <a:pPr marL="514350" indent="-514350" algn="just">
              <a:buAutoNum type="romanLcParenR"/>
            </a:pPr>
            <a:r>
              <a:rPr lang="en-US" sz="1800" dirty="0" smtClean="0"/>
              <a:t>Demonstration of ability: showing ability by winning and outperforming opponents.</a:t>
            </a:r>
          </a:p>
          <a:p>
            <a:pPr marL="514350" indent="-514350" algn="just">
              <a:buAutoNum type="romanLcParenR"/>
            </a:pPr>
            <a:r>
              <a:rPr lang="en-US" sz="1800" dirty="0" smtClean="0"/>
              <a:t>Physical and mental preparation: staying focused on goals and being prepared to give maximum effort.</a:t>
            </a:r>
          </a:p>
          <a:p>
            <a:pPr marL="514350" indent="-514350" algn="just">
              <a:buAutoNum type="romanLcParenR"/>
            </a:pPr>
            <a:r>
              <a:rPr lang="en-US" sz="1800" dirty="0" smtClean="0"/>
              <a:t>Physical self Presentation: feeling good about one body and weight (conditioning).</a:t>
            </a:r>
          </a:p>
          <a:p>
            <a:pPr marL="514350" indent="-514350" algn="just">
              <a:buAutoNum type="romanLcParenR"/>
            </a:pPr>
            <a:r>
              <a:rPr lang="en-US" sz="1800" dirty="0" smtClean="0"/>
              <a:t>Social Support: getting encouragement from teammates coaches, and family.</a:t>
            </a:r>
          </a:p>
          <a:p>
            <a:pPr marL="514350" indent="-514350" algn="just">
              <a:buAutoNum type="romanLcParenR"/>
            </a:pPr>
            <a:r>
              <a:rPr lang="en-US" sz="1800" dirty="0" smtClean="0"/>
              <a:t>Coaches leadership: trusting coaches decisions and believing in their abilities.</a:t>
            </a:r>
          </a:p>
          <a:p>
            <a:pPr marL="514350" indent="-514350" algn="just">
              <a:buAutoNum type="romanLcParenR"/>
            </a:pPr>
            <a:r>
              <a:rPr lang="en-US" sz="1800" dirty="0" smtClean="0"/>
              <a:t>Vicarious experience: Seeing other athletes perform successfully</a:t>
            </a:r>
          </a:p>
          <a:p>
            <a:pPr marL="514350" indent="-514350" algn="just">
              <a:buAutoNum type="romanLcParenR"/>
            </a:pPr>
            <a:r>
              <a:rPr lang="en-US" sz="1800" dirty="0" smtClean="0"/>
              <a:t>Environmental Comfort: Feeling comfortable in the environment where one will perform.</a:t>
            </a:r>
          </a:p>
          <a:p>
            <a:pPr marL="514350" indent="-514350" algn="just">
              <a:buAutoNum type="romanLcParenR"/>
            </a:pPr>
            <a:r>
              <a:rPr lang="en-US" sz="1800" dirty="0" smtClean="0"/>
              <a:t>Situational Favorableness: Seeing breaks going ones way and feeling that everything is going right. </a:t>
            </a:r>
            <a:endParaRPr lang="en-US" sz="18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Building Self confidence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/>
            <a:r>
              <a:rPr lang="en-US" sz="1800" dirty="0" smtClean="0"/>
              <a:t>Confidence can be build through work, practice, and planning. </a:t>
            </a:r>
          </a:p>
          <a:p>
            <a:pPr marL="514350" indent="-514350" algn="just"/>
            <a:r>
              <a:rPr lang="en-US" sz="1800" dirty="0" smtClean="0"/>
              <a:t>Confidence can be improved / developed in a variety of ways: </a:t>
            </a:r>
          </a:p>
          <a:p>
            <a:pPr marL="514350" indent="-514350" algn="just"/>
            <a:r>
              <a:rPr lang="en-US" sz="1800" dirty="0" smtClean="0"/>
              <a:t>Accomplishing through performance. </a:t>
            </a:r>
          </a:p>
          <a:p>
            <a:pPr marL="514350" indent="-514350" algn="just"/>
            <a:r>
              <a:rPr lang="en-US" sz="1800" dirty="0" smtClean="0"/>
              <a:t>Acting Confident</a:t>
            </a:r>
          </a:p>
          <a:p>
            <a:pPr marL="514350" indent="-514350" algn="just"/>
            <a:r>
              <a:rPr lang="en-US" sz="1800" dirty="0" smtClean="0"/>
              <a:t>Thinking confidently</a:t>
            </a:r>
          </a:p>
          <a:p>
            <a:pPr marL="514350" indent="-514350" algn="just"/>
            <a:r>
              <a:rPr lang="en-US" sz="1800" dirty="0" smtClean="0"/>
              <a:t>Using imager</a:t>
            </a:r>
          </a:p>
          <a:p>
            <a:pPr marL="514350" indent="-514350" algn="just"/>
            <a:r>
              <a:rPr lang="en-US" sz="1800" dirty="0" smtClean="0"/>
              <a:t>Using Goal mapping</a:t>
            </a:r>
          </a:p>
          <a:p>
            <a:pPr marL="514350" indent="-514350" algn="just"/>
            <a:r>
              <a:rPr lang="en-US" sz="1800" dirty="0" smtClean="0"/>
              <a:t>Optimizing physical conditioning</a:t>
            </a:r>
          </a:p>
          <a:p>
            <a:pPr marL="514350" indent="-514350" algn="just"/>
            <a:r>
              <a:rPr lang="en-US" sz="1800" dirty="0" smtClean="0"/>
              <a:t>Preparing</a:t>
            </a:r>
          </a:p>
          <a:p>
            <a:pPr marL="514350" indent="-514350" algn="just"/>
            <a:endParaRPr lang="en-US" sz="18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370</Words>
  <Application>Microsoft Office PowerPoint</Application>
  <PresentationFormat>On-screen Show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Chapter No.10</vt:lpstr>
      <vt:lpstr>Introduction of Self Confidence</vt:lpstr>
      <vt:lpstr>Benefits of Self Confidence</vt:lpstr>
      <vt:lpstr>Sport Confidence Model</vt:lpstr>
      <vt:lpstr>Slide 5</vt:lpstr>
      <vt:lpstr>Building Self confidence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No.01</dc:title>
  <dc:creator>Sports Science</dc:creator>
  <cp:lastModifiedBy>shah</cp:lastModifiedBy>
  <cp:revision>49</cp:revision>
  <dcterms:created xsi:type="dcterms:W3CDTF">2006-08-16T00:00:00Z</dcterms:created>
  <dcterms:modified xsi:type="dcterms:W3CDTF">2020-11-15T16:53:46Z</dcterms:modified>
</cp:coreProperties>
</file>