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77"/>
  </p:notesMasterIdLst>
  <p:handoutMasterIdLst>
    <p:handoutMasterId r:id="rId78"/>
  </p:handoutMasterIdLst>
  <p:sldIdLst>
    <p:sldId id="256" r:id="rId2"/>
    <p:sldId id="262" r:id="rId3"/>
    <p:sldId id="348" r:id="rId4"/>
    <p:sldId id="257" r:id="rId5"/>
    <p:sldId id="258" r:id="rId6"/>
    <p:sldId id="259" r:id="rId7"/>
    <p:sldId id="263" r:id="rId8"/>
    <p:sldId id="260" r:id="rId9"/>
    <p:sldId id="261" r:id="rId10"/>
    <p:sldId id="349" r:id="rId11"/>
    <p:sldId id="264" r:id="rId12"/>
    <p:sldId id="265" r:id="rId13"/>
    <p:sldId id="350" r:id="rId14"/>
    <p:sldId id="351" r:id="rId15"/>
    <p:sldId id="352" r:id="rId16"/>
    <p:sldId id="266" r:id="rId17"/>
    <p:sldId id="353" r:id="rId18"/>
    <p:sldId id="354" r:id="rId19"/>
    <p:sldId id="355" r:id="rId20"/>
    <p:sldId id="360" r:id="rId21"/>
    <p:sldId id="356" r:id="rId22"/>
    <p:sldId id="357" r:id="rId23"/>
    <p:sldId id="358" r:id="rId24"/>
    <p:sldId id="361" r:id="rId25"/>
    <p:sldId id="362" r:id="rId26"/>
    <p:sldId id="363" r:id="rId27"/>
    <p:sldId id="401" r:id="rId28"/>
    <p:sldId id="364" r:id="rId29"/>
    <p:sldId id="365" r:id="rId30"/>
    <p:sldId id="366" r:id="rId31"/>
    <p:sldId id="359" r:id="rId32"/>
    <p:sldId id="367" r:id="rId33"/>
    <p:sldId id="368" r:id="rId34"/>
    <p:sldId id="369" r:id="rId35"/>
    <p:sldId id="277" r:id="rId36"/>
    <p:sldId id="278" r:id="rId37"/>
    <p:sldId id="279" r:id="rId38"/>
    <p:sldId id="280" r:id="rId39"/>
    <p:sldId id="281" r:id="rId40"/>
    <p:sldId id="270" r:id="rId41"/>
    <p:sldId id="336" r:id="rId42"/>
    <p:sldId id="370" r:id="rId43"/>
    <p:sldId id="371" r:id="rId44"/>
    <p:sldId id="372" r:id="rId45"/>
    <p:sldId id="374" r:id="rId46"/>
    <p:sldId id="373" r:id="rId47"/>
    <p:sldId id="375" r:id="rId48"/>
    <p:sldId id="376" r:id="rId49"/>
    <p:sldId id="377" r:id="rId50"/>
    <p:sldId id="378" r:id="rId51"/>
    <p:sldId id="283" r:id="rId52"/>
    <p:sldId id="379" r:id="rId53"/>
    <p:sldId id="380" r:id="rId54"/>
    <p:sldId id="381" r:id="rId55"/>
    <p:sldId id="284" r:id="rId56"/>
    <p:sldId id="285" r:id="rId57"/>
    <p:sldId id="382" r:id="rId58"/>
    <p:sldId id="383" r:id="rId59"/>
    <p:sldId id="384" r:id="rId60"/>
    <p:sldId id="385" r:id="rId61"/>
    <p:sldId id="386" r:id="rId62"/>
    <p:sldId id="387" r:id="rId63"/>
    <p:sldId id="388" r:id="rId64"/>
    <p:sldId id="389" r:id="rId65"/>
    <p:sldId id="390" r:id="rId66"/>
    <p:sldId id="391" r:id="rId67"/>
    <p:sldId id="392" r:id="rId68"/>
    <p:sldId id="393" r:id="rId69"/>
    <p:sldId id="394" r:id="rId70"/>
    <p:sldId id="395" r:id="rId71"/>
    <p:sldId id="396" r:id="rId72"/>
    <p:sldId id="397" r:id="rId73"/>
    <p:sldId id="398" r:id="rId74"/>
    <p:sldId id="399" r:id="rId75"/>
    <p:sldId id="400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81" autoAdjust="0"/>
  </p:normalViewPr>
  <p:slideViewPr>
    <p:cSldViewPr snapToGrid="0" snapToObjects="1">
      <p:cViewPr varScale="1">
        <p:scale>
          <a:sx n="70" d="100"/>
          <a:sy n="70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6EC1C-CB14-9143-BE74-29FDD3D7795F}" type="datetimeFigureOut">
              <a:rPr lang="en-US" smtClean="0"/>
              <a:t>2014-10-17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8806-2562-FC45-812B-A92BD56B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DE691-B3B2-5B4E-A273-B0955F6D633A}" type="datetimeFigureOut">
              <a:rPr lang="en-US" smtClean="0"/>
              <a:t>2014-10-17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AABC5-7D02-4949-829D-3FEB7DE2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74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oiceless_retroflex_affricate" TargetMode="External"/><Relationship Id="rId4" Type="http://schemas.openxmlformats.org/officeDocument/2006/relationships/hyperlink" Target="http://en.wikipedia.org/wiki/Voiceless_retroflex_sibilant" TargetMode="External"/><Relationship Id="rId5" Type="http://schemas.openxmlformats.org/officeDocument/2006/relationships/hyperlink" Target="http://en.wikipedia.org/wiki/Voiceless_alveolo-palatal_sibilant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en.wikipedia.org/wiki/Voiceless_retroflex_affricate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ABC5-7D02-4949-829D-3FEB7DE216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7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ABC5-7D02-4949-829D-3FEB7DE21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7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POSTHUMOUS, DIDN’T WRITE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ABC5-7D02-4949-829D-3FEB7DE21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Halliday</a:t>
            </a:r>
            <a:r>
              <a:rPr lang="en-US" baseline="0" dirty="0" smtClean="0"/>
              <a:t> had many connections with China.</a:t>
            </a:r>
          </a:p>
          <a:p>
            <a:r>
              <a:rPr lang="en-US" baseline="0" dirty="0" smtClean="0"/>
              <a:t>He studied at both Beijing University and </a:t>
            </a:r>
            <a:r>
              <a:rPr lang="en-US" baseline="0" dirty="0" err="1" smtClean="0"/>
              <a:t>Lingnan</a:t>
            </a:r>
            <a:r>
              <a:rPr lang="en-US" baseline="0" dirty="0" smtClean="0"/>
              <a:t> University in the late 1940s</a:t>
            </a:r>
          </a:p>
          <a:p>
            <a:r>
              <a:rPr lang="en-US" baseline="0" dirty="0" smtClean="0"/>
              <a:t>Lecturer in Chinese at Cambridge in 1950s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ABC5-7D02-4949-829D-3FEB7DE216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 tooltip="Voiceless retroflex affricate"/>
              </a:rPr>
              <a:t>ch</a:t>
            </a:r>
            <a:r>
              <a:rPr lang="en-US" dirty="0" smtClean="0">
                <a:hlinkClick r:id="rId3" tooltip="Voiceless retroflex affricate"/>
              </a:rPr>
              <a:t> [ʈʂʰ]</a:t>
            </a:r>
            <a:r>
              <a:rPr lang="en-US" dirty="0" smtClean="0"/>
              <a:t> voiceless aspirated retroflex</a:t>
            </a:r>
            <a:r>
              <a:rPr lang="en-US" baseline="0" dirty="0" smtClean="0"/>
              <a:t>                            </a:t>
            </a:r>
            <a:r>
              <a:rPr lang="en-US" b="1" dirty="0" smtClean="0">
                <a:hlinkClick r:id="rId4" tooltip="Voiceless retroflex sibilant"/>
              </a:rPr>
              <a:t>sh</a:t>
            </a:r>
            <a:r>
              <a:rPr lang="en-US" dirty="0" smtClean="0">
                <a:hlinkClick r:id="rId4" tooltip="Voiceless retroflex sibilant"/>
              </a:rPr>
              <a:t> [ʂ]</a:t>
            </a:r>
            <a:r>
              <a:rPr lang="en-US" dirty="0" smtClean="0"/>
              <a:t> voiceless retroflex fricative           </a:t>
            </a:r>
            <a:r>
              <a:rPr lang="fr-FR" b="1" dirty="0" smtClean="0">
                <a:hlinkClick r:id="rId5" tooltip="Voiceless alveolo-palatal sibilant"/>
              </a:rPr>
              <a:t>x</a:t>
            </a:r>
            <a:r>
              <a:rPr lang="fr-FR" dirty="0" smtClean="0">
                <a:hlinkClick r:id="rId5" tooltip="Voiceless alveolo-palatal sibilant"/>
              </a:rPr>
              <a:t> [ɕ]</a:t>
            </a:r>
            <a:r>
              <a:rPr lang="fr-FR" dirty="0" smtClean="0"/>
              <a:t>  </a:t>
            </a:r>
            <a:r>
              <a:rPr lang="fr-FR" dirty="0" err="1" smtClean="0"/>
              <a:t>voiceless</a:t>
            </a:r>
            <a:r>
              <a:rPr lang="fr-FR" dirty="0" smtClean="0"/>
              <a:t> </a:t>
            </a:r>
            <a:r>
              <a:rPr lang="fr-FR" dirty="0" err="1" smtClean="0"/>
              <a:t>alveopalatal</a:t>
            </a:r>
            <a:r>
              <a:rPr lang="fr-FR" dirty="0" smtClean="0"/>
              <a:t> fricative</a:t>
            </a:r>
            <a:endParaRPr lang="en-US" dirty="0" smtClean="0"/>
          </a:p>
          <a:p>
            <a:r>
              <a:rPr lang="en-US" dirty="0" smtClean="0"/>
              <a:t>The first</a:t>
            </a:r>
            <a:r>
              <a:rPr lang="en-US" baseline="0" dirty="0" smtClean="0"/>
              <a:t> two were </a:t>
            </a:r>
            <a:r>
              <a:rPr lang="en-US" baseline="0" dirty="0" err="1" smtClean="0"/>
              <a:t>Halliday’s</a:t>
            </a:r>
            <a:r>
              <a:rPr lang="en-US" baseline="0" dirty="0" smtClean="0"/>
              <a:t> teachers</a:t>
            </a:r>
          </a:p>
          <a:p>
            <a:r>
              <a:rPr lang="en-US" baseline="0" dirty="0" err="1" smtClean="0"/>
              <a:t>Lü</a:t>
            </a:r>
            <a:r>
              <a:rPr lang="en-US" baseline="0" dirty="0" smtClean="0"/>
              <a:t> is still cited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ABC5-7D02-4949-829D-3FEB7DE216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59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hlinkClick r:id="rId3" tooltip="Voiceless retroflex affricate"/>
              </a:rPr>
              <a:t>zh</a:t>
            </a:r>
            <a:r>
              <a:rPr lang="cs-CZ" dirty="0" smtClean="0">
                <a:hlinkClick r:id="rId3" tooltip="Voiceless retroflex affricate"/>
              </a:rPr>
              <a:t> [ʈʂ]</a:t>
            </a:r>
            <a:r>
              <a:rPr lang="cs-CZ" dirty="0" smtClean="0"/>
              <a:t>  </a:t>
            </a:r>
            <a:r>
              <a:rPr lang="cs-CZ" dirty="0" err="1" smtClean="0"/>
              <a:t>unaspirated</a:t>
            </a:r>
            <a:r>
              <a:rPr lang="cs-CZ" dirty="0" smtClean="0"/>
              <a:t> </a:t>
            </a:r>
            <a:r>
              <a:rPr lang="cs-CZ" dirty="0" err="1" smtClean="0"/>
              <a:t>retroflex</a:t>
            </a:r>
            <a:r>
              <a:rPr lang="cs-CZ" dirty="0" smtClean="0"/>
              <a:t> </a:t>
            </a:r>
            <a:r>
              <a:rPr lang="cs-CZ" dirty="0" err="1" smtClean="0"/>
              <a:t>affricate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ABC5-7D02-4949-829D-3FEB7DE216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69F0A-429A-214F-BD3B-093C5F13501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 in China, Japan, Korea,</a:t>
            </a:r>
            <a:r>
              <a:rPr lang="en-US" baseline="0" dirty="0" smtClean="0"/>
              <a:t> 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ABC5-7D02-4949-829D-3FEB7DE216E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57A3-731B-1C46-9587-4086ABD93B5C}" type="datetime1">
              <a:rPr lang="en-CA" smtClean="0"/>
              <a:t>2014-10-17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FCC-4215-0F42-8A26-6DBA7DD82233}" type="datetime1">
              <a:rPr lang="en-CA" smtClean="0"/>
              <a:t>2014-10-17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0458-6DC5-724B-8D92-3680D55005AF}" type="datetime1">
              <a:rPr lang="en-CA" smtClean="0"/>
              <a:t>2014-10-17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098B-44DD-2C41-9C0D-48F366F51911}" type="datetime1">
              <a:rPr lang="en-CA" smtClean="0"/>
              <a:t>2014-10-17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FC0D-9053-0442-B11F-3A7B9E774B3B}" type="datetime1">
              <a:rPr lang="en-CA" smtClean="0"/>
              <a:t>2014-10-17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108D201-AB5F-B840-9DF4-E70703C0D42E}" type="datetime1">
              <a:rPr lang="en-CA" smtClean="0"/>
              <a:t>2014-10-17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B694-449C-534E-9298-6873B8F2E3DD}" type="datetime1">
              <a:rPr lang="en-CA" smtClean="0"/>
              <a:t>2014-10-17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00B-C358-094A-B51F-3B590557CBF6}" type="datetime1">
              <a:rPr lang="en-CA" smtClean="0"/>
              <a:t>2014-10-17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AE8C-4B5C-7645-9EB0-5643A215A70C}" type="datetime1">
              <a:rPr lang="en-CA" smtClean="0"/>
              <a:t>2014-10-17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25D-F1E4-B342-AF02-F852E1265B67}" type="datetime1">
              <a:rPr lang="en-CA" smtClean="0"/>
              <a:t>2014-10-17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7D3AEE-C65F-C242-B40F-F8755E2A4B89}" type="datetime1">
              <a:rPr lang="en-CA" smtClean="0"/>
              <a:t>2014-10-17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FAE9FED-2AE9-1E45-A860-E818D83ED27E}" type="datetime1">
              <a:rPr lang="en-CA" smtClean="0"/>
              <a:t>2014-10-17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97695A-B158-EF47-ABF1-55F1A81051C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CA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85088" cy="23675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Frederick J. </a:t>
            </a:r>
            <a:r>
              <a:rPr lang="en-US" dirty="0" err="1" smtClean="0">
                <a:solidFill>
                  <a:schemeClr val="tx1"/>
                </a:solidFill>
              </a:rPr>
              <a:t>Newmeyer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Washington, University of British Columbia,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 Simon Fraser University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Class 1:</a:t>
            </a:r>
            <a:br>
              <a:rPr lang="en-US" b="1" dirty="0" smtClean="0"/>
            </a:br>
            <a:r>
              <a:rPr lang="en-US" b="1" dirty="0" smtClean="0"/>
              <a:t>The Chomskyan Revolution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1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STRUCTURAL LINGUISTICS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014389" cy="41425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Prague School in many ways is the intellectual ancestor of generative grammar:</a:t>
            </a:r>
          </a:p>
          <a:p>
            <a:pPr marL="1389600"/>
            <a:r>
              <a:rPr lang="en-US" dirty="0" smtClean="0"/>
              <a:t>Universals</a:t>
            </a:r>
          </a:p>
          <a:p>
            <a:pPr marL="1389600"/>
            <a:r>
              <a:rPr lang="en-US" dirty="0" smtClean="0"/>
              <a:t>Markedness</a:t>
            </a:r>
          </a:p>
          <a:p>
            <a:pPr marL="1389600"/>
            <a:r>
              <a:rPr lang="en-US" dirty="0" smtClean="0"/>
              <a:t>Relating facts about grammar to language acquisition, language pathology, etc.</a:t>
            </a:r>
          </a:p>
          <a:p>
            <a:pPr marL="1115280" indent="0">
              <a:buNone/>
            </a:pPr>
            <a:endParaRPr lang="en-US" dirty="0" smtClean="0"/>
          </a:p>
          <a:p>
            <a:r>
              <a:rPr lang="en-US" dirty="0" smtClean="0"/>
              <a:t>But this was all in phonology. Their view of syntax was a very ‘functionalist’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STRUCTURAL LINGUISTICS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Copenhagen School (Glossematics), with its focus on formal relations among elements.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Hjelmslev (1899-196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979" y="2491974"/>
            <a:ext cx="2594527" cy="3120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3978" y="5757025"/>
            <a:ext cx="273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LOUIS HJELMSLEV</a:t>
            </a:r>
          </a:p>
          <a:p>
            <a:r>
              <a:rPr lang="en-US" smtClean="0"/>
              <a:t>         1899-1965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London School, now best known for its work on suprasegmental phenomena.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Firth (1890-1960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78" y="2389623"/>
            <a:ext cx="2990534" cy="357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7635" y="5965231"/>
            <a:ext cx="30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J. R. FIRTH, 1890-1960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LINGUISTICS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062230" cy="26772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London School linguists can be considered the founders of the field of applied linguistics. </a:t>
            </a:r>
          </a:p>
          <a:p>
            <a:endParaRPr lang="en-US" dirty="0"/>
          </a:p>
          <a:p>
            <a:r>
              <a:rPr lang="en-US" dirty="0" smtClean="0"/>
              <a:t>They believed that if a theory is correct it should be applicable to practical concerns, such as language teaching.</a:t>
            </a:r>
            <a:endParaRPr lang="en-US" dirty="0"/>
          </a:p>
        </p:txBody>
      </p:sp>
      <p:pic>
        <p:nvPicPr>
          <p:cNvPr id="5" name="Picture 4" descr="Halliday (1925-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766" y="4052385"/>
            <a:ext cx="17780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5482" y="51021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A. K. HALLIDAY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5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LINGUISTICS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 descr="Luo_Chang_Pei (1899-1958).jpg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1" r="-221"/>
          <a:stretch/>
        </p:blipFill>
        <p:spPr>
          <a:xfrm>
            <a:off x="155975" y="1444326"/>
            <a:ext cx="2963512" cy="3226252"/>
          </a:xfrm>
        </p:spPr>
      </p:pic>
      <p:pic>
        <p:nvPicPr>
          <p:cNvPr id="6" name="Picture 5" descr="Wang Li (1900-1986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03" y="1471865"/>
            <a:ext cx="2412058" cy="3198713"/>
          </a:xfrm>
          <a:prstGeom prst="rect">
            <a:avLst/>
          </a:prstGeom>
        </p:spPr>
      </p:pic>
      <p:pic>
        <p:nvPicPr>
          <p:cNvPr id="7" name="Picture 6" descr="Lü Shuxiang (1904-1998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446" y="1471865"/>
            <a:ext cx="2374303" cy="31987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475" y="4946115"/>
            <a:ext cx="194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LUO CHANGPEI</a:t>
            </a:r>
          </a:p>
          <a:p>
            <a:pPr algn="ctr"/>
            <a:r>
              <a:rPr lang="en-US" dirty="0" smtClean="0"/>
              <a:t>1899-1958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3654" y="4946115"/>
            <a:ext cx="1426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WANG LI</a:t>
            </a:r>
          </a:p>
          <a:p>
            <a:r>
              <a:rPr lang="en-US" dirty="0" smtClean="0"/>
              <a:t>1899-1958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9196" y="4968013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LÜ SHUXIANG</a:t>
            </a:r>
          </a:p>
          <a:p>
            <a:pPr algn="ctr"/>
            <a:r>
              <a:rPr lang="en-US" dirty="0" smtClean="0"/>
              <a:t>1904-1998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4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LINGUISTICS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4" descr="Chao, Yuen Ren (1892-1982).jpg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498" r="-764"/>
          <a:stretch/>
        </p:blipFill>
        <p:spPr>
          <a:xfrm>
            <a:off x="-2413258" y="1467697"/>
            <a:ext cx="5766708" cy="4572000"/>
          </a:xfrm>
        </p:spPr>
      </p:pic>
      <p:sp>
        <p:nvSpPr>
          <p:cNvPr id="6" name="TextBox 5"/>
          <p:cNvSpPr txBox="1"/>
          <p:nvPr/>
        </p:nvSpPr>
        <p:spPr>
          <a:xfrm>
            <a:off x="4010771" y="1982902"/>
            <a:ext cx="4169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CHAO YUEN REN (ZHAO YUANREN)</a:t>
            </a:r>
          </a:p>
          <a:p>
            <a:pPr algn="ctr"/>
            <a:r>
              <a:rPr lang="en-US" dirty="0" smtClean="0"/>
              <a:t>1892-1982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53988" y="3186011"/>
            <a:ext cx="5481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greatest Chinese structuralist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President of the Linguistic Society of America in 1945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618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STRUCTURALISM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American structuralism, famous for its attention to methodology and numerous studies of Amerindian languages.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Sapir (1884-1939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06" y="2841515"/>
            <a:ext cx="2396268" cy="2919333"/>
          </a:xfrm>
          <a:prstGeom prst="rect">
            <a:avLst/>
          </a:prstGeom>
        </p:spPr>
      </p:pic>
      <p:pic>
        <p:nvPicPr>
          <p:cNvPr id="6" name="Picture 5" descr="Bloomfield, L. (1887-1949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356" y="2841515"/>
            <a:ext cx="2053420" cy="2937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595" y="5760848"/>
            <a:ext cx="79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EDWARD SAPIR, 1884-1939               LEONARD BLOOMFIELD, 1887-1949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9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STRUCTURALISM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31506" cy="3213745"/>
          </a:xfrm>
        </p:spPr>
        <p:txBody>
          <a:bodyPr/>
          <a:lstStyle/>
          <a:p>
            <a:r>
              <a:rPr lang="en-US" dirty="0" smtClean="0"/>
              <a:t>American structuralism was the most direct ancestor of generative grammar. Zellig Harris, one of the most prominent American structuralists, was the teacher of Noam Chomsky.</a:t>
            </a:r>
            <a:endParaRPr lang="en-US" dirty="0"/>
          </a:p>
        </p:txBody>
      </p:sp>
      <p:pic>
        <p:nvPicPr>
          <p:cNvPr id="5" name="Picture 4" descr="Harris, Zellig (1909-1992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977" y="3209425"/>
            <a:ext cx="2474162" cy="2659086"/>
          </a:xfrm>
          <a:prstGeom prst="rect">
            <a:avLst/>
          </a:prstGeom>
        </p:spPr>
      </p:pic>
      <p:pic>
        <p:nvPicPr>
          <p:cNvPr id="6" name="Picture 5" descr="CHOMSKY -- YOU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648" y="3209425"/>
            <a:ext cx="2307195" cy="265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652" y="5868511"/>
            <a:ext cx="3021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ZELLIG HARRIS, 1909-1992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86229" y="5945151"/>
            <a:ext cx="211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NOAM CHOMSKY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3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STRUCTURALISM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American structuralism was famous for its commitment to empiricism.</a:t>
            </a:r>
          </a:p>
          <a:p>
            <a:endParaRPr lang="en-US" dirty="0"/>
          </a:p>
          <a:p>
            <a:r>
              <a:rPr lang="en-US" dirty="0" smtClean="0"/>
              <a:t>Only observables and generalizations about observables were admissible.</a:t>
            </a:r>
          </a:p>
          <a:p>
            <a:endParaRPr lang="en-US" dirty="0"/>
          </a:p>
          <a:p>
            <a:r>
              <a:rPr lang="en-US" dirty="0" smtClean="0"/>
              <a:t>This followed from the positivist philosophy of science that was dominant in English-speaking countries from the 1920s to the 1960s.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5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STRUCTURALISM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idea was to start with the lowest, most observable, levels, and to build a grammar from that point:</a:t>
            </a:r>
          </a:p>
          <a:p>
            <a:endParaRPr lang="en-US" dirty="0"/>
          </a:p>
          <a:p>
            <a:r>
              <a:rPr lang="en-US" dirty="0" smtClean="0"/>
              <a:t>1.	phonetics</a:t>
            </a:r>
          </a:p>
          <a:p>
            <a:r>
              <a:rPr lang="en-US" dirty="0" smtClean="0"/>
              <a:t>2.	phonemics</a:t>
            </a:r>
          </a:p>
          <a:p>
            <a:r>
              <a:rPr lang="en-US" dirty="0" smtClean="0"/>
              <a:t>3.	morphology</a:t>
            </a:r>
          </a:p>
          <a:p>
            <a:r>
              <a:rPr lang="en-US" dirty="0" smtClean="0"/>
              <a:t>4.	syntactic categories</a:t>
            </a:r>
          </a:p>
          <a:p>
            <a:r>
              <a:rPr lang="en-US" dirty="0" smtClean="0"/>
              <a:t>5.	relations governing the distribution of syntactic categories.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1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 IN THESE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 present the progression of ideas in linguistic theory as they have developed.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To take one topic in each class and chart its development over the decades.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5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STRUCTURALISM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level was built up by procedures of segmentation and classification from the next lower level:</a:t>
            </a:r>
          </a:p>
          <a:p>
            <a:endParaRPr lang="en-US" dirty="0"/>
          </a:p>
          <a:p>
            <a:pPr marL="633600"/>
            <a:r>
              <a:rPr lang="en-US" sz="2400" dirty="0"/>
              <a:t>[</a:t>
            </a:r>
            <a:r>
              <a:rPr lang="en-US" sz="2400" dirty="0" err="1" smtClean="0"/>
              <a:t>pʰɑrkʰɨŋ</a:t>
            </a:r>
            <a:r>
              <a:rPr lang="en-US" sz="2400" dirty="0" smtClean="0"/>
              <a:t>]		phonetic representation</a:t>
            </a:r>
          </a:p>
          <a:p>
            <a:pPr marL="633600"/>
            <a:r>
              <a:rPr lang="en-US" sz="2400" dirty="0" smtClean="0"/>
              <a:t>/</a:t>
            </a:r>
            <a:r>
              <a:rPr lang="en-US" sz="2400" dirty="0" err="1" smtClean="0"/>
              <a:t>parkiŋ</a:t>
            </a:r>
            <a:r>
              <a:rPr lang="en-US" sz="2400" dirty="0" smtClean="0"/>
              <a:t>/			phonemic representation</a:t>
            </a:r>
          </a:p>
          <a:p>
            <a:pPr marL="633600"/>
            <a:r>
              <a:rPr lang="en-US" sz="2400" dirty="0" smtClean="0"/>
              <a:t>{</a:t>
            </a:r>
            <a:r>
              <a:rPr lang="en-US" sz="2400" dirty="0" err="1" smtClean="0"/>
              <a:t>park+iŋ</a:t>
            </a:r>
            <a:r>
              <a:rPr lang="en-US" sz="2400" dirty="0" smtClean="0"/>
              <a:t>}		morphemic representation</a:t>
            </a:r>
          </a:p>
          <a:p>
            <a:pPr marL="633600"/>
            <a:r>
              <a:rPr lang="en-US" sz="2400" dirty="0" smtClean="0"/>
              <a:t>[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 [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park</a:t>
            </a:r>
            <a:r>
              <a:rPr lang="en-US" sz="2400" dirty="0" smtClean="0"/>
              <a:t>] [</a:t>
            </a:r>
            <a:r>
              <a:rPr lang="en-US" sz="2400" baseline="-25000" dirty="0" err="1" smtClean="0"/>
              <a:t>PART</a:t>
            </a:r>
            <a:r>
              <a:rPr lang="en-US" sz="2400" dirty="0" err="1" smtClean="0"/>
              <a:t>i</a:t>
            </a:r>
            <a:r>
              <a:rPr lang="en-US" sz="2400" dirty="0" err="1"/>
              <a:t>ŋ</a:t>
            </a:r>
            <a:r>
              <a:rPr lang="en-US" sz="2400" dirty="0" smtClean="0"/>
              <a:t>]]	syntactic representation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472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STRUCTURALISM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(in theory) you couldn’t discover the syntactic categories of a language until after you had done the phonemics, no phonemic statement could refer to a syntactic category.</a:t>
            </a:r>
          </a:p>
          <a:p>
            <a:endParaRPr lang="en-US" dirty="0"/>
          </a:p>
          <a:p>
            <a:r>
              <a:rPr lang="en-US" dirty="0" smtClean="0"/>
              <a:t>A big problem:</a:t>
            </a:r>
          </a:p>
          <a:p>
            <a:pPr marL="741600"/>
            <a:r>
              <a:rPr lang="en-US" dirty="0" smtClean="0"/>
              <a:t>Verbs often have final stress in English: </a:t>
            </a:r>
            <a:r>
              <a:rPr lang="en-US" dirty="0" err="1" smtClean="0"/>
              <a:t>perMIT</a:t>
            </a:r>
            <a:r>
              <a:rPr lang="en-US" dirty="0" smtClean="0"/>
              <a:t>, </a:t>
            </a:r>
            <a:r>
              <a:rPr lang="en-US" dirty="0" err="1" smtClean="0"/>
              <a:t>transPORT</a:t>
            </a:r>
            <a:r>
              <a:rPr lang="en-US" dirty="0" smtClean="0"/>
              <a:t>, </a:t>
            </a:r>
            <a:r>
              <a:rPr lang="en-US" dirty="0" err="1" smtClean="0"/>
              <a:t>conCEIVE</a:t>
            </a:r>
            <a:r>
              <a:rPr lang="en-US" dirty="0" smtClean="0"/>
              <a:t>, </a:t>
            </a:r>
            <a:r>
              <a:rPr lang="en-US" dirty="0" err="1" smtClean="0"/>
              <a:t>reFUND</a:t>
            </a:r>
            <a:endParaRPr lang="en-US" dirty="0" smtClean="0"/>
          </a:p>
          <a:p>
            <a:pPr marL="741600"/>
            <a:r>
              <a:rPr lang="en-US" dirty="0" smtClean="0"/>
              <a:t>Nouns often have initial stress: </a:t>
            </a:r>
            <a:r>
              <a:rPr lang="en-US" dirty="0" err="1" smtClean="0"/>
              <a:t>PERmit</a:t>
            </a:r>
            <a:r>
              <a:rPr lang="en-US" dirty="0" smtClean="0"/>
              <a:t>, </a:t>
            </a:r>
            <a:r>
              <a:rPr lang="en-US" dirty="0" err="1" smtClean="0"/>
              <a:t>TRANSport</a:t>
            </a:r>
            <a:r>
              <a:rPr lang="en-US" dirty="0" smtClean="0"/>
              <a:t>, </a:t>
            </a:r>
            <a:r>
              <a:rPr lang="en-US" dirty="0" err="1" smtClean="0"/>
              <a:t>CONcept</a:t>
            </a:r>
            <a:r>
              <a:rPr lang="en-US" dirty="0" smtClean="0"/>
              <a:t>, </a:t>
            </a:r>
            <a:r>
              <a:rPr lang="en-US" dirty="0" err="1" smtClean="0"/>
              <a:t>REfund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5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STRUCTURALISM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Meaning (semantics) was also a big problem for American structuralists.</a:t>
            </a:r>
          </a:p>
          <a:p>
            <a:endParaRPr lang="en-US" dirty="0"/>
          </a:p>
          <a:p>
            <a:r>
              <a:rPr lang="en-US" dirty="0" smtClean="0"/>
              <a:t>Meanings are essentially unobservable.</a:t>
            </a:r>
          </a:p>
          <a:p>
            <a:endParaRPr lang="en-US" dirty="0"/>
          </a:p>
          <a:p>
            <a:r>
              <a:rPr lang="en-US" dirty="0" smtClean="0"/>
              <a:t>There was no way to arrive at them by procedures of segmentation and classification</a:t>
            </a:r>
          </a:p>
          <a:p>
            <a:endParaRPr lang="en-US" dirty="0"/>
          </a:p>
          <a:p>
            <a:r>
              <a:rPr lang="en-US" dirty="0" smtClean="0"/>
              <a:t>So many American structuralists did not talk about meaning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0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STRUCTURALISM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the late 1940s, Zellig Harris was working out procedures for relating sentence types to each other.</a:t>
            </a:r>
          </a:p>
          <a:p>
            <a:endParaRPr lang="en-US" dirty="0"/>
          </a:p>
          <a:p>
            <a:r>
              <a:rPr lang="en-US" dirty="0" smtClean="0"/>
              <a:t>He called the result of these procedures ‘transformations’.</a:t>
            </a:r>
          </a:p>
          <a:p>
            <a:endParaRPr lang="en-US" dirty="0"/>
          </a:p>
          <a:p>
            <a:pPr marL="597600"/>
            <a:r>
              <a:rPr lang="en-US" sz="2400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V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&lt;-&gt;	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V-ed by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(passive transformation)</a:t>
            </a:r>
          </a:p>
          <a:p>
            <a:pPr marL="597600"/>
            <a:r>
              <a:rPr lang="en-US" sz="2400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V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&lt;-&gt;	it is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that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V (cleft transformation)</a:t>
            </a:r>
          </a:p>
          <a:p>
            <a:pPr marL="323280" indent="0">
              <a:buNone/>
            </a:pPr>
            <a:endParaRPr lang="en-US" sz="2400" dirty="0" smtClean="0"/>
          </a:p>
          <a:p>
            <a:pPr marL="201600"/>
            <a:r>
              <a:rPr lang="en-US" sz="2800" dirty="0" smtClean="0"/>
              <a:t>But these transformations were stated directly on the surface.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19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STRUCTURAL LINGUISTICS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all of the approaches to structural linguistics had in common was the idea that a grammar is an inventory of elements in a structural relationship to each other.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At the same time, these models posited very little ‘below the surface’.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0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GENERATIVE GRAMMAR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25</a:t>
            </a:fld>
            <a:endParaRPr lang="en-US"/>
          </a:p>
        </p:txBody>
      </p:sp>
      <p:pic>
        <p:nvPicPr>
          <p:cNvPr id="5" name="Content Placeholder 4" descr="CHOMSKY (1928-)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9" r="-567"/>
          <a:stretch/>
        </p:blipFill>
        <p:spPr>
          <a:xfrm>
            <a:off x="600838" y="1467697"/>
            <a:ext cx="3468473" cy="4572000"/>
          </a:xfrm>
        </p:spPr>
      </p:pic>
      <p:sp>
        <p:nvSpPr>
          <p:cNvPr id="6" name="TextBox 5"/>
          <p:cNvSpPr txBox="1"/>
          <p:nvPr/>
        </p:nvSpPr>
        <p:spPr>
          <a:xfrm>
            <a:off x="4779391" y="2007220"/>
            <a:ext cx="40567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The field of linguistics underwent a major change of direction as a result of the work of Noam Chomsky in the early and mid 1950s.</a:t>
            </a:r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955878" y="6144550"/>
            <a:ext cx="237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NOAM CHOMSKY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4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GENERATIVE GRAMMAR</a:t>
            </a:r>
            <a:endParaRPr lang="en-US" dirty="0"/>
          </a:p>
        </p:txBody>
      </p:sp>
      <p:pic>
        <p:nvPicPr>
          <p:cNvPr id="4" name="Content Placeholder 3" descr="SYNTACTIC STRUCTUR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829" r="-91829"/>
          <a:stretch>
            <a:fillRect/>
          </a:stretch>
        </p:blipFill>
        <p:spPr>
          <a:xfrm>
            <a:off x="2782888" y="1674813"/>
            <a:ext cx="8416925" cy="4437062"/>
          </a:xfrm>
        </p:spPr>
      </p:pic>
      <p:sp>
        <p:nvSpPr>
          <p:cNvPr id="5" name="TextBox 4"/>
          <p:cNvSpPr txBox="1"/>
          <p:nvPr/>
        </p:nvSpPr>
        <p:spPr>
          <a:xfrm>
            <a:off x="956142" y="1689082"/>
            <a:ext cx="41099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Chomsky’s book</a:t>
            </a:r>
          </a:p>
          <a:p>
            <a:r>
              <a:rPr lang="en-US" sz="4800" i="1" dirty="0" smtClean="0"/>
              <a:t>Syntactic Structures</a:t>
            </a:r>
            <a:r>
              <a:rPr lang="en-US" sz="4800" dirty="0" smtClean="0"/>
              <a:t>, published in 1957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875D-6139-9444-ABA9-7D431DB43E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6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GENERATIVE </a:t>
            </a:r>
            <a:r>
              <a:rPr lang="en-US" dirty="0"/>
              <a:t>GRAMMAR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Generative grammar was different from all previous approaches in that it was </a:t>
            </a:r>
            <a:r>
              <a:rPr lang="en-US" i="1" dirty="0" smtClean="0"/>
              <a:t>syntax-</a:t>
            </a:r>
            <a:r>
              <a:rPr lang="en-US" i="1" dirty="0" err="1" smtClean="0"/>
              <a:t>centred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Saussure for the most part thought that syntax was part of </a:t>
            </a:r>
            <a:r>
              <a:rPr lang="en-US" i="1" dirty="0" smtClean="0"/>
              <a:t>parole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Saussure felt that because speakers have a ‘choice’ of what syntactic construction to use, syntax was part of language use.</a:t>
            </a:r>
          </a:p>
          <a:p>
            <a:endParaRPr lang="en-US" dirty="0"/>
          </a:p>
          <a:p>
            <a:r>
              <a:rPr lang="en-US" dirty="0" smtClean="0"/>
              <a:t>But Chomsky saw rule-governed creativity as central to competence/</a:t>
            </a:r>
            <a:r>
              <a:rPr lang="en-US" i="1" dirty="0" smtClean="0"/>
              <a:t>langue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3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GENERATIVE </a:t>
            </a:r>
            <a:r>
              <a:rPr lang="en-US" dirty="0"/>
              <a:t>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2" y="1600200"/>
            <a:ext cx="9557548" cy="4525963"/>
          </a:xfrm>
        </p:spPr>
        <p:txBody>
          <a:bodyPr>
            <a:normAutofit/>
          </a:bodyPr>
          <a:lstStyle/>
          <a:p>
            <a:pPr marL="453600"/>
            <a:r>
              <a:rPr lang="en-US" sz="3900" dirty="0" smtClean="0"/>
              <a:t>What made </a:t>
            </a:r>
            <a:r>
              <a:rPr lang="en-US" sz="3900" i="1" dirty="0" smtClean="0"/>
              <a:t>Syntactic Structures </a:t>
            </a:r>
            <a:r>
              <a:rPr lang="en-US" sz="3900" dirty="0" smtClean="0"/>
              <a:t>important?</a:t>
            </a:r>
          </a:p>
          <a:p>
            <a:pPr marL="0" indent="0">
              <a:buNone/>
            </a:pPr>
            <a:endParaRPr lang="en-US" dirty="0"/>
          </a:p>
          <a:p>
            <a:pPr marL="453600">
              <a:buFont typeface="Wingdings" charset="2"/>
              <a:buChar char="²"/>
            </a:pPr>
            <a:r>
              <a:rPr lang="en-US" dirty="0" smtClean="0"/>
              <a:t>1. Looking at a grammar as a ‘theory of a language’</a:t>
            </a:r>
          </a:p>
          <a:p>
            <a:pPr marL="453600">
              <a:buFont typeface="Wingdings" charset="2"/>
              <a:buChar char="²"/>
            </a:pPr>
            <a:r>
              <a:rPr lang="en-US" dirty="0" smtClean="0"/>
              <a:t>2. Stressing the irrelevance of methodology</a:t>
            </a:r>
          </a:p>
          <a:p>
            <a:pPr marL="453600">
              <a:buFont typeface="Wingdings" charset="2"/>
              <a:buChar char="²"/>
            </a:pPr>
            <a:r>
              <a:rPr lang="en-US" dirty="0" smtClean="0"/>
              <a:t>3. Providing evidence for the autonomy of syntax</a:t>
            </a:r>
          </a:p>
          <a:p>
            <a:pPr marL="453600">
              <a:buFont typeface="Wingdings" charset="2"/>
              <a:buChar char="²"/>
            </a:pPr>
            <a:r>
              <a:rPr lang="en-US" dirty="0" smtClean="0"/>
              <a:t>4. The abstractness of particular grammatical 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875D-6139-9444-ABA9-7D431DB43E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4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GENERATIVE GRAMMAR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1. Looking </a:t>
            </a:r>
            <a:r>
              <a:rPr lang="en-US" sz="3200" dirty="0"/>
              <a:t>at a grammar as a ‘theory of a language’</a:t>
            </a:r>
          </a:p>
          <a:p>
            <a:endParaRPr lang="en-US" dirty="0" smtClean="0"/>
          </a:p>
          <a:p>
            <a:r>
              <a:rPr lang="en-US" dirty="0" smtClean="0"/>
              <a:t>That is, the twin tasks of:</a:t>
            </a:r>
          </a:p>
          <a:p>
            <a:pPr marL="849600"/>
            <a:r>
              <a:rPr lang="en-US" dirty="0" smtClean="0"/>
              <a:t>Characterizing the notion ‘possible human language’</a:t>
            </a:r>
          </a:p>
          <a:p>
            <a:pPr marL="849600"/>
            <a:r>
              <a:rPr lang="en-US" dirty="0" smtClean="0"/>
              <a:t>For any particular human language, providing the best (that is, most psychologically realistic) analysis of that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0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 IN THESE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LECTURE 1: THE CHOMSKYAN </a:t>
            </a:r>
            <a:r>
              <a:rPr lang="en-US" sz="2000" b="1" dirty="0" smtClean="0"/>
              <a:t>REVOLUTION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LECTURE 2: CONSTRAINING THE </a:t>
            </a:r>
            <a:r>
              <a:rPr lang="en-US" sz="2000" b="1" dirty="0" smtClean="0"/>
              <a:t>THEORY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LECTURE 3: THE BOUNDARY BETWEEN SYNTAX AND </a:t>
            </a:r>
            <a:r>
              <a:rPr lang="en-US" sz="2000" b="1" dirty="0" smtClean="0"/>
              <a:t>SEMANTICS</a:t>
            </a:r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r>
              <a:rPr lang="en-US" sz="2000" b="1" dirty="0"/>
              <a:t>LECTURE 4: THE BOUNDARY BETWEEN COMPETENCE AND PERFORMANCE</a:t>
            </a:r>
            <a:r>
              <a:rPr lang="en-CA" sz="2000" dirty="0"/>
              <a:t> </a:t>
            </a:r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r>
              <a:rPr lang="en-US" sz="2000" b="1" dirty="0"/>
              <a:t>LECTURE 5: THE TREATMENT OF GRAMMATICAL </a:t>
            </a:r>
            <a:r>
              <a:rPr lang="en-US" sz="2000" b="1" dirty="0" smtClean="0"/>
              <a:t>COMPLEXITY</a:t>
            </a:r>
            <a:r>
              <a:rPr lang="en-US" sz="2000" b="1" dirty="0"/>
              <a:t> </a:t>
            </a:r>
            <a:r>
              <a:rPr lang="en-US" sz="2000" b="1" dirty="0" smtClean="0"/>
              <a:t>(at Peking University)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GENERATIVE GRAMMAR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2. Stressing the irrelevance of methodology</a:t>
            </a:r>
          </a:p>
          <a:p>
            <a:endParaRPr lang="en-US" dirty="0" smtClean="0"/>
          </a:p>
          <a:p>
            <a:r>
              <a:rPr lang="en-US" dirty="0" smtClean="0"/>
              <a:t>Scientists don’t care </a:t>
            </a:r>
            <a:r>
              <a:rPr lang="en-US" i="1" dirty="0" smtClean="0"/>
              <a:t>how</a:t>
            </a:r>
            <a:r>
              <a:rPr lang="en-US" dirty="0" smtClean="0"/>
              <a:t> somebody arrived at their theory (</a:t>
            </a:r>
            <a:r>
              <a:rPr lang="en-US" dirty="0" err="1" smtClean="0"/>
              <a:t>Kekulé</a:t>
            </a:r>
            <a:r>
              <a:rPr lang="en-US" dirty="0" smtClean="0"/>
              <a:t> on the structure of benzene)</a:t>
            </a:r>
          </a:p>
          <a:p>
            <a:endParaRPr lang="en-US" dirty="0"/>
          </a:p>
          <a:p>
            <a:r>
              <a:rPr lang="en-US" dirty="0" smtClean="0"/>
              <a:t>The only important thing is whether the theory adequately models reality.</a:t>
            </a:r>
          </a:p>
          <a:p>
            <a:endParaRPr lang="en-US" dirty="0"/>
          </a:p>
          <a:p>
            <a:r>
              <a:rPr lang="en-US" dirty="0" smtClean="0"/>
              <a:t>So all of the structuralists’ procedures get thrown out the window.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2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GENERATIVE GRAMMAR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636480" indent="-457200">
              <a:buClrTx/>
              <a:buFont typeface="Arial"/>
              <a:buChar char="•"/>
            </a:pPr>
            <a:r>
              <a:rPr lang="en-US" dirty="0" smtClean="0"/>
              <a:t>3.	 Providing evidence for the autonomy of syntax.</a:t>
            </a:r>
          </a:p>
          <a:p>
            <a:pPr marL="636480" indent="-457200">
              <a:buClrTx/>
              <a:buFont typeface="Arial"/>
              <a:buChar char="•"/>
            </a:pPr>
            <a:endParaRPr lang="en-US" dirty="0"/>
          </a:p>
          <a:p>
            <a:pPr marL="925200" indent="-457200">
              <a:buClrTx/>
              <a:buFont typeface="Arial"/>
              <a:buChar char="•"/>
            </a:pPr>
            <a:r>
              <a:rPr lang="en-US" dirty="0" smtClean="0"/>
              <a:t>Chomsky argued that syntax had a patterning of its own, independent of meaning, function, and discourse.</a:t>
            </a:r>
          </a:p>
          <a:p>
            <a:pPr marL="925200" indent="-457200">
              <a:buClrTx/>
              <a:buFont typeface="Arial"/>
              <a:buChar char="•"/>
            </a:pPr>
            <a:endParaRPr lang="en-US" dirty="0"/>
          </a:p>
          <a:p>
            <a:pPr marL="925200" indent="-457200">
              <a:buClrTx/>
              <a:buFont typeface="Arial"/>
              <a:buChar char="•"/>
            </a:pPr>
            <a:r>
              <a:rPr lang="en-US" dirty="0" smtClean="0"/>
              <a:t>The American structuralists believed that too, but for them it was a consequence of their methodology.</a:t>
            </a:r>
          </a:p>
          <a:p>
            <a:pPr marL="925200" indent="-457200">
              <a:buClrTx/>
              <a:buFont typeface="Arial"/>
              <a:buChar char="•"/>
            </a:pPr>
            <a:endParaRPr lang="en-US" dirty="0"/>
          </a:p>
          <a:p>
            <a:pPr marL="925200" indent="-457200">
              <a:buClrTx/>
              <a:buFont typeface="Arial"/>
              <a:buChar char="•"/>
            </a:pPr>
            <a:r>
              <a:rPr lang="en-US" dirty="0" smtClean="0"/>
              <a:t>Chomsky provided empirical evidence for autonomy (the next class).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3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GENERATIVE GRAMMAR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4. The abstractness of particular grammatical analyses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Mary must have be en be ing se 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</a:t>
            </a:r>
            <a:r>
              <a:rPr lang="en-US" sz="2000" dirty="0" smtClean="0"/>
              <a:t>perfect  progressive  passive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elements of the English auxiliary are both overlapping and discontinuous.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There was no way for structuralist methodology to come up with an adequate analysis.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39848" y="3098486"/>
            <a:ext cx="613067" cy="1138666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52915" y="3098486"/>
            <a:ext cx="536433" cy="1138666"/>
          </a:xfrm>
          <a:prstGeom prst="line">
            <a:avLst/>
          </a:prstGeom>
          <a:ln w="5905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09124" y="3098486"/>
            <a:ext cx="1083815" cy="1138666"/>
          </a:xfrm>
          <a:prstGeom prst="line">
            <a:avLst/>
          </a:prstGeom>
          <a:ln w="6540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203887" y="3098486"/>
            <a:ext cx="251795" cy="1138667"/>
          </a:xfrm>
          <a:prstGeom prst="line">
            <a:avLst/>
          </a:prstGeom>
          <a:ln w="5905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0196" y="3098486"/>
            <a:ext cx="1072867" cy="1138666"/>
          </a:xfrm>
          <a:prstGeom prst="line">
            <a:avLst/>
          </a:prstGeom>
          <a:ln w="65405">
            <a:solidFill>
              <a:schemeClr val="tx1">
                <a:alpha val="8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03063" y="3098486"/>
            <a:ext cx="262742" cy="1138666"/>
          </a:xfrm>
          <a:prstGeom prst="line">
            <a:avLst/>
          </a:prstGeom>
          <a:ln w="6223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0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GENERATIVE GRAMMAR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 Chomsky’s solution:</a:t>
            </a:r>
          </a:p>
          <a:p>
            <a:endParaRPr lang="en-US" dirty="0"/>
          </a:p>
          <a:p>
            <a:r>
              <a:rPr lang="en-US" dirty="0" smtClean="0"/>
              <a:t>  Posit 2 classes of elements: verbal (v) and affixal (</a:t>
            </a:r>
            <a:r>
              <a:rPr lang="en-US" dirty="0" err="1" smtClean="0"/>
              <a:t>af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  Posit an abstract phrase structure rule:</a:t>
            </a:r>
          </a:p>
          <a:p>
            <a:endParaRPr lang="en-US" dirty="0"/>
          </a:p>
          <a:p>
            <a:pPr marL="972000" indent="0">
              <a:buNone/>
            </a:pPr>
            <a:r>
              <a:rPr lang="en-US" sz="1800" dirty="0" smtClean="0"/>
              <a:t>AUX	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en-US" sz="1800" dirty="0" smtClean="0">
                <a:ea typeface="Wingdings"/>
                <a:cs typeface="Wingdings"/>
                <a:sym typeface="Wingdings"/>
              </a:rPr>
              <a:t>Tense (Modal) (have + en) (be + ing) (be + en)</a:t>
            </a:r>
          </a:p>
          <a:p>
            <a:pPr marL="972000" lvl="6" indent="0">
              <a:buNone/>
            </a:pPr>
            <a:r>
              <a:rPr lang="en-US" sz="1800" dirty="0" smtClean="0"/>
              <a:t>    		  </a:t>
            </a:r>
            <a:r>
              <a:rPr lang="en-US" sz="1800" dirty="0" err="1" smtClean="0"/>
              <a:t>af</a:t>
            </a:r>
            <a:r>
              <a:rPr lang="en-US" sz="1800" dirty="0" smtClean="0"/>
              <a:t>           v             v         </a:t>
            </a:r>
            <a:r>
              <a:rPr lang="en-US" sz="1800" dirty="0" err="1" smtClean="0"/>
              <a:t>af</a:t>
            </a:r>
            <a:r>
              <a:rPr lang="en-US" sz="1800" dirty="0" smtClean="0"/>
              <a:t>     v        </a:t>
            </a:r>
            <a:r>
              <a:rPr lang="en-US" sz="1800" dirty="0" err="1" smtClean="0"/>
              <a:t>af</a:t>
            </a:r>
            <a:r>
              <a:rPr lang="en-US" sz="1800" dirty="0" smtClean="0"/>
              <a:t>      v      </a:t>
            </a:r>
            <a:r>
              <a:rPr lang="en-US" sz="1800" dirty="0" err="1" smtClean="0"/>
              <a:t>af</a:t>
            </a:r>
            <a:endParaRPr lang="en-US" sz="1800" dirty="0" smtClean="0"/>
          </a:p>
          <a:p>
            <a:pPr marL="0" lvl="6" indent="-457200">
              <a:buFont typeface="Arial"/>
              <a:buChar char="•"/>
            </a:pPr>
            <a:r>
              <a:rPr lang="en-US" sz="2800" dirty="0" smtClean="0"/>
              <a:t>Posit an abstract transformational rule: </a:t>
            </a:r>
          </a:p>
          <a:p>
            <a:pPr marL="262800" lvl="6" indent="0">
              <a:buNone/>
            </a:pPr>
            <a:r>
              <a:rPr lang="en-US" sz="2800" dirty="0" smtClean="0"/>
              <a:t>	</a:t>
            </a:r>
            <a:r>
              <a:rPr lang="en-US" sz="1900" dirty="0" err="1" smtClean="0"/>
              <a:t>af</a:t>
            </a:r>
            <a:r>
              <a:rPr lang="en-US" sz="1900" dirty="0" smtClean="0"/>
              <a:t>   +    v     </a:t>
            </a:r>
            <a:r>
              <a:rPr lang="en-US" sz="1900" dirty="0" smtClean="0">
                <a:sym typeface="Wingdings"/>
              </a:rPr>
              <a:t>     v     +    </a:t>
            </a:r>
            <a:r>
              <a:rPr lang="en-US" sz="1900" dirty="0" err="1" smtClean="0">
                <a:sym typeface="Wingdings"/>
              </a:rPr>
              <a:t>af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1610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GENERATIVE GRAMMAR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Mary must have + en   be  + ing   be  +  en  see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Mary must have been being seen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analysis extends to capture the placement of supportive </a:t>
            </a:r>
            <a:r>
              <a:rPr lang="en-US" i="1" dirty="0" smtClean="0"/>
              <a:t>do</a:t>
            </a:r>
            <a:r>
              <a:rPr lang="en-US" i="1" dirty="0"/>
              <a:t> </a:t>
            </a:r>
            <a:r>
              <a:rPr lang="en-US" dirty="0" smtClean="0"/>
              <a:t>in sentences like </a:t>
            </a:r>
            <a:r>
              <a:rPr lang="en-US" i="1" dirty="0" smtClean="0"/>
              <a:t>Did Mary see the play?  </a:t>
            </a:r>
            <a:r>
              <a:rPr lang="en-US" dirty="0" smtClean="0"/>
              <a:t>and </a:t>
            </a:r>
            <a:r>
              <a:rPr lang="en-US" i="1" dirty="0" smtClean="0"/>
              <a:t>Mary did not see the play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GENERATIVE </a:t>
            </a:r>
            <a:r>
              <a:rPr lang="en-US" dirty="0"/>
              <a:t>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Syntactic Structures </a:t>
            </a:r>
            <a:r>
              <a:rPr lang="en-US" dirty="0" smtClean="0"/>
              <a:t>also emphasized and re-emphasized the need for ‘simplicity’ and ‘economy’ in grammatical description.</a:t>
            </a:r>
          </a:p>
          <a:p>
            <a:endParaRPr lang="en-US" dirty="0"/>
          </a:p>
          <a:p>
            <a:r>
              <a:rPr lang="en-US" dirty="0" smtClean="0"/>
              <a:t>This would become a major theme in later minimalist theorizing.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875D-6139-9444-ABA9-7D431DB43E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8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GENERATIVE </a:t>
            </a:r>
            <a:r>
              <a:rPr lang="en-US" dirty="0"/>
              <a:t>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119530"/>
          </a:xfrm>
        </p:spPr>
        <p:txBody>
          <a:bodyPr>
            <a:normAutofit/>
          </a:bodyPr>
          <a:lstStyle/>
          <a:p>
            <a:pPr marL="432000" indent="0">
              <a:buNone/>
            </a:pPr>
            <a:r>
              <a:rPr lang="en-US" dirty="0" smtClean="0"/>
              <a:t>The idea of ‘elegant’ grammatical descriptions did not — of course — start with Chomsky: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901" y="2830176"/>
            <a:ext cx="49697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“Grammarians rejoice more over the saving of half a </a:t>
            </a:r>
            <a:r>
              <a:rPr lang="en-US" sz="3600" dirty="0" err="1" smtClean="0"/>
              <a:t>mora</a:t>
            </a:r>
            <a:r>
              <a:rPr lang="en-US" sz="3600" dirty="0" smtClean="0"/>
              <a:t> than over the birth of a son.” (the ancient Indian grammatical tradition)</a:t>
            </a:r>
            <a:endParaRPr lang="en-US" sz="3600" dirty="0"/>
          </a:p>
        </p:txBody>
      </p:sp>
      <p:pic>
        <p:nvPicPr>
          <p:cNvPr id="5" name="Picture 4" descr="Pan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192" y="2719730"/>
            <a:ext cx="4063808" cy="2816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9655" y="5682772"/>
            <a:ext cx="386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INDIAN STAMP HONOURING       		PANINI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875D-6139-9444-ABA9-7D431DB43E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3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GENERATIVE </a:t>
            </a:r>
            <a:r>
              <a:rPr lang="en-US" dirty="0"/>
              <a:t>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7675" cy="4525963"/>
          </a:xfrm>
        </p:spPr>
        <p:txBody>
          <a:bodyPr/>
          <a:lstStyle/>
          <a:p>
            <a:r>
              <a:rPr lang="en-US" dirty="0" smtClean="0"/>
              <a:t>“Saussure’s dearest concern was to cast the theory of language into the </a:t>
            </a:r>
            <a:r>
              <a:rPr lang="en-US" dirty="0" err="1" smtClean="0"/>
              <a:t>mould</a:t>
            </a:r>
            <a:r>
              <a:rPr lang="en-US" dirty="0" smtClean="0"/>
              <a:t> of  a mathematical treatise.” (Robert Godel)</a:t>
            </a:r>
            <a:endParaRPr lang="en-US" dirty="0"/>
          </a:p>
        </p:txBody>
      </p:sp>
      <p:pic>
        <p:nvPicPr>
          <p:cNvPr id="4" name="Picture 3" descr="Saus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778" y="1600200"/>
            <a:ext cx="3321971" cy="4016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6676" y="5616314"/>
            <a:ext cx="2647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FERDINAND DE SAUSSURE</a:t>
            </a:r>
          </a:p>
          <a:p>
            <a:r>
              <a:rPr lang="en-US" dirty="0" smtClean="0"/>
              <a:t>              1857-1913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875D-6139-9444-ABA9-7D431DB43E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GENERATIVE </a:t>
            </a:r>
            <a:r>
              <a:rPr lang="en-US" dirty="0"/>
              <a:t>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71821" cy="4525963"/>
          </a:xfrm>
        </p:spPr>
        <p:txBody>
          <a:bodyPr/>
          <a:lstStyle/>
          <a:p>
            <a:r>
              <a:rPr lang="en-US" dirty="0" smtClean="0"/>
              <a:t>The American structuralists — Chomsky’s teachers — were the most adamant of all that linguistic descriptions need to be formal, simple and elegant.</a:t>
            </a:r>
            <a:endParaRPr lang="en-US" dirty="0"/>
          </a:p>
        </p:txBody>
      </p:sp>
      <p:pic>
        <p:nvPicPr>
          <p:cNvPr id="4" name="Picture 3" descr="Harris, Z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582" y="2062679"/>
            <a:ext cx="3414979" cy="3887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8250" y="5980436"/>
            <a:ext cx="378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ZELLIG HARRIS, 1909-1992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875D-6139-9444-ABA9-7D431DB43E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1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GENERATIVE </a:t>
            </a:r>
            <a:r>
              <a:rPr lang="en-US" dirty="0"/>
              <a:t>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striving for elegance is the one factor that unites all mainstream versions of generative grammar throughout its history — including early transformational grammar, Generative Semantics, and the Minimalist Program.</a:t>
            </a:r>
          </a:p>
          <a:p>
            <a:endParaRPr lang="en-US" dirty="0"/>
          </a:p>
          <a:p>
            <a:r>
              <a:rPr lang="en-US" dirty="0" smtClean="0"/>
              <a:t>And it is a factor largely rejected by most functionalists and cognitive linguists.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875D-6139-9444-ABA9-7D431DB43E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9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SAUSSURE IS A GOOD STARTING POINT</a:t>
            </a:r>
            <a:endParaRPr lang="en-US" dirty="0"/>
          </a:p>
        </p:txBody>
      </p:sp>
      <p:pic>
        <p:nvPicPr>
          <p:cNvPr id="5" name="Content Placeholder 4" descr="Saussure (1857-1913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433" r="-62433"/>
          <a:stretch>
            <a:fillRect/>
          </a:stretch>
        </p:blipFill>
        <p:spPr>
          <a:xfrm>
            <a:off x="-1482833" y="1467696"/>
            <a:ext cx="7621166" cy="48638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75496" y="2215444"/>
            <a:ext cx="490766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FERDINAND DE SAUSSURE</a:t>
            </a:r>
          </a:p>
          <a:p>
            <a:pPr algn="ctr"/>
            <a:r>
              <a:rPr lang="en-US" sz="2800" dirty="0" smtClean="0"/>
              <a:t>1857-1913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1688" y="4233333"/>
            <a:ext cx="3992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Cours</a:t>
            </a:r>
            <a:r>
              <a:rPr lang="en-US" sz="2800" i="1" dirty="0" smtClean="0"/>
              <a:t> de </a:t>
            </a:r>
            <a:r>
              <a:rPr lang="en-US" sz="2800" i="1" dirty="0" err="1" smtClean="0"/>
              <a:t>linguistique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générale</a:t>
            </a:r>
            <a:r>
              <a:rPr lang="en-US" sz="2800" i="1" dirty="0" smtClean="0"/>
              <a:t>,</a:t>
            </a:r>
          </a:p>
          <a:p>
            <a:pPr algn="ctr"/>
            <a:r>
              <a:rPr lang="en-US" sz="2800" dirty="0" smtClean="0"/>
              <a:t>published in 1916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03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</a:t>
            </a:r>
            <a:r>
              <a:rPr lang="en-US" dirty="0" smtClean="0"/>
              <a:t>PHONOLOGY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147090" cy="1307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At the same time in the early 1950s, Morris Halle (along with Chomsky and others) was developing a generative approach to </a:t>
            </a:r>
            <a:r>
              <a:rPr lang="en-US" i="1" dirty="0" smtClean="0"/>
              <a:t>phonology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Halle (1923-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211" y="2778156"/>
            <a:ext cx="3195051" cy="3155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0715" y="5960499"/>
            <a:ext cx="210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MORRIS HALLE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morphophonemics				          		</a:t>
            </a:r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smtClean="0"/>
              <a:t>           </a:t>
            </a:r>
            <a:r>
              <a:rPr lang="en-US" sz="2400" smtClean="0"/>
              <a:t>phonological     </a:t>
            </a:r>
            <a:endParaRPr lang="en-US" sz="2400" dirty="0" smtClean="0"/>
          </a:p>
          <a:p>
            <a:pPr marL="2103120" lvl="8" indent="0" algn="ctr">
              <a:buNone/>
            </a:pPr>
            <a:r>
              <a:rPr lang="en-US" dirty="0" smtClean="0"/>
              <a:t>                                                                         </a:t>
            </a:r>
            <a:r>
              <a:rPr lang="en-US" sz="2400" cap="none" dirty="0" smtClean="0"/>
              <a:t>  rules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allophonic rules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41053" y="5534526"/>
            <a:ext cx="3101473" cy="427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PHONETIC LEVEL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41053" y="3502527"/>
            <a:ext cx="3221789" cy="2941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PHONEMIC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65684" y="1527048"/>
            <a:ext cx="4785895" cy="518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MORPHOPHONEMIC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GENERATIVE </a:t>
            </a:r>
            <a:r>
              <a:rPr lang="en-US" dirty="0" smtClean="0"/>
              <a:t>PHONOLOGY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41</a:t>
            </a:fld>
            <a:endParaRPr lang="en-US"/>
          </a:p>
        </p:txBody>
      </p:sp>
      <p:sp>
        <p:nvSpPr>
          <p:cNvPr id="8" name="Up Arrow 7"/>
          <p:cNvSpPr/>
          <p:nvPr/>
        </p:nvSpPr>
        <p:spPr>
          <a:xfrm flipH="1">
            <a:off x="4037259" y="2045369"/>
            <a:ext cx="648853" cy="1457158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97902" y="3796633"/>
            <a:ext cx="588211" cy="1737893"/>
          </a:xfrm>
          <a:prstGeom prst="downArrow">
            <a:avLst/>
          </a:prstGeom>
          <a:solidFill>
            <a:srgbClr val="415B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42632" y="3034632"/>
            <a:ext cx="1684421" cy="135021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42632" y="3034632"/>
            <a:ext cx="1778000" cy="135021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6162842" y="2192421"/>
            <a:ext cx="668421" cy="3342105"/>
          </a:xfrm>
          <a:prstGeom prst="downArrow">
            <a:avLst/>
          </a:prstGeom>
          <a:solidFill>
            <a:srgbClr val="415B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</a:t>
            </a:r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were many changes to the theory between 1957 and 1965, the publication date of Chomsky’s </a:t>
            </a:r>
            <a:r>
              <a:rPr lang="en-US" i="1" dirty="0" smtClean="0"/>
              <a:t>Aspects of the Theory of Syntax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Most of these are still assumed to be correct.</a:t>
            </a:r>
          </a:p>
          <a:p>
            <a:endParaRPr lang="en-US" dirty="0"/>
          </a:p>
          <a:p>
            <a:r>
              <a:rPr lang="en-US" dirty="0" smtClean="0"/>
              <a:t>Given the tiny number of generative grammarians at the time, most were made by Chomsky and his colleagues and students at MIT.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9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EARLY DAYS OF GENERATIVE SYNTAX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300" dirty="0" smtClean="0"/>
              <a:t>1.	A separate lexicon.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Syntactic Structures</a:t>
            </a:r>
            <a:r>
              <a:rPr lang="en-US" dirty="0" smtClean="0"/>
              <a:t>:</a:t>
            </a:r>
          </a:p>
          <a:p>
            <a:pPr marL="899280" indent="0">
              <a:buNone/>
            </a:pPr>
            <a:r>
              <a:rPr lang="en-US" dirty="0" smtClean="0"/>
              <a:t>VP   </a:t>
            </a:r>
            <a:r>
              <a:rPr lang="en-US" dirty="0" smtClean="0">
                <a:sym typeface="Wingdings"/>
              </a:rPr>
              <a:t> V   (NP)   (PP)</a:t>
            </a:r>
          </a:p>
          <a:p>
            <a:pPr marL="899280" indent="0">
              <a:buNone/>
            </a:pPr>
            <a:r>
              <a:rPr lang="en-US" dirty="0" smtClean="0">
                <a:sym typeface="Wingdings"/>
              </a:rPr>
              <a:t>NP   (DET)  N</a:t>
            </a:r>
          </a:p>
          <a:p>
            <a:pPr marL="899280" indent="0">
              <a:buNone/>
            </a:pPr>
            <a:r>
              <a:rPr lang="en-US" dirty="0" smtClean="0">
                <a:sym typeface="Wingdings"/>
              </a:rPr>
              <a:t>PP    P  NP</a:t>
            </a:r>
          </a:p>
          <a:p>
            <a:pPr marL="899280" indent="0">
              <a:buNone/>
            </a:pPr>
            <a:r>
              <a:rPr lang="en-US" dirty="0" smtClean="0">
                <a:sym typeface="Wingdings"/>
              </a:rPr>
              <a:t>V       run, eat, think, persuade, …</a:t>
            </a:r>
          </a:p>
          <a:p>
            <a:pPr marL="899280" indent="0">
              <a:buNone/>
            </a:pPr>
            <a:r>
              <a:rPr lang="en-US" dirty="0" smtClean="0">
                <a:sym typeface="Wingdings"/>
              </a:rPr>
              <a:t>DET   the, a, this, …</a:t>
            </a:r>
          </a:p>
          <a:p>
            <a:pPr marL="899280" indent="0">
              <a:buNone/>
            </a:pPr>
            <a:r>
              <a:rPr lang="en-US" dirty="0" smtClean="0">
                <a:sym typeface="Wingdings"/>
              </a:rPr>
              <a:t>N    book, boy, John, Mary, …</a:t>
            </a:r>
          </a:p>
          <a:p>
            <a:pPr marL="899280" indent="0">
              <a:buNone/>
            </a:pPr>
            <a:r>
              <a:rPr lang="en-US" dirty="0" smtClean="0">
                <a:sym typeface="Wingdings"/>
              </a:rPr>
              <a:t>P    in, of, over, 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361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SYNTAX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the early 1960s, each word was listed in a separate lexicon, with its own idiosyncratic properties:</a:t>
            </a:r>
          </a:p>
          <a:p>
            <a:endParaRPr lang="en-US" dirty="0"/>
          </a:p>
          <a:p>
            <a:pPr marL="1044000" indent="0">
              <a:buNone/>
            </a:pPr>
            <a:r>
              <a:rPr lang="en-US" dirty="0" smtClean="0"/>
              <a:t>boy    N, +human, </a:t>
            </a:r>
            <a:r>
              <a:rPr lang="en-US" dirty="0"/>
              <a:t>+animate, /</a:t>
            </a:r>
            <a:r>
              <a:rPr lang="en-US" dirty="0" err="1" smtClean="0"/>
              <a:t>bɔi</a:t>
            </a:r>
            <a:r>
              <a:rPr lang="en-US" dirty="0" smtClean="0"/>
              <a:t>/</a:t>
            </a:r>
          </a:p>
          <a:p>
            <a:pPr marL="1044000" indent="0">
              <a:buNone/>
            </a:pPr>
            <a:r>
              <a:rPr lang="en-US" dirty="0" smtClean="0"/>
              <a:t>hit	 V, +physical action, +___NP, /hit/</a:t>
            </a:r>
          </a:p>
          <a:p>
            <a:pPr marL="1044000" indent="0">
              <a:buNone/>
            </a:pPr>
            <a:r>
              <a:rPr lang="en-US" dirty="0" smtClean="0"/>
              <a:t>elapse  V, </a:t>
            </a:r>
            <a:r>
              <a:rPr lang="en-US" dirty="0"/>
              <a:t>+time, +____#, </a:t>
            </a:r>
            <a:r>
              <a:rPr lang="en-US" dirty="0" smtClean="0"/>
              <a:t>/</a:t>
            </a:r>
            <a:r>
              <a:rPr lang="en-US" dirty="0" err="1" smtClean="0"/>
              <a:t>ilæps</a:t>
            </a:r>
            <a:r>
              <a:rPr lang="en-US" dirty="0" smtClean="0"/>
              <a:t>/</a:t>
            </a:r>
          </a:p>
          <a:p>
            <a:pPr marL="1044000" indent="0">
              <a:buNone/>
            </a:pPr>
            <a:r>
              <a:rPr lang="en-US" dirty="0" smtClean="0"/>
              <a:t>on,  P, +space, /</a:t>
            </a:r>
            <a:r>
              <a:rPr lang="en-US" dirty="0" err="1" smtClean="0"/>
              <a:t>ɔn</a:t>
            </a:r>
            <a:r>
              <a:rPr lang="en-US" dirty="0" smtClean="0"/>
              <a:t>/</a:t>
            </a:r>
          </a:p>
          <a:p>
            <a:endParaRPr lang="en-US" dirty="0"/>
          </a:p>
          <a:p>
            <a:r>
              <a:rPr lang="en-US" dirty="0" smtClean="0"/>
              <a:t>The separate lexicon simplified the phrase structure rules and allowed for the statement of purely lexical generalizations.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0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SYNTAX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lexicon also solved the problem of </a:t>
            </a:r>
            <a:r>
              <a:rPr lang="en-US" sz="2800" i="1" dirty="0" smtClean="0"/>
              <a:t>subcategorization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Here are some generalizations:</a:t>
            </a:r>
          </a:p>
          <a:p>
            <a:pPr marL="1044000" indent="0">
              <a:buNone/>
            </a:pPr>
            <a:r>
              <a:rPr lang="en-US" sz="2000" dirty="0" smtClean="0"/>
              <a:t>The noun </a:t>
            </a:r>
            <a:r>
              <a:rPr lang="en-US" sz="2000" i="1" dirty="0" smtClean="0"/>
              <a:t>boy</a:t>
            </a:r>
            <a:r>
              <a:rPr lang="en-US" sz="2000" dirty="0" smtClean="0"/>
              <a:t> is human and common</a:t>
            </a:r>
          </a:p>
          <a:p>
            <a:pPr marL="1044000" indent="0">
              <a:buNone/>
            </a:pPr>
            <a:r>
              <a:rPr lang="en-US" sz="2000" dirty="0" smtClean="0"/>
              <a:t>The noun </a:t>
            </a:r>
            <a:r>
              <a:rPr lang="en-US" sz="2000" i="1" dirty="0" smtClean="0"/>
              <a:t>book</a:t>
            </a:r>
            <a:r>
              <a:rPr lang="en-US" sz="2000" dirty="0" smtClean="0"/>
              <a:t> is nonhuman and common</a:t>
            </a:r>
          </a:p>
          <a:p>
            <a:pPr marL="1044000" indent="0">
              <a:buNone/>
            </a:pPr>
            <a:r>
              <a:rPr lang="en-US" sz="2000" dirty="0" smtClean="0"/>
              <a:t>The noun </a:t>
            </a:r>
            <a:r>
              <a:rPr lang="en-US" sz="2000" i="1" dirty="0" smtClean="0"/>
              <a:t>Charlie</a:t>
            </a:r>
            <a:r>
              <a:rPr lang="en-US" sz="2000" dirty="0" smtClean="0"/>
              <a:t> is human and proper</a:t>
            </a:r>
          </a:p>
          <a:p>
            <a:pPr marL="1044000" indent="0">
              <a:buNone/>
            </a:pPr>
            <a:r>
              <a:rPr lang="en-US" sz="2000" dirty="0" smtClean="0"/>
              <a:t>The noun </a:t>
            </a:r>
            <a:r>
              <a:rPr lang="en-US" sz="2000" i="1" dirty="0" smtClean="0"/>
              <a:t>Egypt</a:t>
            </a:r>
            <a:r>
              <a:rPr lang="en-US" sz="2000" dirty="0" smtClean="0"/>
              <a:t> is nonhuman and proper</a:t>
            </a:r>
          </a:p>
          <a:p>
            <a:pPr marL="1044000" indent="0">
              <a:buNone/>
            </a:pPr>
            <a:endParaRPr lang="en-US" sz="2000" dirty="0" smtClean="0"/>
          </a:p>
          <a:p>
            <a:pPr marL="0" indent="0">
              <a:buFont typeface="Arial"/>
              <a:buChar char="•"/>
            </a:pPr>
            <a:r>
              <a:rPr lang="en-US" sz="2800" dirty="0" smtClean="0"/>
              <a:t>  Before a separate lexicon the would be two very cumbersome ways of stating this generalization:</a:t>
            </a:r>
            <a:endParaRPr lang="en-US" sz="2800" dirty="0"/>
          </a:p>
          <a:p>
            <a:pPr marL="10440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280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</a:t>
            </a:r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1143000" lvl="4" indent="0">
              <a:buNone/>
            </a:pPr>
            <a:r>
              <a:rPr lang="en-US" sz="4800" dirty="0" smtClean="0"/>
              <a:t>N </a:t>
            </a:r>
            <a:r>
              <a:rPr lang="en-US" sz="4800" dirty="0"/>
              <a:t>-&gt;  </a:t>
            </a:r>
            <a:r>
              <a:rPr lang="en-US" sz="4800" dirty="0" smtClean="0"/>
              <a:t>          N </a:t>
            </a:r>
            <a:r>
              <a:rPr lang="en-US" sz="4800" dirty="0"/>
              <a:t>human</a:t>
            </a:r>
          </a:p>
          <a:p>
            <a:pPr marL="0" indent="0">
              <a:buNone/>
            </a:pPr>
            <a:r>
              <a:rPr lang="en-US" sz="4900" dirty="0"/>
              <a:t>                           </a:t>
            </a:r>
            <a:r>
              <a:rPr lang="en-US" sz="4900" dirty="0" smtClean="0"/>
              <a:t>                        N nonhuman </a:t>
            </a:r>
            <a:endParaRPr lang="en-US" sz="4900" dirty="0"/>
          </a:p>
          <a:p>
            <a:pPr marL="0" indent="0">
              <a:buNone/>
            </a:pPr>
            <a:r>
              <a:rPr lang="en-US" sz="4900" dirty="0" smtClean="0"/>
              <a:t> </a:t>
            </a:r>
            <a:endParaRPr lang="en-US" sz="4900" dirty="0"/>
          </a:p>
          <a:p>
            <a:pPr marL="1143000" lvl="4" indent="0">
              <a:buNone/>
            </a:pPr>
            <a:r>
              <a:rPr lang="en-US" sz="4800" dirty="0" smtClean="0"/>
              <a:t>N </a:t>
            </a:r>
            <a:r>
              <a:rPr lang="en-US" sz="4800" dirty="0"/>
              <a:t>human -</a:t>
            </a:r>
            <a:r>
              <a:rPr lang="en-US" sz="4800" dirty="0" smtClean="0"/>
              <a:t>&gt;          N </a:t>
            </a:r>
            <a:r>
              <a:rPr lang="en-US" sz="4800" dirty="0"/>
              <a:t>human and </a:t>
            </a:r>
            <a:r>
              <a:rPr lang="en-US" sz="4800" dirty="0" smtClean="0"/>
              <a:t>common</a:t>
            </a:r>
          </a:p>
          <a:p>
            <a:pPr marL="0" indent="0">
              <a:buNone/>
            </a:pPr>
            <a:r>
              <a:rPr lang="en-US" sz="4900" dirty="0" smtClean="0"/>
              <a:t>                                                               N human and proper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/>
              <a:t>                </a:t>
            </a:r>
            <a:r>
              <a:rPr lang="en-US" sz="4900" dirty="0" smtClean="0"/>
              <a:t>              N </a:t>
            </a:r>
            <a:r>
              <a:rPr lang="en-US" sz="4900" dirty="0"/>
              <a:t>nonhuman -&gt; </a:t>
            </a:r>
            <a:r>
              <a:rPr lang="en-US" sz="4900" dirty="0" smtClean="0"/>
              <a:t>       N </a:t>
            </a:r>
            <a:r>
              <a:rPr lang="en-US" sz="4900" dirty="0"/>
              <a:t>nonhuman and common</a:t>
            </a:r>
          </a:p>
          <a:p>
            <a:pPr marL="0" indent="0">
              <a:buNone/>
            </a:pPr>
            <a:r>
              <a:rPr lang="en-US" sz="4900" dirty="0"/>
              <a:t>                                   </a:t>
            </a:r>
            <a:r>
              <a:rPr lang="en-US" sz="4900" dirty="0" smtClean="0"/>
              <a:t>                                N </a:t>
            </a:r>
            <a:r>
              <a:rPr lang="en-US" sz="4900" dirty="0"/>
              <a:t>nonhuman and proper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/>
              <a:t>                </a:t>
            </a:r>
            <a:r>
              <a:rPr lang="en-US" sz="4900" dirty="0" smtClean="0"/>
              <a:t>	     N </a:t>
            </a:r>
            <a:r>
              <a:rPr lang="en-US" sz="4900" dirty="0"/>
              <a:t>human and common -&gt; boy,...</a:t>
            </a:r>
          </a:p>
          <a:p>
            <a:pPr marL="0" indent="0">
              <a:buNone/>
            </a:pPr>
            <a:r>
              <a:rPr lang="en-US" sz="4900" dirty="0"/>
              <a:t>                </a:t>
            </a:r>
            <a:r>
              <a:rPr lang="en-US" sz="4900" dirty="0" smtClean="0"/>
              <a:t>	     N </a:t>
            </a:r>
            <a:r>
              <a:rPr lang="en-US" sz="4900" dirty="0"/>
              <a:t>human and proper -&gt; Charlie,...</a:t>
            </a:r>
          </a:p>
          <a:p>
            <a:pPr marL="0" indent="0">
              <a:buNone/>
            </a:pPr>
            <a:r>
              <a:rPr lang="en-US" sz="4900" dirty="0"/>
              <a:t>                	</a:t>
            </a:r>
            <a:r>
              <a:rPr lang="en-US" sz="4900" dirty="0" smtClean="0"/>
              <a:t>     N </a:t>
            </a:r>
            <a:r>
              <a:rPr lang="en-US" sz="4900" dirty="0"/>
              <a:t>nonhuman and common -&gt; book,...</a:t>
            </a:r>
          </a:p>
          <a:p>
            <a:pPr marL="0" indent="0">
              <a:buNone/>
            </a:pPr>
            <a:r>
              <a:rPr lang="en-US" sz="4900" dirty="0"/>
              <a:t>                </a:t>
            </a:r>
            <a:r>
              <a:rPr lang="en-US" sz="4900" dirty="0" smtClean="0"/>
              <a:t>              N </a:t>
            </a:r>
            <a:r>
              <a:rPr lang="en-US" sz="4900" dirty="0"/>
              <a:t>nonhuman and proper -&gt; Egypt,..</a:t>
            </a:r>
            <a:r>
              <a:rPr lang="en-US" sz="4900" dirty="0" smtClean="0"/>
              <a:t>.</a:t>
            </a:r>
          </a:p>
          <a:p>
            <a:pPr marL="0" indent="0">
              <a:buNone/>
            </a:pPr>
            <a:r>
              <a:rPr lang="en-US" sz="4900" dirty="0" smtClean="0"/>
              <a:t>-------------------------------------------------------------------------------------------------</a:t>
            </a:r>
            <a:endParaRPr lang="en-US" sz="4900" dirty="0"/>
          </a:p>
          <a:p>
            <a:pPr marL="868680" lvl="3" indent="0">
              <a:buNone/>
            </a:pPr>
            <a:r>
              <a:rPr lang="en-US" sz="4200" dirty="0" smtClean="0">
                <a:solidFill>
                  <a:schemeClr val="tx1"/>
                </a:solidFill>
              </a:rPr>
              <a:t>      N </a:t>
            </a:r>
            <a:r>
              <a:rPr lang="en-US" sz="4200" dirty="0">
                <a:solidFill>
                  <a:schemeClr val="tx1"/>
                </a:solidFill>
              </a:rPr>
              <a:t>-&gt; </a:t>
            </a:r>
            <a:r>
              <a:rPr lang="en-US" sz="4200" dirty="0" smtClean="0">
                <a:solidFill>
                  <a:schemeClr val="tx1"/>
                </a:solidFill>
              </a:rPr>
              <a:t>            </a:t>
            </a:r>
            <a:r>
              <a:rPr lang="en-US" sz="4800" dirty="0" smtClean="0">
                <a:solidFill>
                  <a:schemeClr val="tx1"/>
                </a:solidFill>
              </a:rPr>
              <a:t>N common</a:t>
            </a: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900" dirty="0"/>
              <a:t>                          </a:t>
            </a:r>
            <a:r>
              <a:rPr lang="en-US" sz="4900" dirty="0" smtClean="0"/>
              <a:t>                      N </a:t>
            </a:r>
            <a:r>
              <a:rPr lang="en-US" sz="4900" dirty="0"/>
              <a:t>proper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/>
              <a:t>                </a:t>
            </a:r>
            <a:r>
              <a:rPr lang="en-US" sz="4900" dirty="0" smtClean="0"/>
              <a:t>            N </a:t>
            </a:r>
            <a:r>
              <a:rPr lang="en-US" sz="4900" dirty="0"/>
              <a:t>common -&gt; </a:t>
            </a:r>
            <a:r>
              <a:rPr lang="en-US" sz="4900" dirty="0" smtClean="0"/>
              <a:t>       N </a:t>
            </a:r>
            <a:r>
              <a:rPr lang="en-US" sz="4900" dirty="0"/>
              <a:t>common and human</a:t>
            </a:r>
          </a:p>
          <a:p>
            <a:pPr marL="0" indent="0">
              <a:buNone/>
            </a:pPr>
            <a:r>
              <a:rPr lang="en-US" sz="4900" dirty="0"/>
              <a:t>                                </a:t>
            </a:r>
            <a:r>
              <a:rPr lang="en-US" sz="4900" dirty="0" smtClean="0"/>
              <a:t>                             N </a:t>
            </a:r>
            <a:r>
              <a:rPr lang="en-US" sz="4900" dirty="0"/>
              <a:t>common and nonhuman</a:t>
            </a:r>
          </a:p>
          <a:p>
            <a:pPr marL="0" indent="0">
              <a:buNone/>
            </a:pPr>
            <a:r>
              <a:rPr lang="en-US" sz="4900" dirty="0" smtClean="0"/>
              <a:t> </a:t>
            </a:r>
            <a:endParaRPr lang="en-US" sz="4900" dirty="0"/>
          </a:p>
          <a:p>
            <a:pPr marL="0" indent="0">
              <a:buNone/>
            </a:pPr>
            <a:r>
              <a:rPr lang="en-US" sz="4900" dirty="0"/>
              <a:t>               </a:t>
            </a:r>
            <a:r>
              <a:rPr lang="en-US" sz="4900" dirty="0" smtClean="0"/>
              <a:t>	   N </a:t>
            </a:r>
            <a:r>
              <a:rPr lang="en-US" sz="4900" dirty="0"/>
              <a:t>proper -&gt; </a:t>
            </a:r>
            <a:r>
              <a:rPr lang="en-US" sz="4900" dirty="0" smtClean="0"/>
              <a:t>          N </a:t>
            </a:r>
            <a:r>
              <a:rPr lang="en-US" sz="4900" dirty="0"/>
              <a:t>proper and human</a:t>
            </a:r>
          </a:p>
          <a:p>
            <a:pPr marL="0" indent="0">
              <a:buNone/>
            </a:pPr>
            <a:r>
              <a:rPr lang="en-US" sz="4900" dirty="0"/>
              <a:t>                                </a:t>
            </a:r>
            <a:r>
              <a:rPr lang="en-US" sz="4900" dirty="0" smtClean="0"/>
              <a:t>                            N </a:t>
            </a:r>
            <a:r>
              <a:rPr lang="en-US" sz="4900" dirty="0"/>
              <a:t>proper and nonhuman</a:t>
            </a:r>
          </a:p>
          <a:p>
            <a:pPr marL="0" indent="0">
              <a:buNone/>
            </a:pPr>
            <a:r>
              <a:rPr lang="en-US" sz="4900" dirty="0"/>
              <a:t>          </a:t>
            </a:r>
          </a:p>
          <a:p>
            <a:pPr marL="0" indent="0">
              <a:buNone/>
            </a:pPr>
            <a:r>
              <a:rPr lang="en-US" sz="4900" dirty="0"/>
              <a:t>                 </a:t>
            </a:r>
            <a:r>
              <a:rPr lang="en-US" sz="4900" dirty="0" smtClean="0"/>
              <a:t>          N </a:t>
            </a:r>
            <a:r>
              <a:rPr lang="en-US" sz="4900" dirty="0"/>
              <a:t>common and human -&gt; boy,...</a:t>
            </a:r>
          </a:p>
          <a:p>
            <a:pPr marL="0" indent="0">
              <a:buNone/>
            </a:pPr>
            <a:r>
              <a:rPr lang="en-US" sz="4900" dirty="0"/>
              <a:t>                  </a:t>
            </a:r>
            <a:r>
              <a:rPr lang="en-US" sz="4900" dirty="0" smtClean="0"/>
              <a:t>         N </a:t>
            </a:r>
            <a:r>
              <a:rPr lang="en-US" sz="4900" dirty="0"/>
              <a:t>common and nonhuman -&gt; book,...</a:t>
            </a:r>
          </a:p>
          <a:p>
            <a:pPr marL="0" indent="0">
              <a:buNone/>
            </a:pPr>
            <a:r>
              <a:rPr lang="en-US" sz="4900" dirty="0"/>
              <a:t>                 </a:t>
            </a:r>
            <a:r>
              <a:rPr lang="en-US" sz="4900" dirty="0" smtClean="0"/>
              <a:t>          N </a:t>
            </a:r>
            <a:r>
              <a:rPr lang="en-US" sz="4900" dirty="0"/>
              <a:t>proper and human -&gt; Charlie,...</a:t>
            </a:r>
          </a:p>
          <a:p>
            <a:pPr marL="0" indent="0">
              <a:buNone/>
            </a:pPr>
            <a:r>
              <a:rPr lang="en-US" sz="4900" dirty="0"/>
              <a:t>                </a:t>
            </a:r>
            <a:r>
              <a:rPr lang="en-US" sz="4900" dirty="0" smtClean="0"/>
              <a:t>          N </a:t>
            </a:r>
            <a:r>
              <a:rPr lang="en-US" sz="4900" dirty="0"/>
              <a:t>proper and nonhuman -&gt; Egypt,</a:t>
            </a:r>
            <a:r>
              <a:rPr lang="en-US" dirty="0"/>
              <a:t>...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7212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>
            <a:off x="2058154" y="1527048"/>
            <a:ext cx="188038" cy="36707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229549" y="1527048"/>
            <a:ext cx="297514" cy="36707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2386581" y="2069307"/>
            <a:ext cx="218953" cy="36130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4361688" y="2069307"/>
            <a:ext cx="153162" cy="3613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uble Brace 11"/>
          <p:cNvSpPr/>
          <p:nvPr/>
        </p:nvSpPr>
        <p:spPr>
          <a:xfrm>
            <a:off x="2747853" y="2660538"/>
            <a:ext cx="2071035" cy="372256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e 12"/>
          <p:cNvSpPr/>
          <p:nvPr/>
        </p:nvSpPr>
        <p:spPr>
          <a:xfrm>
            <a:off x="1872044" y="4094819"/>
            <a:ext cx="1176870" cy="383205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e 13"/>
          <p:cNvSpPr/>
          <p:nvPr/>
        </p:nvSpPr>
        <p:spPr>
          <a:xfrm flipH="1">
            <a:off x="2496057" y="4620357"/>
            <a:ext cx="2018793" cy="43794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e 14"/>
          <p:cNvSpPr/>
          <p:nvPr/>
        </p:nvSpPr>
        <p:spPr>
          <a:xfrm>
            <a:off x="2496057" y="5189690"/>
            <a:ext cx="1865631" cy="405102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SYNTAX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Here’s how to do it with a separate lexicon with features: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10449"/>
              </p:ext>
            </p:extLst>
          </p:nvPr>
        </p:nvGraphicFramePr>
        <p:xfrm>
          <a:off x="1770888" y="2809384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-HUMAN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+COMMON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boy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book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-COMMON</a:t>
                      </a:r>
                    </a:p>
                    <a:p>
                      <a:r>
                        <a:rPr lang="en-US" dirty="0" smtClean="0"/>
                        <a:t>(PROPER)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Charlie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Egypt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39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SYNTAX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early 1960s also saw a solution to the ‘traffic rule’ problem: how rules interact with each other.</a:t>
            </a:r>
          </a:p>
          <a:p>
            <a:endParaRPr lang="en-US" dirty="0"/>
          </a:p>
          <a:p>
            <a:r>
              <a:rPr lang="en-US" dirty="0" smtClean="0"/>
              <a:t>It seemed clear that some rules were optional and some were obligatory:</a:t>
            </a:r>
          </a:p>
          <a:p>
            <a:endParaRPr lang="en-US" dirty="0"/>
          </a:p>
          <a:p>
            <a:pPr marL="647280" indent="0">
              <a:buNone/>
            </a:pPr>
            <a:r>
              <a:rPr lang="en-US" dirty="0" smtClean="0"/>
              <a:t>PARTICLE MOVEMENT (optional): </a:t>
            </a:r>
            <a:r>
              <a:rPr lang="en-US" i="1" dirty="0" smtClean="0"/>
              <a:t>I looked the answer up</a:t>
            </a:r>
            <a:r>
              <a:rPr lang="en-US" dirty="0" smtClean="0"/>
              <a:t> and </a:t>
            </a:r>
            <a:r>
              <a:rPr lang="en-US" i="1" dirty="0" smtClean="0"/>
              <a:t>I looked up the answer </a:t>
            </a:r>
            <a:r>
              <a:rPr lang="en-US" dirty="0" smtClean="0"/>
              <a:t>(both are grammatical).</a:t>
            </a:r>
          </a:p>
          <a:p>
            <a:pPr marL="647280" indent="0">
              <a:buNone/>
            </a:pPr>
            <a:endParaRPr lang="en-US" dirty="0"/>
          </a:p>
          <a:p>
            <a:pPr marL="647280" indent="0">
              <a:buNone/>
            </a:pPr>
            <a:r>
              <a:rPr lang="en-US" dirty="0" smtClean="0"/>
              <a:t>AFFIX HOPPING (obligatory): You can’t leave the auxiliary like  *</a:t>
            </a:r>
            <a:r>
              <a:rPr lang="en-US" i="1" dirty="0" smtClean="0"/>
              <a:t>Mary </a:t>
            </a:r>
            <a:r>
              <a:rPr lang="en-US" i="1" dirty="0"/>
              <a:t>must have + en   be  + ing   be  +  en </a:t>
            </a:r>
            <a:r>
              <a:rPr lang="en-US" i="1" dirty="0" smtClean="0"/>
              <a:t>see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450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SYNTAX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seemed clear that rules had to be ordered with respect to each other:</a:t>
            </a:r>
          </a:p>
          <a:p>
            <a:endParaRPr lang="en-US" dirty="0"/>
          </a:p>
          <a:p>
            <a:r>
              <a:rPr lang="en-US" dirty="0" smtClean="0"/>
              <a:t>The subject of a passive gets nominative case, even though it started out as an object:</a:t>
            </a:r>
          </a:p>
          <a:p>
            <a:endParaRPr lang="en-US" dirty="0"/>
          </a:p>
          <a:p>
            <a:pPr marL="1224000" indent="0">
              <a:buNone/>
            </a:pPr>
            <a:r>
              <a:rPr lang="en-US" dirty="0" smtClean="0"/>
              <a:t>He saw her.</a:t>
            </a:r>
          </a:p>
          <a:p>
            <a:pPr marL="1224000" indent="0">
              <a:buNone/>
            </a:pPr>
            <a:r>
              <a:rPr lang="en-US" dirty="0" smtClean="0"/>
              <a:t>She was seen by him.</a:t>
            </a:r>
          </a:p>
          <a:p>
            <a:pPr marL="1224000" indent="0">
              <a:buNone/>
            </a:pPr>
            <a:r>
              <a:rPr lang="en-US" dirty="0" smtClean="0"/>
              <a:t>*Her was seen by he.</a:t>
            </a:r>
          </a:p>
          <a:p>
            <a:endParaRPr lang="en-US" dirty="0"/>
          </a:p>
          <a:p>
            <a:r>
              <a:rPr lang="en-US" dirty="0" smtClean="0"/>
              <a:t>So Case Marking has to apply after Passive.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9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SAUSSURE IS A GOOD STARTING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of the important strands of modern linguistics can be found in Saussure’s </a:t>
            </a:r>
            <a:r>
              <a:rPr lang="en-US" i="1" dirty="0" err="1" smtClean="0"/>
              <a:t>Cours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r>
              <a:rPr lang="en-US" dirty="0" smtClean="0"/>
              <a:t>Saussure himself was primarily an Indo-Europeanist.</a:t>
            </a:r>
          </a:p>
          <a:p>
            <a:endParaRPr lang="en-US" dirty="0"/>
          </a:p>
          <a:p>
            <a:r>
              <a:rPr lang="en-US" dirty="0" smtClean="0"/>
              <a:t>He accepted the </a:t>
            </a:r>
            <a:r>
              <a:rPr lang="en-US" dirty="0" err="1" smtClean="0"/>
              <a:t>Neogrammarian</a:t>
            </a:r>
            <a:r>
              <a:rPr lang="en-US" dirty="0" smtClean="0"/>
              <a:t> idea </a:t>
            </a:r>
            <a:r>
              <a:rPr lang="en-US" smtClean="0"/>
              <a:t>of the regularity of sound change.</a:t>
            </a:r>
            <a:endParaRPr lang="en-US" dirty="0" smtClean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8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SYNTAX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traffic problem to solve was the order in which transformations apply when there are several clauses in one single sentence.</a:t>
            </a:r>
          </a:p>
          <a:p>
            <a:endParaRPr lang="en-US" dirty="0"/>
          </a:p>
          <a:p>
            <a:r>
              <a:rPr lang="en-US" dirty="0" smtClean="0"/>
              <a:t>I think that Mary knows that Bill wants to leave.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The question was ‘What gets embedded first, second, etc.?’</a:t>
            </a:r>
            <a:endParaRPr lang="en-US" sz="2400" dirty="0"/>
          </a:p>
        </p:txBody>
      </p:sp>
      <p:sp>
        <p:nvSpPr>
          <p:cNvPr id="5" name="Isosceles Triangle 4"/>
          <p:cNvSpPr/>
          <p:nvPr/>
        </p:nvSpPr>
        <p:spPr>
          <a:xfrm>
            <a:off x="875810" y="3968840"/>
            <a:ext cx="1072866" cy="93100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483635" y="3982714"/>
            <a:ext cx="1149501" cy="91713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361688" y="3982714"/>
            <a:ext cx="1324663" cy="93100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8026" y="4945169"/>
            <a:ext cx="724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think S		</a:t>
            </a:r>
            <a:r>
              <a:rPr lang="en-US" dirty="0"/>
              <a:t> </a:t>
            </a:r>
            <a:r>
              <a:rPr lang="en-US" dirty="0" smtClean="0"/>
              <a:t>  Mary knows S              Bill wants			Bill leave                  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6432776" y="3999320"/>
            <a:ext cx="1302767" cy="914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</a:t>
            </a:r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8158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1964: Grammatical rules apply on the most deeply embedded clause first, then the next most deeply embedded clause, that is starting from the bottom and moving to the top.</a:t>
            </a:r>
            <a:endParaRPr lang="en-US" dirty="0"/>
          </a:p>
        </p:txBody>
      </p:sp>
      <p:pic>
        <p:nvPicPr>
          <p:cNvPr id="5" name="Picture 4" descr="Fillmor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291" y="2526545"/>
            <a:ext cx="3048671" cy="3354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8239" y="5912278"/>
            <a:ext cx="400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FILLMORE, 1929-2014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875D-6139-9444-ABA9-7D431DB43E9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3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SYNTAX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  </a:t>
            </a:r>
            <a:r>
              <a:rPr lang="en-US" sz="1800" dirty="0" smtClean="0"/>
              <a:t>Mary knows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1674986" y="1916024"/>
            <a:ext cx="1389133" cy="9910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528898" y="2907065"/>
            <a:ext cx="1591941" cy="113300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590487" y="4149562"/>
            <a:ext cx="1565842" cy="104012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361688" y="5213049"/>
            <a:ext cx="1716841" cy="90935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87053" y="6142842"/>
            <a:ext cx="202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leave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5029" y="5213049"/>
            <a:ext cx="119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wants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9200" y="29685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think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SYNTAX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was quickly realized that, if that is true, we don’t need embedding transformations at all!</a:t>
            </a:r>
          </a:p>
          <a:p>
            <a:endParaRPr lang="en-US" dirty="0"/>
          </a:p>
          <a:p>
            <a:r>
              <a:rPr lang="en-US" dirty="0" smtClean="0"/>
              <a:t>The phrase-structure rules can generate one object, now called </a:t>
            </a:r>
            <a:r>
              <a:rPr lang="en-US" b="1" dirty="0" smtClean="0"/>
              <a:t>DEEP STRUCTURE. </a:t>
            </a:r>
          </a:p>
          <a:p>
            <a:endParaRPr lang="en-US" b="1" dirty="0"/>
          </a:p>
          <a:p>
            <a:r>
              <a:rPr lang="en-US" dirty="0" smtClean="0"/>
              <a:t>Transformational rules </a:t>
            </a:r>
            <a:r>
              <a:rPr lang="en-US" b="1" dirty="0" smtClean="0"/>
              <a:t>CYCLE </a:t>
            </a:r>
            <a:r>
              <a:rPr lang="en-US" dirty="0" smtClean="0"/>
              <a:t>from the bottom to the top.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3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SYNTAX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  </a:t>
            </a:r>
            <a:r>
              <a:rPr lang="en-US" sz="1800" dirty="0" smtClean="0"/>
              <a:t>Mary knows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1674986" y="1916024"/>
            <a:ext cx="1389133" cy="9910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528898" y="2907065"/>
            <a:ext cx="1591941" cy="113300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590487" y="4149562"/>
            <a:ext cx="1565842" cy="104012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361688" y="5213049"/>
            <a:ext cx="1716841" cy="90935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87053" y="6142842"/>
            <a:ext cx="202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leave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5029" y="5213049"/>
            <a:ext cx="119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wants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9200" y="29685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think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6200171" y="5213049"/>
            <a:ext cx="235724" cy="885999"/>
          </a:xfrm>
          <a:prstGeom prst="rightBrac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6612363" y="4149563"/>
            <a:ext cx="417829" cy="1943276"/>
          </a:xfrm>
          <a:prstGeom prst="rightBrac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7140195" y="2690196"/>
            <a:ext cx="520014" cy="3402643"/>
          </a:xfrm>
          <a:prstGeom prst="rightBrac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7820214" y="1770129"/>
            <a:ext cx="470013" cy="4322710"/>
          </a:xfrm>
          <a:prstGeom prst="rightBrac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9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3" grpId="0"/>
      <p:bldP spid="16" grpId="0" animBg="1"/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EARLY DAYS OF GENERATIVE </a:t>
            </a:r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1964: The Katz-Postal Hypothesis: Transformations do not change meaning (= everything for interpretation is in the Deep Structure)</a:t>
            </a:r>
            <a:endParaRPr lang="en-US" dirty="0"/>
          </a:p>
        </p:txBody>
      </p:sp>
      <p:pic>
        <p:nvPicPr>
          <p:cNvPr id="5" name="Picture 4" descr="Pos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655" y="2869416"/>
            <a:ext cx="3031589" cy="2806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931" y="577827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PAUL POSTAL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875D-6139-9444-ABA9-7D431DB43E95}" type="slidenum">
              <a:rPr lang="en-US" smtClean="0"/>
              <a:t>55</a:t>
            </a:fld>
            <a:endParaRPr lang="en-US" dirty="0"/>
          </a:p>
        </p:txBody>
      </p:sp>
      <p:pic>
        <p:nvPicPr>
          <p:cNvPr id="7" name="Picture 6" descr="Katz (1932-2002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593" y="2864377"/>
            <a:ext cx="2297674" cy="2811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111" y="5729716"/>
            <a:ext cx="31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JERROLD KATZ, 1932-2002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1965 </a:t>
            </a:r>
            <a:r>
              <a:rPr lang="en-US" sz="3200" i="1" dirty="0" smtClean="0"/>
              <a:t>ASPECTS OF THE THEORY OF SYNTAX</a:t>
            </a:r>
            <a:r>
              <a:rPr lang="en-US" sz="3200" dirty="0" smtClean="0"/>
              <a:t> MODEL, THE ‘STANDARD THEORY’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551" y="1595981"/>
            <a:ext cx="7963991" cy="5096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787" y="1595981"/>
            <a:ext cx="9747505" cy="52620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875D-6139-9444-ABA9-7D431DB43E9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2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3" y="228600"/>
            <a:ext cx="8890243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MAJOR INFLUENCES ON GENERATIVE GRAMMAR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	Structural linguistics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II.	Developments in mathematics and formal logic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A.	The axiomatic-deductive method: starting with a small number of axioms and procedures, one derives (generates) a set of propositions (Harwood)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B.	Recursive function theory (Gödel, Church, Turing, Kleene, Post)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C.	Constructional system theory: reformulating philosophical propositions in a mathematical language (Carnap)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D.	Simplicity measurements of formal systems (Goodman)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3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3" y="228600"/>
            <a:ext cx="8890243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MAJOR INFLUENCES ON GENERATIVE GRAMMAR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58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III.	Developments in the philosophy of science</a:t>
            </a:r>
          </a:p>
          <a:p>
            <a:endParaRPr lang="en-US" dirty="0"/>
          </a:p>
          <a:p>
            <a:r>
              <a:rPr lang="en-US" dirty="0" smtClean="0"/>
              <a:t>Before the 1950s, empiricism was dominant in Anglo-American philosophy.</a:t>
            </a:r>
          </a:p>
          <a:p>
            <a:endParaRPr lang="en-US" dirty="0"/>
          </a:p>
          <a:p>
            <a:r>
              <a:rPr lang="en-US" dirty="0" smtClean="0"/>
              <a:t>The idea of empiricism: All knowledge comes from experience.</a:t>
            </a:r>
          </a:p>
          <a:p>
            <a:endParaRPr lang="en-US" dirty="0"/>
          </a:p>
          <a:p>
            <a:r>
              <a:rPr lang="en-US" dirty="0" smtClean="0"/>
              <a:t>The old idea was that scientists observe, measure, and generalize, but not much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6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3" y="228600"/>
            <a:ext cx="8890243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MAJOR INFLUENCES ON GENERATIVE GRAMMAR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But empiricism had begun to break down by the 1950s.</a:t>
            </a:r>
          </a:p>
          <a:p>
            <a:endParaRPr lang="en-US" dirty="0"/>
          </a:p>
          <a:p>
            <a:r>
              <a:rPr lang="en-US" dirty="0" smtClean="0"/>
              <a:t>Empiricists tried and tried to characterize what makes a statement ‘scientific’.</a:t>
            </a:r>
          </a:p>
          <a:p>
            <a:endParaRPr lang="en-US" dirty="0"/>
          </a:p>
          <a:p>
            <a:r>
              <a:rPr lang="en-US" dirty="0" smtClean="0"/>
              <a:t>First idea: a statement is scientific if it can be directly verified by empirical evidence.</a:t>
            </a:r>
          </a:p>
          <a:p>
            <a:endParaRPr lang="en-US" dirty="0"/>
          </a:p>
          <a:p>
            <a:r>
              <a:rPr lang="en-US" dirty="0" smtClean="0"/>
              <a:t>NO!! That would rule out general laws (and also rule out historical sciences – evolution, historical linguistics,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9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SAUSSURE IS A GOOD STARTING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But Saussure’s greatest contribution went beyond the assumption of mere regularity.</a:t>
            </a:r>
          </a:p>
          <a:p>
            <a:endParaRPr lang="en-US"/>
          </a:p>
          <a:p>
            <a:r>
              <a:rPr lang="en-US" smtClean="0"/>
              <a:t>Saussure posited a series of sounds for PIE that had no reflexes in any known IE language.</a:t>
            </a:r>
          </a:p>
          <a:p>
            <a:endParaRPr lang="en-US"/>
          </a:p>
          <a:p>
            <a:r>
              <a:rPr lang="en-US" smtClean="0"/>
              <a:t>He was led to this hypothesis by thinking of PIE as a </a:t>
            </a:r>
            <a:r>
              <a:rPr lang="en-US" b="1" i="1" smtClean="0"/>
              <a:t>STRUCTURAL SYSTEM.</a:t>
            </a:r>
            <a:endParaRPr lang="en-US" b="1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3" y="228600"/>
            <a:ext cx="8890243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MAJOR INFLUENCES ON GENERATIVE GRAMMAR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Second idea: a statement is scientific if it can be </a:t>
            </a:r>
            <a:r>
              <a:rPr lang="en-US" sz="3200" i="1" dirty="0" smtClean="0"/>
              <a:t>falsified</a:t>
            </a:r>
            <a:r>
              <a:rPr lang="en-US" sz="3200" dirty="0" smtClean="0"/>
              <a:t> by observational evidence.</a:t>
            </a:r>
          </a:p>
          <a:p>
            <a:endParaRPr lang="en-US" sz="3200" dirty="0"/>
          </a:p>
          <a:p>
            <a:r>
              <a:rPr lang="en-US" sz="3200" dirty="0" smtClean="0"/>
              <a:t>NO!! That would rule any statement with an existential quantifier (‘For every compound there exists a solvent’; ‘There exists a galaxy more massive than ours’).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74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3" y="228600"/>
            <a:ext cx="8890243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MAJOR INFLUENCES ON GENERATIVE GRAMMAR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Third idea: a statement is scientific if it can be given an operational definition, that is, linked to observation by a set of procedures.</a:t>
            </a:r>
          </a:p>
          <a:p>
            <a:endParaRPr lang="en-US" dirty="0"/>
          </a:p>
          <a:p>
            <a:r>
              <a:rPr lang="en-US" dirty="0" smtClean="0"/>
              <a:t>NO!! Many terms in science cannot be defined operationally: ‘ideal gas’, ‘perfect vacuum’.</a:t>
            </a:r>
          </a:p>
          <a:p>
            <a:endParaRPr lang="en-US" dirty="0"/>
          </a:p>
          <a:p>
            <a:r>
              <a:rPr lang="en-US" dirty="0" smtClean="0"/>
              <a:t>We could calculate the speed of light before we knew what light was. Atomic theory before atoms. Genetic theory before genes.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7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3" y="228600"/>
            <a:ext cx="8890243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MAJOR INFLUENCES ON GENERATIVE GRAMMAR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dominant current idea: A theory is scientific if it is:</a:t>
            </a:r>
            <a:endParaRPr lang="en-US" dirty="0"/>
          </a:p>
          <a:p>
            <a:pPr marL="1173600"/>
            <a:r>
              <a:rPr lang="en-US" dirty="0" smtClean="0"/>
              <a:t>A.	Formal</a:t>
            </a:r>
          </a:p>
          <a:p>
            <a:pPr marL="1173600"/>
            <a:r>
              <a:rPr lang="en-US" dirty="0" smtClean="0"/>
              <a:t>B.	Explanatory and predictive</a:t>
            </a:r>
          </a:p>
          <a:p>
            <a:pPr marL="1173600"/>
            <a:r>
              <a:rPr lang="en-US" dirty="0" smtClean="0"/>
              <a:t>C.	Simple</a:t>
            </a:r>
          </a:p>
          <a:p>
            <a:pPr marL="1173600"/>
            <a:r>
              <a:rPr lang="en-US" dirty="0" smtClean="0"/>
              <a:t>D.	Empirically testable</a:t>
            </a:r>
          </a:p>
          <a:p>
            <a:pPr marL="309600"/>
            <a:endParaRPr lang="en-US" dirty="0" smtClean="0"/>
          </a:p>
          <a:p>
            <a:pPr marL="309600"/>
            <a:r>
              <a:rPr lang="en-US" dirty="0" smtClean="0"/>
              <a:t>These were the criteria that Chomsky used in </a:t>
            </a:r>
            <a:r>
              <a:rPr lang="en-US" i="1" dirty="0" smtClean="0"/>
              <a:t>Syntactic Structures </a:t>
            </a:r>
            <a:r>
              <a:rPr lang="en-US" dirty="0" smtClean="0"/>
              <a:t>and elsewhere.</a:t>
            </a:r>
            <a:endParaRPr lang="en-US" dirty="0"/>
          </a:p>
          <a:p>
            <a:pPr marL="1173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8CADAE">
                    <a:shade val="75000"/>
                  </a:srgbClr>
                </a:solidFill>
              </a:rPr>
              <a:t>MAJOR INFLUENCES ON GENERATIVE GRAMMAR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IV.	Developments in psychology</a:t>
            </a:r>
          </a:p>
          <a:p>
            <a:endParaRPr lang="en-US" dirty="0"/>
          </a:p>
          <a:p>
            <a:r>
              <a:rPr lang="en-US" dirty="0" smtClean="0"/>
              <a:t>Empiricist philosophy has a counterpart in psychology: </a:t>
            </a:r>
            <a:r>
              <a:rPr lang="en-US" dirty="0" err="1" smtClean="0"/>
              <a:t>behaviourism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Behaviourism</a:t>
            </a:r>
            <a:r>
              <a:rPr lang="en-US" dirty="0" smtClean="0"/>
              <a:t> says that </a:t>
            </a:r>
            <a:r>
              <a:rPr lang="en-US" smtClean="0"/>
              <a:t>there are no </a:t>
            </a:r>
            <a:r>
              <a:rPr lang="en-US" dirty="0" smtClean="0"/>
              <a:t>innate predispositions: all behaviour is a result of stimulus, response and reinforcement.</a:t>
            </a:r>
          </a:p>
          <a:p>
            <a:endParaRPr lang="en-US" dirty="0"/>
          </a:p>
          <a:p>
            <a:r>
              <a:rPr lang="en-US" dirty="0" err="1" smtClean="0"/>
              <a:t>Behaviourism</a:t>
            </a:r>
            <a:r>
              <a:rPr lang="en-US" dirty="0" smtClean="0"/>
              <a:t> was also on the retreat by the 195os (the problem of planning, for example)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4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CHOMSKYAN REVOLUTION: SOME SOCIOLOGICAL ASPECTS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Syntactic Structures </a:t>
            </a:r>
            <a:r>
              <a:rPr lang="en-US" dirty="0" smtClean="0"/>
              <a:t>was published in 1957. By 1965 (if not earlier) there was talk of a ‘Chomskyan Revolution’ in linguistics.</a:t>
            </a:r>
          </a:p>
          <a:p>
            <a:endParaRPr lang="en-US" dirty="0"/>
          </a:p>
          <a:p>
            <a:r>
              <a:rPr lang="en-US" dirty="0" smtClean="0"/>
              <a:t>How did they theory succeed so quickly (at least in the United States)?</a:t>
            </a:r>
          </a:p>
          <a:p>
            <a:endParaRPr lang="en-US" dirty="0"/>
          </a:p>
          <a:p>
            <a:r>
              <a:rPr lang="en-US" dirty="0" smtClean="0"/>
              <a:t>Many linguists found the foundations of the theory plausible and the analyses convincing.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0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CHOMSKYAN REVOLUTION: SOME SOCIOLOGICAL ASPECTS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sheer amount of effort that Chomsky and his colleagues went into publicizing the theory.</a:t>
            </a:r>
          </a:p>
          <a:p>
            <a:endParaRPr lang="en-US" dirty="0"/>
          </a:p>
          <a:p>
            <a:r>
              <a:rPr lang="en-US" dirty="0" smtClean="0"/>
              <a:t>Between 1957 and 1969 Chomsky published 6 books, 20 articles and reviews in refereed journals, and 25 articles in edited volumes. In addition to English, he published in Hebrew, French, and Japanese.</a:t>
            </a:r>
          </a:p>
          <a:p>
            <a:endParaRPr lang="en-US" dirty="0"/>
          </a:p>
          <a:p>
            <a:r>
              <a:rPr lang="en-US" dirty="0" smtClean="0"/>
              <a:t>The unusual situation of MIT.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1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CHOMSKYAN REVOLUTION: SOME SOCIOLOGICAL ASPECTS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The expansion of the American university system.</a:t>
            </a:r>
          </a:p>
          <a:p>
            <a:endParaRPr lang="en-US" sz="3200" dirty="0"/>
          </a:p>
          <a:p>
            <a:r>
              <a:rPr lang="en-US" sz="3200" dirty="0" smtClean="0"/>
              <a:t>The 1960s were a period of confrontation.</a:t>
            </a:r>
          </a:p>
          <a:p>
            <a:endParaRPr lang="en-US" sz="3200" dirty="0"/>
          </a:p>
          <a:p>
            <a:r>
              <a:rPr lang="en-US" sz="3200" dirty="0" smtClean="0"/>
              <a:t>Pure good luck: The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International Congress of Linguists, held in Cambridge, Massachusetts in 1962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9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CHOMSKYAN REVOLUTION: SOME SOCIOLOGICAL ASPECTS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Before the 1970s virtually all generative grammarians were American men.</a:t>
            </a:r>
          </a:p>
          <a:p>
            <a:endParaRPr lang="en-US" dirty="0"/>
          </a:p>
          <a:p>
            <a:r>
              <a:rPr lang="en-US" dirty="0" smtClean="0"/>
              <a:t>Things are very different today.</a:t>
            </a:r>
          </a:p>
          <a:p>
            <a:endParaRPr lang="en-US" dirty="0"/>
          </a:p>
          <a:p>
            <a:r>
              <a:rPr lang="en-US" dirty="0" smtClean="0"/>
              <a:t>Most would agree that well over 80% of the most prominent generative grammarians are not in the US.</a:t>
            </a:r>
          </a:p>
          <a:p>
            <a:endParaRPr lang="en-US" dirty="0"/>
          </a:p>
          <a:p>
            <a:r>
              <a:rPr lang="en-US" dirty="0" smtClean="0"/>
              <a:t>Four out of the last five presidents of the Linguistic Society of America have been women.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7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CHOMSKYAN REVOLUTION: SOME SOCIOLOGICAL ASPECTS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has always been the goal of the MIT department to get beyond Americans working on English.</a:t>
            </a:r>
          </a:p>
          <a:p>
            <a:endParaRPr lang="en-US" dirty="0"/>
          </a:p>
          <a:p>
            <a:r>
              <a:rPr lang="en-CA" dirty="0" smtClean="0"/>
              <a:t>Of </a:t>
            </a:r>
            <a:r>
              <a:rPr lang="en-CA" dirty="0"/>
              <a:t>the six faculty members in the MIT Linguistics Department in the late 1960s, four were known primarily for their work in languages other than English:  </a:t>
            </a:r>
            <a:endParaRPr lang="en-CA" dirty="0" smtClean="0"/>
          </a:p>
          <a:p>
            <a:pPr marL="957600"/>
            <a:r>
              <a:rPr lang="en-CA" dirty="0" smtClean="0"/>
              <a:t>Kenneth </a:t>
            </a:r>
            <a:r>
              <a:rPr lang="en-CA" dirty="0"/>
              <a:t>Hale for Amerindian and Australian; </a:t>
            </a:r>
            <a:endParaRPr lang="en-CA" dirty="0" smtClean="0"/>
          </a:p>
          <a:p>
            <a:pPr marL="957600"/>
            <a:r>
              <a:rPr lang="en-CA" dirty="0" smtClean="0"/>
              <a:t>G</a:t>
            </a:r>
            <a:r>
              <a:rPr lang="en-CA" dirty="0"/>
              <a:t>. Hubert Matthews for Amerindian; </a:t>
            </a:r>
            <a:endParaRPr lang="en-CA" dirty="0" smtClean="0"/>
          </a:p>
          <a:p>
            <a:pPr marL="957600"/>
            <a:r>
              <a:rPr lang="en-CA" dirty="0" smtClean="0"/>
              <a:t>Paul </a:t>
            </a:r>
            <a:r>
              <a:rPr lang="en-CA" dirty="0"/>
              <a:t>Kiparsky for general </a:t>
            </a:r>
            <a:r>
              <a:rPr lang="en-CA" dirty="0" smtClean="0"/>
              <a:t>Indo-European;</a:t>
            </a:r>
          </a:p>
          <a:p>
            <a:pPr marL="957600"/>
            <a:r>
              <a:rPr lang="en-CA" dirty="0" smtClean="0"/>
              <a:t>Morris </a:t>
            </a:r>
            <a:r>
              <a:rPr lang="en-CA" dirty="0"/>
              <a:t>Halle for Russian.  </a:t>
            </a:r>
            <a:endParaRPr lang="en-CA" dirty="0" smtClean="0"/>
          </a:p>
          <a:p>
            <a:r>
              <a:rPr lang="en-CA" dirty="0" smtClean="0"/>
              <a:t>Chomsky </a:t>
            </a:r>
            <a:r>
              <a:rPr lang="en-CA" dirty="0"/>
              <a:t>wrote a partial generative grammar of Hebrew before </a:t>
            </a:r>
            <a:r>
              <a:rPr lang="en-CA" dirty="0" smtClean="0"/>
              <a:t>working on English</a:t>
            </a:r>
            <a:r>
              <a:rPr lang="en-CA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1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CHOMSKYAN REVOLUTION: SOME SOCIOLOGICAL ASPECTS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69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 smtClean="0"/>
              <a:t>Of the </a:t>
            </a:r>
            <a:r>
              <a:rPr lang="en-CA" dirty="0"/>
              <a:t>28 doctoral dissertations written in linguistics at MIT in the 1960s, 17 </a:t>
            </a:r>
            <a:r>
              <a:rPr lang="en-CA" dirty="0" smtClean="0"/>
              <a:t>dealt </a:t>
            </a:r>
            <a:r>
              <a:rPr lang="en-CA" dirty="0"/>
              <a:t>primarily with languages other than </a:t>
            </a:r>
            <a:r>
              <a:rPr lang="en-CA" dirty="0" smtClean="0"/>
              <a:t>English: </a:t>
            </a:r>
          </a:p>
          <a:p>
            <a:pPr marL="0" indent="0">
              <a:buNone/>
            </a:pPr>
            <a:endParaRPr lang="en-CA" dirty="0" smtClean="0"/>
          </a:p>
          <a:p>
            <a:pPr marL="972000" indent="0">
              <a:buNone/>
            </a:pPr>
            <a:r>
              <a:rPr lang="en-CA" dirty="0" smtClean="0"/>
              <a:t>Stephen </a:t>
            </a:r>
            <a:r>
              <a:rPr lang="en-CA" dirty="0"/>
              <a:t>Anderson (West Scandinavian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George </a:t>
            </a:r>
            <a:r>
              <a:rPr lang="en-CA" dirty="0" err="1"/>
              <a:t>Bedell</a:t>
            </a:r>
            <a:r>
              <a:rPr lang="en-CA" dirty="0"/>
              <a:t> (Japanese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Thomas </a:t>
            </a:r>
            <a:r>
              <a:rPr lang="en-CA" dirty="0"/>
              <a:t>Bever (</a:t>
            </a:r>
            <a:r>
              <a:rPr lang="en-CA" dirty="0" err="1"/>
              <a:t>Menomini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James </a:t>
            </a:r>
            <a:r>
              <a:rPr lang="en-CA" dirty="0"/>
              <a:t>Fidelholtz (Micmac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James </a:t>
            </a:r>
            <a:r>
              <a:rPr lang="en-CA" dirty="0"/>
              <a:t>Foley (</a:t>
            </a:r>
            <a:r>
              <a:rPr lang="en-CA" dirty="0" smtClean="0"/>
              <a:t>Spanish)</a:t>
            </a:r>
          </a:p>
          <a:p>
            <a:pPr marL="972000" indent="0">
              <a:buNone/>
            </a:pPr>
            <a:r>
              <a:rPr lang="en-CA" dirty="0" smtClean="0"/>
              <a:t>James </a:t>
            </a:r>
            <a:r>
              <a:rPr lang="en-CA" dirty="0"/>
              <a:t>Harris (Spanish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Richard </a:t>
            </a:r>
            <a:r>
              <a:rPr lang="en-CA" dirty="0"/>
              <a:t>Kayne (French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Paul Kiparsky </a:t>
            </a:r>
            <a:r>
              <a:rPr lang="en-CA" dirty="0"/>
              <a:t>(various languages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Sige-Yuki </a:t>
            </a:r>
            <a:r>
              <a:rPr lang="en-CA" dirty="0"/>
              <a:t>Kuroda (Japanese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Theodore </a:t>
            </a:r>
            <a:r>
              <a:rPr lang="en-CA" dirty="0"/>
              <a:t>Lightner (Russian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James </a:t>
            </a:r>
            <a:r>
              <a:rPr lang="en-CA" dirty="0"/>
              <a:t>McCawley (Japanese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Anthony </a:t>
            </a:r>
            <a:r>
              <a:rPr lang="en-CA" dirty="0"/>
              <a:t>Naro (</a:t>
            </a:r>
            <a:r>
              <a:rPr lang="en-CA" dirty="0" smtClean="0"/>
              <a:t>Portuguese)</a:t>
            </a:r>
          </a:p>
          <a:p>
            <a:pPr marL="972000" indent="0">
              <a:buNone/>
            </a:pPr>
            <a:r>
              <a:rPr lang="en-CA" dirty="0" smtClean="0"/>
              <a:t>David </a:t>
            </a:r>
            <a:r>
              <a:rPr lang="en-CA" dirty="0"/>
              <a:t>Perlmutter (various languages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Sanford </a:t>
            </a:r>
            <a:r>
              <a:rPr lang="en-CA" dirty="0"/>
              <a:t>Schane (French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Richard </a:t>
            </a:r>
            <a:r>
              <a:rPr lang="en-CA" dirty="0"/>
              <a:t>Stanley (Navajo</a:t>
            </a:r>
            <a:r>
              <a:rPr lang="en-CA" dirty="0" smtClean="0"/>
              <a:t>)</a:t>
            </a:r>
          </a:p>
          <a:p>
            <a:pPr marL="972000" indent="0">
              <a:buNone/>
            </a:pPr>
            <a:r>
              <a:rPr lang="en-CA" dirty="0" smtClean="0"/>
              <a:t>Nancy </a:t>
            </a:r>
            <a:r>
              <a:rPr lang="en-CA" dirty="0"/>
              <a:t>Woo (various </a:t>
            </a:r>
            <a:r>
              <a:rPr lang="en-CA" dirty="0" smtClean="0"/>
              <a:t>languages)</a:t>
            </a:r>
            <a:endParaRPr lang="en-CA" dirty="0"/>
          </a:p>
          <a:p>
            <a:pPr marL="972000" indent="0">
              <a:buNone/>
            </a:pPr>
            <a:r>
              <a:rPr lang="en-CA" dirty="0" smtClean="0"/>
              <a:t>Arnold </a:t>
            </a:r>
            <a:r>
              <a:rPr lang="en-CA" dirty="0"/>
              <a:t>Zwicky (Sanskrit</a:t>
            </a:r>
            <a:r>
              <a:rPr lang="en-CA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3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SAUSSURE IS A GOOD STARTING POINT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few years later a linguist suggested that these ‘mystery sounds’ might be laryngeals.</a:t>
            </a:r>
          </a:p>
          <a:p>
            <a:endParaRPr lang="en-US" dirty="0"/>
          </a:p>
          <a:p>
            <a:r>
              <a:rPr lang="en-US" dirty="0" smtClean="0"/>
              <a:t>Decades later the first extensive texts in Hittite — an ancient IE language — were discovered and decoded.</a:t>
            </a:r>
          </a:p>
          <a:p>
            <a:endParaRPr lang="en-US" dirty="0"/>
          </a:p>
          <a:p>
            <a:r>
              <a:rPr lang="en-US" dirty="0" smtClean="0"/>
              <a:t>Hittite turned out to have sounds (probably laryngeals) in precisely the positions posited by Saussure for PIE!</a:t>
            </a:r>
          </a:p>
          <a:p>
            <a:endParaRPr lang="en-US" dirty="0"/>
          </a:p>
          <a:p>
            <a:r>
              <a:rPr lang="en-US" dirty="0" smtClean="0"/>
              <a:t>Saussure’s ‘structuralist thinking’ had been confirmed.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4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CHOMSKYAN REVOLUTION: SOME SOCIOLOGICAL ASPECTS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70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Generative Linguistics in the Old World, founded in 1977.</a:t>
            </a:r>
            <a:endParaRPr lang="en-US" dirty="0"/>
          </a:p>
        </p:txBody>
      </p:sp>
      <p:pic>
        <p:nvPicPr>
          <p:cNvPr id="5" name="Picture 4" descr="Koster (1945-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56" y="2874282"/>
            <a:ext cx="2160177" cy="2643818"/>
          </a:xfrm>
          <a:prstGeom prst="rect">
            <a:avLst/>
          </a:prstGeom>
        </p:spPr>
      </p:pic>
      <p:pic>
        <p:nvPicPr>
          <p:cNvPr id="6" name="Picture 5" descr="Vergnaud (1945-201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080" y="2874282"/>
            <a:ext cx="2472668" cy="2633969"/>
          </a:xfrm>
          <a:prstGeom prst="rect">
            <a:avLst/>
          </a:prstGeom>
        </p:spPr>
      </p:pic>
      <p:pic>
        <p:nvPicPr>
          <p:cNvPr id="7" name="Picture 6" descr="Van Riemsdijk (1948-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389" y="2874282"/>
            <a:ext cx="2046827" cy="2643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018" y="5760494"/>
            <a:ext cx="8020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JAN KOSTER                 JEAN-ROGER VERGNAUD        HENK VAN RIEMSDIJK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1945-2011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883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CHOMSKYAN REVOLUTION: SOME SOCIOLOGICAL ASPECTS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71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Generative linguistics was developed in Taiwan before the PRC. </a:t>
            </a:r>
          </a:p>
          <a:p>
            <a:endParaRPr lang="en-US" dirty="0"/>
          </a:p>
          <a:p>
            <a:r>
              <a:rPr lang="en-US" dirty="0" smtClean="0"/>
              <a:t>Tang Ting-Chi (Ph. D. University of Texas, 1972)</a:t>
            </a:r>
          </a:p>
          <a:p>
            <a:endParaRPr lang="en-US" dirty="0"/>
          </a:p>
          <a:p>
            <a:r>
              <a:rPr lang="en-US" dirty="0" smtClean="0"/>
              <a:t>Mei </a:t>
            </a:r>
            <a:r>
              <a:rPr lang="en-US" dirty="0" err="1" smtClean="0"/>
              <a:t>Kuang</a:t>
            </a:r>
            <a:r>
              <a:rPr lang="en-US" dirty="0" smtClean="0"/>
              <a:t> (Ph. D. Harvard University, 1972)</a:t>
            </a:r>
          </a:p>
          <a:p>
            <a:endParaRPr lang="en-US" dirty="0"/>
          </a:p>
          <a:p>
            <a:r>
              <a:rPr lang="en-US" dirty="0" smtClean="0"/>
              <a:t>Both became important figures in Taiwanese linguistics.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CHOMSKYAN REVOLUTION: SOME SOCIOLOGICAL ASPECTS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72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Tang and Mei taught or inspired some of the leading Taiwanese generative linguists: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Huang, James (1948-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" y="2683297"/>
            <a:ext cx="2286000" cy="2794000"/>
          </a:xfrm>
          <a:prstGeom prst="rect">
            <a:avLst/>
          </a:prstGeom>
        </p:spPr>
      </p:pic>
      <p:pic>
        <p:nvPicPr>
          <p:cNvPr id="6" name="Picture 5" descr="Li, Aud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451" y="2683297"/>
            <a:ext cx="2603696" cy="2825182"/>
          </a:xfrm>
          <a:prstGeom prst="rect">
            <a:avLst/>
          </a:prstGeom>
        </p:spPr>
      </p:pic>
      <p:pic>
        <p:nvPicPr>
          <p:cNvPr id="10" name="Picture 9" descr="Tsai, Dyla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22" t="-12867"/>
          <a:stretch/>
        </p:blipFill>
        <p:spPr>
          <a:xfrm>
            <a:off x="5080139" y="1617200"/>
            <a:ext cx="3560097" cy="38600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752" y="5630410"/>
            <a:ext cx="833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C.-T. JAMES HUANG           Y.-H. AUDREY LI                 W.-T. DYLAN TSAI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1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CHOMSKYAN REVOLUTION: SOME SOCIOLOGICAL ASPECTS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73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71411" cy="4431373"/>
          </a:xfrm>
        </p:spPr>
        <p:txBody>
          <a:bodyPr/>
          <a:lstStyle/>
          <a:p>
            <a:r>
              <a:rPr lang="en-US" dirty="0" smtClean="0"/>
              <a:t>Generative grammar started making an impact in mainland China in the 1980s.</a:t>
            </a:r>
            <a:endParaRPr lang="en-US" dirty="0"/>
          </a:p>
        </p:txBody>
      </p:sp>
      <p:pic>
        <p:nvPicPr>
          <p:cNvPr id="5" name="Picture 4" descr="Ni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043" y="2400174"/>
            <a:ext cx="2133808" cy="3558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0043" y="595842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NING </a:t>
            </a:r>
            <a:r>
              <a:rPr lang="en-US" dirty="0"/>
              <a:t>CHUNYAN </a:t>
            </a:r>
          </a:p>
        </p:txBody>
      </p:sp>
      <p:pic>
        <p:nvPicPr>
          <p:cNvPr id="7" name="Picture 6" descr="Xu Liejion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744" y="2345959"/>
            <a:ext cx="2605745" cy="3612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8888" y="6012637"/>
            <a:ext cx="218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XU LIEJIONG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084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CHOMSKYAN REVOLUTION: SOME SOCIOLOGICAL ASPECTS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74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1985 and 1987 </a:t>
            </a:r>
            <a:r>
              <a:rPr lang="en-US" dirty="0" err="1" smtClean="0"/>
              <a:t>Ning</a:t>
            </a:r>
            <a:r>
              <a:rPr lang="en-US" dirty="0" smtClean="0"/>
              <a:t> organized two Harbin Conferences on Generative Grammar at Heilongjiang University.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They were attended by 400 linguists from inside China and 60 </a:t>
            </a:r>
            <a:r>
              <a:rPr lang="en-US" smtClean="0"/>
              <a:t>from outside China.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796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CHOMSKYAN REVOLUTION: SOME SOCIOLOGICAL ASPECTS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75</a:t>
            </a:fld>
            <a:endParaRPr lang="en-US"/>
          </a:p>
        </p:txBody>
      </p:sp>
      <p:pic>
        <p:nvPicPr>
          <p:cNvPr id="5" name="Content Placeholder 4" descr="Harbin conference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761" y="1527047"/>
            <a:ext cx="8776239" cy="5788394"/>
          </a:xfrm>
        </p:spPr>
      </p:pic>
    </p:spTree>
    <p:extLst>
      <p:ext uri="{BB962C8B-B14F-4D97-AF65-F5344CB8AC3E}">
        <p14:creationId xmlns:p14="http://schemas.microsoft.com/office/powerpoint/2010/main" val="211347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SAUSSURE IS A GOOD STARTING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 idea of the </a:t>
            </a:r>
            <a:r>
              <a:rPr lang="en-US" i="1" dirty="0" smtClean="0"/>
              <a:t>Cours</a:t>
            </a:r>
            <a:r>
              <a:rPr lang="en-US" dirty="0" smtClean="0"/>
              <a:t> is a ‘structuralist’ one, though Saussure did not use the term.</a:t>
            </a:r>
          </a:p>
          <a:p>
            <a:endParaRPr lang="en-US" dirty="0"/>
          </a:p>
          <a:p>
            <a:r>
              <a:rPr lang="en-US" dirty="0" smtClean="0"/>
              <a:t>The idea is that language as a whole can be divided into </a:t>
            </a:r>
            <a:r>
              <a:rPr lang="en-US" i="1" dirty="0" smtClean="0"/>
              <a:t>langue</a:t>
            </a:r>
            <a:r>
              <a:rPr lang="en-US" dirty="0" smtClean="0"/>
              <a:t> (language/competence/I-language) and </a:t>
            </a:r>
            <a:r>
              <a:rPr lang="en-US" i="1" dirty="0" smtClean="0"/>
              <a:t>parole</a:t>
            </a:r>
            <a:r>
              <a:rPr lang="en-US" dirty="0" smtClean="0"/>
              <a:t> (speech/performance) and that </a:t>
            </a:r>
            <a:r>
              <a:rPr lang="en-US" i="1" dirty="0" smtClean="0"/>
              <a:t>langue</a:t>
            </a:r>
            <a:r>
              <a:rPr lang="en-US" dirty="0" smtClean="0"/>
              <a:t> can be studied as a formal system.</a:t>
            </a:r>
          </a:p>
          <a:p>
            <a:endParaRPr lang="en-US" dirty="0"/>
          </a:p>
          <a:p>
            <a:r>
              <a:rPr lang="en-US" dirty="0" smtClean="0"/>
              <a:t>Between the two world wars, this idea was being worked out in different ways in different countries.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7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STRUCTURAL LINGUISTICS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014389" cy="4142554"/>
          </a:xfrm>
        </p:spPr>
        <p:txBody>
          <a:bodyPr/>
          <a:lstStyle/>
          <a:p>
            <a:r>
              <a:rPr lang="en-US" dirty="0" smtClean="0"/>
              <a:t>The Prague School, with its focus on language universals.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695A-B158-EF47-ABF1-55F1A81051C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Trubetzkoï (1890-1938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0" y="2608020"/>
            <a:ext cx="3004135" cy="3004135"/>
          </a:xfrm>
          <a:prstGeom prst="rect">
            <a:avLst/>
          </a:prstGeom>
        </p:spPr>
      </p:pic>
      <p:pic>
        <p:nvPicPr>
          <p:cNvPr id="6" name="Picture 5" descr="Jakobson (1896-198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407" y="2609701"/>
            <a:ext cx="2764963" cy="3059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752" y="5669602"/>
            <a:ext cx="733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NIKOLAÏ TRUBETZKOÏ					    ROMAN JAKOBSON</a:t>
            </a:r>
          </a:p>
          <a:p>
            <a:r>
              <a:rPr lang="en-US" smtClean="0"/>
              <a:t>            1890-1938                                                               1896-1982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5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1894</TotalTime>
  <Words>3242</Words>
  <Application>Microsoft Macintosh PowerPoint</Application>
  <PresentationFormat>On-screen Show (4:3)</PresentationFormat>
  <Paragraphs>609</Paragraphs>
  <Slides>75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Civic</vt:lpstr>
      <vt:lpstr>Equation</vt:lpstr>
      <vt:lpstr>Class 1: The Chomskyan Revolution </vt:lpstr>
      <vt:lpstr>MY GOAL IN THESE CLASSES</vt:lpstr>
      <vt:lpstr>MY GOAL IN THESE CLASSES</vt:lpstr>
      <vt:lpstr>SAUSSURE IS A GOOD STARTING POINT</vt:lpstr>
      <vt:lpstr>SAUSSURE IS A GOOD STARTING POINT</vt:lpstr>
      <vt:lpstr>SAUSSURE IS A GOOD STARTING POINT</vt:lpstr>
      <vt:lpstr>SAUSSURE IS A GOOD STARTING POINT</vt:lpstr>
      <vt:lpstr>SAUSSURE IS A GOOD STARTING POINT</vt:lpstr>
      <vt:lpstr>STRUCTURAL LINGUISTICS</vt:lpstr>
      <vt:lpstr>STRUCTURAL LINGUISTICS</vt:lpstr>
      <vt:lpstr>STRUCTURAL LINGUISTICS</vt:lpstr>
      <vt:lpstr>STRUCTURAL LINGUISTICS</vt:lpstr>
      <vt:lpstr>STRUCTURAL LINGUISTICS</vt:lpstr>
      <vt:lpstr>STRUCTURAL LINGUISTICS</vt:lpstr>
      <vt:lpstr>STRUCTURAL LINGUISTICS</vt:lpstr>
      <vt:lpstr>AMERICAN STRUCTURALISM</vt:lpstr>
      <vt:lpstr>AMERICAN STRUCTURALISM</vt:lpstr>
      <vt:lpstr>AMERICAN STRUCTURALISM</vt:lpstr>
      <vt:lpstr>AMERICAN STRUCTURALISM</vt:lpstr>
      <vt:lpstr>AMERICAN STRUCTURALISM</vt:lpstr>
      <vt:lpstr>AMERICAN STRUCTURALISM</vt:lpstr>
      <vt:lpstr>AMERICAN STRUCTURALISM</vt:lpstr>
      <vt:lpstr>AMERICAN STRUCTURALISM</vt:lpstr>
      <vt:lpstr>STRUCTURAL LINGUISTICS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EARLY GENERATIVE GRAMMAR</vt:lpstr>
      <vt:lpstr>GENERATIVE PHONOLOGY</vt:lpstr>
      <vt:lpstr>GENERATIVE PHONOLOGY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EARLY DAYS OF GENERATIVE SYNTAX</vt:lpstr>
      <vt:lpstr>THE 1965 ASPECTS OF THE THEORY OF SYNTAX MODEL, THE ‘STANDARD THEORY’</vt:lpstr>
      <vt:lpstr>MAJOR INFLUENCES ON GENERATIVE GRAMMAR</vt:lpstr>
      <vt:lpstr>MAJOR INFLUENCES ON GENERATIVE GRAMMAR</vt:lpstr>
      <vt:lpstr>MAJOR INFLUENCES ON GENERATIVE GRAMMAR</vt:lpstr>
      <vt:lpstr>MAJOR INFLUENCES ON GENERATIVE GRAMMAR</vt:lpstr>
      <vt:lpstr>MAJOR INFLUENCES ON GENERATIVE GRAMMAR</vt:lpstr>
      <vt:lpstr>MAJOR INFLUENCES ON GENERATIVE GRAMMAR</vt:lpstr>
      <vt:lpstr>MAJOR INFLUENCES ON GENERATIVE GRAMMAR</vt:lpstr>
      <vt:lpstr>THE CHOMSKYAN REVOLUTION: SOME SOCIOLOGICAL ASPECTS</vt:lpstr>
      <vt:lpstr>THE CHOMSKYAN REVOLUTION: SOME SOCIOLOGICAL ASPECTS</vt:lpstr>
      <vt:lpstr>THE CHOMSKYAN REVOLUTION: SOME SOCIOLOGICAL ASPECTS</vt:lpstr>
      <vt:lpstr>THE CHOMSKYAN REVOLUTION: SOME SOCIOLOGICAL ASPECTS</vt:lpstr>
      <vt:lpstr>THE CHOMSKYAN REVOLUTION: SOME SOCIOLOGICAL ASPECTS</vt:lpstr>
      <vt:lpstr>THE CHOMSKYAN REVOLUTION: SOME SOCIOLOGICAL ASPECTS</vt:lpstr>
      <vt:lpstr>THE CHOMSKYAN REVOLUTION: SOME SOCIOLOGICAL ASPECTS</vt:lpstr>
      <vt:lpstr>THE CHOMSKYAN REVOLUTION: SOME SOCIOLOGICAL ASPECTS</vt:lpstr>
      <vt:lpstr>THE CHOMSKYAN REVOLUTION: SOME SOCIOLOGICAL ASPECTS</vt:lpstr>
      <vt:lpstr>THE CHOMSKYAN REVOLUTION: SOME SOCIOLOGICAL ASPECTS</vt:lpstr>
      <vt:lpstr>THE CHOMSKYAN REVOLUTION: SOME SOCIOLOGICAL ASPECTS</vt:lpstr>
      <vt:lpstr>THE CHOMSKYAN REVOLUTION: SOME SOCIOLOGICAL ASPECTS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</dc:creator>
  <cp:lastModifiedBy>Frederick</cp:lastModifiedBy>
  <cp:revision>328</cp:revision>
  <dcterms:created xsi:type="dcterms:W3CDTF">2014-04-21T06:41:12Z</dcterms:created>
  <dcterms:modified xsi:type="dcterms:W3CDTF">2014-10-16T23:55:44Z</dcterms:modified>
</cp:coreProperties>
</file>