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4" r:id="rId3"/>
    <p:sldId id="319" r:id="rId4"/>
    <p:sldId id="320" r:id="rId5"/>
    <p:sldId id="337" r:id="rId6"/>
    <p:sldId id="335" r:id="rId7"/>
    <p:sldId id="336" r:id="rId8"/>
    <p:sldId id="330" r:id="rId9"/>
    <p:sldId id="356" r:id="rId10"/>
    <p:sldId id="322" r:id="rId11"/>
    <p:sldId id="287" r:id="rId12"/>
    <p:sldId id="288" r:id="rId13"/>
    <p:sldId id="289" r:id="rId14"/>
    <p:sldId id="286" r:id="rId15"/>
    <p:sldId id="293" r:id="rId16"/>
    <p:sldId id="281" r:id="rId17"/>
    <p:sldId id="283" r:id="rId18"/>
    <p:sldId id="292" r:id="rId19"/>
    <p:sldId id="332" r:id="rId20"/>
    <p:sldId id="331" r:id="rId21"/>
    <p:sldId id="323" r:id="rId22"/>
    <p:sldId id="291" r:id="rId23"/>
    <p:sldId id="314" r:id="rId24"/>
    <p:sldId id="315" r:id="rId25"/>
    <p:sldId id="316" r:id="rId26"/>
    <p:sldId id="317" r:id="rId27"/>
    <p:sldId id="324" r:id="rId28"/>
    <p:sldId id="338" r:id="rId29"/>
    <p:sldId id="348" r:id="rId30"/>
    <p:sldId id="339" r:id="rId31"/>
    <p:sldId id="340" r:id="rId32"/>
    <p:sldId id="347" r:id="rId33"/>
    <p:sldId id="351" r:id="rId34"/>
    <p:sldId id="341" r:id="rId35"/>
    <p:sldId id="349" r:id="rId36"/>
    <p:sldId id="342" r:id="rId37"/>
    <p:sldId id="350" r:id="rId38"/>
    <p:sldId id="343" r:id="rId39"/>
    <p:sldId id="352" r:id="rId40"/>
    <p:sldId id="344" r:id="rId41"/>
    <p:sldId id="345" r:id="rId42"/>
    <p:sldId id="353" r:id="rId43"/>
    <p:sldId id="346" r:id="rId44"/>
    <p:sldId id="325" r:id="rId45"/>
    <p:sldId id="354" r:id="rId46"/>
    <p:sldId id="355" r:id="rId47"/>
    <p:sldId id="326" r:id="rId48"/>
    <p:sldId id="327" r:id="rId49"/>
    <p:sldId id="328" r:id="rId50"/>
    <p:sldId id="329"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3A31BBF-F610-4C06-BAFB-FE8C1DE3B5E5}">
          <p14:sldIdLst>
            <p14:sldId id="256"/>
            <p14:sldId id="334"/>
            <p14:sldId id="319"/>
            <p14:sldId id="320"/>
            <p14:sldId id="337"/>
            <p14:sldId id="335"/>
            <p14:sldId id="336"/>
            <p14:sldId id="330"/>
            <p14:sldId id="356"/>
            <p14:sldId id="322"/>
            <p14:sldId id="287"/>
            <p14:sldId id="288"/>
            <p14:sldId id="289"/>
            <p14:sldId id="286"/>
            <p14:sldId id="293"/>
            <p14:sldId id="281"/>
            <p14:sldId id="283"/>
            <p14:sldId id="292"/>
            <p14:sldId id="332"/>
            <p14:sldId id="331"/>
            <p14:sldId id="323"/>
            <p14:sldId id="291"/>
            <p14:sldId id="314"/>
            <p14:sldId id="315"/>
            <p14:sldId id="316"/>
            <p14:sldId id="317"/>
            <p14:sldId id="324"/>
            <p14:sldId id="338"/>
            <p14:sldId id="348"/>
            <p14:sldId id="339"/>
            <p14:sldId id="340"/>
            <p14:sldId id="347"/>
            <p14:sldId id="351"/>
            <p14:sldId id="341"/>
            <p14:sldId id="349"/>
            <p14:sldId id="342"/>
            <p14:sldId id="350"/>
            <p14:sldId id="343"/>
            <p14:sldId id="352"/>
            <p14:sldId id="344"/>
          </p14:sldIdLst>
        </p14:section>
        <p14:section name="Untitled Section" id="{628B7FC6-63A2-4F65-8B8A-E807CCACCFD5}">
          <p14:sldIdLst>
            <p14:sldId id="345"/>
            <p14:sldId id="353"/>
            <p14:sldId id="346"/>
            <p14:sldId id="325"/>
            <p14:sldId id="354"/>
            <p14:sldId id="355"/>
            <p14:sldId id="326"/>
            <p14:sldId id="327"/>
            <p14:sldId id="328"/>
            <p14:sldId id="3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4662" autoAdjust="0"/>
  </p:normalViewPr>
  <p:slideViewPr>
    <p:cSldViewPr>
      <p:cViewPr varScale="1">
        <p:scale>
          <a:sx n="66" d="100"/>
          <a:sy n="66" d="100"/>
        </p:scale>
        <p:origin x="-1356" y="-96"/>
      </p:cViewPr>
      <p:guideLst>
        <p:guide orient="horz" pos="2160"/>
        <p:guide pos="2880"/>
      </p:guideLst>
    </p:cSldViewPr>
  </p:slideViewPr>
  <p:outlineViewPr>
    <p:cViewPr>
      <p:scale>
        <a:sx n="33" d="100"/>
        <a:sy n="33" d="100"/>
      </p:scale>
      <p:origin x="240" y="34974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9058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7692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274638"/>
            <a:ext cx="17907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1683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7162800" cy="4525963"/>
          </a:xfrm>
        </p:spPr>
        <p:txBody>
          <a:bodyPr/>
          <a:lstStyle/>
          <a:p>
            <a:r>
              <a:rPr lang="en-US" smtClean="0"/>
              <a:t>Click icon to add table</a:t>
            </a:r>
            <a:endParaRPr lang="en-AU"/>
          </a:p>
        </p:txBody>
      </p:sp>
    </p:spTree>
    <p:extLst>
      <p:ext uri="{BB962C8B-B14F-4D97-AF65-F5344CB8AC3E}">
        <p14:creationId xmlns:p14="http://schemas.microsoft.com/office/powerpoint/2010/main" val="32345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408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02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1148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985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68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7618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79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25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7"/>
          <p:cNvGrpSpPr>
            <a:grpSpLocks/>
          </p:cNvGrpSpPr>
          <p:nvPr/>
        </p:nvGrpSpPr>
        <p:grpSpPr bwMode="auto">
          <a:xfrm>
            <a:off x="7785100" y="0"/>
            <a:ext cx="1435100" cy="6862763"/>
            <a:chOff x="4904" y="-3"/>
            <a:chExt cx="904" cy="4323"/>
          </a:xfrm>
        </p:grpSpPr>
        <p:sp>
          <p:nvSpPr>
            <p:cNvPr id="1032" name="Rectangle 8"/>
            <p:cNvSpPr>
              <a:spLocks noChangeArrowheads="1"/>
            </p:cNvSpPr>
            <p:nvPr userDrawn="1"/>
          </p:nvSpPr>
          <p:spPr bwMode="auto">
            <a:xfrm rot="5400000">
              <a:off x="3216" y="1776"/>
              <a:ext cx="4320" cy="768"/>
            </a:xfrm>
            <a:prstGeom prst="rect">
              <a:avLst/>
            </a:prstGeom>
            <a:solidFill>
              <a:srgbClr val="D89F00"/>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1033" name="Object 9"/>
            <p:cNvGraphicFramePr>
              <a:graphicFrameLocks noChangeAspect="1"/>
            </p:cNvGraphicFramePr>
            <p:nvPr userDrawn="1"/>
          </p:nvGraphicFramePr>
          <p:xfrm>
            <a:off x="5064" y="3552"/>
            <a:ext cx="624" cy="665"/>
          </p:xfrm>
          <a:graphic>
            <a:graphicData uri="http://schemas.openxmlformats.org/presentationml/2006/ole">
              <mc:AlternateContent xmlns:mc="http://schemas.openxmlformats.org/markup-compatibility/2006">
                <mc:Choice xmlns:v="urn:schemas-microsoft-com:vml" Requires="v">
                  <p:oleObj spid="_x0000_s1084" name="CorelDRAW" r:id="rId15" imgW="2877480" imgH="2906280" progId="">
                    <p:embed/>
                  </p:oleObj>
                </mc:Choice>
                <mc:Fallback>
                  <p:oleObj name="CorelDRAW" r:id="rId15" imgW="2877480" imgH="2906280" progId="">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4" y="3552"/>
                          <a:ext cx="624" cy="6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 name="Text Box 10"/>
            <p:cNvSpPr txBox="1">
              <a:spLocks noChangeArrowheads="1"/>
            </p:cNvSpPr>
            <p:nvPr userDrawn="1"/>
          </p:nvSpPr>
          <p:spPr bwMode="auto">
            <a:xfrm>
              <a:off x="5040" y="1152"/>
              <a:ext cx="768" cy="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0" b="1">
                  <a:solidFill>
                    <a:srgbClr val="000066"/>
                  </a:solidFill>
                  <a:latin typeface="Times New Roman" charset="0"/>
                </a:rPr>
                <a:t>U</a:t>
              </a:r>
            </a:p>
            <a:p>
              <a:r>
                <a:rPr lang="en-US" sz="8000" b="1">
                  <a:solidFill>
                    <a:srgbClr val="000066"/>
                  </a:solidFill>
                  <a:latin typeface="Times New Roman" charset="0"/>
                </a:rPr>
                <a:t>O</a:t>
              </a:r>
            </a:p>
            <a:p>
              <a:r>
                <a:rPr lang="en-US" sz="800" b="1">
                  <a:solidFill>
                    <a:srgbClr val="000066"/>
                  </a:solidFill>
                  <a:latin typeface="Times New Roman" charset="0"/>
                </a:rPr>
                <a:t>     </a:t>
              </a:r>
              <a:r>
                <a:rPr lang="en-US" sz="8800" b="1">
                  <a:solidFill>
                    <a:srgbClr val="000066"/>
                  </a:solidFill>
                  <a:latin typeface="Times New Roman" charset="0"/>
                </a:rPr>
                <a:t>S</a:t>
              </a:r>
            </a:p>
          </p:txBody>
        </p:sp>
        <p:pic>
          <p:nvPicPr>
            <p:cNvPr id="1035" name="Picture 11"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992" y="144"/>
              <a:ext cx="768" cy="1007"/>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ChangeArrowheads="1"/>
            </p:cNvSpPr>
            <p:nvPr userDrawn="1"/>
          </p:nvSpPr>
          <p:spPr bwMode="auto">
            <a:xfrm rot="5400000">
              <a:off x="2792" y="2109"/>
              <a:ext cx="4320" cy="96"/>
            </a:xfrm>
            <a:prstGeom prst="rect">
              <a:avLst/>
            </a:prstGeom>
            <a:solidFill>
              <a:srgbClr val="000066"/>
            </a:solidFill>
            <a:ln>
              <a:noFill/>
            </a:ln>
            <a:effectLst/>
            <a:extLst>
              <a:ext uri="{91240B29-F687-4F45-9708-019B960494DF}">
                <a14:hiddenLine xmlns:a14="http://schemas.microsoft.com/office/drawing/2010/main" w="9525">
                  <a:solidFill>
                    <a:srgbClr val="CE9D3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rgbClr val="000066"/>
          </a:solidFill>
          <a:latin typeface="+mj-lt"/>
          <a:ea typeface="+mj-ea"/>
          <a:cs typeface="+mj-cs"/>
        </a:defRPr>
      </a:lvl1pPr>
      <a:lvl2pPr algn="ctr" rtl="0" eaLnBrk="1" fontAlgn="base" hangingPunct="1">
        <a:spcBef>
          <a:spcPct val="0"/>
        </a:spcBef>
        <a:spcAft>
          <a:spcPct val="0"/>
        </a:spcAft>
        <a:defRPr sz="4400">
          <a:solidFill>
            <a:srgbClr val="000066"/>
          </a:solidFill>
          <a:latin typeface="Arial" charset="0"/>
        </a:defRPr>
      </a:lvl2pPr>
      <a:lvl3pPr algn="ctr" rtl="0" eaLnBrk="1" fontAlgn="base" hangingPunct="1">
        <a:spcBef>
          <a:spcPct val="0"/>
        </a:spcBef>
        <a:spcAft>
          <a:spcPct val="0"/>
        </a:spcAft>
        <a:defRPr sz="4400">
          <a:solidFill>
            <a:srgbClr val="000066"/>
          </a:solidFill>
          <a:latin typeface="Arial" charset="0"/>
        </a:defRPr>
      </a:lvl3pPr>
      <a:lvl4pPr algn="ctr" rtl="0" eaLnBrk="1" fontAlgn="base" hangingPunct="1">
        <a:spcBef>
          <a:spcPct val="0"/>
        </a:spcBef>
        <a:spcAft>
          <a:spcPct val="0"/>
        </a:spcAft>
        <a:defRPr sz="4400">
          <a:solidFill>
            <a:srgbClr val="000066"/>
          </a:solidFill>
          <a:latin typeface="Arial" charset="0"/>
        </a:defRPr>
      </a:lvl4pPr>
      <a:lvl5pPr algn="ctr" rtl="0" eaLnBrk="1" fontAlgn="base" hangingPunct="1">
        <a:spcBef>
          <a:spcPct val="0"/>
        </a:spcBef>
        <a:spcAft>
          <a:spcPct val="0"/>
        </a:spcAft>
        <a:defRPr sz="4400">
          <a:solidFill>
            <a:srgbClr val="000066"/>
          </a:solidFill>
          <a:latin typeface="Arial" charset="0"/>
        </a:defRPr>
      </a:lvl5pPr>
      <a:lvl6pPr marL="457200" algn="ctr" rtl="0" eaLnBrk="1" fontAlgn="base" hangingPunct="1">
        <a:spcBef>
          <a:spcPct val="0"/>
        </a:spcBef>
        <a:spcAft>
          <a:spcPct val="0"/>
        </a:spcAft>
        <a:defRPr sz="4400">
          <a:solidFill>
            <a:srgbClr val="000066"/>
          </a:solidFill>
          <a:latin typeface="Arial" charset="0"/>
        </a:defRPr>
      </a:lvl6pPr>
      <a:lvl7pPr marL="914400" algn="ctr" rtl="0" eaLnBrk="1" fontAlgn="base" hangingPunct="1">
        <a:spcBef>
          <a:spcPct val="0"/>
        </a:spcBef>
        <a:spcAft>
          <a:spcPct val="0"/>
        </a:spcAft>
        <a:defRPr sz="4400">
          <a:solidFill>
            <a:srgbClr val="000066"/>
          </a:solidFill>
          <a:latin typeface="Arial" charset="0"/>
        </a:defRPr>
      </a:lvl7pPr>
      <a:lvl8pPr marL="1371600" algn="ctr" rtl="0" eaLnBrk="1" fontAlgn="base" hangingPunct="1">
        <a:spcBef>
          <a:spcPct val="0"/>
        </a:spcBef>
        <a:spcAft>
          <a:spcPct val="0"/>
        </a:spcAft>
        <a:defRPr sz="4400">
          <a:solidFill>
            <a:srgbClr val="000066"/>
          </a:solidFill>
          <a:latin typeface="Arial" charset="0"/>
        </a:defRPr>
      </a:lvl8pPr>
      <a:lvl9pPr marL="1828800" algn="ctr" rtl="0" eaLnBrk="1" fontAlgn="base" hangingPunct="1">
        <a:spcBef>
          <a:spcPct val="0"/>
        </a:spcBef>
        <a:spcAft>
          <a:spcPct val="0"/>
        </a:spcAft>
        <a:defRPr sz="4400">
          <a:solidFill>
            <a:srgbClr val="000066"/>
          </a:solidFill>
          <a:latin typeface="Arial" charset="0"/>
        </a:defRPr>
      </a:lvl9pPr>
    </p:titleStyle>
    <p:bodyStyle>
      <a:lvl1pPr marL="342900" indent="-342900" algn="l" rtl="0" eaLnBrk="1" fontAlgn="base" hangingPunct="1">
        <a:spcBef>
          <a:spcPct val="20000"/>
        </a:spcBef>
        <a:spcAft>
          <a:spcPct val="0"/>
        </a:spcAft>
        <a:buChar char="•"/>
        <a:defRPr sz="32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66"/>
          </a:solidFill>
          <a:latin typeface="+mn-lt"/>
        </a:defRPr>
      </a:lvl2pPr>
      <a:lvl3pPr marL="1143000" indent="-228600" algn="l" rtl="0" eaLnBrk="1" fontAlgn="base" hangingPunct="1">
        <a:spcBef>
          <a:spcPct val="20000"/>
        </a:spcBef>
        <a:spcAft>
          <a:spcPct val="0"/>
        </a:spcAft>
        <a:buChar char="•"/>
        <a:defRPr sz="24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462"/>
            <a:ext cx="7700963" cy="671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68560" y="260648"/>
            <a:ext cx="8712968" cy="1656184"/>
          </a:xfrm>
        </p:spPr>
        <p:txBody>
          <a:bodyPr/>
          <a:lstStyle/>
          <a:p>
            <a:r>
              <a:rPr lang="en-AU" sz="3600" b="1" dirty="0" smtClean="0"/>
              <a:t>Freezing of Fruit and Vegetable</a:t>
            </a:r>
            <a:endParaRPr lang="en-AU" sz="3600" b="1" dirty="0"/>
          </a:p>
        </p:txBody>
      </p:sp>
      <p:sp>
        <p:nvSpPr>
          <p:cNvPr id="6" name="Rectangle 3"/>
          <p:cNvSpPr txBox="1">
            <a:spLocks noChangeArrowheads="1"/>
          </p:cNvSpPr>
          <p:nvPr/>
        </p:nvSpPr>
        <p:spPr>
          <a:xfrm>
            <a:off x="251520" y="3048000"/>
            <a:ext cx="7063680" cy="1676400"/>
          </a:xfrm>
          <a:prstGeom prst="rect">
            <a:avLst/>
          </a:prstGeom>
          <a:noFill/>
        </p:spPr>
        <p:txBody>
          <a:bodyPr vert="horz" lIns="91440" tIns="45720" rIns="91440" bIns="45720" rtlCol="0">
            <a:noAutofit/>
          </a:bodyPr>
          <a:lstStyle/>
          <a:p>
            <a:pPr algn="ctr">
              <a:spcBef>
                <a:spcPct val="20000"/>
              </a:spcBef>
              <a:buFont typeface="Wingdings" pitchFamily="2" charset="2"/>
              <a:buNone/>
              <a:defRPr/>
            </a:pPr>
            <a:r>
              <a:rPr lang="en-US" sz="2800" b="1" dirty="0" smtClean="0">
                <a:solidFill>
                  <a:srgbClr val="000066"/>
                </a:solidFill>
                <a:latin typeface="+mj-lt"/>
                <a:ea typeface="+mj-ea"/>
                <a:cs typeface="+mj-cs"/>
              </a:rPr>
              <a:t>     Prof. Dr</a:t>
            </a:r>
            <a:r>
              <a:rPr lang="en-US" sz="2800" b="1" dirty="0">
                <a:solidFill>
                  <a:srgbClr val="000066"/>
                </a:solidFill>
                <a:latin typeface="+mj-lt"/>
                <a:ea typeface="+mj-ea"/>
                <a:cs typeface="+mj-cs"/>
              </a:rPr>
              <a:t>. SARFRAZ </a:t>
            </a:r>
            <a:r>
              <a:rPr lang="en-US" sz="2800" b="1" dirty="0" smtClean="0">
                <a:solidFill>
                  <a:srgbClr val="000066"/>
                </a:solidFill>
                <a:latin typeface="+mj-lt"/>
                <a:ea typeface="+mj-ea"/>
                <a:cs typeface="+mj-cs"/>
              </a:rPr>
              <a:t>HUSSAIN</a:t>
            </a:r>
          </a:p>
          <a:p>
            <a:pPr algn="ctr"/>
            <a:r>
              <a:rPr lang="en-US" sz="2800" dirty="0" smtClean="0">
                <a:solidFill>
                  <a:srgbClr val="000066"/>
                </a:solidFill>
                <a:latin typeface="+mj-lt"/>
                <a:ea typeface="+mj-ea"/>
                <a:cs typeface="+mj-cs"/>
              </a:rPr>
              <a:t>  </a:t>
            </a:r>
          </a:p>
          <a:p>
            <a:pPr algn="ctr"/>
            <a:r>
              <a:rPr lang="en-US" sz="2800" dirty="0" smtClean="0">
                <a:solidFill>
                  <a:srgbClr val="000066"/>
                </a:solidFill>
                <a:latin typeface="+mj-lt"/>
                <a:ea typeface="+mj-ea"/>
                <a:cs typeface="+mj-cs"/>
              </a:rPr>
              <a:t>        </a:t>
            </a:r>
            <a:endParaRPr lang="en-US" sz="2800" dirty="0">
              <a:solidFill>
                <a:srgbClr val="000066"/>
              </a:solidFill>
              <a:latin typeface="+mj-lt"/>
              <a:ea typeface="+mj-ea"/>
              <a:cs typeface="+mj-cs"/>
            </a:endParaRPr>
          </a:p>
          <a:p>
            <a:endParaRPr lang="en-US" sz="2800" dirty="0">
              <a:solidFill>
                <a:srgbClr val="000066"/>
              </a:solidFill>
              <a:latin typeface="+mj-lt"/>
              <a:ea typeface="+mj-ea"/>
              <a:cs typeface="+mj-cs"/>
            </a:endParaRPr>
          </a:p>
          <a:p>
            <a:r>
              <a:rPr lang="en-US" sz="2800" dirty="0" smtClean="0">
                <a:solidFill>
                  <a:srgbClr val="000066"/>
                </a:solidFill>
                <a:latin typeface="+mj-lt"/>
                <a:ea typeface="+mj-ea"/>
                <a:cs typeface="+mj-cs"/>
              </a:rPr>
              <a:t> </a:t>
            </a:r>
            <a:endParaRPr lang="en-US" sz="2800" dirty="0">
              <a:solidFill>
                <a:srgbClr val="000066"/>
              </a:solidFill>
              <a:latin typeface="+mj-lt"/>
              <a:ea typeface="+mj-ea"/>
              <a:cs typeface="+mj-cs"/>
            </a:endParaRPr>
          </a:p>
        </p:txBody>
      </p:sp>
    </p:spTree>
    <p:extLst>
      <p:ext uri="{BB962C8B-B14F-4D97-AF65-F5344CB8AC3E}">
        <p14:creationId xmlns:p14="http://schemas.microsoft.com/office/powerpoint/2010/main" val="59929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2"/>
                </a:solidFill>
              </a:rPr>
              <a:t>Slow freezing</a:t>
            </a:r>
            <a:r>
              <a:rPr lang="en-US" sz="4800" b="1" dirty="0" smtClean="0">
                <a:solidFill>
                  <a:schemeClr val="accent2"/>
                </a:solidFill>
              </a:rPr>
              <a:t> </a:t>
            </a:r>
            <a:r>
              <a:rPr lang="en-US" sz="3600" b="1" dirty="0" smtClean="0">
                <a:solidFill>
                  <a:schemeClr val="accent2"/>
                </a:solidFill>
              </a:rPr>
              <a:t> </a:t>
            </a:r>
            <a:endParaRPr lang="en-US" sz="3600" b="1" dirty="0">
              <a:solidFill>
                <a:schemeClr val="accent2"/>
              </a:solidFill>
            </a:endParaRPr>
          </a:p>
        </p:txBody>
      </p:sp>
      <p:sp>
        <p:nvSpPr>
          <p:cNvPr id="3" name="Content Placeholder 2"/>
          <p:cNvSpPr>
            <a:spLocks noGrp="1"/>
          </p:cNvSpPr>
          <p:nvPr>
            <p:ph idx="1"/>
          </p:nvPr>
        </p:nvSpPr>
        <p:spPr/>
        <p:txBody>
          <a:bodyPr/>
          <a:lstStyle/>
          <a:p>
            <a:r>
              <a:rPr lang="en-US" dirty="0" smtClean="0">
                <a:solidFill>
                  <a:schemeClr val="accent2"/>
                </a:solidFill>
              </a:rPr>
              <a:t>For the first time used in </a:t>
            </a:r>
            <a:r>
              <a:rPr lang="en-US" dirty="0" smtClean="0">
                <a:solidFill>
                  <a:schemeClr val="accent2"/>
                </a:solidFill>
              </a:rPr>
              <a:t>1861.</a:t>
            </a:r>
            <a:endParaRPr lang="en-US" dirty="0" smtClean="0">
              <a:solidFill>
                <a:schemeClr val="accent2"/>
              </a:solidFill>
            </a:endParaRPr>
          </a:p>
          <a:p>
            <a:r>
              <a:rPr lang="en-US" sz="2800" dirty="0" smtClean="0">
                <a:solidFill>
                  <a:schemeClr val="accent2"/>
                </a:solidFill>
              </a:rPr>
              <a:t>Temperature ranges from -15 to -</a:t>
            </a:r>
            <a:r>
              <a:rPr lang="en-US" sz="2800" dirty="0" smtClean="0">
                <a:solidFill>
                  <a:schemeClr val="accent2"/>
                </a:solidFill>
              </a:rPr>
              <a:t>29</a:t>
            </a:r>
            <a:r>
              <a:rPr lang="en-US" sz="2800" baseline="30000" dirty="0" smtClean="0">
                <a:solidFill>
                  <a:schemeClr val="accent2"/>
                </a:solidFill>
              </a:rPr>
              <a:t>o</a:t>
            </a:r>
            <a:r>
              <a:rPr lang="en-US" sz="2800" dirty="0" smtClean="0">
                <a:solidFill>
                  <a:schemeClr val="accent2"/>
                </a:solidFill>
              </a:rPr>
              <a:t>C</a:t>
            </a:r>
            <a:r>
              <a:rPr lang="en-US" sz="2800" dirty="0">
                <a:solidFill>
                  <a:schemeClr val="accent2"/>
                </a:solidFill>
              </a:rPr>
              <a:t>.</a:t>
            </a:r>
            <a:endParaRPr lang="en-US" sz="2800" dirty="0" smtClean="0">
              <a:solidFill>
                <a:schemeClr val="accent2"/>
              </a:solidFill>
            </a:endParaRPr>
          </a:p>
          <a:p>
            <a:r>
              <a:rPr lang="en-US" dirty="0" smtClean="0">
                <a:solidFill>
                  <a:schemeClr val="accent2"/>
                </a:solidFill>
              </a:rPr>
              <a:t>Time from 3 to 72 </a:t>
            </a:r>
            <a:r>
              <a:rPr lang="en-US" dirty="0" smtClean="0">
                <a:solidFill>
                  <a:schemeClr val="accent2"/>
                </a:solidFill>
              </a:rPr>
              <a:t>hours</a:t>
            </a:r>
            <a:r>
              <a:rPr lang="en-US" dirty="0">
                <a:solidFill>
                  <a:schemeClr val="accent2"/>
                </a:solidFill>
              </a:rPr>
              <a:t>.</a:t>
            </a:r>
            <a:endParaRPr lang="en-US" dirty="0" smtClean="0">
              <a:solidFill>
                <a:schemeClr val="accent2"/>
              </a:solidFill>
            </a:endParaRPr>
          </a:p>
          <a:p>
            <a:r>
              <a:rPr lang="en-US" sz="2800" dirty="0" smtClean="0">
                <a:solidFill>
                  <a:schemeClr val="accent2"/>
                </a:solidFill>
              </a:rPr>
              <a:t>Crystal size is large and cells </a:t>
            </a:r>
            <a:r>
              <a:rPr lang="en-US" sz="2800" dirty="0" smtClean="0">
                <a:solidFill>
                  <a:schemeClr val="accent2"/>
                </a:solidFill>
              </a:rPr>
              <a:t>ruptures.</a:t>
            </a:r>
            <a:endParaRPr lang="en-US" sz="2800" dirty="0" smtClean="0">
              <a:solidFill>
                <a:schemeClr val="accent2"/>
              </a:solidFill>
            </a:endParaRPr>
          </a:p>
          <a:p>
            <a:r>
              <a:rPr lang="en-US" sz="2800" dirty="0" smtClean="0">
                <a:solidFill>
                  <a:schemeClr val="accent2"/>
                </a:solidFill>
              </a:rPr>
              <a:t>Recently -23 to -29</a:t>
            </a:r>
            <a:r>
              <a:rPr lang="en-US" sz="2800" baseline="30000" dirty="0">
                <a:solidFill>
                  <a:schemeClr val="accent2"/>
                </a:solidFill>
              </a:rPr>
              <a:t>o</a:t>
            </a:r>
            <a:r>
              <a:rPr lang="en-US" sz="2800" dirty="0">
                <a:solidFill>
                  <a:schemeClr val="accent2"/>
                </a:solidFill>
              </a:rPr>
              <a:t>C</a:t>
            </a:r>
            <a:r>
              <a:rPr lang="en-US" sz="2800" dirty="0" smtClean="0">
                <a:solidFill>
                  <a:schemeClr val="accent2"/>
                </a:solidFill>
              </a:rPr>
              <a:t> is maintained instead -</a:t>
            </a:r>
            <a:r>
              <a:rPr lang="en-US" sz="2800" dirty="0" smtClean="0">
                <a:solidFill>
                  <a:schemeClr val="accent2"/>
                </a:solidFill>
              </a:rPr>
              <a:t>18</a:t>
            </a:r>
            <a:r>
              <a:rPr lang="en-US" sz="2800" baseline="30000" dirty="0" smtClean="0">
                <a:solidFill>
                  <a:schemeClr val="accent2"/>
                </a:solidFill>
              </a:rPr>
              <a:t>o</a:t>
            </a:r>
            <a:r>
              <a:rPr lang="en-US" sz="2800" dirty="0" smtClean="0">
                <a:solidFill>
                  <a:schemeClr val="accent2"/>
                </a:solidFill>
              </a:rPr>
              <a:t>C</a:t>
            </a:r>
            <a:r>
              <a:rPr lang="en-US" sz="2800" dirty="0">
                <a:solidFill>
                  <a:schemeClr val="accent2"/>
                </a:solidFill>
              </a:rPr>
              <a:t>.</a:t>
            </a:r>
            <a:endParaRPr lang="en-US" sz="2800" dirty="0" smtClean="0">
              <a:solidFill>
                <a:schemeClr val="accent2"/>
              </a:solidFill>
            </a:endParaRPr>
          </a:p>
          <a:p>
            <a:r>
              <a:rPr lang="en-US" sz="2800" dirty="0" smtClean="0">
                <a:solidFill>
                  <a:schemeClr val="accent2"/>
                </a:solidFill>
              </a:rPr>
              <a:t>Products frozen were meat and </a:t>
            </a:r>
            <a:r>
              <a:rPr lang="en-US" sz="2800" dirty="0" smtClean="0">
                <a:solidFill>
                  <a:schemeClr val="accent2"/>
                </a:solidFill>
              </a:rPr>
              <a:t>butter.</a:t>
            </a:r>
            <a:endParaRPr lang="en-US" sz="2800" dirty="0" smtClean="0">
              <a:solidFill>
                <a:schemeClr val="accent2"/>
              </a:solidFill>
            </a:endParaRPr>
          </a:p>
          <a:p>
            <a:pPr>
              <a:lnSpc>
                <a:spcPct val="150000"/>
              </a:lnSpc>
              <a:buBlip>
                <a:blip r:embed="rId2"/>
              </a:buBlip>
            </a:pPr>
            <a:endParaRPr lang="en-AU" sz="2800" dirty="0" smtClean="0">
              <a:solidFill>
                <a:schemeClr val="accent2"/>
              </a:solidFill>
              <a:latin typeface="Times New Roman" pitchFamily="18" charset="0"/>
              <a:cs typeface="Times New Roman" pitchFamily="18" charset="0"/>
            </a:endParaRPr>
          </a:p>
          <a:p>
            <a:pPr marL="514350" indent="-514350">
              <a:buFont typeface="+mj-lt"/>
              <a:buAutoNum type="arabicPeriod"/>
            </a:pPr>
            <a:endParaRPr lang="en-US" sz="2800" dirty="0" smtClean="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dirty="0" smtClean="0">
                <a:solidFill>
                  <a:schemeClr val="accent2"/>
                </a:solidFill>
              </a:rPr>
              <a:t>In quick freezing the temperature is 0 to </a:t>
            </a:r>
          </a:p>
          <a:p>
            <a:pPr>
              <a:buNone/>
            </a:pPr>
            <a:r>
              <a:rPr lang="en-US" sz="2800" dirty="0" smtClean="0">
                <a:solidFill>
                  <a:schemeClr val="accent2"/>
                </a:solidFill>
              </a:rPr>
              <a:t>   -4ºC for 30 minutes or </a:t>
            </a:r>
            <a:r>
              <a:rPr lang="en-US" sz="2800" dirty="0" smtClean="0">
                <a:solidFill>
                  <a:schemeClr val="accent2"/>
                </a:solidFill>
              </a:rPr>
              <a:t>less.</a:t>
            </a:r>
            <a:endParaRPr lang="en-US" sz="2800" dirty="0" smtClean="0">
              <a:solidFill>
                <a:schemeClr val="accent2"/>
              </a:solidFill>
            </a:endParaRPr>
          </a:p>
          <a:p>
            <a:r>
              <a:rPr lang="en-US" sz="2800" dirty="0" smtClean="0">
                <a:solidFill>
                  <a:schemeClr val="accent2"/>
                </a:solidFill>
              </a:rPr>
              <a:t>It has following three methods</a:t>
            </a:r>
          </a:p>
          <a:p>
            <a:pPr>
              <a:buNone/>
            </a:pPr>
            <a:r>
              <a:rPr lang="en-US" sz="2800" dirty="0" smtClean="0">
                <a:solidFill>
                  <a:schemeClr val="accent2"/>
                </a:solidFill>
              </a:rPr>
              <a:t>Direct </a:t>
            </a:r>
            <a:r>
              <a:rPr lang="en-US" sz="2800" dirty="0" smtClean="0">
                <a:solidFill>
                  <a:schemeClr val="accent2"/>
                </a:solidFill>
              </a:rPr>
              <a:t>Immersion:</a:t>
            </a:r>
            <a:endParaRPr lang="en-US" sz="2800" dirty="0" smtClean="0">
              <a:solidFill>
                <a:schemeClr val="accent2"/>
              </a:solidFill>
            </a:endParaRPr>
          </a:p>
          <a:p>
            <a:r>
              <a:rPr lang="en-US" sz="2800" dirty="0" smtClean="0">
                <a:solidFill>
                  <a:schemeClr val="accent2"/>
                </a:solidFill>
              </a:rPr>
              <a:t>Since liquids are good heat </a:t>
            </a:r>
            <a:r>
              <a:rPr lang="en-US" sz="2800" dirty="0" smtClean="0">
                <a:solidFill>
                  <a:schemeClr val="accent2"/>
                </a:solidFill>
              </a:rPr>
              <a:t>conductors.</a:t>
            </a:r>
            <a:endParaRPr lang="en-US" sz="2800" dirty="0" smtClean="0">
              <a:solidFill>
                <a:schemeClr val="accent2"/>
              </a:solidFill>
            </a:endParaRPr>
          </a:p>
          <a:p>
            <a:r>
              <a:rPr lang="en-US" sz="2800" dirty="0" smtClean="0">
                <a:solidFill>
                  <a:schemeClr val="accent2"/>
                </a:solidFill>
              </a:rPr>
              <a:t>Foods can be immersed in a liquid such as a </a:t>
            </a:r>
            <a:r>
              <a:rPr lang="en-US" sz="2800" b="1" dirty="0" smtClean="0">
                <a:solidFill>
                  <a:schemeClr val="accent2"/>
                </a:solidFill>
              </a:rPr>
              <a:t>brine </a:t>
            </a:r>
            <a:r>
              <a:rPr lang="en-US" sz="2800" dirty="0" smtClean="0">
                <a:solidFill>
                  <a:schemeClr val="accent2"/>
                </a:solidFill>
              </a:rPr>
              <a:t>and </a:t>
            </a:r>
            <a:r>
              <a:rPr lang="en-US" sz="2800" b="1" dirty="0" smtClean="0">
                <a:solidFill>
                  <a:schemeClr val="accent2"/>
                </a:solidFill>
              </a:rPr>
              <a:t>syrup </a:t>
            </a:r>
            <a:r>
              <a:rPr lang="en-US" sz="2800" dirty="0" smtClean="0">
                <a:solidFill>
                  <a:schemeClr val="accent2"/>
                </a:solidFill>
              </a:rPr>
              <a:t>at low </a:t>
            </a:r>
            <a:r>
              <a:rPr lang="en-US" sz="2800" dirty="0" smtClean="0">
                <a:solidFill>
                  <a:schemeClr val="accent2"/>
                </a:solidFill>
              </a:rPr>
              <a:t>temperature.</a:t>
            </a:r>
            <a:endParaRPr lang="en-US" sz="2800" dirty="0" smtClean="0">
              <a:solidFill>
                <a:schemeClr val="accent2"/>
              </a:solidFill>
            </a:endParaRPr>
          </a:p>
        </p:txBody>
      </p:sp>
      <p:sp>
        <p:nvSpPr>
          <p:cNvPr id="4" name="Title 3"/>
          <p:cNvSpPr>
            <a:spLocks noGrp="1"/>
          </p:cNvSpPr>
          <p:nvPr>
            <p:ph type="title"/>
          </p:nvPr>
        </p:nvSpPr>
        <p:spPr/>
        <p:txBody>
          <a:bodyPr/>
          <a:lstStyle/>
          <a:p>
            <a:r>
              <a:rPr lang="en-US" sz="4000" b="1" dirty="0" smtClean="0">
                <a:solidFill>
                  <a:schemeClr val="accent2"/>
                </a:solidFill>
              </a:rPr>
              <a:t>Quick Freezing</a:t>
            </a:r>
            <a:endParaRPr lang="en-US" sz="3600" b="1"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50000"/>
              </a:lnSpc>
            </a:pPr>
            <a:r>
              <a:rPr lang="en-GB" sz="2000" dirty="0" smtClean="0">
                <a:solidFill>
                  <a:schemeClr val="accent2"/>
                </a:solidFill>
              </a:rPr>
              <a:t>A </a:t>
            </a:r>
            <a:r>
              <a:rPr lang="en-GB" sz="2000" dirty="0">
                <a:solidFill>
                  <a:schemeClr val="accent2"/>
                </a:solidFill>
              </a:rPr>
              <a:t>method </a:t>
            </a:r>
            <a:r>
              <a:rPr lang="en-GB" sz="2000" dirty="0" smtClean="0">
                <a:solidFill>
                  <a:schemeClr val="accent2"/>
                </a:solidFill>
              </a:rPr>
              <a:t>to</a:t>
            </a:r>
            <a:r>
              <a:rPr lang="en-GB" sz="2000" dirty="0">
                <a:solidFill>
                  <a:schemeClr val="accent2"/>
                </a:solidFill>
              </a:rPr>
              <a:t> </a:t>
            </a:r>
            <a:r>
              <a:rPr lang="en-GB" sz="2000" dirty="0" smtClean="0">
                <a:solidFill>
                  <a:schemeClr val="accent2"/>
                </a:solidFill>
              </a:rPr>
              <a:t>freeze food </a:t>
            </a:r>
            <a:r>
              <a:rPr lang="en-GB" sz="2000" dirty="0" smtClean="0">
                <a:solidFill>
                  <a:schemeClr val="accent2"/>
                </a:solidFill>
              </a:rPr>
              <a:t>items such </a:t>
            </a:r>
            <a:r>
              <a:rPr lang="en-GB" sz="2000" dirty="0">
                <a:solidFill>
                  <a:schemeClr val="accent2"/>
                </a:solidFill>
              </a:rPr>
              <a:t>as </a:t>
            </a:r>
            <a:r>
              <a:rPr lang="en-GB" sz="2000" dirty="0" smtClean="0">
                <a:solidFill>
                  <a:schemeClr val="accent2"/>
                </a:solidFill>
              </a:rPr>
              <a:t>peas and carrot dices, green beans by </a:t>
            </a:r>
            <a:r>
              <a:rPr lang="en-GB" sz="2000" dirty="0">
                <a:solidFill>
                  <a:schemeClr val="accent2"/>
                </a:solidFill>
              </a:rPr>
              <a:t>exposing a food product to liquid nitrogen for a period of 6 to 10 seconds. It is often used to prepare a cooked product for further </a:t>
            </a:r>
            <a:r>
              <a:rPr lang="en-GB" sz="2000" dirty="0" smtClean="0">
                <a:solidFill>
                  <a:schemeClr val="accent2"/>
                </a:solidFill>
              </a:rPr>
              <a:t>freezing</a:t>
            </a:r>
            <a:r>
              <a:rPr lang="en-GB" sz="2000" dirty="0">
                <a:solidFill>
                  <a:schemeClr val="accent2"/>
                </a:solidFill>
              </a:rPr>
              <a:t>.</a:t>
            </a:r>
            <a:endParaRPr lang="en-GB" sz="2000" dirty="0" smtClean="0">
              <a:solidFill>
                <a:schemeClr val="accent2"/>
              </a:solidFill>
            </a:endParaRPr>
          </a:p>
          <a:p>
            <a:pPr>
              <a:lnSpc>
                <a:spcPct val="150000"/>
              </a:lnSpc>
            </a:pPr>
            <a:r>
              <a:rPr lang="en-US" sz="2000" dirty="0" smtClean="0">
                <a:solidFill>
                  <a:schemeClr val="accent2"/>
                </a:solidFill>
              </a:rPr>
              <a:t>Freezing medium must be edible and capable of remaining unfrozen at -</a:t>
            </a:r>
            <a:r>
              <a:rPr lang="en-US" sz="2000" dirty="0" smtClean="0">
                <a:solidFill>
                  <a:schemeClr val="accent2"/>
                </a:solidFill>
              </a:rPr>
              <a:t>18ºC.</a:t>
            </a:r>
            <a:endParaRPr lang="en-US" sz="2000" dirty="0" smtClean="0">
              <a:solidFill>
                <a:schemeClr val="accent2"/>
              </a:solidFill>
            </a:endParaRPr>
          </a:p>
          <a:p>
            <a:pPr>
              <a:lnSpc>
                <a:spcPct val="150000"/>
              </a:lnSpc>
            </a:pPr>
            <a:r>
              <a:rPr lang="en-US" sz="2000" dirty="0" smtClean="0">
                <a:solidFill>
                  <a:schemeClr val="accent2"/>
                </a:solidFill>
              </a:rPr>
              <a:t>Direct immersion equipments are Ottesen Brine </a:t>
            </a:r>
            <a:r>
              <a:rPr lang="en-US" sz="2000" dirty="0" smtClean="0">
                <a:solidFill>
                  <a:schemeClr val="accent2"/>
                </a:solidFill>
              </a:rPr>
              <a:t>Freezer </a:t>
            </a:r>
            <a:r>
              <a:rPr lang="en-US" sz="2000" dirty="0" smtClean="0">
                <a:solidFill>
                  <a:schemeClr val="accent2"/>
                </a:solidFill>
              </a:rPr>
              <a:t>T.V.A. Freezer, Bartlett </a:t>
            </a:r>
            <a:r>
              <a:rPr lang="en-US" sz="2000" dirty="0" smtClean="0">
                <a:solidFill>
                  <a:schemeClr val="accent2"/>
                </a:solidFill>
              </a:rPr>
              <a:t>Freezer.</a:t>
            </a:r>
            <a:r>
              <a:rPr lang="en-US" sz="1800" dirty="0" smtClean="0">
                <a:solidFill>
                  <a:schemeClr val="accent2"/>
                </a:solidFill>
              </a:rPr>
              <a:t/>
            </a:r>
            <a:br>
              <a:rPr lang="en-US" sz="1800" dirty="0" smtClean="0">
                <a:solidFill>
                  <a:schemeClr val="accent2"/>
                </a:solidFill>
              </a:rPr>
            </a:br>
            <a:endParaRPr lang="en-US" sz="1800" dirty="0">
              <a:solidFill>
                <a:schemeClr val="accent2"/>
              </a:solidFill>
            </a:endParaRPr>
          </a:p>
        </p:txBody>
      </p:sp>
      <p:sp>
        <p:nvSpPr>
          <p:cNvPr id="5" name="Title 4"/>
          <p:cNvSpPr>
            <a:spLocks noGrp="1"/>
          </p:cNvSpPr>
          <p:nvPr>
            <p:ph type="title"/>
          </p:nvPr>
        </p:nvSpPr>
        <p:spPr/>
        <p:txBody>
          <a:bodyPr/>
          <a:lstStyle/>
          <a:p>
            <a:r>
              <a:rPr lang="en-US" sz="3200" b="1" dirty="0" smtClean="0">
                <a:solidFill>
                  <a:schemeClr val="accent2"/>
                </a:solidFill>
              </a:rPr>
              <a:t>Direct immersion/ i</a:t>
            </a:r>
            <a:r>
              <a:rPr lang="en-GB" sz="3200" b="1" dirty="0" smtClean="0">
                <a:solidFill>
                  <a:schemeClr val="accent2"/>
                </a:solidFill>
              </a:rPr>
              <a:t>mmersion </a:t>
            </a:r>
            <a:r>
              <a:rPr lang="en-GB" sz="3200" b="1" dirty="0">
                <a:solidFill>
                  <a:schemeClr val="accent2"/>
                </a:solidFill>
              </a:rPr>
              <a:t>Freezing</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smtClean="0">
                <a:solidFill>
                  <a:schemeClr val="accent2"/>
                </a:solidFill>
              </a:rPr>
              <a:t>There is perfect contact between the refrigerating medium and the </a:t>
            </a:r>
            <a:r>
              <a:rPr lang="en-US" sz="2800" dirty="0" smtClean="0">
                <a:solidFill>
                  <a:schemeClr val="accent2"/>
                </a:solidFill>
              </a:rPr>
              <a:t>product</a:t>
            </a:r>
            <a:r>
              <a:rPr lang="en-US" sz="2800" dirty="0">
                <a:solidFill>
                  <a:schemeClr val="accent2"/>
                </a:solidFill>
              </a:rPr>
              <a:t>.</a:t>
            </a:r>
            <a:endParaRPr lang="en-US" sz="2800" dirty="0" smtClean="0">
              <a:solidFill>
                <a:schemeClr val="accent2"/>
              </a:solidFill>
            </a:endParaRPr>
          </a:p>
          <a:p>
            <a:r>
              <a:rPr lang="en-US" sz="2800" dirty="0" smtClean="0">
                <a:solidFill>
                  <a:schemeClr val="accent2"/>
                </a:solidFill>
              </a:rPr>
              <a:t>Hence the transfer rate of heat is very </a:t>
            </a:r>
            <a:r>
              <a:rPr lang="en-US" sz="2800" dirty="0" smtClean="0">
                <a:solidFill>
                  <a:schemeClr val="accent2"/>
                </a:solidFill>
              </a:rPr>
              <a:t>high.</a:t>
            </a:r>
            <a:endParaRPr lang="en-US" sz="2800" dirty="0" smtClean="0">
              <a:solidFill>
                <a:schemeClr val="accent2"/>
              </a:solidFill>
            </a:endParaRPr>
          </a:p>
          <a:p>
            <a:r>
              <a:rPr lang="en-US" sz="2800" dirty="0" smtClean="0">
                <a:solidFill>
                  <a:schemeClr val="accent2"/>
                </a:solidFill>
              </a:rPr>
              <a:t> Fruits are frozen with a coating of syrup which preserve the color and flavor during the </a:t>
            </a:r>
            <a:r>
              <a:rPr lang="en-US" sz="2800" dirty="0" smtClean="0">
                <a:solidFill>
                  <a:schemeClr val="accent2"/>
                </a:solidFill>
              </a:rPr>
              <a:t>storage.</a:t>
            </a:r>
            <a:endParaRPr lang="en-US" sz="2800" dirty="0" smtClean="0">
              <a:solidFill>
                <a:schemeClr val="accent2"/>
              </a:solidFill>
            </a:endParaRPr>
          </a:p>
          <a:p>
            <a:r>
              <a:rPr lang="en-US" sz="2800" dirty="0" smtClean="0">
                <a:solidFill>
                  <a:schemeClr val="accent2"/>
                </a:solidFill>
              </a:rPr>
              <a:t>The frozen product is not a solid block because each piece is </a:t>
            </a:r>
            <a:r>
              <a:rPr lang="en-US" sz="2800" dirty="0" smtClean="0">
                <a:solidFill>
                  <a:schemeClr val="accent2"/>
                </a:solidFill>
              </a:rPr>
              <a:t>separate.</a:t>
            </a:r>
            <a:endParaRPr lang="en-US" sz="2800" dirty="0">
              <a:solidFill>
                <a:schemeClr val="accent2"/>
              </a:solidFill>
            </a:endParaRPr>
          </a:p>
        </p:txBody>
      </p:sp>
      <p:sp>
        <p:nvSpPr>
          <p:cNvPr id="5" name="Title 4"/>
          <p:cNvSpPr>
            <a:spLocks noGrp="1"/>
          </p:cNvSpPr>
          <p:nvPr>
            <p:ph type="title"/>
          </p:nvPr>
        </p:nvSpPr>
        <p:spPr/>
        <p:txBody>
          <a:bodyPr/>
          <a:lstStyle/>
          <a:p>
            <a:pPr algn="l"/>
            <a:r>
              <a:rPr lang="en-US" sz="3600" b="1" dirty="0" smtClean="0">
                <a:solidFill>
                  <a:schemeClr val="accent2"/>
                </a:solidFill>
                <a:latin typeface="Times New Roman" pitchFamily="18" charset="0"/>
                <a:cs typeface="Times New Roman" pitchFamily="18" charset="0"/>
              </a:rPr>
              <a:t>Advantages of Direct immersion </a:t>
            </a:r>
            <a:endParaRPr lang="en-US" sz="3600" b="1"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7162800" cy="4983163"/>
          </a:xfrm>
        </p:spPr>
        <p:txBody>
          <a:bodyPr/>
          <a:lstStyle/>
          <a:p>
            <a:pPr>
              <a:lnSpc>
                <a:spcPct val="150000"/>
              </a:lnSpc>
            </a:pPr>
            <a:r>
              <a:rPr lang="en-US" sz="2400" dirty="0" smtClean="0">
                <a:solidFill>
                  <a:schemeClr val="accent2"/>
                </a:solidFill>
                <a:latin typeface="Times New Roman" pitchFamily="18" charset="0"/>
                <a:cs typeface="Times New Roman" pitchFamily="18" charset="0"/>
              </a:rPr>
              <a:t>Brine is a good refrigerating medium but it cannot be used for fruits.</a:t>
            </a:r>
          </a:p>
          <a:p>
            <a:pPr>
              <a:lnSpc>
                <a:spcPct val="150000"/>
              </a:lnSpc>
            </a:pPr>
            <a:r>
              <a:rPr lang="en-US" sz="2400" dirty="0" smtClean="0">
                <a:solidFill>
                  <a:schemeClr val="accent2"/>
                </a:solidFill>
                <a:latin typeface="Times New Roman" pitchFamily="18" charset="0"/>
                <a:cs typeface="Times New Roman" pitchFamily="18" charset="0"/>
              </a:rPr>
              <a:t>It is difficult to make a syrup that will not become viscous at low temperature.</a:t>
            </a:r>
          </a:p>
          <a:p>
            <a:pPr>
              <a:lnSpc>
                <a:spcPct val="150000"/>
              </a:lnSpc>
            </a:pPr>
            <a:r>
              <a:rPr lang="en-US" sz="2400" dirty="0" smtClean="0">
                <a:solidFill>
                  <a:schemeClr val="accent2"/>
                </a:solidFill>
                <a:latin typeface="Times New Roman" pitchFamily="18" charset="0"/>
                <a:cs typeface="Times New Roman" pitchFamily="18" charset="0"/>
              </a:rPr>
              <a:t>The freezing temperature must be carefully controlled</a:t>
            </a:r>
            <a:r>
              <a:rPr lang="en-US" sz="2400" dirty="0">
                <a:solidFill>
                  <a:schemeClr val="accent2"/>
                </a:solidFill>
                <a:latin typeface="Times New Roman" pitchFamily="18" charset="0"/>
                <a:cs typeface="Times New Roman" pitchFamily="18" charset="0"/>
              </a:rPr>
              <a:t> </a:t>
            </a:r>
            <a:r>
              <a:rPr lang="en-US" sz="2400" dirty="0" smtClean="0">
                <a:solidFill>
                  <a:schemeClr val="accent2"/>
                </a:solidFill>
                <a:latin typeface="Times New Roman" pitchFamily="18" charset="0"/>
                <a:cs typeface="Times New Roman" pitchFamily="18" charset="0"/>
              </a:rPr>
              <a:t>Because at high temperature the medium will enter the product by osmosis.</a:t>
            </a:r>
          </a:p>
        </p:txBody>
      </p:sp>
      <p:sp>
        <p:nvSpPr>
          <p:cNvPr id="5" name="Title 4"/>
          <p:cNvSpPr>
            <a:spLocks noGrp="1"/>
          </p:cNvSpPr>
          <p:nvPr>
            <p:ph type="title"/>
          </p:nvPr>
        </p:nvSpPr>
        <p:spPr>
          <a:xfrm>
            <a:off x="381000" y="228600"/>
            <a:ext cx="7162800" cy="1066800"/>
          </a:xfrm>
        </p:spPr>
        <p:txBody>
          <a:bodyPr/>
          <a:lstStyle/>
          <a:p>
            <a:pPr algn="l"/>
            <a:r>
              <a:rPr lang="en-US" sz="3600" b="1" dirty="0" smtClean="0">
                <a:solidFill>
                  <a:schemeClr val="accent2"/>
                </a:solidFill>
                <a:latin typeface="Times New Roman" pitchFamily="18" charset="0"/>
                <a:cs typeface="Times New Roman" pitchFamily="18" charset="0"/>
              </a:rPr>
              <a:t>Disadvantages of direct immersion</a:t>
            </a:r>
            <a:endParaRPr lang="en-US" sz="3600" b="1"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4000" dirty="0" smtClean="0">
                <a:solidFill>
                  <a:schemeClr val="accent2"/>
                </a:solidFill>
                <a:latin typeface="Times New Roman" pitchFamily="18" charset="0"/>
                <a:cs typeface="Times New Roman" pitchFamily="18" charset="0"/>
              </a:rPr>
              <a:t>At low temperature the medium may freeze to </a:t>
            </a:r>
            <a:r>
              <a:rPr lang="en-US" sz="4000" dirty="0" smtClean="0">
                <a:solidFill>
                  <a:schemeClr val="accent2"/>
                </a:solidFill>
                <a:latin typeface="Times New Roman" pitchFamily="18" charset="0"/>
                <a:cs typeface="Times New Roman" pitchFamily="18" charset="0"/>
              </a:rPr>
              <a:t>solid.</a:t>
            </a:r>
            <a:endParaRPr lang="en-US" sz="4000" dirty="0" smtClean="0">
              <a:solidFill>
                <a:schemeClr val="accent2"/>
              </a:solidFill>
              <a:latin typeface="Times New Roman" pitchFamily="18" charset="0"/>
              <a:cs typeface="Times New Roman" pitchFamily="18" charset="0"/>
            </a:endParaRPr>
          </a:p>
          <a:p>
            <a:r>
              <a:rPr lang="en-US" sz="4000" dirty="0" smtClean="0">
                <a:solidFill>
                  <a:schemeClr val="accent2"/>
                </a:solidFill>
                <a:latin typeface="Times New Roman" pitchFamily="18" charset="0"/>
                <a:cs typeface="Times New Roman" pitchFamily="18" charset="0"/>
              </a:rPr>
              <a:t>It is very difficult to maintain the medium at a definite </a:t>
            </a:r>
            <a:r>
              <a:rPr lang="en-US" sz="4000" dirty="0" smtClean="0">
                <a:solidFill>
                  <a:schemeClr val="accent2"/>
                </a:solidFill>
                <a:latin typeface="Times New Roman" pitchFamily="18" charset="0"/>
                <a:cs typeface="Times New Roman" pitchFamily="18" charset="0"/>
              </a:rPr>
              <a:t>concentration.</a:t>
            </a:r>
            <a:endParaRPr lang="en-US" sz="4000" dirty="0" smtClean="0">
              <a:solidFill>
                <a:schemeClr val="accent2"/>
              </a:solidFill>
              <a:latin typeface="Times New Roman" pitchFamily="18" charset="0"/>
              <a:cs typeface="Times New Roman" pitchFamily="18" charset="0"/>
            </a:endParaRPr>
          </a:p>
          <a:p>
            <a:r>
              <a:rPr lang="en-US" sz="4000" dirty="0" smtClean="0">
                <a:solidFill>
                  <a:schemeClr val="accent2"/>
                </a:solidFill>
                <a:latin typeface="Times New Roman" pitchFamily="18" charset="0"/>
                <a:cs typeface="Times New Roman" pitchFamily="18" charset="0"/>
              </a:rPr>
              <a:t> </a:t>
            </a:r>
            <a:r>
              <a:rPr lang="en-US" sz="4000" dirty="0" smtClean="0">
                <a:solidFill>
                  <a:schemeClr val="accent2"/>
                </a:solidFill>
                <a:latin typeface="Times New Roman" pitchFamily="18" charset="0"/>
                <a:cs typeface="Times New Roman" pitchFamily="18" charset="0"/>
              </a:rPr>
              <a:t> </a:t>
            </a:r>
            <a:r>
              <a:rPr lang="en-US" sz="4000" dirty="0" smtClean="0">
                <a:solidFill>
                  <a:schemeClr val="accent2"/>
                </a:solidFill>
                <a:latin typeface="Times New Roman" pitchFamily="18" charset="0"/>
                <a:cs typeface="Times New Roman" pitchFamily="18" charset="0"/>
              </a:rPr>
              <a:t>difficult to keep it free from dirt and contamination,</a:t>
            </a:r>
            <a:br>
              <a:rPr lang="en-US" sz="4000" dirty="0" smtClean="0">
                <a:solidFill>
                  <a:schemeClr val="accent2"/>
                </a:solidFill>
                <a:latin typeface="Times New Roman" pitchFamily="18" charset="0"/>
                <a:cs typeface="Times New Roman" pitchFamily="18" charset="0"/>
              </a:rPr>
            </a:br>
            <a:endParaRPr lang="en-US" sz="4000" dirty="0">
              <a:solidFill>
                <a:schemeClr val="accent2"/>
              </a:solidFill>
              <a:latin typeface="Times New Roman" pitchFamily="18" charset="0"/>
              <a:cs typeface="Times New Roman" pitchFamily="18" charset="0"/>
            </a:endParaRPr>
          </a:p>
        </p:txBody>
      </p:sp>
      <p:sp>
        <p:nvSpPr>
          <p:cNvPr id="4" name="Title 3"/>
          <p:cNvSpPr>
            <a:spLocks noGrp="1"/>
          </p:cNvSpPr>
          <p:nvPr>
            <p:ph type="title"/>
          </p:nvPr>
        </p:nvSpPr>
        <p:spPr/>
        <p:txBody>
          <a:bodyPr/>
          <a:lstStyle/>
          <a:p>
            <a:r>
              <a:rPr lang="en-US" sz="3200" b="1" dirty="0" smtClean="0">
                <a:solidFill>
                  <a:schemeClr val="accent2"/>
                </a:solidFill>
                <a:latin typeface="Times New Roman" pitchFamily="18" charset="0"/>
                <a:cs typeface="Times New Roman" pitchFamily="18" charset="0"/>
              </a:rPr>
              <a:t>Disadvantages of direct immersion conti....</a:t>
            </a:r>
            <a:endParaRPr lang="en-US" sz="4000"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371600"/>
            <a:ext cx="7162800" cy="4754563"/>
          </a:xfrm>
        </p:spPr>
        <p:txBody>
          <a:bodyPr/>
          <a:lstStyle/>
          <a:p>
            <a:pPr>
              <a:lnSpc>
                <a:spcPct val="150000"/>
              </a:lnSpc>
            </a:pPr>
            <a:r>
              <a:rPr lang="en-US" sz="2800" dirty="0" smtClean="0">
                <a:solidFill>
                  <a:schemeClr val="accent2"/>
                </a:solidFill>
                <a:latin typeface="Times New Roman" pitchFamily="18" charset="0"/>
                <a:cs typeface="Times New Roman" pitchFamily="18" charset="0"/>
              </a:rPr>
              <a:t>Freezing by contact of the product is with a metal surface which itself is cooled by a freezing brine or other refrigerating </a:t>
            </a:r>
            <a:r>
              <a:rPr lang="en-US" sz="2800" dirty="0" smtClean="0">
                <a:solidFill>
                  <a:schemeClr val="accent2"/>
                </a:solidFill>
                <a:latin typeface="Times New Roman" pitchFamily="18" charset="0"/>
                <a:cs typeface="Times New Roman" pitchFamily="18" charset="0"/>
              </a:rPr>
              <a:t>media.</a:t>
            </a:r>
            <a:endParaRPr lang="en-US" sz="2800" dirty="0" smtClean="0">
              <a:solidFill>
                <a:schemeClr val="accent2"/>
              </a:solidFill>
              <a:latin typeface="Times New Roman" pitchFamily="18" charset="0"/>
              <a:cs typeface="Times New Roman" pitchFamily="18" charset="0"/>
            </a:endParaRPr>
          </a:p>
          <a:p>
            <a:pPr>
              <a:lnSpc>
                <a:spcPct val="150000"/>
              </a:lnSpc>
            </a:pPr>
            <a:r>
              <a:rPr lang="en-US" sz="2800" b="1" dirty="0" smtClean="0">
                <a:solidFill>
                  <a:schemeClr val="accent2"/>
                </a:solidFill>
                <a:latin typeface="Times New Roman" pitchFamily="18" charset="0"/>
                <a:cs typeface="Times New Roman" pitchFamily="18" charset="0"/>
              </a:rPr>
              <a:t>Types of freezers;</a:t>
            </a:r>
            <a:r>
              <a:rPr lang="en-US" sz="2800" dirty="0" smtClean="0">
                <a:solidFill>
                  <a:schemeClr val="accent2"/>
                </a:solidFill>
                <a:latin typeface="Times New Roman" pitchFamily="18" charset="0"/>
                <a:cs typeface="Times New Roman" pitchFamily="18" charset="0"/>
              </a:rPr>
              <a:t> </a:t>
            </a:r>
            <a:r>
              <a:rPr lang="en-US" sz="2800" dirty="0" err="1" smtClean="0">
                <a:solidFill>
                  <a:schemeClr val="accent2"/>
                </a:solidFill>
                <a:latin typeface="Times New Roman" pitchFamily="18" charset="0"/>
                <a:cs typeface="Times New Roman" pitchFamily="18" charset="0"/>
              </a:rPr>
              <a:t>Knowies</a:t>
            </a:r>
            <a:r>
              <a:rPr lang="en-US" sz="2800" dirty="0" smtClean="0">
                <a:solidFill>
                  <a:schemeClr val="accent2"/>
                </a:solidFill>
                <a:latin typeface="Times New Roman" pitchFamily="18" charset="0"/>
                <a:cs typeface="Times New Roman" pitchFamily="18" charset="0"/>
              </a:rPr>
              <a:t> Automatic Package Freezer, Patterson Continuous Freezer, Birdseye Freezer, FMC Continuous Can Freezer works on this principle</a:t>
            </a:r>
            <a:endParaRPr lang="en-US" sz="2800" dirty="0">
              <a:solidFill>
                <a:schemeClr val="accent2"/>
              </a:solidFill>
              <a:latin typeface="Times New Roman" pitchFamily="18" charset="0"/>
              <a:cs typeface="Times New Roman" pitchFamily="18" charset="0"/>
            </a:endParaRPr>
          </a:p>
        </p:txBody>
      </p:sp>
      <p:sp>
        <p:nvSpPr>
          <p:cNvPr id="4" name="Title 3"/>
          <p:cNvSpPr>
            <a:spLocks noGrp="1"/>
          </p:cNvSpPr>
          <p:nvPr>
            <p:ph type="title"/>
          </p:nvPr>
        </p:nvSpPr>
        <p:spPr/>
        <p:txBody>
          <a:bodyPr/>
          <a:lstStyle/>
          <a:p>
            <a:r>
              <a:rPr lang="en-US" sz="3200" b="1" dirty="0" smtClean="0">
                <a:solidFill>
                  <a:schemeClr val="accent2"/>
                </a:solidFill>
              </a:rPr>
              <a:t>Indirect contact with refrigerant</a:t>
            </a:r>
            <a:endParaRPr lang="en-US" sz="3200" b="1" dirty="0">
              <a:solidFill>
                <a:schemeClr val="accent2"/>
              </a:solidFill>
            </a:endParaRPr>
          </a:p>
        </p:txBody>
      </p:sp>
    </p:spTree>
    <p:extLst>
      <p:ext uri="{BB962C8B-B14F-4D97-AF65-F5344CB8AC3E}">
        <p14:creationId xmlns:p14="http://schemas.microsoft.com/office/powerpoint/2010/main" val="1553704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50000"/>
              </a:lnSpc>
            </a:pPr>
            <a:r>
              <a:rPr lang="en-US" sz="4000" dirty="0" smtClean="0">
                <a:solidFill>
                  <a:schemeClr val="accent2"/>
                </a:solidFill>
                <a:latin typeface="Times New Roman" pitchFamily="18" charset="0"/>
                <a:cs typeface="Times New Roman" pitchFamily="18" charset="0"/>
              </a:rPr>
              <a:t>Vigorous circulation of the cold air is used to freeze the </a:t>
            </a:r>
            <a:r>
              <a:rPr lang="en-US" sz="4000" dirty="0" smtClean="0">
                <a:solidFill>
                  <a:schemeClr val="accent2"/>
                </a:solidFill>
                <a:latin typeface="Times New Roman" pitchFamily="18" charset="0"/>
                <a:cs typeface="Times New Roman" pitchFamily="18" charset="0"/>
              </a:rPr>
              <a:t>product.</a:t>
            </a:r>
            <a:endParaRPr lang="en-US" sz="4000" dirty="0" smtClean="0">
              <a:solidFill>
                <a:schemeClr val="accent2"/>
              </a:solidFill>
              <a:latin typeface="Times New Roman" pitchFamily="18" charset="0"/>
              <a:cs typeface="Times New Roman" pitchFamily="18" charset="0"/>
            </a:endParaRPr>
          </a:p>
          <a:p>
            <a:pPr>
              <a:lnSpc>
                <a:spcPct val="150000"/>
              </a:lnSpc>
            </a:pPr>
            <a:r>
              <a:rPr lang="en-US" sz="4000" dirty="0" smtClean="0">
                <a:solidFill>
                  <a:schemeClr val="accent2"/>
                </a:solidFill>
                <a:latin typeface="Times New Roman" pitchFamily="18" charset="0"/>
                <a:cs typeface="Times New Roman" pitchFamily="18" charset="0"/>
              </a:rPr>
              <a:t>The air temperature is -18 to -34</a:t>
            </a:r>
            <a:r>
              <a:rPr lang="en-US" sz="4000" baseline="30000" dirty="0">
                <a:solidFill>
                  <a:schemeClr val="accent2"/>
                </a:solidFill>
              </a:rPr>
              <a:t>o</a:t>
            </a:r>
            <a:r>
              <a:rPr lang="en-US" sz="4000" dirty="0">
                <a:solidFill>
                  <a:schemeClr val="accent2"/>
                </a:solidFill>
              </a:rPr>
              <a:t>C</a:t>
            </a:r>
            <a:r>
              <a:rPr lang="en-US" sz="4000" dirty="0" smtClean="0">
                <a:solidFill>
                  <a:schemeClr val="accent2"/>
                </a:solidFill>
                <a:latin typeface="Times New Roman" pitchFamily="18" charset="0"/>
                <a:cs typeface="Times New Roman" pitchFamily="18" charset="0"/>
              </a:rPr>
              <a:t> or even </a:t>
            </a:r>
            <a:r>
              <a:rPr lang="en-US" sz="4000" dirty="0" smtClean="0">
                <a:solidFill>
                  <a:schemeClr val="accent2"/>
                </a:solidFill>
                <a:latin typeface="Times New Roman" pitchFamily="18" charset="0"/>
                <a:cs typeface="Times New Roman" pitchFamily="18" charset="0"/>
              </a:rPr>
              <a:t>lower.</a:t>
            </a:r>
            <a:endParaRPr lang="en-US" sz="4000" dirty="0">
              <a:solidFill>
                <a:schemeClr val="accent2"/>
              </a:solidFill>
              <a:latin typeface="Times New Roman" pitchFamily="18" charset="0"/>
              <a:cs typeface="Times New Roman" pitchFamily="18" charset="0"/>
            </a:endParaRPr>
          </a:p>
        </p:txBody>
      </p:sp>
      <p:sp>
        <p:nvSpPr>
          <p:cNvPr id="5" name="Title 4"/>
          <p:cNvSpPr>
            <a:spLocks noGrp="1"/>
          </p:cNvSpPr>
          <p:nvPr>
            <p:ph type="title"/>
          </p:nvPr>
        </p:nvSpPr>
        <p:spPr/>
        <p:txBody>
          <a:bodyPr/>
          <a:lstStyle/>
          <a:p>
            <a:r>
              <a:rPr lang="en-US" sz="4000" b="1" dirty="0" smtClean="0">
                <a:solidFill>
                  <a:schemeClr val="accent2"/>
                </a:solidFill>
              </a:rPr>
              <a:t>Air Blast Freezer</a:t>
            </a:r>
            <a:endParaRPr lang="en-US" sz="4000" b="1" dirty="0">
              <a:solidFill>
                <a:schemeClr val="accent2"/>
              </a:solidFill>
            </a:endParaRPr>
          </a:p>
        </p:txBody>
      </p:sp>
    </p:spTree>
    <p:extLst>
      <p:ext uri="{BB962C8B-B14F-4D97-AF65-F5344CB8AC3E}">
        <p14:creationId xmlns:p14="http://schemas.microsoft.com/office/powerpoint/2010/main" val="1199566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sz="2000" b="1" dirty="0">
                <a:solidFill>
                  <a:schemeClr val="accent2"/>
                </a:solidFill>
              </a:rPr>
              <a:t>Fluidized</a:t>
            </a:r>
            <a:r>
              <a:rPr lang="en-GB" sz="2000" dirty="0">
                <a:solidFill>
                  <a:schemeClr val="accent2"/>
                </a:solidFill>
              </a:rPr>
              <a:t>-</a:t>
            </a:r>
            <a:r>
              <a:rPr lang="en-GB" sz="2000" b="1" dirty="0">
                <a:solidFill>
                  <a:schemeClr val="accent2"/>
                </a:solidFill>
              </a:rPr>
              <a:t>bed</a:t>
            </a:r>
            <a:r>
              <a:rPr lang="en-GB" sz="2000" dirty="0">
                <a:solidFill>
                  <a:schemeClr val="accent2"/>
                </a:solidFill>
              </a:rPr>
              <a:t> freezers are used to </a:t>
            </a:r>
            <a:r>
              <a:rPr lang="en-GB" sz="2000" b="1" dirty="0">
                <a:solidFill>
                  <a:schemeClr val="accent2"/>
                </a:solidFill>
              </a:rPr>
              <a:t>freeze</a:t>
            </a:r>
            <a:r>
              <a:rPr lang="en-GB" sz="2000" dirty="0">
                <a:solidFill>
                  <a:schemeClr val="accent2"/>
                </a:solidFill>
              </a:rPr>
              <a:t> particulate foods such as peas, cut corn, diced carrots, and strawberries. </a:t>
            </a:r>
            <a:endParaRPr lang="en-GB" sz="2000" dirty="0" smtClean="0">
              <a:solidFill>
                <a:schemeClr val="accent2"/>
              </a:solidFill>
            </a:endParaRPr>
          </a:p>
          <a:p>
            <a:r>
              <a:rPr lang="en-GB" sz="1800" dirty="0" smtClean="0">
                <a:solidFill>
                  <a:schemeClr val="accent2"/>
                </a:solidFill>
              </a:rPr>
              <a:t>Previously </a:t>
            </a:r>
            <a:r>
              <a:rPr lang="en-GB" sz="1800" dirty="0">
                <a:solidFill>
                  <a:schemeClr val="accent2"/>
                </a:solidFill>
              </a:rPr>
              <a:t>freezing of vegetables took place in a plate freezer or tunnel </a:t>
            </a:r>
            <a:r>
              <a:rPr lang="en-GB" sz="1800" dirty="0" smtClean="0">
                <a:solidFill>
                  <a:schemeClr val="accent2"/>
                </a:solidFill>
              </a:rPr>
              <a:t>freezer </a:t>
            </a:r>
            <a:r>
              <a:rPr lang="en-GB" sz="1800" dirty="0">
                <a:solidFill>
                  <a:schemeClr val="accent2"/>
                </a:solidFill>
              </a:rPr>
              <a:t>and the result was more or less a block frozen product that was hard to thaw and rather inconvenient in handling. </a:t>
            </a:r>
            <a:endParaRPr lang="en-GB" sz="1800" dirty="0" smtClean="0">
              <a:solidFill>
                <a:schemeClr val="accent2"/>
              </a:solidFill>
            </a:endParaRPr>
          </a:p>
          <a:p>
            <a:r>
              <a:rPr lang="en-GB" sz="1800" dirty="0" smtClean="0">
                <a:solidFill>
                  <a:schemeClr val="accent2"/>
                </a:solidFill>
              </a:rPr>
              <a:t>The </a:t>
            </a:r>
            <a:r>
              <a:rPr lang="en-GB" sz="1800" dirty="0">
                <a:solidFill>
                  <a:schemeClr val="accent2"/>
                </a:solidFill>
              </a:rPr>
              <a:t>use of "cluster busters" in order to obtain a more free-flowing product caused considerable mechanical damage. </a:t>
            </a:r>
            <a:endParaRPr lang="en-GB" sz="1800" dirty="0" smtClean="0">
              <a:solidFill>
                <a:schemeClr val="accent2"/>
              </a:solidFill>
            </a:endParaRPr>
          </a:p>
          <a:p>
            <a:r>
              <a:rPr lang="en-GB" sz="1800" dirty="0" smtClean="0">
                <a:solidFill>
                  <a:schemeClr val="accent2"/>
                </a:solidFill>
              </a:rPr>
              <a:t>Belt </a:t>
            </a:r>
            <a:r>
              <a:rPr lang="en-GB" sz="1800" dirty="0">
                <a:solidFill>
                  <a:schemeClr val="accent2"/>
                </a:solidFill>
              </a:rPr>
              <a:t>freezers were introduced soon after </a:t>
            </a:r>
            <a:r>
              <a:rPr lang="en-GB" sz="1800" dirty="0" smtClean="0">
                <a:solidFill>
                  <a:schemeClr val="accent2"/>
                </a:solidFill>
              </a:rPr>
              <a:t>world war </a:t>
            </a:r>
            <a:r>
              <a:rPr lang="en-GB" sz="1800" dirty="0" smtClean="0">
                <a:solidFill>
                  <a:schemeClr val="accent2"/>
                </a:solidFill>
              </a:rPr>
              <a:t>II but </a:t>
            </a:r>
            <a:r>
              <a:rPr lang="en-GB" sz="1800" dirty="0">
                <a:solidFill>
                  <a:schemeClr val="accent2"/>
                </a:solidFill>
              </a:rPr>
              <a:t>in order to meet the high freezing demands those freezers became rather huge. In the early 1960s fluidized freezing was introduced after years of experiments and </a:t>
            </a:r>
            <a:r>
              <a:rPr lang="en-GB" sz="1800" dirty="0" smtClean="0">
                <a:solidFill>
                  <a:schemeClr val="accent2"/>
                </a:solidFill>
              </a:rPr>
              <a:t>tests </a:t>
            </a:r>
            <a:r>
              <a:rPr lang="en-GB" sz="1800" dirty="0">
                <a:solidFill>
                  <a:schemeClr val="accent2"/>
                </a:solidFill>
              </a:rPr>
              <a:t>and it was possible for the first time to quick-freeze vegetables individually very fast in a commercial application.</a:t>
            </a:r>
          </a:p>
          <a:p>
            <a:endParaRPr lang="en-GB" sz="1800" dirty="0" smtClean="0">
              <a:solidFill>
                <a:schemeClr val="accent2"/>
              </a:solidFill>
            </a:endParaRPr>
          </a:p>
          <a:p>
            <a:endParaRPr lang="en-US" sz="1200" dirty="0">
              <a:solidFill>
                <a:schemeClr val="accent2"/>
              </a:solidFill>
            </a:endParaRPr>
          </a:p>
        </p:txBody>
      </p:sp>
      <p:sp>
        <p:nvSpPr>
          <p:cNvPr id="4" name="Title 3"/>
          <p:cNvSpPr>
            <a:spLocks noGrp="1"/>
          </p:cNvSpPr>
          <p:nvPr>
            <p:ph type="title"/>
          </p:nvPr>
        </p:nvSpPr>
        <p:spPr/>
        <p:txBody>
          <a:bodyPr/>
          <a:lstStyle/>
          <a:p>
            <a:r>
              <a:rPr lang="en-US" sz="4000" b="1" dirty="0" smtClean="0">
                <a:solidFill>
                  <a:schemeClr val="accent2"/>
                </a:solidFill>
              </a:rPr>
              <a:t>Fluidized Bed Freezing</a:t>
            </a:r>
            <a:endParaRPr lang="en-US" sz="4000" b="1" dirty="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2"/>
                </a:solidFill>
              </a:rPr>
              <a:t>Fluidized </a:t>
            </a:r>
            <a:r>
              <a:rPr lang="en-US" sz="3600" b="1" dirty="0">
                <a:solidFill>
                  <a:schemeClr val="accent2"/>
                </a:solidFill>
              </a:rPr>
              <a:t>Bed </a:t>
            </a:r>
            <a:r>
              <a:rPr lang="en-US" sz="3600" b="1" dirty="0" smtClean="0">
                <a:solidFill>
                  <a:schemeClr val="accent2"/>
                </a:solidFill>
              </a:rPr>
              <a:t>Freezing Conti...</a:t>
            </a:r>
            <a:endParaRPr lang="en-GB" dirty="0">
              <a:solidFill>
                <a:schemeClr val="accent2"/>
              </a:solidFill>
            </a:endParaRPr>
          </a:p>
        </p:txBody>
      </p:sp>
      <p:sp>
        <p:nvSpPr>
          <p:cNvPr id="3" name="Content Placeholder 2"/>
          <p:cNvSpPr>
            <a:spLocks noGrp="1"/>
          </p:cNvSpPr>
          <p:nvPr>
            <p:ph idx="1"/>
          </p:nvPr>
        </p:nvSpPr>
        <p:spPr/>
        <p:txBody>
          <a:bodyPr/>
          <a:lstStyle/>
          <a:p>
            <a:r>
              <a:rPr lang="en-GB" sz="2400" dirty="0">
                <a:solidFill>
                  <a:schemeClr val="accent2"/>
                </a:solidFill>
              </a:rPr>
              <a:t>The foods are placed on a mesh conveyor belt </a:t>
            </a:r>
            <a:r>
              <a:rPr lang="en-US" sz="2400" dirty="0">
                <a:solidFill>
                  <a:schemeClr val="accent2"/>
                </a:solidFill>
              </a:rPr>
              <a:t>to form a bed of particles </a:t>
            </a:r>
            <a:r>
              <a:rPr lang="en-GB" sz="2400" dirty="0">
                <a:solidFill>
                  <a:schemeClr val="accent2"/>
                </a:solidFill>
              </a:rPr>
              <a:t>and moved through a freezing zone in which cold air is directed upward through the mesh belt and the food particulates begin to tumble and float </a:t>
            </a:r>
            <a:r>
              <a:rPr lang="en-US" sz="2400" dirty="0">
                <a:solidFill>
                  <a:schemeClr val="accent2"/>
                </a:solidFill>
              </a:rPr>
              <a:t>and then </a:t>
            </a:r>
            <a:r>
              <a:rPr lang="en-US" sz="2400" dirty="0" smtClean="0">
                <a:solidFill>
                  <a:schemeClr val="accent2"/>
                </a:solidFill>
              </a:rPr>
              <a:t>frozen.</a:t>
            </a:r>
            <a:endParaRPr lang="en-GB" sz="2400" dirty="0">
              <a:solidFill>
                <a:schemeClr val="accent2"/>
              </a:solidFill>
            </a:endParaRPr>
          </a:p>
          <a:p>
            <a:r>
              <a:rPr lang="en-US" sz="2400" dirty="0" smtClean="0">
                <a:solidFill>
                  <a:schemeClr val="accent2"/>
                </a:solidFill>
              </a:rPr>
              <a:t>Air </a:t>
            </a:r>
            <a:r>
              <a:rPr lang="en-US" sz="2400" dirty="0">
                <a:solidFill>
                  <a:schemeClr val="accent2"/>
                </a:solidFill>
              </a:rPr>
              <a:t>is forced upward through the belt to initially lift or suspend the </a:t>
            </a:r>
            <a:r>
              <a:rPr lang="en-US" sz="2400" dirty="0" smtClean="0">
                <a:solidFill>
                  <a:schemeClr val="accent2"/>
                </a:solidFill>
              </a:rPr>
              <a:t>particles.</a:t>
            </a:r>
            <a:endParaRPr lang="en-US" sz="2400" dirty="0">
              <a:solidFill>
                <a:schemeClr val="accent2"/>
              </a:solidFill>
            </a:endParaRPr>
          </a:p>
          <a:p>
            <a:r>
              <a:rPr lang="en-US" sz="2400" dirty="0">
                <a:solidFill>
                  <a:schemeClr val="accent2"/>
                </a:solidFill>
              </a:rPr>
              <a:t>if the air is appropriately </a:t>
            </a:r>
            <a:r>
              <a:rPr lang="en-US" sz="2400" dirty="0" smtClean="0">
                <a:solidFill>
                  <a:schemeClr val="accent2"/>
                </a:solidFill>
              </a:rPr>
              <a:t>cooled the </a:t>
            </a:r>
            <a:r>
              <a:rPr lang="en-US" sz="2400" dirty="0">
                <a:solidFill>
                  <a:schemeClr val="accent2"/>
                </a:solidFill>
              </a:rPr>
              <a:t>freezing can be done </a:t>
            </a:r>
            <a:r>
              <a:rPr lang="en-US" sz="2400" dirty="0" smtClean="0">
                <a:solidFill>
                  <a:schemeClr val="accent2"/>
                </a:solidFill>
              </a:rPr>
              <a:t>quickly.</a:t>
            </a:r>
            <a:endParaRPr lang="en-GB" sz="2400" dirty="0">
              <a:solidFill>
                <a:schemeClr val="accent2"/>
              </a:solidFill>
            </a:endParaRPr>
          </a:p>
        </p:txBody>
      </p:sp>
    </p:spTree>
    <p:extLst>
      <p:ext uri="{BB962C8B-B14F-4D97-AF65-F5344CB8AC3E}">
        <p14:creationId xmlns:p14="http://schemas.microsoft.com/office/powerpoint/2010/main" val="333753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2"/>
                </a:solidFill>
              </a:rPr>
              <a:t>Why Freezing is Important</a:t>
            </a:r>
            <a:endParaRPr lang="en-GB" sz="3600" b="1" dirty="0">
              <a:solidFill>
                <a:schemeClr val="accent2"/>
              </a:solidFill>
            </a:endParaRPr>
          </a:p>
        </p:txBody>
      </p:sp>
      <p:sp>
        <p:nvSpPr>
          <p:cNvPr id="3" name="Content Placeholder 2"/>
          <p:cNvSpPr>
            <a:spLocks noGrp="1"/>
          </p:cNvSpPr>
          <p:nvPr>
            <p:ph idx="1"/>
          </p:nvPr>
        </p:nvSpPr>
        <p:spPr/>
        <p:txBody>
          <a:bodyPr/>
          <a:lstStyle/>
          <a:p>
            <a:r>
              <a:rPr lang="en-GB" dirty="0">
                <a:solidFill>
                  <a:schemeClr val="accent2"/>
                </a:solidFill>
              </a:rPr>
              <a:t>The physical state of food material is changed when energy is removed by cooling below </a:t>
            </a:r>
            <a:r>
              <a:rPr lang="en-GB" b="1" dirty="0">
                <a:solidFill>
                  <a:schemeClr val="accent2"/>
                </a:solidFill>
              </a:rPr>
              <a:t>freezing</a:t>
            </a:r>
            <a:r>
              <a:rPr lang="en-GB" dirty="0">
                <a:solidFill>
                  <a:schemeClr val="accent2"/>
                </a:solidFill>
              </a:rPr>
              <a:t> temperature</a:t>
            </a:r>
            <a:r>
              <a:rPr lang="en-GB" dirty="0" smtClean="0">
                <a:solidFill>
                  <a:schemeClr val="accent2"/>
                </a:solidFill>
              </a:rPr>
              <a:t>.</a:t>
            </a:r>
          </a:p>
          <a:p>
            <a:r>
              <a:rPr lang="en-GB" dirty="0" smtClean="0">
                <a:solidFill>
                  <a:schemeClr val="accent2"/>
                </a:solidFill>
              </a:rPr>
              <a:t> </a:t>
            </a:r>
            <a:r>
              <a:rPr lang="en-GB" dirty="0">
                <a:solidFill>
                  <a:schemeClr val="accent2"/>
                </a:solidFill>
              </a:rPr>
              <a:t>The extreme cold simply retards the growth of microorganisms and slows down the chemical changes that affect quality or cause food to spoil </a:t>
            </a:r>
          </a:p>
        </p:txBody>
      </p:sp>
    </p:spTree>
    <p:extLst>
      <p:ext uri="{BB962C8B-B14F-4D97-AF65-F5344CB8AC3E}">
        <p14:creationId xmlns:p14="http://schemas.microsoft.com/office/powerpoint/2010/main" val="3456622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Spray washing of harvested tomatoes prior to proc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7696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9917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944562"/>
          </a:xfrm>
        </p:spPr>
        <p:txBody>
          <a:bodyPr/>
          <a:lstStyle/>
          <a:p>
            <a:r>
              <a:rPr lang="en-US" sz="3600" b="1" dirty="0" smtClean="0">
                <a:solidFill>
                  <a:schemeClr val="accent2"/>
                </a:solidFill>
              </a:rPr>
              <a:t>Fluidized Bed Freezing Conti...</a:t>
            </a:r>
            <a:endParaRPr lang="en-US" sz="3600" dirty="0">
              <a:solidFill>
                <a:schemeClr val="accent2"/>
              </a:solidFill>
            </a:endParaRPr>
          </a:p>
        </p:txBody>
      </p:sp>
      <p:sp>
        <p:nvSpPr>
          <p:cNvPr id="3" name="Content Placeholder 2"/>
          <p:cNvSpPr>
            <a:spLocks noGrp="1"/>
          </p:cNvSpPr>
          <p:nvPr>
            <p:ph idx="1"/>
          </p:nvPr>
        </p:nvSpPr>
        <p:spPr>
          <a:xfrm>
            <a:off x="457200" y="1066800"/>
            <a:ext cx="7162800" cy="5181600"/>
          </a:xfrm>
        </p:spPr>
        <p:txBody>
          <a:bodyPr/>
          <a:lstStyle/>
          <a:p>
            <a:pPr algn="just"/>
            <a:r>
              <a:rPr lang="en-US" sz="2800" dirty="0" smtClean="0">
                <a:solidFill>
                  <a:schemeClr val="accent2"/>
                </a:solidFill>
                <a:latin typeface="Times New Roman" pitchFamily="18" charset="0"/>
                <a:cs typeface="Times New Roman" pitchFamily="18" charset="0"/>
              </a:rPr>
              <a:t>The food particles of the size of peas up to strawberries can be frozen with a depth of 1   inch.</a:t>
            </a:r>
          </a:p>
          <a:p>
            <a:pPr algn="just">
              <a:buNone/>
            </a:pPr>
            <a:r>
              <a:rPr lang="en-US" sz="2800" b="1" dirty="0" smtClean="0">
                <a:solidFill>
                  <a:schemeClr val="accent2"/>
                </a:solidFill>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Advantages:</a:t>
            </a:r>
            <a:endParaRPr lang="en-US" sz="2800" b="1" dirty="0" smtClean="0">
              <a:solidFill>
                <a:schemeClr val="accent2"/>
              </a:solidFill>
              <a:latin typeface="Times New Roman" pitchFamily="18" charset="0"/>
              <a:cs typeface="Times New Roman" pitchFamily="18" charset="0"/>
            </a:endParaRPr>
          </a:p>
          <a:p>
            <a:pPr algn="just">
              <a:buNone/>
            </a:pPr>
            <a:r>
              <a:rPr lang="en-US" sz="2800" dirty="0" smtClean="0">
                <a:solidFill>
                  <a:schemeClr val="accent2"/>
                </a:solidFill>
                <a:latin typeface="Times New Roman" pitchFamily="18" charset="0"/>
                <a:cs typeface="Times New Roman" pitchFamily="18" charset="0"/>
              </a:rPr>
              <a:t>1. It gives more sufficient heat transfer and more rapid rates of </a:t>
            </a:r>
            <a:r>
              <a:rPr lang="en-US" sz="2800" dirty="0" smtClean="0">
                <a:solidFill>
                  <a:schemeClr val="accent2"/>
                </a:solidFill>
                <a:latin typeface="Times New Roman" pitchFamily="18" charset="0"/>
                <a:cs typeface="Times New Roman" pitchFamily="18" charset="0"/>
              </a:rPr>
              <a:t>freezing.</a:t>
            </a:r>
            <a:endParaRPr lang="en-US" sz="2800" dirty="0" smtClean="0">
              <a:solidFill>
                <a:schemeClr val="accent2"/>
              </a:solidFill>
              <a:latin typeface="Times New Roman" pitchFamily="18" charset="0"/>
              <a:cs typeface="Times New Roman" pitchFamily="18" charset="0"/>
            </a:endParaRPr>
          </a:p>
          <a:p>
            <a:pPr algn="just">
              <a:buNone/>
            </a:pPr>
            <a:r>
              <a:rPr lang="en-US" sz="2800" dirty="0" smtClean="0">
                <a:solidFill>
                  <a:schemeClr val="accent2"/>
                </a:solidFill>
                <a:latin typeface="Times New Roman" pitchFamily="18" charset="0"/>
                <a:cs typeface="Times New Roman" pitchFamily="18" charset="0"/>
              </a:rPr>
              <a:t>2. Extent to which the product gets dehydrated is </a:t>
            </a:r>
            <a:r>
              <a:rPr lang="en-US" sz="2800" dirty="0" smtClean="0">
                <a:solidFill>
                  <a:schemeClr val="accent2"/>
                </a:solidFill>
                <a:latin typeface="Times New Roman" pitchFamily="18" charset="0"/>
                <a:cs typeface="Times New Roman" pitchFamily="18" charset="0"/>
              </a:rPr>
              <a:t>less.</a:t>
            </a:r>
            <a:endParaRPr lang="en-US" sz="2800" dirty="0" smtClean="0">
              <a:solidFill>
                <a:schemeClr val="accent2"/>
              </a:solidFill>
              <a:latin typeface="Times New Roman" pitchFamily="18" charset="0"/>
              <a:cs typeface="Times New Roman" pitchFamily="18" charset="0"/>
            </a:endParaRPr>
          </a:p>
          <a:p>
            <a:pPr algn="just">
              <a:buNone/>
            </a:pPr>
            <a:r>
              <a:rPr lang="en-US" sz="2800" dirty="0" smtClean="0">
                <a:solidFill>
                  <a:schemeClr val="accent2"/>
                </a:solidFill>
                <a:latin typeface="Times New Roman" pitchFamily="18" charset="0"/>
                <a:cs typeface="Times New Roman" pitchFamily="18" charset="0"/>
              </a:rPr>
              <a:t>3. Defrosting of the equipment is required less    </a:t>
            </a:r>
          </a:p>
          <a:p>
            <a:pPr algn="just">
              <a:buNone/>
            </a:pPr>
            <a:r>
              <a:rPr lang="en-US" sz="2800" dirty="0" smtClean="0">
                <a:solidFill>
                  <a:schemeClr val="accent2"/>
                </a:solidFill>
                <a:latin typeface="Times New Roman" pitchFamily="18" charset="0"/>
                <a:cs typeface="Times New Roman" pitchFamily="18" charset="0"/>
              </a:rPr>
              <a:t>    </a:t>
            </a:r>
            <a:r>
              <a:rPr lang="en-US" sz="2800" dirty="0" smtClean="0">
                <a:solidFill>
                  <a:schemeClr val="accent2"/>
                </a:solidFill>
                <a:latin typeface="Times New Roman" pitchFamily="18" charset="0"/>
                <a:cs typeface="Times New Roman" pitchFamily="18" charset="0"/>
              </a:rPr>
              <a:t>frequently.</a:t>
            </a:r>
            <a:endParaRPr lang="en-US" sz="2800" dirty="0" smtClean="0">
              <a:solidFill>
                <a:schemeClr val="accent2"/>
              </a:solidFill>
              <a:latin typeface="Times New Roman" pitchFamily="18" charset="0"/>
              <a:cs typeface="Times New Roman" pitchFamily="18" charset="0"/>
            </a:endParaRPr>
          </a:p>
          <a:p>
            <a:pPr algn="just"/>
            <a:endParaRPr lang="en-US" sz="28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76400"/>
            <a:ext cx="7162800" cy="4449763"/>
          </a:xfrm>
        </p:spPr>
        <p:txBody>
          <a:bodyPr/>
          <a:lstStyle/>
          <a:p>
            <a:r>
              <a:rPr lang="en-US" sz="2800" dirty="0" smtClean="0">
                <a:solidFill>
                  <a:schemeClr val="accent2"/>
                </a:solidFill>
                <a:latin typeface="Times New Roman" pitchFamily="18" charset="0"/>
                <a:cs typeface="Times New Roman" pitchFamily="18" charset="0"/>
              </a:rPr>
              <a:t>In this method the food freezing is achieved by contact with a cold metal surface, </a:t>
            </a:r>
          </a:p>
          <a:p>
            <a:r>
              <a:rPr lang="en-US" sz="2800" dirty="0" smtClean="0">
                <a:solidFill>
                  <a:schemeClr val="accent2"/>
                </a:solidFill>
                <a:latin typeface="Times New Roman" pitchFamily="18" charset="0"/>
                <a:cs typeface="Times New Roman" pitchFamily="18" charset="0"/>
              </a:rPr>
              <a:t>The cooling of the metal surface is achieved by cold brine or vaporizing refrigerants,</a:t>
            </a:r>
          </a:p>
          <a:p>
            <a:r>
              <a:rPr lang="en-US" sz="2800" dirty="0" smtClean="0">
                <a:solidFill>
                  <a:schemeClr val="accent2"/>
                </a:solidFill>
                <a:latin typeface="Times New Roman" pitchFamily="18" charset="0"/>
                <a:cs typeface="Times New Roman" pitchFamily="18" charset="0"/>
              </a:rPr>
              <a:t>The food stuff rest on or pressed between the metal cold plates,</a:t>
            </a:r>
          </a:p>
          <a:p>
            <a:r>
              <a:rPr lang="en-US" sz="2800" dirty="0" smtClean="0">
                <a:solidFill>
                  <a:schemeClr val="accent2"/>
                </a:solidFill>
                <a:latin typeface="Times New Roman" pitchFamily="18" charset="0"/>
                <a:cs typeface="Times New Roman" pitchFamily="18" charset="0"/>
              </a:rPr>
              <a:t>The process is suitable for foods such as shrimps etc.</a:t>
            </a:r>
            <a:endParaRPr lang="en-US" sz="2800" dirty="0">
              <a:solidFill>
                <a:schemeClr val="accent2"/>
              </a:solidFill>
              <a:latin typeface="Times New Roman" pitchFamily="18" charset="0"/>
              <a:cs typeface="Times New Roman" pitchFamily="18" charset="0"/>
            </a:endParaRPr>
          </a:p>
        </p:txBody>
      </p:sp>
      <p:sp>
        <p:nvSpPr>
          <p:cNvPr id="5" name="Title 4"/>
          <p:cNvSpPr>
            <a:spLocks noGrp="1"/>
          </p:cNvSpPr>
          <p:nvPr>
            <p:ph type="title"/>
          </p:nvPr>
        </p:nvSpPr>
        <p:spPr>
          <a:xfrm>
            <a:off x="457200" y="274638"/>
            <a:ext cx="7162800" cy="1249362"/>
          </a:xfrm>
        </p:spPr>
        <p:txBody>
          <a:bodyPr/>
          <a:lstStyle/>
          <a:p>
            <a:r>
              <a:rPr lang="en-US" b="1" dirty="0" smtClean="0">
                <a:solidFill>
                  <a:schemeClr val="accent2"/>
                </a:solidFill>
                <a:latin typeface="Times New Roman" pitchFamily="18" charset="0"/>
                <a:cs typeface="Times New Roman" pitchFamily="18" charset="0"/>
              </a:rPr>
              <a:t> Plate Freezing</a:t>
            </a:r>
            <a:endParaRPr lang="en-US" b="1" dirty="0">
              <a:solidFill>
                <a:schemeClr val="accent2"/>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gn="just"/>
            <a:r>
              <a:rPr lang="en-US" sz="2800" dirty="0" smtClean="0">
                <a:solidFill>
                  <a:schemeClr val="accent2"/>
                </a:solidFill>
                <a:latin typeface="Times New Roman" pitchFamily="18" charset="0"/>
                <a:cs typeface="Times New Roman" pitchFamily="18" charset="0"/>
              </a:rPr>
              <a:t>Smaller crystals are formed hence less mechanical damage is done,</a:t>
            </a:r>
          </a:p>
          <a:p>
            <a:pPr algn="just"/>
            <a:r>
              <a:rPr lang="en-US" sz="2800" dirty="0" smtClean="0">
                <a:solidFill>
                  <a:schemeClr val="accent2"/>
                </a:solidFill>
                <a:latin typeface="Times New Roman" pitchFamily="18" charset="0"/>
                <a:cs typeface="Times New Roman" pitchFamily="18" charset="0"/>
              </a:rPr>
              <a:t>Period for ice crystal formation is shorter, therefore there is less time for diffusion of soluble material and for separation of ice,</a:t>
            </a:r>
          </a:p>
          <a:p>
            <a:pPr algn="just"/>
            <a:r>
              <a:rPr lang="en-US" sz="2800" dirty="0" smtClean="0">
                <a:solidFill>
                  <a:schemeClr val="accent2"/>
                </a:solidFill>
                <a:latin typeface="Times New Roman" pitchFamily="18" charset="0"/>
                <a:cs typeface="Times New Roman" pitchFamily="18" charset="0"/>
              </a:rPr>
              <a:t>More rapid prevention of the microbial growth ,</a:t>
            </a:r>
          </a:p>
          <a:p>
            <a:pPr algn="just"/>
            <a:r>
              <a:rPr lang="en-US" sz="2800" dirty="0" smtClean="0">
                <a:solidFill>
                  <a:schemeClr val="accent2"/>
                </a:solidFill>
                <a:latin typeface="Times New Roman" pitchFamily="18" charset="0"/>
                <a:cs typeface="Times New Roman" pitchFamily="18" charset="0"/>
              </a:rPr>
              <a:t>More rapid enzyme inactivation,</a:t>
            </a:r>
          </a:p>
          <a:p>
            <a:pPr algn="just">
              <a:buNone/>
            </a:pPr>
            <a:endParaRPr lang="en-US" sz="2800" dirty="0" smtClean="0">
              <a:solidFill>
                <a:schemeClr val="accent2"/>
              </a:solidFill>
              <a:latin typeface="Times New Roman" pitchFamily="18" charset="0"/>
              <a:cs typeface="Times New Roman" pitchFamily="18" charset="0"/>
            </a:endParaRPr>
          </a:p>
          <a:p>
            <a:pPr algn="just"/>
            <a:endParaRPr lang="en-US" sz="2800" dirty="0">
              <a:solidFill>
                <a:schemeClr val="accent2"/>
              </a:solidFill>
              <a:latin typeface="Times New Roman" pitchFamily="18" charset="0"/>
              <a:cs typeface="Times New Roman" pitchFamily="18" charset="0"/>
            </a:endParaRPr>
          </a:p>
        </p:txBody>
      </p:sp>
      <p:sp>
        <p:nvSpPr>
          <p:cNvPr id="5" name="Title 4"/>
          <p:cNvSpPr>
            <a:spLocks noGrp="1"/>
          </p:cNvSpPr>
          <p:nvPr>
            <p:ph type="title"/>
          </p:nvPr>
        </p:nvSpPr>
        <p:spPr/>
        <p:txBody>
          <a:bodyPr/>
          <a:lstStyle/>
          <a:p>
            <a:r>
              <a:rPr lang="en-US" b="1" dirty="0" smtClean="0">
                <a:solidFill>
                  <a:schemeClr val="accent2"/>
                </a:solidFill>
                <a:latin typeface="Times New Roman" pitchFamily="18" charset="0"/>
                <a:cs typeface="Times New Roman" pitchFamily="18" charset="0"/>
              </a:rPr>
              <a:t>Advantages</a:t>
            </a:r>
            <a:endParaRPr lang="en-US"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92065620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accent2"/>
                </a:solidFill>
              </a:rPr>
              <a:t>Some food like mushrooms, sliced tomatoes, whole strawberry, and raspberry require ultrafast freezing</a:t>
            </a:r>
          </a:p>
          <a:p>
            <a:r>
              <a:rPr lang="en-US" dirty="0" smtClean="0">
                <a:solidFill>
                  <a:schemeClr val="accent2"/>
                </a:solidFill>
              </a:rPr>
              <a:t>It is achieved at -60º C,</a:t>
            </a:r>
          </a:p>
          <a:p>
            <a:r>
              <a:rPr lang="en-US" dirty="0" smtClean="0">
                <a:solidFill>
                  <a:schemeClr val="accent2"/>
                </a:solidFill>
              </a:rPr>
              <a:t>The refrigerant used is liquid Nitrogen (-196</a:t>
            </a:r>
            <a:r>
              <a:rPr lang="en-US" baseline="30000" dirty="0" smtClean="0">
                <a:solidFill>
                  <a:schemeClr val="accent2"/>
                </a:solidFill>
              </a:rPr>
              <a:t>o </a:t>
            </a:r>
            <a:r>
              <a:rPr lang="en-US" dirty="0" smtClean="0">
                <a:solidFill>
                  <a:schemeClr val="accent2"/>
                </a:solidFill>
              </a:rPr>
              <a:t>C) and liquid Carbon Dioxide,</a:t>
            </a:r>
            <a:endParaRPr lang="en-US" dirty="0">
              <a:solidFill>
                <a:schemeClr val="accent2"/>
              </a:solidFill>
            </a:endParaRPr>
          </a:p>
        </p:txBody>
      </p:sp>
      <p:sp>
        <p:nvSpPr>
          <p:cNvPr id="4" name="Title 3"/>
          <p:cNvSpPr>
            <a:spLocks noGrp="1"/>
          </p:cNvSpPr>
          <p:nvPr>
            <p:ph type="title"/>
          </p:nvPr>
        </p:nvSpPr>
        <p:spPr/>
        <p:txBody>
          <a:bodyPr/>
          <a:lstStyle/>
          <a:p>
            <a:pPr algn="l"/>
            <a:r>
              <a:rPr lang="en-US" b="1" dirty="0" smtClean="0">
                <a:solidFill>
                  <a:schemeClr val="accent2"/>
                </a:solidFill>
              </a:rPr>
              <a:t>3. Cryogenic freezing</a:t>
            </a:r>
            <a:endParaRPr lang="en-US" b="1" dirty="0">
              <a:solidFill>
                <a:schemeClr val="accent2"/>
              </a:solidFill>
            </a:endParaRPr>
          </a:p>
        </p:txBody>
      </p:sp>
    </p:spTree>
    <p:extLst>
      <p:ext uri="{BB962C8B-B14F-4D97-AF65-F5344CB8AC3E}">
        <p14:creationId xmlns:p14="http://schemas.microsoft.com/office/powerpoint/2010/main" val="74292172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50000"/>
              </a:lnSpc>
            </a:pPr>
            <a:r>
              <a:rPr lang="en-US" dirty="0" smtClean="0">
                <a:solidFill>
                  <a:schemeClr val="accent2"/>
                </a:solidFill>
                <a:latin typeface="Times New Roman" pitchFamily="18" charset="0"/>
                <a:cs typeface="Times New Roman" pitchFamily="18" charset="0"/>
              </a:rPr>
              <a:t>A process where freezing is preceded by partial dehydration, </a:t>
            </a:r>
          </a:p>
          <a:p>
            <a:pPr>
              <a:lnSpc>
                <a:spcPct val="150000"/>
              </a:lnSpc>
            </a:pPr>
            <a:r>
              <a:rPr lang="en-US" dirty="0" smtClean="0">
                <a:solidFill>
                  <a:schemeClr val="accent2"/>
                </a:solidFill>
                <a:latin typeface="Times New Roman" pitchFamily="18" charset="0"/>
                <a:cs typeface="Times New Roman" pitchFamily="18" charset="0"/>
              </a:rPr>
              <a:t>In case of some fruit and vegetable about 50% moisture is removed by dehydration prior to freezing,</a:t>
            </a:r>
          </a:p>
        </p:txBody>
      </p:sp>
      <p:sp>
        <p:nvSpPr>
          <p:cNvPr id="5" name="Title 4"/>
          <p:cNvSpPr>
            <a:spLocks noGrp="1"/>
          </p:cNvSpPr>
          <p:nvPr>
            <p:ph type="title"/>
          </p:nvPr>
        </p:nvSpPr>
        <p:spPr/>
        <p:txBody>
          <a:bodyPr/>
          <a:lstStyle/>
          <a:p>
            <a:pPr algn="l"/>
            <a:r>
              <a:rPr lang="en-US" b="1" dirty="0" smtClean="0">
                <a:solidFill>
                  <a:schemeClr val="accent2"/>
                </a:solidFill>
                <a:latin typeface="Times New Roman" pitchFamily="18" charset="0"/>
                <a:cs typeface="Times New Roman" pitchFamily="18" charset="0"/>
              </a:rPr>
              <a:t>4. Dehydro Freezing</a:t>
            </a:r>
            <a:endParaRPr lang="en-US"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41367050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7162800" cy="5181600"/>
          </a:xfrm>
        </p:spPr>
        <p:txBody>
          <a:bodyPr/>
          <a:lstStyle/>
          <a:p>
            <a:pPr algn="just">
              <a:lnSpc>
                <a:spcPct val="150000"/>
              </a:lnSpc>
            </a:pPr>
            <a:r>
              <a:rPr lang="en-US" sz="2800" dirty="0" smtClean="0">
                <a:solidFill>
                  <a:schemeClr val="accent2"/>
                </a:solidFill>
                <a:latin typeface="Times New Roman" pitchFamily="18" charset="0"/>
                <a:cs typeface="Times New Roman" pitchFamily="18" charset="0"/>
              </a:rPr>
              <a:t>In this process food is first frozen at -18ºC on trays in a lower chamber of freeze dryer,</a:t>
            </a:r>
          </a:p>
          <a:p>
            <a:pPr algn="just">
              <a:lnSpc>
                <a:spcPct val="150000"/>
              </a:lnSpc>
            </a:pPr>
            <a:r>
              <a:rPr lang="en-US" sz="2800" dirty="0" smtClean="0">
                <a:solidFill>
                  <a:schemeClr val="accent2"/>
                </a:solidFill>
                <a:latin typeface="Times New Roman" pitchFamily="18" charset="0"/>
                <a:cs typeface="Times New Roman" pitchFamily="18" charset="0"/>
              </a:rPr>
              <a:t>The frozen material dried initially at 30</a:t>
            </a:r>
            <a:r>
              <a:rPr lang="en-US" sz="2800" baseline="30000" dirty="0" smtClean="0">
                <a:solidFill>
                  <a:schemeClr val="accent2"/>
                </a:solidFill>
                <a:latin typeface="Times New Roman" pitchFamily="18" charset="0"/>
                <a:cs typeface="Times New Roman" pitchFamily="18" charset="0"/>
              </a:rPr>
              <a:t>o</a:t>
            </a:r>
            <a:r>
              <a:rPr lang="en-US" sz="2800" dirty="0" smtClean="0">
                <a:solidFill>
                  <a:schemeClr val="accent2"/>
                </a:solidFill>
                <a:latin typeface="Times New Roman" pitchFamily="18" charset="0"/>
                <a:cs typeface="Times New Roman" pitchFamily="18" charset="0"/>
              </a:rPr>
              <a:t> C for 24 hours and then at 20ºC under high vacuum (0.1mm Hg) in the upper chamber,</a:t>
            </a:r>
          </a:p>
          <a:p>
            <a:pPr algn="just">
              <a:lnSpc>
                <a:spcPct val="150000"/>
              </a:lnSpc>
            </a:pPr>
            <a:r>
              <a:rPr lang="en-US" sz="2800" dirty="0" smtClean="0">
                <a:solidFill>
                  <a:schemeClr val="accent2"/>
                </a:solidFill>
                <a:latin typeface="Times New Roman" pitchFamily="18" charset="0"/>
                <a:cs typeface="Times New Roman" pitchFamily="18" charset="0"/>
              </a:rPr>
              <a:t>Product is highly hygroscopic, excellent in taste and flavor and can be reconstituted readily.</a:t>
            </a:r>
            <a:endParaRPr lang="en-US" sz="2800" dirty="0">
              <a:solidFill>
                <a:schemeClr val="accent2"/>
              </a:solidFill>
              <a:latin typeface="Times New Roman" pitchFamily="18" charset="0"/>
              <a:cs typeface="Times New Roman" pitchFamily="18" charset="0"/>
            </a:endParaRPr>
          </a:p>
        </p:txBody>
      </p:sp>
      <p:sp>
        <p:nvSpPr>
          <p:cNvPr id="5" name="Title 4"/>
          <p:cNvSpPr>
            <a:spLocks noGrp="1"/>
          </p:cNvSpPr>
          <p:nvPr>
            <p:ph type="title"/>
          </p:nvPr>
        </p:nvSpPr>
        <p:spPr>
          <a:xfrm>
            <a:off x="457200" y="228600"/>
            <a:ext cx="7162800" cy="1143000"/>
          </a:xfrm>
        </p:spPr>
        <p:txBody>
          <a:bodyPr/>
          <a:lstStyle/>
          <a:p>
            <a:pPr algn="l"/>
            <a:r>
              <a:rPr lang="en-US" sz="4000" b="1" dirty="0" smtClean="0">
                <a:solidFill>
                  <a:schemeClr val="accent2"/>
                </a:solidFill>
                <a:latin typeface="Times New Roman" pitchFamily="18" charset="0"/>
                <a:cs typeface="Times New Roman" pitchFamily="18" charset="0"/>
              </a:rPr>
              <a:t>5. Freeze Drying</a:t>
            </a:r>
            <a:endParaRPr lang="en-US" sz="4000"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88056334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Changes during Freezing</a:t>
            </a:r>
            <a:endParaRPr lang="en-US" b="1" dirty="0">
              <a:solidFill>
                <a:schemeClr val="accent2"/>
              </a:solidFill>
            </a:endParaRPr>
          </a:p>
        </p:txBody>
      </p:sp>
      <p:sp>
        <p:nvSpPr>
          <p:cNvPr id="3" name="Content Placeholder 2"/>
          <p:cNvSpPr>
            <a:spLocks noGrp="1"/>
          </p:cNvSpPr>
          <p:nvPr>
            <p:ph idx="1"/>
          </p:nvPr>
        </p:nvSpPr>
        <p:spPr/>
        <p:txBody>
          <a:bodyPr/>
          <a:lstStyle/>
          <a:p>
            <a:pPr lvl="1">
              <a:buFont typeface="Arial" pitchFamily="34" charset="0"/>
              <a:buChar char="•"/>
            </a:pPr>
            <a:r>
              <a:rPr lang="en-US" sz="2400" dirty="0" smtClean="0">
                <a:solidFill>
                  <a:schemeClr val="accent2"/>
                </a:solidFill>
                <a:latin typeface="Times New Roman" pitchFamily="18" charset="0"/>
                <a:cs typeface="Times New Roman" pitchFamily="18" charset="0"/>
              </a:rPr>
              <a:t>Quick freezing rapidly slows down the chemical and enzymatic reactions and inhibit the microbial growth.</a:t>
            </a:r>
          </a:p>
          <a:p>
            <a:pPr lvl="1">
              <a:buFont typeface="Arial" pitchFamily="34" charset="0"/>
              <a:buChar char="•"/>
            </a:pPr>
            <a:r>
              <a:rPr lang="en-US" sz="2400" dirty="0" smtClean="0">
                <a:solidFill>
                  <a:schemeClr val="accent2"/>
                </a:solidFill>
                <a:latin typeface="Times New Roman" pitchFamily="18" charset="0"/>
                <a:cs typeface="Times New Roman" pitchFamily="18" charset="0"/>
              </a:rPr>
              <a:t>Physically</a:t>
            </a:r>
          </a:p>
          <a:p>
            <a:pPr marL="1028700" lvl="1" indent="-571500">
              <a:buFont typeface="+mj-lt"/>
              <a:buAutoNum type="romanLcPeriod"/>
            </a:pPr>
            <a:r>
              <a:rPr lang="en-US" sz="2400" dirty="0" smtClean="0">
                <a:solidFill>
                  <a:schemeClr val="accent2"/>
                </a:solidFill>
                <a:latin typeface="Times New Roman" pitchFamily="18" charset="0"/>
                <a:cs typeface="Times New Roman" pitchFamily="18" charset="0"/>
              </a:rPr>
              <a:t>expansion in the volume </a:t>
            </a:r>
          </a:p>
          <a:p>
            <a:pPr marL="1028700" lvl="1" indent="-571500">
              <a:buFont typeface="+mj-lt"/>
              <a:buAutoNum type="romanLcPeriod"/>
            </a:pPr>
            <a:r>
              <a:rPr lang="en-US" sz="2400" dirty="0" smtClean="0">
                <a:solidFill>
                  <a:schemeClr val="accent2"/>
                </a:solidFill>
                <a:latin typeface="Times New Roman" pitchFamily="18" charset="0"/>
                <a:cs typeface="Times New Roman" pitchFamily="18" charset="0"/>
              </a:rPr>
              <a:t>Inferior textural quality is observed</a:t>
            </a:r>
          </a:p>
          <a:p>
            <a:pPr marL="1028700" lvl="1" indent="-571500">
              <a:buFont typeface="+mj-lt"/>
              <a:buAutoNum type="romanLcPeriod"/>
            </a:pPr>
            <a:r>
              <a:rPr lang="en-US" sz="2400" dirty="0" smtClean="0">
                <a:solidFill>
                  <a:schemeClr val="accent2"/>
                </a:solidFill>
                <a:latin typeface="Times New Roman" pitchFamily="18" charset="0"/>
                <a:cs typeface="Times New Roman" pitchFamily="18" charset="0"/>
              </a:rPr>
              <a:t>Temperature fluctuation during transportation can cause large ice crystal formation,</a:t>
            </a:r>
          </a:p>
          <a:p>
            <a:pPr marL="1028700" lvl="1" indent="-571500">
              <a:buFont typeface="+mj-lt"/>
              <a:buAutoNum type="romanLcPeriod"/>
            </a:pPr>
            <a:r>
              <a:rPr lang="en-US" sz="2400" dirty="0" smtClean="0">
                <a:solidFill>
                  <a:schemeClr val="accent2"/>
                </a:solidFill>
                <a:latin typeface="Times New Roman" pitchFamily="18" charset="0"/>
                <a:cs typeface="Times New Roman" pitchFamily="18" charset="0"/>
              </a:rPr>
              <a:t>Development of off flavor in frozen unblanched peas,</a:t>
            </a:r>
          </a:p>
          <a:p>
            <a:pPr marL="1028700" lvl="1" indent="-571500">
              <a:buFont typeface="+mj-lt"/>
              <a:buAutoNum type="romanLcPeriod"/>
            </a:pPr>
            <a:r>
              <a:rPr lang="en-US" sz="2400" dirty="0" smtClean="0">
                <a:solidFill>
                  <a:schemeClr val="accent2"/>
                </a:solidFill>
                <a:latin typeface="Times New Roman" pitchFamily="18" charset="0"/>
                <a:cs typeface="Times New Roman" pitchFamily="18" charset="0"/>
              </a:rPr>
              <a:t>Color changes as a result of Chlorophyl and pheophytin destruction,</a:t>
            </a:r>
          </a:p>
          <a:p>
            <a:pPr lvl="1">
              <a:buNone/>
            </a:pPr>
            <a:endParaRPr lang="en-US" dirty="0">
              <a:solidFill>
                <a:schemeClr val="accent2"/>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solidFill>
              </a:rPr>
              <a:t>Chemical changes occuring during freezing</a:t>
            </a:r>
            <a:endParaRPr lang="en-GB" sz="3200" b="1" dirty="0">
              <a:solidFill>
                <a:schemeClr val="accent2"/>
              </a:solidFill>
            </a:endParaRPr>
          </a:p>
        </p:txBody>
      </p:sp>
      <p:sp>
        <p:nvSpPr>
          <p:cNvPr id="3" name="Content Placeholder 2"/>
          <p:cNvSpPr>
            <a:spLocks noGrp="1"/>
          </p:cNvSpPr>
          <p:nvPr>
            <p:ph idx="1"/>
          </p:nvPr>
        </p:nvSpPr>
        <p:spPr/>
        <p:txBody>
          <a:bodyPr/>
          <a:lstStyle/>
          <a:p>
            <a:pPr algn="just"/>
            <a:r>
              <a:rPr lang="en-GB" sz="2400" dirty="0" smtClean="0">
                <a:solidFill>
                  <a:schemeClr val="accent2"/>
                </a:solidFill>
              </a:rPr>
              <a:t>Fresh </a:t>
            </a:r>
            <a:r>
              <a:rPr lang="en-GB" sz="2400" dirty="0">
                <a:solidFill>
                  <a:schemeClr val="accent2"/>
                </a:solidFill>
              </a:rPr>
              <a:t>fruits and vegetables, when harvested, continue to undergo chemical changes which can cause spoilage and deterioration of the product. This is why these products should be frozen as soon after harvest as possible and at their peak degree of ripeness.</a:t>
            </a:r>
          </a:p>
          <a:p>
            <a:pPr algn="just"/>
            <a:r>
              <a:rPr lang="en-GB" sz="2400" dirty="0">
                <a:solidFill>
                  <a:schemeClr val="accent2"/>
                </a:solidFill>
              </a:rPr>
              <a:t>Fresh produce </a:t>
            </a:r>
            <a:r>
              <a:rPr lang="en-GB" sz="2400" dirty="0" smtClean="0">
                <a:solidFill>
                  <a:schemeClr val="accent2"/>
                </a:solidFill>
              </a:rPr>
              <a:t>contain enzymes </a:t>
            </a:r>
            <a:r>
              <a:rPr lang="en-GB" sz="2400" dirty="0">
                <a:solidFill>
                  <a:schemeClr val="accent2"/>
                </a:solidFill>
              </a:rPr>
              <a:t>which cause the loss of color, loss of nutrients, </a:t>
            </a:r>
            <a:r>
              <a:rPr lang="en-GB" sz="2400" dirty="0" smtClean="0">
                <a:solidFill>
                  <a:schemeClr val="accent2"/>
                </a:solidFill>
              </a:rPr>
              <a:t>flavor, </a:t>
            </a:r>
            <a:r>
              <a:rPr lang="en-GB" sz="2400" dirty="0">
                <a:solidFill>
                  <a:schemeClr val="accent2"/>
                </a:solidFill>
              </a:rPr>
              <a:t>changes in frozen fruits and vegetables. These enzymes must be inactivated to prevent such reactions from taking place.</a:t>
            </a:r>
          </a:p>
          <a:p>
            <a:endParaRPr lang="en-GB" sz="1200" dirty="0">
              <a:solidFill>
                <a:schemeClr val="accent2"/>
              </a:solidFill>
            </a:endParaRPr>
          </a:p>
        </p:txBody>
      </p:sp>
    </p:spTree>
    <p:extLst>
      <p:ext uri="{BB962C8B-B14F-4D97-AF65-F5344CB8AC3E}">
        <p14:creationId xmlns:p14="http://schemas.microsoft.com/office/powerpoint/2010/main" val="1361063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2"/>
                </a:solidFill>
              </a:rPr>
              <a:t>Chemical changes occuring during freezing</a:t>
            </a:r>
            <a:endParaRPr lang="en-GB" sz="3200" b="1" dirty="0">
              <a:solidFill>
                <a:schemeClr val="accent2"/>
              </a:solidFill>
            </a:endParaRPr>
          </a:p>
        </p:txBody>
      </p:sp>
      <p:sp>
        <p:nvSpPr>
          <p:cNvPr id="3" name="Content Placeholder 2"/>
          <p:cNvSpPr>
            <a:spLocks noGrp="1"/>
          </p:cNvSpPr>
          <p:nvPr>
            <p:ph idx="1"/>
          </p:nvPr>
        </p:nvSpPr>
        <p:spPr/>
        <p:txBody>
          <a:bodyPr/>
          <a:lstStyle/>
          <a:p>
            <a:pPr algn="just"/>
            <a:r>
              <a:rPr lang="en-GB" sz="2400" dirty="0">
                <a:solidFill>
                  <a:schemeClr val="accent2"/>
                </a:solidFill>
              </a:rPr>
              <a:t>Enzymes in vegetables are inactivated by the blanching process. Blanching is the exposure of the vegetables to boiling water or steam for a </a:t>
            </a:r>
            <a:r>
              <a:rPr lang="en-GB" sz="2400" dirty="0" smtClean="0">
                <a:solidFill>
                  <a:schemeClr val="accent2"/>
                </a:solidFill>
              </a:rPr>
              <a:t>short </a:t>
            </a:r>
            <a:r>
              <a:rPr lang="en-GB" sz="2400" dirty="0">
                <a:solidFill>
                  <a:schemeClr val="accent2"/>
                </a:solidFill>
              </a:rPr>
              <a:t>period of time. </a:t>
            </a:r>
          </a:p>
          <a:p>
            <a:pPr algn="just"/>
            <a:r>
              <a:rPr lang="en-GB" sz="2400" dirty="0">
                <a:solidFill>
                  <a:schemeClr val="accent2"/>
                </a:solidFill>
              </a:rPr>
              <a:t>The vegetable must then be rapidly cooled in ice water to prevent it from cooking. </a:t>
            </a:r>
          </a:p>
          <a:p>
            <a:pPr algn="just"/>
            <a:r>
              <a:rPr lang="en-GB" sz="2400" dirty="0">
                <a:solidFill>
                  <a:schemeClr val="accent2"/>
                </a:solidFill>
              </a:rPr>
              <a:t>Blanching also helps to destroy microorganisms on the surface of the vegetable and to make some vegetables, such as broccoli and spinach, more compact.</a:t>
            </a:r>
          </a:p>
          <a:p>
            <a:endParaRPr lang="en-GB" dirty="0">
              <a:solidFill>
                <a:schemeClr val="accent2"/>
              </a:solidFill>
            </a:endParaRPr>
          </a:p>
        </p:txBody>
      </p:sp>
    </p:spTree>
    <p:extLst>
      <p:ext uri="{BB962C8B-B14F-4D97-AF65-F5344CB8AC3E}">
        <p14:creationId xmlns:p14="http://schemas.microsoft.com/office/powerpoint/2010/main" val="159686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Food freezing</a:t>
            </a:r>
            <a:endParaRPr lang="en-US" b="1" dirty="0">
              <a:solidFill>
                <a:schemeClr val="accent2"/>
              </a:solidFill>
            </a:endParaRPr>
          </a:p>
        </p:txBody>
      </p:sp>
      <p:sp>
        <p:nvSpPr>
          <p:cNvPr id="3" name="Content Placeholder 2"/>
          <p:cNvSpPr>
            <a:spLocks noGrp="1"/>
          </p:cNvSpPr>
          <p:nvPr>
            <p:ph idx="1"/>
          </p:nvPr>
        </p:nvSpPr>
        <p:spPr/>
        <p:txBody>
          <a:bodyPr/>
          <a:lstStyle/>
          <a:p>
            <a:r>
              <a:rPr lang="en-US" sz="2400" dirty="0" smtClean="0">
                <a:solidFill>
                  <a:schemeClr val="accent2"/>
                </a:solidFill>
              </a:rPr>
              <a:t>It is </a:t>
            </a:r>
            <a:r>
              <a:rPr lang="en-US" sz="2400" dirty="0">
                <a:solidFill>
                  <a:schemeClr val="accent2"/>
                </a:solidFill>
              </a:rPr>
              <a:t>prehistoric and </a:t>
            </a:r>
            <a:r>
              <a:rPr lang="en-US" sz="2400" dirty="0" smtClean="0">
                <a:solidFill>
                  <a:schemeClr val="accent2"/>
                </a:solidFill>
              </a:rPr>
              <a:t>cheaper </a:t>
            </a:r>
            <a:r>
              <a:rPr lang="en-US" sz="2400" dirty="0">
                <a:solidFill>
                  <a:schemeClr val="accent2"/>
                </a:solidFill>
              </a:rPr>
              <a:t>than </a:t>
            </a:r>
            <a:r>
              <a:rPr lang="en-US" sz="2400" dirty="0" smtClean="0">
                <a:solidFill>
                  <a:schemeClr val="accent2"/>
                </a:solidFill>
              </a:rPr>
              <a:t>Canning</a:t>
            </a:r>
          </a:p>
          <a:p>
            <a:r>
              <a:rPr lang="en-US" sz="2400" dirty="0" smtClean="0">
                <a:solidFill>
                  <a:schemeClr val="accent2"/>
                </a:solidFill>
              </a:rPr>
              <a:t>Storage of foods below zero</a:t>
            </a:r>
          </a:p>
          <a:p>
            <a:r>
              <a:rPr lang="en-US" sz="2400" dirty="0" smtClean="0">
                <a:solidFill>
                  <a:schemeClr val="accent2"/>
                </a:solidFill>
              </a:rPr>
              <a:t>In 1930 frozen products were introduced for US </a:t>
            </a:r>
            <a:r>
              <a:rPr lang="en-US" sz="2400" dirty="0" smtClean="0">
                <a:solidFill>
                  <a:schemeClr val="accent2"/>
                </a:solidFill>
              </a:rPr>
              <a:t>consumers.</a:t>
            </a:r>
            <a:endParaRPr lang="en-US" sz="2400" dirty="0" smtClean="0">
              <a:solidFill>
                <a:schemeClr val="accent2"/>
              </a:solidFill>
            </a:endParaRPr>
          </a:p>
          <a:p>
            <a:r>
              <a:rPr lang="en-US" sz="2400" dirty="0" smtClean="0">
                <a:solidFill>
                  <a:schemeClr val="accent2"/>
                </a:solidFill>
              </a:rPr>
              <a:t>In this method microorganisms do not </a:t>
            </a:r>
            <a:r>
              <a:rPr lang="en-US" sz="2400" dirty="0" smtClean="0">
                <a:solidFill>
                  <a:schemeClr val="accent2"/>
                </a:solidFill>
              </a:rPr>
              <a:t>multiply </a:t>
            </a:r>
            <a:r>
              <a:rPr lang="en-US" sz="2400" dirty="0" smtClean="0">
                <a:solidFill>
                  <a:schemeClr val="accent2"/>
                </a:solidFill>
              </a:rPr>
              <a:t>as they have optimum temp for </a:t>
            </a:r>
            <a:r>
              <a:rPr lang="en-US" sz="2400" dirty="0" smtClean="0">
                <a:solidFill>
                  <a:schemeClr val="accent2"/>
                </a:solidFill>
              </a:rPr>
              <a:t>growth.</a:t>
            </a:r>
            <a:endParaRPr lang="en-US" sz="2400" dirty="0" smtClean="0">
              <a:solidFill>
                <a:schemeClr val="accent2"/>
              </a:solidFill>
            </a:endParaRPr>
          </a:p>
          <a:p>
            <a:r>
              <a:rPr lang="en-US" sz="2400" dirty="0" smtClean="0">
                <a:solidFill>
                  <a:schemeClr val="accent2"/>
                </a:solidFill>
              </a:rPr>
              <a:t>Enzymes are retarded and work </a:t>
            </a:r>
            <a:r>
              <a:rPr lang="en-US" sz="2400" dirty="0" smtClean="0">
                <a:solidFill>
                  <a:schemeClr val="accent2"/>
                </a:solidFill>
              </a:rPr>
              <a:t>slowly.</a:t>
            </a:r>
            <a:endParaRPr lang="en-US" sz="2400" dirty="0" smtClean="0">
              <a:solidFill>
                <a:schemeClr val="accent2"/>
              </a:solidFill>
            </a:endParaRPr>
          </a:p>
          <a:p>
            <a:r>
              <a:rPr lang="en-US" sz="2400" dirty="0" smtClean="0">
                <a:solidFill>
                  <a:schemeClr val="accent2"/>
                </a:solidFill>
              </a:rPr>
              <a:t>Freezing fruits at -18</a:t>
            </a:r>
            <a:r>
              <a:rPr lang="en-US" sz="2400" baseline="30000" dirty="0" smtClean="0">
                <a:solidFill>
                  <a:schemeClr val="accent2"/>
                </a:solidFill>
              </a:rPr>
              <a:t>o</a:t>
            </a:r>
            <a:r>
              <a:rPr lang="en-US" sz="2400" dirty="0" smtClean="0">
                <a:solidFill>
                  <a:schemeClr val="accent2"/>
                </a:solidFill>
              </a:rPr>
              <a:t>C can be stored for 8 months &amp; vegetables for 8-12 </a:t>
            </a:r>
            <a:r>
              <a:rPr lang="en-US" sz="2400" dirty="0" smtClean="0">
                <a:solidFill>
                  <a:schemeClr val="accent2"/>
                </a:solidFill>
              </a:rPr>
              <a:t>months. </a:t>
            </a:r>
            <a:endParaRPr lang="en-US" sz="2400" dirty="0" smtClean="0">
              <a:solidFill>
                <a:schemeClr val="accent2"/>
              </a:solidFill>
            </a:endParaRPr>
          </a:p>
          <a:p>
            <a:endParaRPr lang="en-US" sz="2400" dirty="0">
              <a:solidFill>
                <a:schemeClr val="accen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solidFill>
              </a:rPr>
              <a:t>Chemical changes occuring during freezing</a:t>
            </a:r>
            <a:endParaRPr lang="en-GB" b="1" dirty="0">
              <a:solidFill>
                <a:schemeClr val="accent2"/>
              </a:solidFill>
            </a:endParaRPr>
          </a:p>
        </p:txBody>
      </p:sp>
      <p:sp>
        <p:nvSpPr>
          <p:cNvPr id="3" name="Content Placeholder 2"/>
          <p:cNvSpPr>
            <a:spLocks noGrp="1"/>
          </p:cNvSpPr>
          <p:nvPr>
            <p:ph idx="1"/>
          </p:nvPr>
        </p:nvSpPr>
        <p:spPr/>
        <p:txBody>
          <a:bodyPr/>
          <a:lstStyle/>
          <a:p>
            <a:pPr algn="just"/>
            <a:r>
              <a:rPr lang="en-GB" dirty="0">
                <a:solidFill>
                  <a:schemeClr val="accent2"/>
                </a:solidFill>
              </a:rPr>
              <a:t>The major problem associated with enzymes in fruits is the development of brown colors and loss of </a:t>
            </a:r>
            <a:r>
              <a:rPr lang="en-GB" dirty="0" smtClean="0">
                <a:solidFill>
                  <a:schemeClr val="accent2"/>
                </a:solidFill>
              </a:rPr>
              <a:t>vitamin-C</a:t>
            </a:r>
            <a:r>
              <a:rPr lang="en-GB" dirty="0">
                <a:solidFill>
                  <a:schemeClr val="accent2"/>
                </a:solidFill>
              </a:rPr>
              <a:t>. </a:t>
            </a:r>
            <a:endParaRPr lang="en-GB" dirty="0" smtClean="0">
              <a:solidFill>
                <a:schemeClr val="accent2"/>
              </a:solidFill>
            </a:endParaRPr>
          </a:p>
          <a:p>
            <a:pPr algn="just"/>
            <a:r>
              <a:rPr lang="en-GB" sz="2800" dirty="0" smtClean="0">
                <a:solidFill>
                  <a:schemeClr val="accent2"/>
                </a:solidFill>
              </a:rPr>
              <a:t>Because </a:t>
            </a:r>
            <a:r>
              <a:rPr lang="en-GB" sz="2800" dirty="0">
                <a:solidFill>
                  <a:schemeClr val="accent2"/>
                </a:solidFill>
              </a:rPr>
              <a:t>fruits are usually served raw, they are not blanched like vegetables. Instead, enzymes in frozen fruit are controlled by using chemical compounds which interfere with deteriorative chemical reactions. </a:t>
            </a:r>
            <a:endParaRPr lang="en-GB" sz="2800" dirty="0" smtClean="0">
              <a:solidFill>
                <a:schemeClr val="accent2"/>
              </a:solidFill>
            </a:endParaRPr>
          </a:p>
        </p:txBody>
      </p:sp>
    </p:spTree>
    <p:extLst>
      <p:ext uri="{BB962C8B-B14F-4D97-AF65-F5344CB8AC3E}">
        <p14:creationId xmlns:p14="http://schemas.microsoft.com/office/powerpoint/2010/main" val="878356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2"/>
                </a:solidFill>
              </a:rPr>
              <a:t>Chemical changes occuring during freezing</a:t>
            </a:r>
            <a:endParaRPr lang="en-GB" dirty="0">
              <a:solidFill>
                <a:schemeClr val="accent2"/>
              </a:solidFill>
            </a:endParaRPr>
          </a:p>
        </p:txBody>
      </p:sp>
      <p:sp>
        <p:nvSpPr>
          <p:cNvPr id="3" name="Content Placeholder 2"/>
          <p:cNvSpPr>
            <a:spLocks noGrp="1"/>
          </p:cNvSpPr>
          <p:nvPr>
            <p:ph idx="1"/>
          </p:nvPr>
        </p:nvSpPr>
        <p:spPr>
          <a:xfrm>
            <a:off x="457200" y="1371600"/>
            <a:ext cx="7162800" cy="4754563"/>
          </a:xfrm>
        </p:spPr>
        <p:txBody>
          <a:bodyPr/>
          <a:lstStyle/>
          <a:p>
            <a:pPr algn="just"/>
            <a:r>
              <a:rPr lang="en-GB" sz="2800" dirty="0">
                <a:solidFill>
                  <a:schemeClr val="accent2"/>
                </a:solidFill>
              </a:rPr>
              <a:t>The most common control chemical is ascorbic acid (vitamin C). Ascorbic acid may be used in its pure form or in commercial mixtures with sugars.</a:t>
            </a:r>
          </a:p>
          <a:p>
            <a:pPr algn="just"/>
            <a:r>
              <a:rPr lang="en-GB" sz="2800" dirty="0">
                <a:solidFill>
                  <a:schemeClr val="accent2"/>
                </a:solidFill>
              </a:rPr>
              <a:t>Some directions for freezing fruits also include temporary measures to control enzyme-activated browning. Such temporary measures include soaking the fruit in dilute vinegar solutions or coating the fruit with sugar and lemon juice. </a:t>
            </a:r>
            <a:endParaRPr lang="en-GB" sz="4800" dirty="0">
              <a:solidFill>
                <a:schemeClr val="accent2"/>
              </a:solidFill>
            </a:endParaRPr>
          </a:p>
          <a:p>
            <a:endParaRPr lang="en-GB" dirty="0">
              <a:solidFill>
                <a:schemeClr val="accent2"/>
              </a:solidFill>
            </a:endParaRPr>
          </a:p>
        </p:txBody>
      </p:sp>
    </p:spTree>
    <p:extLst>
      <p:ext uri="{BB962C8B-B14F-4D97-AF65-F5344CB8AC3E}">
        <p14:creationId xmlns:p14="http://schemas.microsoft.com/office/powerpoint/2010/main" val="3109209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2"/>
                </a:solidFill>
              </a:rPr>
              <a:t>Chemical changes occuring during freezing</a:t>
            </a:r>
            <a:endParaRPr lang="en-GB" sz="2800" dirty="0">
              <a:solidFill>
                <a:schemeClr val="accent2"/>
              </a:solidFill>
            </a:endParaRPr>
          </a:p>
        </p:txBody>
      </p:sp>
      <p:sp>
        <p:nvSpPr>
          <p:cNvPr id="3" name="Content Placeholder 2"/>
          <p:cNvSpPr>
            <a:spLocks noGrp="1"/>
          </p:cNvSpPr>
          <p:nvPr>
            <p:ph idx="1"/>
          </p:nvPr>
        </p:nvSpPr>
        <p:spPr>
          <a:xfrm>
            <a:off x="457200" y="1219200"/>
            <a:ext cx="7162800" cy="4906963"/>
          </a:xfrm>
        </p:spPr>
        <p:txBody>
          <a:bodyPr/>
          <a:lstStyle/>
          <a:p>
            <a:pPr algn="just"/>
            <a:r>
              <a:rPr lang="en-GB" sz="3600" dirty="0">
                <a:solidFill>
                  <a:schemeClr val="accent2"/>
                </a:solidFill>
              </a:rPr>
              <a:t>However, these latter methods do not prevent browning as effectively as treatment with ascorbic acid.</a:t>
            </a:r>
          </a:p>
          <a:p>
            <a:pPr algn="just"/>
            <a:r>
              <a:rPr lang="en-GB" sz="4000" dirty="0">
                <a:solidFill>
                  <a:schemeClr val="accent2"/>
                </a:solidFill>
              </a:rPr>
              <a:t>Development of rancid oxidative flavors through contact of the frozen product with air</a:t>
            </a:r>
            <a:r>
              <a:rPr lang="en-GB" sz="2800" dirty="0">
                <a:solidFill>
                  <a:schemeClr val="accent2"/>
                </a:solidFill>
              </a:rPr>
              <a:t>. </a:t>
            </a:r>
          </a:p>
          <a:p>
            <a:endParaRPr lang="en-GB" dirty="0">
              <a:solidFill>
                <a:schemeClr val="accent2"/>
              </a:solidFill>
            </a:endParaRPr>
          </a:p>
        </p:txBody>
      </p:sp>
    </p:spTree>
    <p:extLst>
      <p:ext uri="{BB962C8B-B14F-4D97-AF65-F5344CB8AC3E}">
        <p14:creationId xmlns:p14="http://schemas.microsoft.com/office/powerpoint/2010/main" val="2037492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2"/>
                </a:solidFill>
              </a:rPr>
              <a:t>Chemical changes occuring during freezing</a:t>
            </a:r>
            <a:endParaRPr lang="en-GB" sz="2800" dirty="0">
              <a:solidFill>
                <a:schemeClr val="accent2"/>
              </a:solidFill>
            </a:endParaRPr>
          </a:p>
        </p:txBody>
      </p:sp>
      <p:sp>
        <p:nvSpPr>
          <p:cNvPr id="3" name="Content Placeholder 2"/>
          <p:cNvSpPr>
            <a:spLocks noGrp="1"/>
          </p:cNvSpPr>
          <p:nvPr>
            <p:ph idx="1"/>
          </p:nvPr>
        </p:nvSpPr>
        <p:spPr/>
        <p:txBody>
          <a:bodyPr/>
          <a:lstStyle/>
          <a:p>
            <a:pPr algn="just"/>
            <a:r>
              <a:rPr lang="en-GB" dirty="0">
                <a:solidFill>
                  <a:schemeClr val="accent2"/>
                </a:solidFill>
              </a:rPr>
              <a:t>Use a wrapping material which does not permit air to pass into the product. </a:t>
            </a:r>
          </a:p>
          <a:p>
            <a:pPr algn="just"/>
            <a:r>
              <a:rPr lang="en-GB" dirty="0">
                <a:solidFill>
                  <a:schemeClr val="accent2"/>
                </a:solidFill>
              </a:rPr>
              <a:t>It is also advisable to remove as much air as possible from the freezer bag or container to reduce the amount of air in contact with the product.</a:t>
            </a:r>
          </a:p>
          <a:p>
            <a:endParaRPr lang="en-GB" sz="2000" dirty="0">
              <a:solidFill>
                <a:schemeClr val="accent2"/>
              </a:solidFill>
            </a:endParaRPr>
          </a:p>
        </p:txBody>
      </p:sp>
    </p:spTree>
    <p:extLst>
      <p:ext uri="{BB962C8B-B14F-4D97-AF65-F5344CB8AC3E}">
        <p14:creationId xmlns:p14="http://schemas.microsoft.com/office/powerpoint/2010/main" val="894357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solidFill>
                  <a:schemeClr val="accent2"/>
                </a:solidFill>
              </a:rPr>
              <a:t>Textural Changes During Freezing</a:t>
            </a:r>
            <a:endParaRPr lang="en-GB" b="1" dirty="0">
              <a:solidFill>
                <a:schemeClr val="accent2"/>
              </a:solidFill>
            </a:endParaRPr>
          </a:p>
        </p:txBody>
      </p:sp>
      <p:sp>
        <p:nvSpPr>
          <p:cNvPr id="3" name="Content Placeholder 2"/>
          <p:cNvSpPr>
            <a:spLocks noGrp="1"/>
          </p:cNvSpPr>
          <p:nvPr>
            <p:ph idx="1"/>
          </p:nvPr>
        </p:nvSpPr>
        <p:spPr/>
        <p:txBody>
          <a:bodyPr/>
          <a:lstStyle/>
          <a:p>
            <a:pPr algn="just"/>
            <a:r>
              <a:rPr lang="en-GB" dirty="0" smtClean="0">
                <a:solidFill>
                  <a:schemeClr val="accent2"/>
                </a:solidFill>
              </a:rPr>
              <a:t>Freezing </a:t>
            </a:r>
            <a:r>
              <a:rPr lang="en-GB" dirty="0">
                <a:solidFill>
                  <a:schemeClr val="accent2"/>
                </a:solidFill>
              </a:rPr>
              <a:t>fruits and vegetables actually consists of freezing the water contained in the plant cells.</a:t>
            </a:r>
          </a:p>
          <a:p>
            <a:pPr algn="just"/>
            <a:r>
              <a:rPr lang="en-GB" dirty="0">
                <a:solidFill>
                  <a:schemeClr val="accent2"/>
                </a:solidFill>
              </a:rPr>
              <a:t>When the water freezes, it expands and the ice crystals cause the cell walls to rupture. </a:t>
            </a:r>
            <a:endParaRPr lang="en-GB" dirty="0" smtClean="0">
              <a:solidFill>
                <a:schemeClr val="accent2"/>
              </a:solidFill>
            </a:endParaRPr>
          </a:p>
          <a:p>
            <a:pPr algn="just"/>
            <a:r>
              <a:rPr lang="en-GB" dirty="0" smtClean="0">
                <a:solidFill>
                  <a:schemeClr val="accent2"/>
                </a:solidFill>
              </a:rPr>
              <a:t>Consequently</a:t>
            </a:r>
            <a:r>
              <a:rPr lang="en-GB" dirty="0">
                <a:solidFill>
                  <a:schemeClr val="accent2"/>
                </a:solidFill>
              </a:rPr>
              <a:t>, the texture of the produce, when thawed, will be much softer than it was when raw. </a:t>
            </a:r>
            <a:endParaRPr lang="en-GB" dirty="0" smtClean="0">
              <a:solidFill>
                <a:schemeClr val="accent2"/>
              </a:solidFill>
            </a:endParaRPr>
          </a:p>
          <a:p>
            <a:r>
              <a:rPr lang="en-GB" sz="1600" dirty="0">
                <a:solidFill>
                  <a:schemeClr val="accent2"/>
                </a:solidFill>
              </a:rPr>
              <a:t/>
            </a:r>
            <a:br>
              <a:rPr lang="en-GB" sz="1600" dirty="0">
                <a:solidFill>
                  <a:schemeClr val="accent2"/>
                </a:solidFill>
              </a:rPr>
            </a:br>
            <a:endParaRPr lang="en-GB" sz="1600" dirty="0">
              <a:solidFill>
                <a:schemeClr val="accent2"/>
              </a:solidFill>
            </a:endParaRPr>
          </a:p>
          <a:p>
            <a:endParaRPr lang="en-GB" dirty="0">
              <a:solidFill>
                <a:schemeClr val="accent2"/>
              </a:solidFill>
            </a:endParaRPr>
          </a:p>
        </p:txBody>
      </p:sp>
    </p:spTree>
    <p:extLst>
      <p:ext uri="{BB962C8B-B14F-4D97-AF65-F5344CB8AC3E}">
        <p14:creationId xmlns:p14="http://schemas.microsoft.com/office/powerpoint/2010/main" val="3117356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solidFill>
              </a:rPr>
              <a:t>Textural changes during freezing</a:t>
            </a:r>
            <a:endParaRPr lang="en-GB" sz="3200" b="1" dirty="0">
              <a:solidFill>
                <a:schemeClr val="accent2"/>
              </a:solidFill>
            </a:endParaRPr>
          </a:p>
        </p:txBody>
      </p:sp>
      <p:sp>
        <p:nvSpPr>
          <p:cNvPr id="3" name="Content Placeholder 2"/>
          <p:cNvSpPr>
            <a:spLocks noGrp="1"/>
          </p:cNvSpPr>
          <p:nvPr>
            <p:ph idx="1"/>
          </p:nvPr>
        </p:nvSpPr>
        <p:spPr/>
        <p:txBody>
          <a:bodyPr/>
          <a:lstStyle/>
          <a:p>
            <a:pPr algn="just"/>
            <a:r>
              <a:rPr lang="en-GB" sz="3600" dirty="0">
                <a:solidFill>
                  <a:schemeClr val="accent2"/>
                </a:solidFill>
              </a:rPr>
              <a:t>This textural difference is especially noticeable in products which are usually consumed raw. </a:t>
            </a:r>
          </a:p>
          <a:p>
            <a:pPr algn="just"/>
            <a:r>
              <a:rPr lang="en-GB" sz="3600" dirty="0">
                <a:solidFill>
                  <a:schemeClr val="accent2"/>
                </a:solidFill>
              </a:rPr>
              <a:t>These changes are also less noticeable in high starch vegetables, such as peas, corn, and lima beans.</a:t>
            </a:r>
          </a:p>
          <a:p>
            <a:endParaRPr lang="en-GB" sz="2000" dirty="0">
              <a:solidFill>
                <a:schemeClr val="accent2"/>
              </a:solidFill>
            </a:endParaRPr>
          </a:p>
        </p:txBody>
      </p:sp>
    </p:spTree>
    <p:extLst>
      <p:ext uri="{BB962C8B-B14F-4D97-AF65-F5344CB8AC3E}">
        <p14:creationId xmlns:p14="http://schemas.microsoft.com/office/powerpoint/2010/main" val="1770522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chemeClr val="accent2"/>
                </a:solidFill>
              </a:rPr>
              <a:t>Textural Changes During Freezing</a:t>
            </a:r>
            <a:endParaRPr lang="en-GB" b="1" dirty="0">
              <a:solidFill>
                <a:schemeClr val="accent2"/>
              </a:solidFill>
            </a:endParaRPr>
          </a:p>
        </p:txBody>
      </p:sp>
      <p:sp>
        <p:nvSpPr>
          <p:cNvPr id="3" name="Content Placeholder 2"/>
          <p:cNvSpPr>
            <a:spLocks noGrp="1"/>
          </p:cNvSpPr>
          <p:nvPr>
            <p:ph idx="1"/>
          </p:nvPr>
        </p:nvSpPr>
        <p:spPr/>
        <p:txBody>
          <a:bodyPr/>
          <a:lstStyle/>
          <a:p>
            <a:pPr algn="just"/>
            <a:r>
              <a:rPr lang="en-GB" sz="2800" dirty="0">
                <a:solidFill>
                  <a:schemeClr val="accent2"/>
                </a:solidFill>
              </a:rPr>
              <a:t>A frozen tomato is thawed, it becomes mushy and watery. This explains why celery and lettuce are not usually frozen and is the reason for the suggestion that frozen fruits, usually consumed raw, be served before they have completely </a:t>
            </a:r>
            <a:r>
              <a:rPr lang="en-GB" sz="2800" dirty="0" smtClean="0">
                <a:solidFill>
                  <a:schemeClr val="accent2"/>
                </a:solidFill>
              </a:rPr>
              <a:t>thawed</a:t>
            </a:r>
            <a:r>
              <a:rPr lang="en-GB" sz="2800" dirty="0">
                <a:solidFill>
                  <a:schemeClr val="accent2"/>
                </a:solidFill>
              </a:rPr>
              <a:t>,</a:t>
            </a:r>
          </a:p>
          <a:p>
            <a:pPr algn="just"/>
            <a:r>
              <a:rPr lang="en-GB" sz="2800" dirty="0">
                <a:solidFill>
                  <a:schemeClr val="accent2"/>
                </a:solidFill>
              </a:rPr>
              <a:t>In the partially thawed state, the effect of freezing on the fruit tissue is less </a:t>
            </a:r>
            <a:r>
              <a:rPr lang="en-GB" sz="2800" dirty="0" smtClean="0">
                <a:solidFill>
                  <a:schemeClr val="accent2"/>
                </a:solidFill>
              </a:rPr>
              <a:t>noticeable,</a:t>
            </a:r>
            <a:endParaRPr lang="en-GB" sz="2800" dirty="0">
              <a:solidFill>
                <a:schemeClr val="accent2"/>
              </a:solidFill>
            </a:endParaRPr>
          </a:p>
          <a:p>
            <a:endParaRPr lang="en-GB" dirty="0">
              <a:solidFill>
                <a:schemeClr val="accent2"/>
              </a:solidFill>
            </a:endParaRPr>
          </a:p>
        </p:txBody>
      </p:sp>
    </p:spTree>
    <p:extLst>
      <p:ext uri="{BB962C8B-B14F-4D97-AF65-F5344CB8AC3E}">
        <p14:creationId xmlns:p14="http://schemas.microsoft.com/office/powerpoint/2010/main" val="255514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accent2"/>
                </a:solidFill>
              </a:rPr>
              <a:t>Textural changes occuring during freezing</a:t>
            </a:r>
            <a:endParaRPr lang="en-GB" sz="2400" b="1" dirty="0">
              <a:solidFill>
                <a:schemeClr val="accent2"/>
              </a:solidFill>
            </a:endParaRPr>
          </a:p>
        </p:txBody>
      </p:sp>
      <p:sp>
        <p:nvSpPr>
          <p:cNvPr id="3" name="Content Placeholder 2"/>
          <p:cNvSpPr>
            <a:spLocks noGrp="1"/>
          </p:cNvSpPr>
          <p:nvPr>
            <p:ph idx="1"/>
          </p:nvPr>
        </p:nvSpPr>
        <p:spPr/>
        <p:txBody>
          <a:bodyPr/>
          <a:lstStyle/>
          <a:p>
            <a:r>
              <a:rPr lang="en-GB" sz="4000" dirty="0">
                <a:solidFill>
                  <a:schemeClr val="accent2"/>
                </a:solidFill>
              </a:rPr>
              <a:t>Textural changes due to freezing are not as apparent in products which are cooked before eating because cooking also softens cell walls. </a:t>
            </a:r>
          </a:p>
          <a:p>
            <a:endParaRPr lang="en-GB" sz="4000" dirty="0">
              <a:solidFill>
                <a:schemeClr val="accent2"/>
              </a:solidFill>
            </a:endParaRPr>
          </a:p>
        </p:txBody>
      </p:sp>
    </p:spTree>
    <p:extLst>
      <p:ext uri="{BB962C8B-B14F-4D97-AF65-F5344CB8AC3E}">
        <p14:creationId xmlns:p14="http://schemas.microsoft.com/office/powerpoint/2010/main" val="842517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Rate of freezing</a:t>
            </a:r>
            <a:endParaRPr lang="en-GB" b="1" dirty="0">
              <a:solidFill>
                <a:schemeClr val="accent2"/>
              </a:solidFill>
            </a:endParaRPr>
          </a:p>
        </p:txBody>
      </p:sp>
      <p:sp>
        <p:nvSpPr>
          <p:cNvPr id="3" name="Content Placeholder 2"/>
          <p:cNvSpPr>
            <a:spLocks noGrp="1"/>
          </p:cNvSpPr>
          <p:nvPr>
            <p:ph idx="1"/>
          </p:nvPr>
        </p:nvSpPr>
        <p:spPr/>
        <p:txBody>
          <a:bodyPr/>
          <a:lstStyle/>
          <a:p>
            <a:pPr algn="just"/>
            <a:r>
              <a:rPr lang="en-GB" dirty="0">
                <a:solidFill>
                  <a:schemeClr val="accent2"/>
                </a:solidFill>
              </a:rPr>
              <a:t>The extent of cell wall rupture can be controlled by freezing produce as quickly as possible. </a:t>
            </a:r>
            <a:endParaRPr lang="en-GB" dirty="0" smtClean="0">
              <a:solidFill>
                <a:schemeClr val="accent2"/>
              </a:solidFill>
            </a:endParaRPr>
          </a:p>
          <a:p>
            <a:pPr algn="just"/>
            <a:r>
              <a:rPr lang="en-GB" dirty="0" smtClean="0">
                <a:solidFill>
                  <a:schemeClr val="accent2"/>
                </a:solidFill>
              </a:rPr>
              <a:t>In </a:t>
            </a:r>
            <a:r>
              <a:rPr lang="en-GB" dirty="0">
                <a:solidFill>
                  <a:schemeClr val="accent2"/>
                </a:solidFill>
              </a:rPr>
              <a:t>rapid freezing, a large number of small ice crystals are formed. These small ice crystals produce less cell wall rupture than slow freezing which produces only a few large ice crystals. </a:t>
            </a:r>
            <a:endParaRPr lang="en-GB" dirty="0" smtClean="0">
              <a:solidFill>
                <a:schemeClr val="accent2"/>
              </a:solidFill>
            </a:endParaRPr>
          </a:p>
          <a:p>
            <a:endParaRPr lang="en-GB" sz="1200" dirty="0">
              <a:solidFill>
                <a:schemeClr val="accent2"/>
              </a:solidFill>
            </a:endParaRPr>
          </a:p>
        </p:txBody>
      </p:sp>
    </p:spTree>
    <p:extLst>
      <p:ext uri="{BB962C8B-B14F-4D97-AF65-F5344CB8AC3E}">
        <p14:creationId xmlns:p14="http://schemas.microsoft.com/office/powerpoint/2010/main" val="674396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Rate of freezing</a:t>
            </a:r>
            <a:endParaRPr lang="en-GB" b="1" dirty="0">
              <a:solidFill>
                <a:schemeClr val="accent2"/>
              </a:solidFill>
            </a:endParaRPr>
          </a:p>
        </p:txBody>
      </p:sp>
      <p:sp>
        <p:nvSpPr>
          <p:cNvPr id="3" name="Content Placeholder 2"/>
          <p:cNvSpPr>
            <a:spLocks noGrp="1"/>
          </p:cNvSpPr>
          <p:nvPr>
            <p:ph idx="1"/>
          </p:nvPr>
        </p:nvSpPr>
        <p:spPr/>
        <p:txBody>
          <a:bodyPr/>
          <a:lstStyle/>
          <a:p>
            <a:pPr algn="just"/>
            <a:r>
              <a:rPr lang="en-GB" sz="2800" dirty="0">
                <a:solidFill>
                  <a:schemeClr val="accent2"/>
                </a:solidFill>
              </a:rPr>
              <a:t>This is why some home freezer manuals recommend that the temperature of the freezer be set at the coldest setting several hours before foods will be placed in the freezer. </a:t>
            </a:r>
          </a:p>
          <a:p>
            <a:pPr algn="just"/>
            <a:r>
              <a:rPr lang="en-GB" sz="2800" dirty="0">
                <a:solidFill>
                  <a:schemeClr val="accent2"/>
                </a:solidFill>
              </a:rPr>
              <a:t>Some freezer manuals tell the location of the coldest shelves in the freezer and suggest placing unfrozen products on these shelves.</a:t>
            </a:r>
          </a:p>
          <a:p>
            <a:endParaRPr lang="en-GB" sz="2000" dirty="0">
              <a:solidFill>
                <a:schemeClr val="accent2"/>
              </a:solidFill>
            </a:endParaRPr>
          </a:p>
        </p:txBody>
      </p:sp>
    </p:spTree>
    <p:extLst>
      <p:ext uri="{BB962C8B-B14F-4D97-AF65-F5344CB8AC3E}">
        <p14:creationId xmlns:p14="http://schemas.microsoft.com/office/powerpoint/2010/main" val="186791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solidFill>
              </a:rPr>
              <a:t>Freezing of Fruits &amp; Vegetables</a:t>
            </a:r>
            <a:endParaRPr lang="en-US" sz="3200" b="1" dirty="0">
              <a:solidFill>
                <a:schemeClr val="accent2"/>
              </a:solidFill>
            </a:endParaRPr>
          </a:p>
        </p:txBody>
      </p:sp>
      <p:sp>
        <p:nvSpPr>
          <p:cNvPr id="3" name="Content Placeholder 2"/>
          <p:cNvSpPr>
            <a:spLocks noGrp="1"/>
          </p:cNvSpPr>
          <p:nvPr>
            <p:ph idx="1"/>
          </p:nvPr>
        </p:nvSpPr>
        <p:spPr/>
        <p:txBody>
          <a:bodyPr/>
          <a:lstStyle/>
          <a:p>
            <a:r>
              <a:rPr lang="en-US" dirty="0" smtClean="0">
                <a:solidFill>
                  <a:schemeClr val="accent2"/>
                </a:solidFill>
              </a:rPr>
              <a:t>Quality as taste, color, flavor and </a:t>
            </a:r>
            <a:r>
              <a:rPr lang="en-US" dirty="0" smtClean="0">
                <a:solidFill>
                  <a:schemeClr val="accent2"/>
                </a:solidFill>
              </a:rPr>
              <a:t>texture.</a:t>
            </a:r>
            <a:endParaRPr lang="en-US" dirty="0" smtClean="0">
              <a:solidFill>
                <a:schemeClr val="accent2"/>
              </a:solidFill>
            </a:endParaRPr>
          </a:p>
          <a:p>
            <a:r>
              <a:rPr lang="en-US" dirty="0" smtClean="0">
                <a:solidFill>
                  <a:schemeClr val="accent2"/>
                </a:solidFill>
              </a:rPr>
              <a:t>Costly in Pakistan due to high difference in </a:t>
            </a:r>
            <a:r>
              <a:rPr lang="en-US" dirty="0" smtClean="0">
                <a:solidFill>
                  <a:schemeClr val="accent2"/>
                </a:solidFill>
              </a:rPr>
              <a:t>temperature.</a:t>
            </a:r>
            <a:endParaRPr lang="en-US" dirty="0" smtClean="0">
              <a:solidFill>
                <a:schemeClr val="accent2"/>
              </a:solidFill>
            </a:endParaRPr>
          </a:p>
          <a:p>
            <a:r>
              <a:rPr lang="en-US" dirty="0" smtClean="0">
                <a:solidFill>
                  <a:schemeClr val="accent2"/>
                </a:solidFill>
              </a:rPr>
              <a:t>Quick methods have less drip loss with small ice crystals </a:t>
            </a:r>
            <a:r>
              <a:rPr lang="en-US" dirty="0" smtClean="0">
                <a:solidFill>
                  <a:schemeClr val="accent2"/>
                </a:solidFill>
              </a:rPr>
              <a:t>formation.</a:t>
            </a:r>
            <a:endParaRPr lang="en-US" dirty="0" smtClean="0">
              <a:solidFill>
                <a:schemeClr val="accent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Rate of freezing</a:t>
            </a:r>
            <a:endParaRPr lang="en-GB" b="1" dirty="0">
              <a:solidFill>
                <a:schemeClr val="accent2"/>
              </a:solidFill>
            </a:endParaRPr>
          </a:p>
        </p:txBody>
      </p:sp>
      <p:sp>
        <p:nvSpPr>
          <p:cNvPr id="3" name="Content Placeholder 2"/>
          <p:cNvSpPr>
            <a:spLocks noGrp="1"/>
          </p:cNvSpPr>
          <p:nvPr>
            <p:ph idx="1"/>
          </p:nvPr>
        </p:nvSpPr>
        <p:spPr/>
        <p:txBody>
          <a:bodyPr/>
          <a:lstStyle/>
          <a:p>
            <a:pPr algn="just"/>
            <a:r>
              <a:rPr lang="en-GB" sz="2800" dirty="0">
                <a:solidFill>
                  <a:schemeClr val="accent2"/>
                </a:solidFill>
              </a:rPr>
              <a:t>All freezer manuals give guidelines for the maximum number of cubic feet of unfrozen product which can be frozen at one time. </a:t>
            </a:r>
            <a:endParaRPr lang="en-GB" sz="2800" dirty="0" smtClean="0">
              <a:solidFill>
                <a:schemeClr val="accent2"/>
              </a:solidFill>
            </a:endParaRPr>
          </a:p>
          <a:p>
            <a:pPr algn="just"/>
            <a:r>
              <a:rPr lang="en-GB" sz="2800" dirty="0" smtClean="0">
                <a:solidFill>
                  <a:schemeClr val="accent2"/>
                </a:solidFill>
              </a:rPr>
              <a:t>This </a:t>
            </a:r>
            <a:r>
              <a:rPr lang="en-GB" sz="2800" dirty="0">
                <a:solidFill>
                  <a:schemeClr val="accent2"/>
                </a:solidFill>
              </a:rPr>
              <a:t>is usually 2 to 3 pounds of vegetable to each cubic foot of freezer space per 24 hours. </a:t>
            </a:r>
            <a:endParaRPr lang="en-GB" sz="2800" dirty="0" smtClean="0">
              <a:solidFill>
                <a:schemeClr val="accent2"/>
              </a:solidFill>
            </a:endParaRPr>
          </a:p>
          <a:p>
            <a:pPr algn="just"/>
            <a:r>
              <a:rPr lang="en-GB" sz="2800" dirty="0" smtClean="0">
                <a:solidFill>
                  <a:schemeClr val="accent2"/>
                </a:solidFill>
              </a:rPr>
              <a:t>Overloading </a:t>
            </a:r>
            <a:r>
              <a:rPr lang="en-GB" sz="2800" dirty="0">
                <a:solidFill>
                  <a:schemeClr val="accent2"/>
                </a:solidFill>
              </a:rPr>
              <a:t>the freezer with unfrozen products will result in a long, slow freeze and a poor quality product.</a:t>
            </a:r>
          </a:p>
          <a:p>
            <a:endParaRPr lang="en-GB" sz="1600" dirty="0">
              <a:solidFill>
                <a:schemeClr val="accent2"/>
              </a:solidFill>
            </a:endParaRPr>
          </a:p>
        </p:txBody>
      </p:sp>
    </p:spTree>
    <p:extLst>
      <p:ext uri="{BB962C8B-B14F-4D97-AF65-F5344CB8AC3E}">
        <p14:creationId xmlns:p14="http://schemas.microsoft.com/office/powerpoint/2010/main" val="1217206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solidFill>
              </a:rPr>
              <a:t>Changes caused by fluctuating Temperature</a:t>
            </a:r>
            <a:endParaRPr lang="en-GB" sz="3200" b="1" dirty="0">
              <a:solidFill>
                <a:schemeClr val="accent2"/>
              </a:solidFill>
            </a:endParaRPr>
          </a:p>
        </p:txBody>
      </p:sp>
      <p:sp>
        <p:nvSpPr>
          <p:cNvPr id="3" name="Content Placeholder 2"/>
          <p:cNvSpPr>
            <a:spLocks noGrp="1"/>
          </p:cNvSpPr>
          <p:nvPr>
            <p:ph idx="1"/>
          </p:nvPr>
        </p:nvSpPr>
        <p:spPr/>
        <p:txBody>
          <a:bodyPr/>
          <a:lstStyle/>
          <a:p>
            <a:pPr algn="just"/>
            <a:r>
              <a:rPr lang="en-GB" dirty="0">
                <a:solidFill>
                  <a:schemeClr val="accent2"/>
                </a:solidFill>
              </a:rPr>
              <a:t>To maintain top quality, frozen fruits and vegetables should be stored at 0°F or lower. </a:t>
            </a:r>
            <a:endParaRPr lang="en-GB" dirty="0" smtClean="0">
              <a:solidFill>
                <a:schemeClr val="accent2"/>
              </a:solidFill>
            </a:endParaRPr>
          </a:p>
          <a:p>
            <a:pPr algn="just"/>
            <a:r>
              <a:rPr lang="en-GB" dirty="0" smtClean="0">
                <a:solidFill>
                  <a:schemeClr val="accent2"/>
                </a:solidFill>
              </a:rPr>
              <a:t>This </a:t>
            </a:r>
            <a:r>
              <a:rPr lang="en-GB" dirty="0">
                <a:solidFill>
                  <a:schemeClr val="accent2"/>
                </a:solidFill>
              </a:rPr>
              <a:t>temperature is attainable in separate freezer units and in some combination refrigerator-freezers. A freezer thermometer can help you determine the actual temperature of your freezer. </a:t>
            </a:r>
            <a:endParaRPr lang="en-GB" dirty="0" smtClean="0">
              <a:solidFill>
                <a:schemeClr val="accent2"/>
              </a:solidFill>
            </a:endParaRPr>
          </a:p>
          <a:p>
            <a:endParaRPr lang="en-GB" sz="1600" dirty="0">
              <a:solidFill>
                <a:schemeClr val="accent2"/>
              </a:solidFill>
            </a:endParaRPr>
          </a:p>
        </p:txBody>
      </p:sp>
    </p:spTree>
    <p:extLst>
      <p:ext uri="{BB962C8B-B14F-4D97-AF65-F5344CB8AC3E}">
        <p14:creationId xmlns:p14="http://schemas.microsoft.com/office/powerpoint/2010/main" val="678164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Temperature </a:t>
            </a:r>
            <a:r>
              <a:rPr lang="en-US" b="1" dirty="0" smtClean="0">
                <a:solidFill>
                  <a:schemeClr val="accent2"/>
                </a:solidFill>
              </a:rPr>
              <a:t>Fluctuating</a:t>
            </a:r>
            <a:endParaRPr lang="en-GB" b="1" dirty="0">
              <a:solidFill>
                <a:schemeClr val="accent2"/>
              </a:solidFill>
            </a:endParaRPr>
          </a:p>
        </p:txBody>
      </p:sp>
      <p:sp>
        <p:nvSpPr>
          <p:cNvPr id="3" name="Content Placeholder 2"/>
          <p:cNvSpPr>
            <a:spLocks noGrp="1"/>
          </p:cNvSpPr>
          <p:nvPr>
            <p:ph idx="1"/>
          </p:nvPr>
        </p:nvSpPr>
        <p:spPr/>
        <p:txBody>
          <a:bodyPr/>
          <a:lstStyle/>
          <a:p>
            <a:pPr algn="just"/>
            <a:r>
              <a:rPr lang="en-GB" dirty="0">
                <a:solidFill>
                  <a:schemeClr val="accent2"/>
                </a:solidFill>
              </a:rPr>
              <a:t>If your freezer has number temperature settings, such as from 1 to 9, check the manual to see what settings are recommended for different uses.</a:t>
            </a:r>
          </a:p>
          <a:p>
            <a:pPr algn="just"/>
            <a:r>
              <a:rPr lang="en-GB" dirty="0">
                <a:solidFill>
                  <a:schemeClr val="accent2"/>
                </a:solidFill>
              </a:rPr>
              <a:t>Storing frozen foods at temperatures higher than 0°F increases the rate at which deteriorative reactions can take place and can shorten the shelf life of frozen foods. </a:t>
            </a:r>
          </a:p>
          <a:p>
            <a:endParaRPr lang="en-GB" dirty="0">
              <a:solidFill>
                <a:schemeClr val="accent2"/>
              </a:solidFill>
            </a:endParaRPr>
          </a:p>
        </p:txBody>
      </p:sp>
    </p:spTree>
    <p:extLst>
      <p:ext uri="{BB962C8B-B14F-4D97-AF65-F5344CB8AC3E}">
        <p14:creationId xmlns:p14="http://schemas.microsoft.com/office/powerpoint/2010/main" val="907369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Temperature </a:t>
            </a:r>
            <a:r>
              <a:rPr lang="en-US" b="1" dirty="0" smtClean="0">
                <a:solidFill>
                  <a:schemeClr val="accent2"/>
                </a:solidFill>
              </a:rPr>
              <a:t>fluctuation</a:t>
            </a:r>
            <a:endParaRPr lang="en-GB" b="1" dirty="0">
              <a:solidFill>
                <a:schemeClr val="accent2"/>
              </a:solidFill>
            </a:endParaRPr>
          </a:p>
        </p:txBody>
      </p:sp>
      <p:sp>
        <p:nvSpPr>
          <p:cNvPr id="3" name="Content Placeholder 2"/>
          <p:cNvSpPr>
            <a:spLocks noGrp="1"/>
          </p:cNvSpPr>
          <p:nvPr>
            <p:ph idx="1"/>
          </p:nvPr>
        </p:nvSpPr>
        <p:spPr/>
        <p:txBody>
          <a:bodyPr/>
          <a:lstStyle/>
          <a:p>
            <a:r>
              <a:rPr lang="en-GB" sz="2800" dirty="0">
                <a:solidFill>
                  <a:schemeClr val="accent2"/>
                </a:solidFill>
              </a:rPr>
              <a:t>Do not attempt to save energy in your home by raising the temperature of frozen food storage above 0°F.</a:t>
            </a:r>
          </a:p>
          <a:p>
            <a:r>
              <a:rPr lang="en-GB" dirty="0">
                <a:solidFill>
                  <a:schemeClr val="accent2"/>
                </a:solidFill>
              </a:rPr>
              <a:t>Fluctuating temperatures in the freezer can cause the migration of water vapor from the product to the surface of the container. This defect is sometimes found in commercially frozen foods which have been improperly </a:t>
            </a:r>
            <a:r>
              <a:rPr lang="en-GB" dirty="0" smtClean="0">
                <a:solidFill>
                  <a:schemeClr val="accent2"/>
                </a:solidFill>
              </a:rPr>
              <a:t>handled,</a:t>
            </a:r>
            <a:endParaRPr lang="en-GB" dirty="0">
              <a:solidFill>
                <a:schemeClr val="accent2"/>
              </a:solidFill>
            </a:endParaRPr>
          </a:p>
          <a:p>
            <a:endParaRPr lang="en-GB" dirty="0">
              <a:solidFill>
                <a:schemeClr val="accent2"/>
              </a:solidFill>
            </a:endParaRPr>
          </a:p>
        </p:txBody>
      </p:sp>
    </p:spTree>
    <p:extLst>
      <p:ext uri="{BB962C8B-B14F-4D97-AF65-F5344CB8AC3E}">
        <p14:creationId xmlns:p14="http://schemas.microsoft.com/office/powerpoint/2010/main" val="1251556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868362"/>
          </a:xfrm>
        </p:spPr>
        <p:txBody>
          <a:bodyPr/>
          <a:lstStyle/>
          <a:p>
            <a:r>
              <a:rPr lang="en-US" b="1" dirty="0" smtClean="0">
                <a:solidFill>
                  <a:schemeClr val="accent2"/>
                </a:solidFill>
              </a:rPr>
              <a:t>Recrystallization</a:t>
            </a:r>
            <a:endParaRPr lang="en-US" b="1" dirty="0">
              <a:solidFill>
                <a:schemeClr val="accent2"/>
              </a:solidFill>
            </a:endParaRPr>
          </a:p>
        </p:txBody>
      </p:sp>
      <p:sp>
        <p:nvSpPr>
          <p:cNvPr id="3" name="Content Placeholder 2"/>
          <p:cNvSpPr>
            <a:spLocks noGrp="1"/>
          </p:cNvSpPr>
          <p:nvPr>
            <p:ph idx="1"/>
          </p:nvPr>
        </p:nvSpPr>
        <p:spPr>
          <a:xfrm>
            <a:off x="457200" y="1112837"/>
            <a:ext cx="7162800" cy="5059363"/>
          </a:xfrm>
        </p:spPr>
        <p:txBody>
          <a:bodyPr/>
          <a:lstStyle/>
          <a:p>
            <a:r>
              <a:rPr lang="en-US" sz="4000" dirty="0" smtClean="0">
                <a:solidFill>
                  <a:schemeClr val="accent2"/>
                </a:solidFill>
                <a:latin typeface="Times New Roman" pitchFamily="18" charset="0"/>
                <a:cs typeface="Times New Roman" pitchFamily="18" charset="0"/>
              </a:rPr>
              <a:t>A physical change in which many small ice crystals combine to form a smaller number of large crystals,</a:t>
            </a:r>
          </a:p>
          <a:p>
            <a:r>
              <a:rPr lang="en-US" sz="4000" dirty="0" smtClean="0">
                <a:solidFill>
                  <a:schemeClr val="accent2"/>
                </a:solidFill>
                <a:latin typeface="Times New Roman" pitchFamily="18" charset="0"/>
                <a:cs typeface="Times New Roman" pitchFamily="18" charset="0"/>
              </a:rPr>
              <a:t>Temperature fluctuations and longer storage enhance recrystallization,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Recrystalization</a:t>
            </a:r>
            <a:endParaRPr lang="en-GB" b="1" dirty="0">
              <a:solidFill>
                <a:schemeClr val="accent2"/>
              </a:solidFill>
            </a:endParaRPr>
          </a:p>
        </p:txBody>
      </p:sp>
      <p:sp>
        <p:nvSpPr>
          <p:cNvPr id="3" name="Content Placeholder 2"/>
          <p:cNvSpPr>
            <a:spLocks noGrp="1"/>
          </p:cNvSpPr>
          <p:nvPr>
            <p:ph idx="1"/>
          </p:nvPr>
        </p:nvSpPr>
        <p:spPr/>
        <p:txBody>
          <a:bodyPr/>
          <a:lstStyle/>
          <a:p>
            <a:r>
              <a:rPr lang="en-US" sz="3600" dirty="0">
                <a:solidFill>
                  <a:schemeClr val="accent2"/>
                </a:solidFill>
                <a:latin typeface="Times New Roman" pitchFamily="18" charset="0"/>
                <a:cs typeface="Times New Roman" pitchFamily="18" charset="0"/>
              </a:rPr>
              <a:t>It also occur in the early stages of thawing where  it damage the plant cells, the end result is decreased quality,</a:t>
            </a:r>
          </a:p>
          <a:p>
            <a:r>
              <a:rPr lang="en-US" sz="3600" dirty="0">
                <a:solidFill>
                  <a:schemeClr val="accent2"/>
                </a:solidFill>
                <a:latin typeface="Times New Roman" pitchFamily="18" charset="0"/>
                <a:cs typeface="Times New Roman" pitchFamily="18" charset="0"/>
              </a:rPr>
              <a:t>Large molecular weight compounds such as gums and modified cellulose physically inhibit the growth of ice crystals,</a:t>
            </a:r>
          </a:p>
          <a:p>
            <a:endParaRPr lang="en-GB" sz="2000" dirty="0">
              <a:solidFill>
                <a:schemeClr val="accent2"/>
              </a:solidFill>
            </a:endParaRPr>
          </a:p>
        </p:txBody>
      </p:sp>
    </p:spTree>
    <p:extLst>
      <p:ext uri="{BB962C8B-B14F-4D97-AF65-F5344CB8AC3E}">
        <p14:creationId xmlns:p14="http://schemas.microsoft.com/office/powerpoint/2010/main" val="2820678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accent2"/>
                </a:solidFill>
              </a:rPr>
              <a:t>Microbial growth in freezer</a:t>
            </a:r>
            <a:endParaRPr lang="en-GB" sz="4000" b="1" dirty="0">
              <a:solidFill>
                <a:schemeClr val="accent2"/>
              </a:solidFill>
            </a:endParaRPr>
          </a:p>
        </p:txBody>
      </p:sp>
      <p:sp>
        <p:nvSpPr>
          <p:cNvPr id="3" name="Content Placeholder 2"/>
          <p:cNvSpPr>
            <a:spLocks noGrp="1"/>
          </p:cNvSpPr>
          <p:nvPr>
            <p:ph idx="1"/>
          </p:nvPr>
        </p:nvSpPr>
        <p:spPr/>
        <p:txBody>
          <a:bodyPr/>
          <a:lstStyle/>
          <a:p>
            <a:r>
              <a:rPr lang="en-GB" sz="2000" dirty="0">
                <a:solidFill>
                  <a:schemeClr val="accent2"/>
                </a:solidFill>
              </a:rPr>
              <a:t>The freezing process does not actually destroy the microorganisms which may be present on fruits and vegetables. </a:t>
            </a:r>
            <a:endParaRPr lang="en-GB" sz="2000" dirty="0" smtClean="0">
              <a:solidFill>
                <a:schemeClr val="accent2"/>
              </a:solidFill>
            </a:endParaRPr>
          </a:p>
          <a:p>
            <a:r>
              <a:rPr lang="en-GB" sz="2000" dirty="0" smtClean="0">
                <a:solidFill>
                  <a:schemeClr val="accent2"/>
                </a:solidFill>
              </a:rPr>
              <a:t>While </a:t>
            </a:r>
            <a:r>
              <a:rPr lang="en-GB" sz="2000" dirty="0">
                <a:solidFill>
                  <a:schemeClr val="accent2"/>
                </a:solidFill>
              </a:rPr>
              <a:t>blanching destroys some microorganisms and there is a gradual decline in the number of these </a:t>
            </a:r>
            <a:r>
              <a:rPr lang="en-GB" sz="2000" dirty="0" smtClean="0">
                <a:solidFill>
                  <a:schemeClr val="accent2"/>
                </a:solidFill>
              </a:rPr>
              <a:t>micro organisms </a:t>
            </a:r>
            <a:r>
              <a:rPr lang="en-GB" sz="2000" dirty="0">
                <a:solidFill>
                  <a:schemeClr val="accent2"/>
                </a:solidFill>
              </a:rPr>
              <a:t>during freezer storage, </a:t>
            </a:r>
            <a:endParaRPr lang="en-GB" sz="2000" dirty="0" smtClean="0">
              <a:solidFill>
                <a:schemeClr val="accent2"/>
              </a:solidFill>
            </a:endParaRPr>
          </a:p>
          <a:p>
            <a:r>
              <a:rPr lang="en-GB" sz="2000" dirty="0" smtClean="0">
                <a:solidFill>
                  <a:schemeClr val="accent2"/>
                </a:solidFill>
              </a:rPr>
              <a:t>sufficient </a:t>
            </a:r>
            <a:r>
              <a:rPr lang="en-GB" sz="2000" dirty="0">
                <a:solidFill>
                  <a:schemeClr val="accent2"/>
                </a:solidFill>
              </a:rPr>
              <a:t>populations are still present to multiply in numbers and cause spoilage of the product when it </a:t>
            </a:r>
            <a:r>
              <a:rPr lang="en-GB" sz="2000" dirty="0" smtClean="0">
                <a:solidFill>
                  <a:schemeClr val="accent2"/>
                </a:solidFill>
              </a:rPr>
              <a:t>thawed. </a:t>
            </a:r>
          </a:p>
          <a:p>
            <a:r>
              <a:rPr lang="en-GB" sz="2000" dirty="0" smtClean="0">
                <a:solidFill>
                  <a:schemeClr val="accent2"/>
                </a:solidFill>
              </a:rPr>
              <a:t>For </a:t>
            </a:r>
            <a:r>
              <a:rPr lang="en-GB" sz="2000" dirty="0">
                <a:solidFill>
                  <a:schemeClr val="accent2"/>
                </a:solidFill>
              </a:rPr>
              <a:t>this reason it is necessary to carefully inspect any frozen products which have accidentally thawed by the freezer going off or the freezer door being left open.</a:t>
            </a:r>
          </a:p>
          <a:p>
            <a:endParaRPr lang="en-GB" sz="2000" dirty="0">
              <a:solidFill>
                <a:schemeClr val="accent2"/>
              </a:solidFill>
            </a:endParaRPr>
          </a:p>
        </p:txBody>
      </p:sp>
    </p:spTree>
    <p:extLst>
      <p:ext uri="{BB962C8B-B14F-4D97-AF65-F5344CB8AC3E}">
        <p14:creationId xmlns:p14="http://schemas.microsoft.com/office/powerpoint/2010/main" val="2613342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accent2"/>
                </a:solidFill>
                <a:latin typeface="Times New Roman" pitchFamily="18" charset="0"/>
                <a:cs typeface="Times New Roman" pitchFamily="18" charset="0"/>
              </a:rPr>
              <a:t>Sublimation</a:t>
            </a:r>
            <a:endParaRPr lang="en-US" sz="4000"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800" dirty="0" smtClean="0">
                <a:solidFill>
                  <a:schemeClr val="accent2"/>
                </a:solidFill>
                <a:latin typeface="Times New Roman" pitchFamily="18" charset="0"/>
                <a:cs typeface="Times New Roman" pitchFamily="18" charset="0"/>
              </a:rPr>
              <a:t>It is the transformation of a substance directly from the solid to gas phase without passing through the intermediate liquid phase,</a:t>
            </a:r>
          </a:p>
          <a:p>
            <a:r>
              <a:rPr lang="en-US" sz="2800" dirty="0" smtClean="0">
                <a:solidFill>
                  <a:schemeClr val="accent2"/>
                </a:solidFill>
                <a:latin typeface="Times New Roman" pitchFamily="18" charset="0"/>
                <a:cs typeface="Times New Roman" pitchFamily="18" charset="0"/>
              </a:rPr>
              <a:t>Freeze burn is caused by sublimation of ice from the surface of the food into the air inside the freezer,</a:t>
            </a:r>
          </a:p>
          <a:p>
            <a:r>
              <a:rPr lang="en-US" sz="2800" dirty="0" smtClean="0">
                <a:solidFill>
                  <a:schemeClr val="accent2"/>
                </a:solidFill>
                <a:latin typeface="Times New Roman" pitchFamily="18" charset="0"/>
                <a:cs typeface="Times New Roman" pitchFamily="18" charset="0"/>
              </a:rPr>
              <a:t>Freeze burn severely effect the quality that food has to be discarded,</a:t>
            </a:r>
            <a:endParaRPr lang="en-US" sz="2800" dirty="0">
              <a:solidFill>
                <a:schemeClr val="accent2"/>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Cont</a:t>
            </a:r>
            <a:r>
              <a:rPr lang="en-US" dirty="0" smtClean="0"/>
              <a:t>…</a:t>
            </a:r>
            <a:endParaRPr lang="en-US" dirty="0"/>
          </a:p>
        </p:txBody>
      </p:sp>
      <p:sp>
        <p:nvSpPr>
          <p:cNvPr id="3" name="Content Placeholder 2"/>
          <p:cNvSpPr>
            <a:spLocks noGrp="1"/>
          </p:cNvSpPr>
          <p:nvPr>
            <p:ph idx="1"/>
          </p:nvPr>
        </p:nvSpPr>
        <p:spPr/>
        <p:txBody>
          <a:bodyPr/>
          <a:lstStyle/>
          <a:p>
            <a:pPr>
              <a:lnSpc>
                <a:spcPct val="150000"/>
              </a:lnSpc>
            </a:pPr>
            <a:r>
              <a:rPr lang="en-US" sz="2800" dirty="0" smtClean="0">
                <a:latin typeface="Times New Roman" pitchFamily="18" charset="0"/>
                <a:cs typeface="Times New Roman" pitchFamily="18" charset="0"/>
              </a:rPr>
              <a:t>The freeze burnt food appearas to be dry, Grainy and surface has brown spots,</a:t>
            </a:r>
          </a:p>
          <a:p>
            <a:pPr>
              <a:lnSpc>
                <a:spcPct val="150000"/>
              </a:lnSpc>
            </a:pPr>
            <a:r>
              <a:rPr lang="en-US" sz="2800" dirty="0" smtClean="0">
                <a:latin typeface="Times New Roman" pitchFamily="18" charset="0"/>
                <a:cs typeface="Times New Roman" pitchFamily="18" charset="0"/>
              </a:rPr>
              <a:t>where it accelerate the further deterioration</a:t>
            </a:r>
          </a:p>
          <a:p>
            <a:pPr>
              <a:lnSpc>
                <a:spcPct val="150000"/>
              </a:lnSpc>
            </a:pPr>
            <a:r>
              <a:rPr lang="en-US" sz="2800" dirty="0" smtClean="0">
                <a:latin typeface="Times New Roman" pitchFamily="18" charset="0"/>
                <a:cs typeface="Times New Roman" pitchFamily="18" charset="0"/>
              </a:rPr>
              <a:t>The most effective preventive measure is </a:t>
            </a:r>
            <a:r>
              <a:rPr lang="en-US" sz="2800" dirty="0" err="1" smtClean="0">
                <a:latin typeface="Times New Roman" pitchFamily="18" charset="0"/>
                <a:cs typeface="Times New Roman" pitchFamily="18" charset="0"/>
              </a:rPr>
              <a:t>prorper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packagong</a:t>
            </a:r>
            <a:r>
              <a:rPr lang="en-US" sz="2800" dirty="0" smtClean="0">
                <a:latin typeface="Times New Roman" pitchFamily="18" charset="0"/>
                <a:cs typeface="Times New Roman" pitchFamily="18" charset="0"/>
              </a:rPr>
              <a:t> of foods into moisture proof materials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chemeClr val="accent2"/>
                </a:solidFill>
              </a:rPr>
              <a:t>Cont…</a:t>
            </a:r>
            <a:endParaRPr lang="en-US" sz="4000" b="1" dirty="0">
              <a:solidFill>
                <a:schemeClr val="accent2"/>
              </a:solidFill>
            </a:endParaRPr>
          </a:p>
        </p:txBody>
      </p:sp>
      <p:sp>
        <p:nvSpPr>
          <p:cNvPr id="3" name="Content Placeholder 2"/>
          <p:cNvSpPr>
            <a:spLocks noGrp="1"/>
          </p:cNvSpPr>
          <p:nvPr>
            <p:ph idx="1"/>
          </p:nvPr>
        </p:nvSpPr>
        <p:spPr/>
        <p:txBody>
          <a:bodyPr/>
          <a:lstStyle/>
          <a:p>
            <a:pPr algn="just">
              <a:lnSpc>
                <a:spcPct val="150000"/>
              </a:lnSpc>
            </a:pPr>
            <a:r>
              <a:rPr lang="en-US" sz="3600" dirty="0" smtClean="0">
                <a:solidFill>
                  <a:schemeClr val="accent2"/>
                </a:solidFill>
                <a:latin typeface="Times New Roman" pitchFamily="18" charset="0"/>
                <a:cs typeface="Times New Roman" pitchFamily="18" charset="0"/>
              </a:rPr>
              <a:t>Proper labeling of packaging materials with storage dates and keeping a list on display to freezer can reduce the chances of freeze burn,</a:t>
            </a:r>
            <a:endParaRPr lang="en-US" sz="3600" dirty="0">
              <a:solidFill>
                <a:schemeClr val="accent2"/>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2"/>
                </a:solidFill>
              </a:rPr>
              <a:t>Bases of freezing Equipments</a:t>
            </a:r>
            <a:endParaRPr lang="en-GB" b="1" dirty="0">
              <a:solidFill>
                <a:schemeClr val="accent2"/>
              </a:solidFill>
            </a:endParaRPr>
          </a:p>
        </p:txBody>
      </p:sp>
      <p:sp>
        <p:nvSpPr>
          <p:cNvPr id="3" name="Content Placeholder 2"/>
          <p:cNvSpPr>
            <a:spLocks noGrp="1"/>
          </p:cNvSpPr>
          <p:nvPr>
            <p:ph idx="1"/>
          </p:nvPr>
        </p:nvSpPr>
        <p:spPr/>
        <p:txBody>
          <a:bodyPr/>
          <a:lstStyle/>
          <a:p>
            <a:pPr marL="0" indent="0">
              <a:buNone/>
            </a:pPr>
            <a:r>
              <a:rPr lang="en-GB" sz="2000" dirty="0">
                <a:solidFill>
                  <a:schemeClr val="accent2"/>
                </a:solidFill>
              </a:rPr>
              <a:t>According to the heat-transfer method, there are basically three main types of equipment:</a:t>
            </a:r>
          </a:p>
          <a:p>
            <a:r>
              <a:rPr lang="en-GB" sz="2000" b="1" dirty="0">
                <a:solidFill>
                  <a:schemeClr val="accent2"/>
                </a:solidFill>
              </a:rPr>
              <a:t>Air-blast freezers:</a:t>
            </a:r>
            <a:r>
              <a:rPr lang="en-GB" sz="2000" dirty="0">
                <a:solidFill>
                  <a:schemeClr val="accent2"/>
                </a:solidFill>
              </a:rPr>
              <a:t> which use air for heat transfer. Because air is the most common freezing media, this method of heat transfer has probably the largest range of designs. </a:t>
            </a:r>
          </a:p>
          <a:p>
            <a:r>
              <a:rPr lang="en-GB" sz="2000" b="1" dirty="0">
                <a:solidFill>
                  <a:schemeClr val="accent2"/>
                </a:solidFill>
              </a:rPr>
              <a:t>Contact freezers:</a:t>
            </a:r>
            <a:r>
              <a:rPr lang="en-GB" sz="2000" dirty="0">
                <a:solidFill>
                  <a:schemeClr val="accent2"/>
                </a:solidFill>
              </a:rPr>
              <a:t> Heat transfers occurs through conduction. A refrigerated surface is placed in direct contact with the product or package to carry away the heat. Alternatively, the product is immersed in a cold liquid—brine.</a:t>
            </a:r>
          </a:p>
          <a:p>
            <a:r>
              <a:rPr lang="en-GB" sz="2000" b="1" dirty="0">
                <a:solidFill>
                  <a:schemeClr val="accent2"/>
                </a:solidFill>
              </a:rPr>
              <a:t>Cryogenic freezers:</a:t>
            </a:r>
            <a:r>
              <a:rPr lang="en-GB" sz="2000" dirty="0">
                <a:solidFill>
                  <a:schemeClr val="accent2"/>
                </a:solidFill>
              </a:rPr>
              <a:t> These freezers use liquid </a:t>
            </a:r>
            <a:r>
              <a:rPr lang="en-GB" sz="2000" dirty="0" smtClean="0">
                <a:solidFill>
                  <a:schemeClr val="accent2"/>
                </a:solidFill>
              </a:rPr>
              <a:t>gases </a:t>
            </a:r>
            <a:r>
              <a:rPr lang="en-GB" sz="2000" dirty="0">
                <a:solidFill>
                  <a:schemeClr val="accent2"/>
                </a:solidFill>
              </a:rPr>
              <a:t>nitrogen or carbon dioxide to produce vapors that precool and freeze the products.</a:t>
            </a:r>
          </a:p>
          <a:p>
            <a:endParaRPr lang="en-GB" sz="2800" dirty="0">
              <a:solidFill>
                <a:schemeClr val="accent2"/>
              </a:solidFill>
            </a:endParaRPr>
          </a:p>
        </p:txBody>
      </p:sp>
    </p:spTree>
    <p:extLst>
      <p:ext uri="{BB962C8B-B14F-4D97-AF65-F5344CB8AC3E}">
        <p14:creationId xmlns:p14="http://schemas.microsoft.com/office/powerpoint/2010/main" val="514139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Denaturation</a:t>
            </a:r>
            <a:endParaRPr lang="en-US" b="1" dirty="0">
              <a:solidFill>
                <a:schemeClr val="accent2"/>
              </a:solidFill>
            </a:endParaRPr>
          </a:p>
        </p:txBody>
      </p:sp>
      <p:sp>
        <p:nvSpPr>
          <p:cNvPr id="3" name="Content Placeholder 2"/>
          <p:cNvSpPr>
            <a:spLocks noGrp="1"/>
          </p:cNvSpPr>
          <p:nvPr>
            <p:ph idx="1"/>
          </p:nvPr>
        </p:nvSpPr>
        <p:spPr/>
        <p:txBody>
          <a:bodyPr/>
          <a:lstStyle/>
          <a:p>
            <a:pPr algn="just"/>
            <a:r>
              <a:rPr lang="en-US" dirty="0" smtClean="0">
                <a:solidFill>
                  <a:schemeClr val="accent2"/>
                </a:solidFill>
                <a:latin typeface="Times New Roman" pitchFamily="18" charset="0"/>
                <a:cs typeface="Times New Roman" pitchFamily="18" charset="0"/>
              </a:rPr>
              <a:t>During freezing protein form bond with each other as a result of reduction in moisture which causes denaturation in proteins,</a:t>
            </a:r>
          </a:p>
          <a:p>
            <a:pPr algn="just"/>
            <a:r>
              <a:rPr lang="en-US" dirty="0" smtClean="0">
                <a:solidFill>
                  <a:schemeClr val="accent2"/>
                </a:solidFill>
                <a:latin typeface="Times New Roman" pitchFamily="18" charset="0"/>
                <a:cs typeface="Times New Roman" pitchFamily="18" charset="0"/>
              </a:rPr>
              <a:t>Which also result in decrease in solubility,</a:t>
            </a:r>
          </a:p>
          <a:p>
            <a:pPr algn="just"/>
            <a:r>
              <a:rPr lang="en-US" dirty="0" smtClean="0">
                <a:solidFill>
                  <a:schemeClr val="accent2"/>
                </a:solidFill>
                <a:latin typeface="Times New Roman" pitchFamily="18" charset="0"/>
                <a:cs typeface="Times New Roman" pitchFamily="18" charset="0"/>
              </a:rPr>
              <a:t>This protein denaturation causes toughness in frozen foods,</a:t>
            </a:r>
            <a:endParaRPr lang="en-US" dirty="0">
              <a:solidFill>
                <a:schemeClr val="accent2"/>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What is drip loss</a:t>
            </a:r>
            <a:endParaRPr lang="en-GB" b="1" dirty="0">
              <a:solidFill>
                <a:schemeClr val="accent2"/>
              </a:solidFill>
            </a:endParaRPr>
          </a:p>
        </p:txBody>
      </p:sp>
      <p:sp>
        <p:nvSpPr>
          <p:cNvPr id="3" name="Content Placeholder 2"/>
          <p:cNvSpPr>
            <a:spLocks noGrp="1"/>
          </p:cNvSpPr>
          <p:nvPr>
            <p:ph idx="1"/>
          </p:nvPr>
        </p:nvSpPr>
        <p:spPr/>
        <p:txBody>
          <a:bodyPr/>
          <a:lstStyle/>
          <a:p>
            <a:r>
              <a:rPr lang="en-US" sz="2400" dirty="0" smtClean="0">
                <a:solidFill>
                  <a:schemeClr val="accent2"/>
                </a:solidFill>
              </a:rPr>
              <a:t>As a result of ice crystal formation and slow freezing large crystals are formed which cause cell wall rupture and water soluble minerals and vitamins also form ice crystals and become water when thawing is done known as drip </a:t>
            </a:r>
            <a:r>
              <a:rPr lang="en-US" sz="2400" dirty="0" smtClean="0">
                <a:solidFill>
                  <a:schemeClr val="accent2"/>
                </a:solidFill>
              </a:rPr>
              <a:t>loss.</a:t>
            </a:r>
            <a:endParaRPr lang="en-US" sz="2400" dirty="0" smtClean="0">
              <a:solidFill>
                <a:schemeClr val="accent2"/>
              </a:solidFill>
            </a:endParaRPr>
          </a:p>
          <a:p>
            <a:r>
              <a:rPr lang="en-US" sz="2400" dirty="0" smtClean="0">
                <a:solidFill>
                  <a:schemeClr val="accent2"/>
                </a:solidFill>
              </a:rPr>
              <a:t>To prevent these </a:t>
            </a:r>
            <a:r>
              <a:rPr lang="en-US" sz="2400" dirty="0" smtClean="0">
                <a:solidFill>
                  <a:schemeClr val="accent2"/>
                </a:solidFill>
              </a:rPr>
              <a:t>losses </a:t>
            </a:r>
            <a:r>
              <a:rPr lang="en-US" sz="2400" dirty="0" smtClean="0">
                <a:solidFill>
                  <a:schemeClr val="accent2"/>
                </a:solidFill>
              </a:rPr>
              <a:t>quick methods of freezing are prefereed to form small ice </a:t>
            </a:r>
            <a:r>
              <a:rPr lang="en-US" sz="2400" dirty="0" smtClean="0">
                <a:solidFill>
                  <a:schemeClr val="accent2"/>
                </a:solidFill>
              </a:rPr>
              <a:t>crystals.</a:t>
            </a:r>
            <a:endParaRPr lang="en-US" sz="2400" dirty="0" smtClean="0">
              <a:solidFill>
                <a:schemeClr val="accent2"/>
              </a:solidFill>
            </a:endParaRPr>
          </a:p>
          <a:p>
            <a:r>
              <a:rPr lang="en-US" sz="2400" dirty="0" smtClean="0">
                <a:solidFill>
                  <a:schemeClr val="accent2"/>
                </a:solidFill>
              </a:rPr>
              <a:t>Subsequent freezing and thawing also cause formation of large ice </a:t>
            </a:r>
            <a:r>
              <a:rPr lang="en-US" sz="2400" dirty="0" smtClean="0">
                <a:solidFill>
                  <a:schemeClr val="accent2"/>
                </a:solidFill>
              </a:rPr>
              <a:t>crystals</a:t>
            </a:r>
            <a:r>
              <a:rPr lang="en-US" sz="2400" dirty="0">
                <a:solidFill>
                  <a:schemeClr val="accent2"/>
                </a:solidFill>
              </a:rPr>
              <a:t>.</a:t>
            </a:r>
            <a:endParaRPr lang="en-US" sz="2400" dirty="0" smtClean="0">
              <a:solidFill>
                <a:schemeClr val="accent2"/>
              </a:solidFill>
            </a:endParaRPr>
          </a:p>
          <a:p>
            <a:r>
              <a:rPr lang="en-US" sz="2400" dirty="0" smtClean="0">
                <a:solidFill>
                  <a:schemeClr val="accent2"/>
                </a:solidFill>
              </a:rPr>
              <a:t>Load sheding may also </a:t>
            </a:r>
            <a:r>
              <a:rPr lang="en-US" sz="2400" dirty="0" smtClean="0">
                <a:solidFill>
                  <a:schemeClr val="accent2"/>
                </a:solidFill>
              </a:rPr>
              <a:t>result </a:t>
            </a:r>
            <a:r>
              <a:rPr lang="en-US" sz="2400" dirty="0" smtClean="0">
                <a:solidFill>
                  <a:schemeClr val="accent2"/>
                </a:solidFill>
              </a:rPr>
              <a:t>in this </a:t>
            </a:r>
            <a:r>
              <a:rPr lang="en-US" sz="2400" dirty="0" smtClean="0">
                <a:solidFill>
                  <a:schemeClr val="accent2"/>
                </a:solidFill>
              </a:rPr>
              <a:t>condition.</a:t>
            </a:r>
            <a:r>
              <a:rPr lang="en-US" dirty="0" smtClean="0">
                <a:solidFill>
                  <a:schemeClr val="accent2"/>
                </a:solidFill>
              </a:rPr>
              <a:t> </a:t>
            </a:r>
            <a:endParaRPr lang="en-GB" dirty="0">
              <a:solidFill>
                <a:schemeClr val="accent2"/>
              </a:solidFill>
            </a:endParaRPr>
          </a:p>
        </p:txBody>
      </p:sp>
    </p:spTree>
    <p:extLst>
      <p:ext uri="{BB962C8B-B14F-4D97-AF65-F5344CB8AC3E}">
        <p14:creationId xmlns:p14="http://schemas.microsoft.com/office/powerpoint/2010/main" val="249768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accent2"/>
                </a:solidFill>
              </a:rPr>
              <a:t>How to prevent drip losses</a:t>
            </a:r>
            <a:endParaRPr lang="en-GB" sz="4000" b="1" dirty="0">
              <a:solidFill>
                <a:schemeClr val="accent2"/>
              </a:solidFill>
            </a:endParaRPr>
          </a:p>
        </p:txBody>
      </p:sp>
      <p:sp>
        <p:nvSpPr>
          <p:cNvPr id="3" name="Content Placeholder 2"/>
          <p:cNvSpPr>
            <a:spLocks noGrp="1"/>
          </p:cNvSpPr>
          <p:nvPr>
            <p:ph idx="1"/>
          </p:nvPr>
        </p:nvSpPr>
        <p:spPr>
          <a:xfrm>
            <a:off x="457200" y="1371600"/>
            <a:ext cx="7162800" cy="4754563"/>
          </a:xfrm>
        </p:spPr>
        <p:txBody>
          <a:bodyPr/>
          <a:lstStyle/>
          <a:p>
            <a:r>
              <a:rPr lang="en-US" dirty="0" smtClean="0">
                <a:solidFill>
                  <a:schemeClr val="accent2"/>
                </a:solidFill>
              </a:rPr>
              <a:t>Proper packaging of fruits and </a:t>
            </a:r>
            <a:r>
              <a:rPr lang="en-US" dirty="0" smtClean="0">
                <a:solidFill>
                  <a:schemeClr val="accent2"/>
                </a:solidFill>
              </a:rPr>
              <a:t>vegetables.</a:t>
            </a:r>
            <a:endParaRPr lang="en-US" dirty="0" smtClean="0">
              <a:solidFill>
                <a:schemeClr val="accent2"/>
              </a:solidFill>
            </a:endParaRPr>
          </a:p>
          <a:p>
            <a:r>
              <a:rPr lang="en-US" dirty="0" smtClean="0">
                <a:solidFill>
                  <a:schemeClr val="accent2"/>
                </a:solidFill>
              </a:rPr>
              <a:t>Make small and uniform size particles and avoid big </a:t>
            </a:r>
            <a:r>
              <a:rPr lang="en-US" dirty="0" smtClean="0">
                <a:solidFill>
                  <a:schemeClr val="accent2"/>
                </a:solidFill>
              </a:rPr>
              <a:t>chunks.</a:t>
            </a:r>
            <a:endParaRPr lang="en-US" dirty="0" smtClean="0">
              <a:solidFill>
                <a:schemeClr val="accent2"/>
              </a:solidFill>
            </a:endParaRPr>
          </a:p>
          <a:p>
            <a:r>
              <a:rPr lang="en-US" dirty="0" smtClean="0">
                <a:solidFill>
                  <a:schemeClr val="accent2"/>
                </a:solidFill>
              </a:rPr>
              <a:t>Make small portions to penetrate low </a:t>
            </a:r>
            <a:r>
              <a:rPr lang="en-US" dirty="0" smtClean="0">
                <a:solidFill>
                  <a:schemeClr val="accent2"/>
                </a:solidFill>
              </a:rPr>
              <a:t>temperature.</a:t>
            </a:r>
            <a:endParaRPr lang="en-US" dirty="0" smtClean="0">
              <a:solidFill>
                <a:schemeClr val="accent2"/>
              </a:solidFill>
            </a:endParaRPr>
          </a:p>
          <a:p>
            <a:r>
              <a:rPr lang="en-US" dirty="0" smtClean="0">
                <a:solidFill>
                  <a:schemeClr val="accent2"/>
                </a:solidFill>
              </a:rPr>
              <a:t>Avoid longer opening doors of </a:t>
            </a:r>
            <a:r>
              <a:rPr lang="en-US" dirty="0" smtClean="0">
                <a:solidFill>
                  <a:schemeClr val="accent2"/>
                </a:solidFill>
              </a:rPr>
              <a:t>freezers.</a:t>
            </a:r>
            <a:endParaRPr lang="en-US" dirty="0" smtClean="0">
              <a:solidFill>
                <a:schemeClr val="accent2"/>
              </a:solidFill>
            </a:endParaRPr>
          </a:p>
          <a:p>
            <a:r>
              <a:rPr lang="en-US" dirty="0" smtClean="0">
                <a:solidFill>
                  <a:schemeClr val="accent2"/>
                </a:solidFill>
              </a:rPr>
              <a:t>Thaw fruits and vegetables </a:t>
            </a:r>
            <a:r>
              <a:rPr lang="en-US" dirty="0" smtClean="0">
                <a:solidFill>
                  <a:schemeClr val="accent2"/>
                </a:solidFill>
              </a:rPr>
              <a:t>properly.</a:t>
            </a:r>
            <a:endParaRPr lang="en-GB" dirty="0">
              <a:solidFill>
                <a:schemeClr val="accent2"/>
              </a:solidFill>
            </a:endParaRPr>
          </a:p>
        </p:txBody>
      </p:sp>
    </p:spTree>
    <p:extLst>
      <p:ext uri="{BB962C8B-B14F-4D97-AF65-F5344CB8AC3E}">
        <p14:creationId xmlns:p14="http://schemas.microsoft.com/office/powerpoint/2010/main" val="245309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Flow sheet for freezing</a:t>
            </a:r>
            <a:endParaRPr lang="en-US" b="1" dirty="0">
              <a:solidFill>
                <a:schemeClr val="accent2"/>
              </a:solidFill>
            </a:endParaRPr>
          </a:p>
        </p:txBody>
      </p:sp>
      <p:sp>
        <p:nvSpPr>
          <p:cNvPr id="3" name="Content Placeholder 2"/>
          <p:cNvSpPr>
            <a:spLocks noGrp="1"/>
          </p:cNvSpPr>
          <p:nvPr>
            <p:ph idx="1"/>
          </p:nvPr>
        </p:nvSpPr>
        <p:spPr/>
        <p:txBody>
          <a:bodyPr/>
          <a:lstStyle/>
          <a:p>
            <a:r>
              <a:rPr lang="en-US" sz="4000" dirty="0" smtClean="0">
                <a:solidFill>
                  <a:schemeClr val="accent2"/>
                </a:solidFill>
              </a:rPr>
              <a:t>Washing</a:t>
            </a:r>
          </a:p>
          <a:p>
            <a:r>
              <a:rPr lang="en-US" sz="4000" dirty="0" smtClean="0">
                <a:solidFill>
                  <a:schemeClr val="accent2"/>
                </a:solidFill>
              </a:rPr>
              <a:t>Trimming </a:t>
            </a:r>
          </a:p>
          <a:p>
            <a:r>
              <a:rPr lang="en-US" sz="4000" dirty="0" smtClean="0">
                <a:solidFill>
                  <a:schemeClr val="accent2"/>
                </a:solidFill>
              </a:rPr>
              <a:t>cutting in to pieces</a:t>
            </a:r>
          </a:p>
          <a:p>
            <a:r>
              <a:rPr lang="en-US" sz="4000" dirty="0" smtClean="0">
                <a:solidFill>
                  <a:schemeClr val="accent2"/>
                </a:solidFill>
              </a:rPr>
              <a:t>Draining &amp; Cooling</a:t>
            </a:r>
          </a:p>
          <a:p>
            <a:r>
              <a:rPr lang="en-US" sz="4000" dirty="0" smtClean="0">
                <a:solidFill>
                  <a:schemeClr val="accent2"/>
                </a:solidFill>
              </a:rPr>
              <a:t>packing in poly bags</a:t>
            </a:r>
          </a:p>
          <a:p>
            <a:r>
              <a:rPr lang="en-US" sz="4000" dirty="0" smtClean="0">
                <a:solidFill>
                  <a:schemeClr val="accent2"/>
                </a:solidFill>
              </a:rPr>
              <a:t>freezing at -18</a:t>
            </a:r>
            <a:r>
              <a:rPr lang="en-US" sz="4000" baseline="30000" dirty="0" smtClean="0">
                <a:solidFill>
                  <a:schemeClr val="accent2"/>
                </a:solidFill>
              </a:rPr>
              <a:t>o</a:t>
            </a:r>
            <a:r>
              <a:rPr lang="en-US" sz="4000" dirty="0" smtClean="0">
                <a:solidFill>
                  <a:schemeClr val="accent2"/>
                </a:solidFill>
              </a:rPr>
              <a:t>C</a:t>
            </a:r>
          </a:p>
          <a:p>
            <a:endParaRPr lang="en-US" sz="2400" dirty="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Types of freezing</a:t>
            </a:r>
            <a:endParaRPr lang="en-US" b="1" dirty="0">
              <a:solidFill>
                <a:schemeClr val="accent2"/>
              </a:solidFill>
            </a:endParaRPr>
          </a:p>
        </p:txBody>
      </p:sp>
      <p:sp>
        <p:nvSpPr>
          <p:cNvPr id="3" name="Content Placeholder 2"/>
          <p:cNvSpPr>
            <a:spLocks noGrp="1"/>
          </p:cNvSpPr>
          <p:nvPr>
            <p:ph idx="1"/>
          </p:nvPr>
        </p:nvSpPr>
        <p:spPr/>
        <p:txBody>
          <a:bodyPr/>
          <a:lstStyle/>
          <a:p>
            <a:r>
              <a:rPr lang="en-US" sz="2400" dirty="0" smtClean="0">
                <a:solidFill>
                  <a:schemeClr val="accent2"/>
                </a:solidFill>
              </a:rPr>
              <a:t>Slow freezing</a:t>
            </a:r>
          </a:p>
          <a:p>
            <a:r>
              <a:rPr lang="en-US" sz="2400" dirty="0" smtClean="0">
                <a:solidFill>
                  <a:schemeClr val="accent2"/>
                </a:solidFill>
              </a:rPr>
              <a:t>Quick freezing</a:t>
            </a:r>
          </a:p>
          <a:p>
            <a:r>
              <a:rPr lang="en-US" sz="2400" dirty="0" smtClean="0">
                <a:solidFill>
                  <a:schemeClr val="accent2"/>
                </a:solidFill>
              </a:rPr>
              <a:t>Direct immersion freezing</a:t>
            </a:r>
          </a:p>
          <a:p>
            <a:r>
              <a:rPr lang="en-US" sz="2400" dirty="0" smtClean="0">
                <a:solidFill>
                  <a:schemeClr val="accent2"/>
                </a:solidFill>
              </a:rPr>
              <a:t>Indirect immersion freezing</a:t>
            </a:r>
          </a:p>
          <a:p>
            <a:r>
              <a:rPr lang="en-US" sz="2400" dirty="0" smtClean="0">
                <a:solidFill>
                  <a:schemeClr val="accent2"/>
                </a:solidFill>
              </a:rPr>
              <a:t>Indirect contact with refrigerant</a:t>
            </a:r>
          </a:p>
          <a:p>
            <a:r>
              <a:rPr lang="en-US" sz="2400" dirty="0" smtClean="0">
                <a:solidFill>
                  <a:schemeClr val="accent2"/>
                </a:solidFill>
              </a:rPr>
              <a:t>Air blast freezing</a:t>
            </a:r>
          </a:p>
          <a:p>
            <a:r>
              <a:rPr lang="en-US" sz="2400" dirty="0" smtClean="0">
                <a:solidFill>
                  <a:schemeClr val="accent2"/>
                </a:solidFill>
              </a:rPr>
              <a:t>Fluidized bed freezing</a:t>
            </a:r>
          </a:p>
          <a:p>
            <a:r>
              <a:rPr lang="en-US" sz="2400" dirty="0" smtClean="0">
                <a:solidFill>
                  <a:schemeClr val="accent2"/>
                </a:solidFill>
              </a:rPr>
              <a:t>Plate freezing</a:t>
            </a:r>
          </a:p>
          <a:p>
            <a:r>
              <a:rPr lang="en-US" sz="2400" dirty="0" smtClean="0">
                <a:solidFill>
                  <a:schemeClr val="accent2"/>
                </a:solidFill>
              </a:rPr>
              <a:t>Cryogenic freezing</a:t>
            </a:r>
          </a:p>
          <a:p>
            <a:r>
              <a:rPr lang="en-US" sz="2400" dirty="0" err="1" smtClean="0">
                <a:solidFill>
                  <a:schemeClr val="accent2"/>
                </a:solidFill>
              </a:rPr>
              <a:t>Dehydro</a:t>
            </a:r>
            <a:r>
              <a:rPr lang="en-US" sz="2400" dirty="0" smtClean="0">
                <a:solidFill>
                  <a:schemeClr val="accent2"/>
                </a:solidFill>
              </a:rPr>
              <a:t> freezing</a:t>
            </a:r>
          </a:p>
          <a:p>
            <a:r>
              <a:rPr lang="en-US" sz="2400" dirty="0" smtClean="0">
                <a:solidFill>
                  <a:schemeClr val="accent2"/>
                </a:solidFill>
              </a:rPr>
              <a:t>Freeze drying</a:t>
            </a:r>
            <a:endParaRPr lang="en-US" sz="2400" dirty="0">
              <a:solidFill>
                <a:schemeClr val="accent2"/>
              </a:solidFill>
            </a:endParaRPr>
          </a:p>
        </p:txBody>
      </p:sp>
    </p:spTree>
    <p:extLst>
      <p:ext uri="{BB962C8B-B14F-4D97-AF65-F5344CB8AC3E}">
        <p14:creationId xmlns:p14="http://schemas.microsoft.com/office/powerpoint/2010/main" val="1756656462"/>
      </p:ext>
    </p:extLst>
  </p:cSld>
  <p:clrMapOvr>
    <a:masterClrMapping/>
  </p:clrMapOvr>
</p:sld>
</file>

<file path=ppt/theme/theme1.xml><?xml version="1.0" encoding="utf-8"?>
<a:theme xmlns:a="http://schemas.openxmlformats.org/drawingml/2006/main" name="Them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Theme2</Template>
  <TotalTime>2133</TotalTime>
  <Words>2410</Words>
  <Application>Microsoft Office PowerPoint</Application>
  <PresentationFormat>On-screen Show (4:3)</PresentationFormat>
  <Paragraphs>214</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Theme2</vt:lpstr>
      <vt:lpstr>CorelDRAW</vt:lpstr>
      <vt:lpstr>Freezing of Fruit and Vegetable</vt:lpstr>
      <vt:lpstr>Why Freezing is Important</vt:lpstr>
      <vt:lpstr>Food freezing</vt:lpstr>
      <vt:lpstr>Freezing of Fruits &amp; Vegetables</vt:lpstr>
      <vt:lpstr>Bases of freezing Equipments</vt:lpstr>
      <vt:lpstr>What is drip loss</vt:lpstr>
      <vt:lpstr>How to prevent drip losses</vt:lpstr>
      <vt:lpstr>Flow sheet for freezing</vt:lpstr>
      <vt:lpstr>Types of freezing</vt:lpstr>
      <vt:lpstr>Slow freezing  </vt:lpstr>
      <vt:lpstr>Quick Freezing</vt:lpstr>
      <vt:lpstr>Direct immersion/ immersion Freezing</vt:lpstr>
      <vt:lpstr>Advantages of Direct immersion </vt:lpstr>
      <vt:lpstr>Disadvantages of direct immersion</vt:lpstr>
      <vt:lpstr>Disadvantages of direct immersion conti....</vt:lpstr>
      <vt:lpstr>Indirect contact with refrigerant</vt:lpstr>
      <vt:lpstr>Air Blast Freezer</vt:lpstr>
      <vt:lpstr>Fluidized Bed Freezing</vt:lpstr>
      <vt:lpstr>Fluidized Bed Freezing Conti...</vt:lpstr>
      <vt:lpstr>PowerPoint Presentation</vt:lpstr>
      <vt:lpstr>Fluidized Bed Freezing Conti...</vt:lpstr>
      <vt:lpstr> Plate Freezing</vt:lpstr>
      <vt:lpstr>Advantages</vt:lpstr>
      <vt:lpstr>3. Cryogenic freezing</vt:lpstr>
      <vt:lpstr>4. Dehydro Freezing</vt:lpstr>
      <vt:lpstr>5. Freeze Drying</vt:lpstr>
      <vt:lpstr>Changes during Freezing</vt:lpstr>
      <vt:lpstr>Chemical changes occuring during freezing</vt:lpstr>
      <vt:lpstr>Chemical changes occuring during freezing</vt:lpstr>
      <vt:lpstr>Chemical changes occuring during freezing</vt:lpstr>
      <vt:lpstr>Chemical changes occuring during freezing</vt:lpstr>
      <vt:lpstr>Chemical changes occuring during freezing</vt:lpstr>
      <vt:lpstr>Chemical changes occuring during freezing</vt:lpstr>
      <vt:lpstr>Textural Changes During Freezing</vt:lpstr>
      <vt:lpstr>Textural changes during freezing</vt:lpstr>
      <vt:lpstr>Textural Changes During Freezing</vt:lpstr>
      <vt:lpstr>Textural changes occuring during freezing</vt:lpstr>
      <vt:lpstr>Rate of freezing</vt:lpstr>
      <vt:lpstr>Rate of freezing</vt:lpstr>
      <vt:lpstr>Rate of freezing</vt:lpstr>
      <vt:lpstr>Changes caused by fluctuating Temperature</vt:lpstr>
      <vt:lpstr>Temperature Fluctuating</vt:lpstr>
      <vt:lpstr>Temperature fluctuation</vt:lpstr>
      <vt:lpstr>Recrystallization</vt:lpstr>
      <vt:lpstr>Recrystalization</vt:lpstr>
      <vt:lpstr>Microbial growth in freezer</vt:lpstr>
      <vt:lpstr>Sublimation</vt:lpstr>
      <vt:lpstr>Cont…</vt:lpstr>
      <vt:lpstr>Cont…</vt:lpstr>
      <vt:lpstr>Denaturation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increase post harvest shelf life of fresh vegetables</dc:title>
  <dc:creator>Umar</dc:creator>
  <cp:lastModifiedBy>Dr Sarfaraz Hussain</cp:lastModifiedBy>
  <cp:revision>323</cp:revision>
  <dcterms:created xsi:type="dcterms:W3CDTF">2014-04-03T04:44:35Z</dcterms:created>
  <dcterms:modified xsi:type="dcterms:W3CDTF">2021-01-21T08:11:56Z</dcterms:modified>
</cp:coreProperties>
</file>