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61" r:id="rId3"/>
    <p:sldId id="260" r:id="rId4"/>
    <p:sldId id="262" r:id="rId5"/>
    <p:sldId id="263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E0B3691-2F5F-474B-822E-B17B145676C6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2A48AD-1E67-4A73-BE93-55F12D16432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82C1B6-FD89-4307-8662-C92B7FF57FCD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2E14A2-7319-4823-888E-0DA390715CB3}" type="datetimeFigureOut">
              <a:rPr lang="en-US" smtClean="0"/>
              <a:pPr/>
              <a:t>5/9/2020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C005D1-E1BD-42F4-A188-1958093FDE7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                                                                 ACUTE MOUNTAIN SICKNESS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people who ascend rapidly to high altitudes become acutely sick and can die if not given oxygen or removed to a low altitude. The sickness </a:t>
            </a:r>
            <a:r>
              <a:rPr lang="en-US" dirty="0" err="1" smtClean="0"/>
              <a:t>beginS</a:t>
            </a:r>
            <a:r>
              <a:rPr lang="en-US" dirty="0" smtClean="0"/>
              <a:t> from a few hours up to about 2 days after ascent. Two events frequently occur:</a:t>
            </a:r>
          </a:p>
          <a:p>
            <a:endParaRPr lang="en-US" dirty="0" smtClean="0"/>
          </a:p>
          <a:p>
            <a:r>
              <a:rPr lang="en-US" b="1" dirty="0" smtClean="0"/>
              <a:t>1. </a:t>
            </a:r>
            <a:r>
              <a:rPr lang="en-US" b="1" i="1" dirty="0" smtClean="0"/>
              <a:t>Acute cerebral edema.</a:t>
            </a:r>
          </a:p>
          <a:p>
            <a:r>
              <a:rPr lang="en-US" b="1" dirty="0" smtClean="0"/>
              <a:t>2. </a:t>
            </a:r>
            <a:r>
              <a:rPr lang="en-US" b="1" i="1" dirty="0" smtClean="0"/>
              <a:t>Acute pulmonary edema.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304800"/>
            <a:ext cx="8229600" cy="1143000"/>
          </a:xfrm>
        </p:spPr>
        <p:txBody>
          <a:bodyPr/>
          <a:lstStyle/>
          <a:p>
            <a:r>
              <a:rPr lang="en-US" b="1" dirty="0" smtClean="0"/>
              <a:t>1. </a:t>
            </a:r>
            <a:r>
              <a:rPr lang="en-US" b="1" i="1" dirty="0" smtClean="0"/>
              <a:t>Acute cerebral edema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local </a:t>
            </a:r>
            <a:r>
              <a:rPr lang="en-US" sz="4000" dirty="0" err="1" smtClean="0"/>
              <a:t>vasodilation</a:t>
            </a:r>
            <a:r>
              <a:rPr lang="en-US" sz="4000" dirty="0" smtClean="0"/>
              <a:t> of the cerebral blood vessels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cerebral edema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4000" dirty="0" smtClean="0"/>
              <a:t>cerebral</a:t>
            </a:r>
          </a:p>
          <a:p>
            <a:pPr>
              <a:buNone/>
            </a:pPr>
            <a:r>
              <a:rPr lang="en-US" sz="4000" dirty="0" smtClean="0"/>
              <a:t>dysfunction.</a:t>
            </a:r>
          </a:p>
          <a:p>
            <a:pPr>
              <a:buNone/>
            </a:pPr>
            <a:endParaRPr lang="en-US" sz="4000" dirty="0"/>
          </a:p>
        </p:txBody>
      </p:sp>
      <p:sp>
        <p:nvSpPr>
          <p:cNvPr id="4" name="Right Arrow 3"/>
          <p:cNvSpPr/>
          <p:nvPr/>
        </p:nvSpPr>
        <p:spPr>
          <a:xfrm>
            <a:off x="6705600" y="2590800"/>
            <a:ext cx="1371600" cy="5334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ight Arrow 4"/>
          <p:cNvSpPr/>
          <p:nvPr/>
        </p:nvSpPr>
        <p:spPr>
          <a:xfrm>
            <a:off x="5105400" y="3505200"/>
            <a:ext cx="1676400" cy="4572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2. </a:t>
            </a:r>
            <a:r>
              <a:rPr lang="en-US" b="1" i="1" dirty="0" smtClean="0"/>
              <a:t>Acute pulmonary edema.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hypoxia causes the pulmonary arterioles to constrict in some parts while others remain normal</a:t>
            </a:r>
          </a:p>
          <a:p>
            <a:r>
              <a:rPr lang="en-US" dirty="0" smtClean="0"/>
              <a:t>capillary pressure in </a:t>
            </a:r>
            <a:r>
              <a:rPr lang="en-US" dirty="0" err="1" smtClean="0"/>
              <a:t>unconstricted</a:t>
            </a:r>
            <a:r>
              <a:rPr lang="en-US" dirty="0" smtClean="0"/>
              <a:t> area of the lungs becomes especially high and local edema occurs.</a:t>
            </a:r>
          </a:p>
          <a:p>
            <a:r>
              <a:rPr lang="en-US" dirty="0" smtClean="0"/>
              <a:t>That can lead to sever pulmonary dysfunction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Chronic </a:t>
            </a:r>
            <a:r>
              <a:rPr lang="en-US" b="1" dirty="0"/>
              <a:t>Mountain Sickness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person who remains at high </a:t>
            </a:r>
            <a:r>
              <a:rPr lang="en-US" dirty="0" smtClean="0"/>
              <a:t>altitude too long</a:t>
            </a:r>
          </a:p>
          <a:p>
            <a:r>
              <a:rPr lang="en-US" dirty="0"/>
              <a:t>(1) The red cell mass </a:t>
            </a:r>
            <a:r>
              <a:rPr lang="en-US" dirty="0" smtClean="0"/>
              <a:t>become </a:t>
            </a:r>
            <a:r>
              <a:rPr lang="en-US" dirty="0"/>
              <a:t>exceptionally </a:t>
            </a:r>
            <a:r>
              <a:rPr lang="en-US" dirty="0" smtClean="0"/>
              <a:t>high</a:t>
            </a:r>
          </a:p>
          <a:p>
            <a:r>
              <a:rPr lang="en-US" dirty="0" smtClean="0"/>
              <a:t> </a:t>
            </a:r>
            <a:r>
              <a:rPr lang="en-US" dirty="0"/>
              <a:t>(2) the </a:t>
            </a:r>
            <a:r>
              <a:rPr lang="en-US" dirty="0" smtClean="0"/>
              <a:t>pulmonary arterial </a:t>
            </a:r>
            <a:r>
              <a:rPr lang="en-US" dirty="0"/>
              <a:t>pressure becomes elevated </a:t>
            </a:r>
          </a:p>
          <a:p>
            <a:r>
              <a:rPr lang="en-US" dirty="0"/>
              <a:t>(3) the right side of the heart becomes </a:t>
            </a:r>
            <a:r>
              <a:rPr lang="en-US" dirty="0" smtClean="0"/>
              <a:t>greatly enlarged,</a:t>
            </a:r>
          </a:p>
          <a:p>
            <a:r>
              <a:rPr lang="en-US" dirty="0" smtClean="0"/>
              <a:t> </a:t>
            </a:r>
            <a:r>
              <a:rPr lang="en-US" dirty="0"/>
              <a:t>(4) the peripheral arterial pressure begins </a:t>
            </a:r>
            <a:r>
              <a:rPr lang="en-US" dirty="0" smtClean="0"/>
              <a:t>to fall</a:t>
            </a:r>
          </a:p>
          <a:p>
            <a:r>
              <a:rPr lang="en-US" dirty="0" smtClean="0"/>
              <a:t>, </a:t>
            </a:r>
            <a:r>
              <a:rPr lang="en-US" dirty="0"/>
              <a:t>(5) congestive heart failure ensues, </a:t>
            </a:r>
          </a:p>
          <a:p>
            <a:r>
              <a:rPr lang="en-US" dirty="0" smtClean="0"/>
              <a:t> </a:t>
            </a:r>
            <a:r>
              <a:rPr lang="en-US" dirty="0"/>
              <a:t>(6) </a:t>
            </a:r>
            <a:r>
              <a:rPr lang="en-US" dirty="0" smtClean="0"/>
              <a:t>death  </a:t>
            </a:r>
            <a:r>
              <a:rPr lang="en-US" dirty="0" smtClean="0">
                <a:sym typeface="Wingdings" pitchFamily="2" charset="2"/>
              </a:rPr>
              <a:t>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causes of this sequence of events are probably threefold: </a:t>
            </a:r>
            <a:endParaRPr lang="en-US" dirty="0" smtClean="0"/>
          </a:p>
          <a:p>
            <a:r>
              <a:rPr lang="en-US" dirty="0" smtClean="0"/>
              <a:t>First</a:t>
            </a:r>
            <a:r>
              <a:rPr lang="en-US" dirty="0" smtClean="0"/>
              <a:t>, the red cell mass becomes so great that the blood viscosity increases </a:t>
            </a:r>
            <a:r>
              <a:rPr lang="en-US" dirty="0" err="1" smtClean="0"/>
              <a:t>severalfold</a:t>
            </a:r>
            <a:r>
              <a:rPr lang="en-US" dirty="0" smtClean="0"/>
              <a:t>; this increased viscosity tends to decrease tissue blood flow so that oxygen delivery also begins to decrease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 smtClean="0"/>
              <a:t>Second, the pulmonary arterioles become </a:t>
            </a:r>
            <a:r>
              <a:rPr lang="en-US" dirty="0" err="1" smtClean="0"/>
              <a:t>vasoconstricted</a:t>
            </a:r>
            <a:r>
              <a:rPr lang="en-US" dirty="0" smtClean="0"/>
              <a:t> because of the lung hypoxia. This results from the hypoxic vascular constrictor effect that normally operates to divert blood flow from low-oxygen to high-oxygen </a:t>
            </a:r>
            <a:r>
              <a:rPr lang="en-US" dirty="0" smtClean="0"/>
              <a:t>alveoli </a:t>
            </a:r>
            <a:r>
              <a:rPr lang="en-US" dirty="0" smtClean="0"/>
              <a:t>and the right side of the heart </a:t>
            </a:r>
            <a:r>
              <a:rPr lang="en-US" dirty="0" smtClean="0"/>
              <a:t>fails.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8600"/>
            <a:ext cx="8229600" cy="5897563"/>
          </a:xfrm>
        </p:spPr>
        <p:txBody>
          <a:bodyPr/>
          <a:lstStyle/>
          <a:p>
            <a:r>
              <a:rPr lang="en-US" dirty="0" smtClean="0"/>
              <a:t>. Third, the alveolar arteriolar spasm diverts much of the blood flow through </a:t>
            </a:r>
            <a:r>
              <a:rPr lang="en-US" dirty="0" err="1" smtClean="0"/>
              <a:t>nonalveolar</a:t>
            </a:r>
            <a:r>
              <a:rPr lang="en-US" dirty="0" smtClean="0"/>
              <a:t> pulmonary vessels, thus causing an excess of pulmonary shunt blood flow where the blood is poorly oxygenated; this further compounds the problem. Most of these people recover within days or weeks when they are moved to a lower altitude. Effects of Acceleratory Forces on the Body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344</Words>
  <Application>Microsoft Office PowerPoint</Application>
  <PresentationFormat>On-screen Show (4:3)</PresentationFormat>
  <Paragraphs>27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                                                                ACUTE MOUNTAIN SICKNESS </vt:lpstr>
      <vt:lpstr>1. Acute cerebral edema</vt:lpstr>
      <vt:lpstr>2. Acute pulmonary edema.</vt:lpstr>
      <vt:lpstr>Chronic Mountain Sickness</vt:lpstr>
      <vt:lpstr>Slide 5</vt:lpstr>
      <vt:lpstr>Slide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Chronic Mountain Sickness</dc:title>
  <dc:creator>SOFTAGE</dc:creator>
  <cp:lastModifiedBy>SOFTAGE</cp:lastModifiedBy>
  <cp:revision>2</cp:revision>
  <dcterms:created xsi:type="dcterms:W3CDTF">2020-05-08T12:04:00Z</dcterms:created>
  <dcterms:modified xsi:type="dcterms:W3CDTF">2020-05-09T05:05:21Z</dcterms:modified>
</cp:coreProperties>
</file>