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70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70633-A136-4130-9856-65B68CADE204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4EBB0-462B-44BA-A12D-BC499BEBF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231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0.223+0.125=0.348/4 (because population</a:t>
            </a:r>
            <a:r>
              <a:rPr lang="en-US" baseline="0" dirty="0" smtClean="0"/>
              <a:t> is 4)</a:t>
            </a:r>
            <a:r>
              <a:rPr lang="en-US" dirty="0" smtClean="0"/>
              <a:t>=0.087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4EBB0-462B-44BA-A12D-BC499BEBF37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130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BC9F-D39F-4BB4-A8F3-8EE39EBEC86C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DD6B-4F97-44AB-9B1E-D4F598A75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2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BC9F-D39F-4BB4-A8F3-8EE39EBEC86C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DD6B-4F97-44AB-9B1E-D4F598A75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987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BC9F-D39F-4BB4-A8F3-8EE39EBEC86C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DD6B-4F97-44AB-9B1E-D4F598A75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425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BC9F-D39F-4BB4-A8F3-8EE39EBEC86C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DD6B-4F97-44AB-9B1E-D4F598A75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728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BC9F-D39F-4BB4-A8F3-8EE39EBEC86C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DD6B-4F97-44AB-9B1E-D4F598A75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087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BC9F-D39F-4BB4-A8F3-8EE39EBEC86C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DD6B-4F97-44AB-9B1E-D4F598A75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47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BC9F-D39F-4BB4-A8F3-8EE39EBEC86C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DD6B-4F97-44AB-9B1E-D4F598A75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200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BC9F-D39F-4BB4-A8F3-8EE39EBEC86C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DD6B-4F97-44AB-9B1E-D4F598A75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942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BC9F-D39F-4BB4-A8F3-8EE39EBEC86C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DD6B-4F97-44AB-9B1E-D4F598A75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942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BC9F-D39F-4BB4-A8F3-8EE39EBEC86C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DD6B-4F97-44AB-9B1E-D4F598A75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82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BC9F-D39F-4BB4-A8F3-8EE39EBEC86C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DD6B-4F97-44AB-9B1E-D4F598A75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14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4BC9F-D39F-4BB4-A8F3-8EE39EBEC86C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6DD6B-4F97-44AB-9B1E-D4F598A75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012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Poverty indices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894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The </a:t>
            </a:r>
            <a:r>
              <a:rPr lang="en-US" b="1" dirty="0"/>
              <a:t>Watts Index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5100" dirty="0">
                <a:latin typeface="Times New Roman" pitchFamily="18" charset="0"/>
                <a:cs typeface="Times New Roman" pitchFamily="18" charset="0"/>
              </a:rPr>
              <a:t>The first distribution-sensitive poverty measure was proposed in 1968 by Watts (</a:t>
            </a:r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>see </a:t>
            </a:r>
            <a:r>
              <a:rPr lang="en-US" sz="5100" dirty="0" err="1" smtClean="0">
                <a:latin typeface="Times New Roman" pitchFamily="18" charset="0"/>
                <a:cs typeface="Times New Roman" pitchFamily="18" charset="0"/>
              </a:rPr>
              <a:t>Zheng</a:t>
            </a:r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100" dirty="0">
                <a:latin typeface="Times New Roman" pitchFamily="18" charset="0"/>
                <a:cs typeface="Times New Roman" pitchFamily="18" charset="0"/>
              </a:rPr>
              <a:t>1993), and in its discrete version takes the </a:t>
            </a:r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>form</a:t>
            </a:r>
          </a:p>
          <a:p>
            <a:endParaRPr lang="en-US" sz="5100" dirty="0">
              <a:latin typeface="Times New Roman" pitchFamily="18" charset="0"/>
              <a:cs typeface="Times New Roman" pitchFamily="18" charset="0"/>
            </a:endParaRPr>
          </a:p>
          <a:p>
            <a:endParaRPr lang="en-US" sz="5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100" dirty="0">
              <a:latin typeface="Times New Roman" pitchFamily="18" charset="0"/>
              <a:cs typeface="Times New Roman" pitchFamily="18" charset="0"/>
            </a:endParaRPr>
          </a:p>
          <a:p>
            <a:endParaRPr lang="en-US" sz="5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51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5100" i="1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5100" dirty="0">
                <a:latin typeface="Times New Roman" pitchFamily="18" charset="0"/>
                <a:cs typeface="Times New Roman" pitchFamily="18" charset="0"/>
              </a:rPr>
              <a:t>individuals in the population are indexed in ascending order of </a:t>
            </a:r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>income (or </a:t>
            </a:r>
            <a:r>
              <a:rPr lang="en-US" sz="5100" dirty="0">
                <a:latin typeface="Times New Roman" pitchFamily="18" charset="0"/>
                <a:cs typeface="Times New Roman" pitchFamily="18" charset="0"/>
              </a:rPr>
              <a:t>expenditure), and the sum is taken over the </a:t>
            </a:r>
            <a:r>
              <a:rPr lang="en-US" sz="5100" i="1" dirty="0">
                <a:latin typeface="Times New Roman" pitchFamily="18" charset="0"/>
                <a:cs typeface="Times New Roman" pitchFamily="18" charset="0"/>
              </a:rPr>
              <a:t>q </a:t>
            </a:r>
            <a:r>
              <a:rPr lang="en-US" sz="5100" dirty="0">
                <a:latin typeface="Times New Roman" pitchFamily="18" charset="0"/>
                <a:cs typeface="Times New Roman" pitchFamily="18" charset="0"/>
              </a:rPr>
              <a:t>individuals whose income (</a:t>
            </a:r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>or expenditure</a:t>
            </a:r>
            <a:r>
              <a:rPr lang="en-US" sz="51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5100" i="1" dirty="0" err="1">
                <a:latin typeface="Times New Roman" pitchFamily="18" charset="0"/>
                <a:cs typeface="Times New Roman" pitchFamily="18" charset="0"/>
              </a:rPr>
              <a:t>yi</a:t>
            </a:r>
            <a:r>
              <a:rPr lang="en-US" sz="5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100" dirty="0">
                <a:latin typeface="Times New Roman" pitchFamily="18" charset="0"/>
                <a:cs typeface="Times New Roman" pitchFamily="18" charset="0"/>
              </a:rPr>
              <a:t>falls below the poverty line </a:t>
            </a:r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5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100" dirty="0">
                <a:latin typeface="Times New Roman" pitchFamily="18" charset="0"/>
                <a:cs typeface="Times New Roman" pitchFamily="18" charset="0"/>
              </a:rPr>
            </a:br>
            <a:r>
              <a:rPr lang="en-US" sz="5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100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8279499"/>
              </p:ext>
            </p:extLst>
          </p:nvPr>
        </p:nvGraphicFramePr>
        <p:xfrm>
          <a:off x="1371600" y="2514600"/>
          <a:ext cx="67056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3" imgW="2438280" imgH="444240" progId="Equation.DSMT4">
                  <p:embed/>
                </p:oleObj>
              </mc:Choice>
              <mc:Fallback>
                <p:oleObj name="Equation" r:id="rId3" imgW="243828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1600" y="2514600"/>
                        <a:ext cx="6705600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2523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Watts Index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0949123"/>
              </p:ext>
            </p:extLst>
          </p:nvPr>
        </p:nvGraphicFramePr>
        <p:xfrm>
          <a:off x="990601" y="2057399"/>
          <a:ext cx="7467600" cy="3657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7490"/>
                <a:gridCol w="1255518"/>
                <a:gridCol w="1255518"/>
                <a:gridCol w="1255518"/>
                <a:gridCol w="1256297"/>
                <a:gridCol w="1157259"/>
              </a:tblGrid>
              <a:tr h="781777"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Estimating watt index assuming Poverty line is 125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817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Expenditure for each individual in country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Watt index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02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yi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160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0.088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02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z/yi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1.25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1.10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0.83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0.78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36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Ln(z/yi)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0.223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0.128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-</a:t>
                      </a:r>
                      <a:r>
                        <a:rPr lang="en-US" sz="1200" dirty="0">
                          <a:effectLst/>
                        </a:rPr>
                        <a:t>0.182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-</a:t>
                      </a:r>
                      <a:r>
                        <a:rPr lang="en-US" sz="1200" dirty="0">
                          <a:effectLst/>
                        </a:rPr>
                        <a:t>0.247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31938" y="3302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267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Sen (1976) proposed an index that seeks to combine the effects of the number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of poor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, the depth of their poverty, and the distribution of poverty within the group.</a:t>
            </a:r>
            <a:br>
              <a:rPr lang="en-US" sz="9600" dirty="0">
                <a:latin typeface="Times New Roman" pitchFamily="18" charset="0"/>
                <a:cs typeface="Times New Roman" pitchFamily="18" charset="0"/>
              </a:rPr>
            </a:b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9600" dirty="0">
                <a:latin typeface="Times New Roman" pitchFamily="18" charset="0"/>
                <a:cs typeface="Times New Roman" pitchFamily="18" charset="0"/>
              </a:rPr>
            </a:b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9600" dirty="0">
                <a:latin typeface="Times New Roman" pitchFamily="18" charset="0"/>
                <a:cs typeface="Times New Roman" pitchFamily="18" charset="0"/>
              </a:rPr>
            </a:b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9600" dirty="0">
                <a:latin typeface="Times New Roman" pitchFamily="18" charset="0"/>
                <a:cs typeface="Times New Roman" pitchFamily="18" charset="0"/>
              </a:rPr>
            </a:b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96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9600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 is the headcount index, μ</a:t>
            </a:r>
            <a:r>
              <a:rPr lang="en-US" sz="9600" i="1" baseline="30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9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is the mean income (or expenditure) of the poor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9600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9600" i="1" baseline="30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9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US" sz="9600" dirty="0" err="1">
                <a:latin typeface="Times New Roman" pitchFamily="18" charset="0"/>
                <a:cs typeface="Times New Roman" pitchFamily="18" charset="0"/>
              </a:rPr>
              <a:t>Gini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 coefficient of inequality among the poor. </a:t>
            </a:r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9600" dirty="0" err="1">
                <a:latin typeface="Times New Roman" pitchFamily="18" charset="0"/>
                <a:cs typeface="Times New Roman" pitchFamily="18" charset="0"/>
              </a:rPr>
              <a:t>Gini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coefficient ranges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from 0 (perfect equality) to 1 (perfect inequality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0589490"/>
              </p:ext>
            </p:extLst>
          </p:nvPr>
        </p:nvGraphicFramePr>
        <p:xfrm>
          <a:off x="3352800" y="2590800"/>
          <a:ext cx="22098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3" imgW="1396800" imgH="419040" progId="Equation.DSMT4">
                  <p:embed/>
                </p:oleObj>
              </mc:Choice>
              <mc:Fallback>
                <p:oleObj name="Equation" r:id="rId3" imgW="13968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52800" y="2590800"/>
                        <a:ext cx="22098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3794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Sen index can also be written as the</a:t>
            </a:r>
            <a:br>
              <a:rPr lang="en-US" dirty="0"/>
            </a:br>
            <a:r>
              <a:rPr lang="en-US" dirty="0"/>
              <a:t>average of the headcount and poverty gap measures, weighted by the </a:t>
            </a:r>
            <a:r>
              <a:rPr lang="en-US" dirty="0" err="1"/>
              <a:t>Gini</a:t>
            </a:r>
            <a:r>
              <a:rPr lang="en-US" dirty="0"/>
              <a:t> coefficient</a:t>
            </a:r>
            <a:br>
              <a:rPr lang="en-US" dirty="0"/>
            </a:br>
            <a:r>
              <a:rPr lang="en-US" dirty="0"/>
              <a:t>of the poor, giving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020327"/>
              </p:ext>
            </p:extLst>
          </p:nvPr>
        </p:nvGraphicFramePr>
        <p:xfrm>
          <a:off x="1524000" y="3733800"/>
          <a:ext cx="61722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3" imgW="1371600" imgH="241200" progId="Equation.DSMT4">
                  <p:embed/>
                </p:oleObj>
              </mc:Choice>
              <mc:Fallback>
                <p:oleObj name="Equation" r:id="rId3" imgW="13716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0" y="3733800"/>
                        <a:ext cx="6172200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2908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It can be shown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Osberg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2002) that the Sen index may also be written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i="1" baseline="30000" dirty="0">
                <a:latin typeface="Times New Roman" pitchFamily="18" charset="0"/>
                <a:cs typeface="Times New Roman" pitchFamily="18" charset="0"/>
              </a:rPr>
              <a:t>PP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coefficient of the poverty gap ratios of only the poor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poverty gap index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calculated over poor individuals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only.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1132458"/>
              </p:ext>
            </p:extLst>
          </p:nvPr>
        </p:nvGraphicFramePr>
        <p:xfrm>
          <a:off x="1676400" y="2286000"/>
          <a:ext cx="518160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Equation" r:id="rId3" imgW="1155600" imgH="241200" progId="Equation.DSMT4">
                  <p:embed/>
                </p:oleObj>
              </mc:Choice>
              <mc:Fallback>
                <p:oleObj name="Equation" r:id="rId3" imgW="11556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6400" y="2286000"/>
                        <a:ext cx="5181600" cy="111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6571993"/>
              </p:ext>
            </p:extLst>
          </p:nvPr>
        </p:nvGraphicFramePr>
        <p:xfrm>
          <a:off x="1371600" y="4572000"/>
          <a:ext cx="381000" cy="4258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Equation" r:id="rId5" imgW="215640" imgH="241200" progId="Equation.DSMT4">
                  <p:embed/>
                </p:oleObj>
              </mc:Choice>
              <mc:Fallback>
                <p:oleObj name="Equation" r:id="rId5" imgW="2156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71600" y="4572000"/>
                        <a:ext cx="381000" cy="4258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9608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Sen index has been widely discussed, and has the virtue of taking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income distribution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among the poor into account.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However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the index is almost never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used outside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academic literature, perhaps because it lacks the intuitive appeal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some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simpler measures of poverty, but also because it “cannot be used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decompose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poverty into contributions from different subgroups” (Deaton 1997, 147).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331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</a:t>
            </a:r>
            <a:r>
              <a:rPr lang="en-US" b="1" dirty="0" err="1" smtClean="0"/>
              <a:t>Sen</a:t>
            </a:r>
            <a:r>
              <a:rPr lang="en-US" b="1" dirty="0" smtClean="0"/>
              <a:t>-</a:t>
            </a:r>
            <a:r>
              <a:rPr lang="en-US" b="1" dirty="0" err="1" smtClean="0"/>
              <a:t>Shorrocks</a:t>
            </a:r>
            <a:r>
              <a:rPr lang="en-US" b="1" dirty="0" smtClean="0"/>
              <a:t>-Thon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Sen index has been modified by others, and one of the more attractive </a:t>
            </a:r>
            <a:r>
              <a:rPr lang="en-US" dirty="0" smtClean="0"/>
              <a:t>versions is </a:t>
            </a:r>
            <a:r>
              <a:rPr lang="en-US" dirty="0"/>
              <a:t>the Sen-</a:t>
            </a:r>
            <a:r>
              <a:rPr lang="en-US" dirty="0" err="1"/>
              <a:t>Shorrocks</a:t>
            </a:r>
            <a:r>
              <a:rPr lang="en-US" dirty="0"/>
              <a:t>-Thon (SST) index, defined as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which </a:t>
            </a:r>
            <a:r>
              <a:rPr lang="en-US" dirty="0"/>
              <a:t>is the product of the headcount index, the poverty gap index (applied to </a:t>
            </a:r>
            <a:r>
              <a:rPr lang="en-US" dirty="0" smtClean="0"/>
              <a:t>the poor </a:t>
            </a:r>
            <a:r>
              <a:rPr lang="en-US" dirty="0"/>
              <a:t>only), and a term with the </a:t>
            </a:r>
            <a:r>
              <a:rPr lang="en-US" dirty="0" err="1"/>
              <a:t>Gini</a:t>
            </a:r>
            <a:r>
              <a:rPr lang="en-US" dirty="0"/>
              <a:t> coefficient of the poverty gap ratios (that is, </a:t>
            </a:r>
            <a:r>
              <a:rPr lang="en-US" dirty="0" smtClean="0"/>
              <a:t>of the </a:t>
            </a:r>
            <a:r>
              <a:rPr lang="en-US" i="1" dirty="0"/>
              <a:t>G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/>
              <a:t>n</a:t>
            </a:r>
            <a:r>
              <a:rPr lang="en-US" dirty="0"/>
              <a:t>’s) for the whole population.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5981032"/>
              </p:ext>
            </p:extLst>
          </p:nvPr>
        </p:nvGraphicFramePr>
        <p:xfrm>
          <a:off x="2971800" y="2895600"/>
          <a:ext cx="3733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3" imgW="1143000" imgH="253800" progId="Equation.DSMT4">
                  <p:embed/>
                </p:oleObj>
              </mc:Choice>
              <mc:Fallback>
                <p:oleObj name="Equation" r:id="rId3" imgW="1143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71800" y="2895600"/>
                        <a:ext cx="37338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6938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Example: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 </a:t>
            </a:r>
            <a:r>
              <a:rPr lang="en-US" dirty="0"/>
              <a:t>1996, 12.4 percent of the </a:t>
            </a:r>
            <a:r>
              <a:rPr lang="en-US" dirty="0" smtClean="0"/>
              <a:t> population </a:t>
            </a:r>
            <a:r>
              <a:rPr lang="en-US" dirty="0"/>
              <a:t>of Quebec </a:t>
            </a:r>
            <a:r>
              <a:rPr lang="en-US" dirty="0" smtClean="0"/>
              <a:t>province (Canada</a:t>
            </a:r>
            <a:r>
              <a:rPr lang="en-US" dirty="0"/>
              <a:t>) was in poverty.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poverty gap index, </a:t>
            </a:r>
            <a:r>
              <a:rPr lang="en-US" i="1" dirty="0"/>
              <a:t>applied to the poor only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stood at 0.272. </a:t>
            </a:r>
            <a:endParaRPr lang="en-US" dirty="0" smtClean="0"/>
          </a:p>
          <a:p>
            <a:r>
              <a:rPr lang="en-US" dirty="0" smtClean="0"/>
              <a:t>And </a:t>
            </a:r>
            <a:r>
              <a:rPr lang="en-US" dirty="0"/>
              <a:t>the </a:t>
            </a:r>
            <a:r>
              <a:rPr lang="en-US" dirty="0" err="1"/>
              <a:t>Gini</a:t>
            </a:r>
            <a:r>
              <a:rPr lang="en-US" dirty="0"/>
              <a:t> coefficient of the poverty gap ratios was 0.924</a:t>
            </a:r>
            <a:r>
              <a:rPr lang="en-US" dirty="0" smtClean="0"/>
              <a:t>.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Thus the SST index was 0.065 = (0.124 × 0.272 × (1 + 0.924</a:t>
            </a:r>
            <a:r>
              <a:rPr lang="en-US" dirty="0" smtClean="0"/>
              <a:t>)).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3317005"/>
              </p:ext>
            </p:extLst>
          </p:nvPr>
        </p:nvGraphicFramePr>
        <p:xfrm>
          <a:off x="2590800" y="3429000"/>
          <a:ext cx="3733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3" imgW="1143000" imgH="253800" progId="Equation.DSMT4">
                  <p:embed/>
                </p:oleObj>
              </mc:Choice>
              <mc:Fallback>
                <p:oleObj name="Equation" r:id="rId3" imgW="114300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429000"/>
                        <a:ext cx="37338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5098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Osberg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(1999) used the SST index to compare poverty in the United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States 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Canada over time.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strength of the SST index is that it can help give a good sense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sources of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change in poverty over time.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because the index can be decomposed into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565456"/>
              </p:ext>
            </p:extLst>
          </p:nvPr>
        </p:nvGraphicFramePr>
        <p:xfrm>
          <a:off x="2133600" y="5181600"/>
          <a:ext cx="4800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3" imgW="2450880" imgH="253800" progId="Equation.DSMT4">
                  <p:embed/>
                </p:oleObj>
              </mc:Choice>
              <mc:Fallback>
                <p:oleObj name="Equation" r:id="rId3" imgW="24508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3600" y="5181600"/>
                        <a:ext cx="48006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5973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</a:t>
            </a:r>
            <a:r>
              <a:rPr lang="en-US" dirty="0"/>
              <a:t>may be interpreted as, percentage change in SST index = </a:t>
            </a:r>
            <a:r>
              <a:rPr lang="en-US" dirty="0" smtClean="0"/>
              <a:t>percentage change </a:t>
            </a:r>
            <a:r>
              <a:rPr lang="en-US" dirty="0"/>
              <a:t>in headcount index + percentage change in poverty gap index (</a:t>
            </a:r>
            <a:r>
              <a:rPr lang="en-US" dirty="0" smtClean="0"/>
              <a:t>among poor</a:t>
            </a:r>
            <a:r>
              <a:rPr lang="en-US" dirty="0"/>
              <a:t>) + percentage change in (1 + </a:t>
            </a:r>
            <a:r>
              <a:rPr lang="en-US" dirty="0" err="1"/>
              <a:t>Gini</a:t>
            </a:r>
            <a:r>
              <a:rPr lang="en-US" dirty="0"/>
              <a:t> coefficient of poverty gaps)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430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2086</TotalTime>
  <Words>446</Words>
  <Application>Microsoft Office PowerPoint</Application>
  <PresentationFormat>On-screen Show (4:3)</PresentationFormat>
  <Paragraphs>78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Office Theme</vt:lpstr>
      <vt:lpstr>Equation</vt:lpstr>
      <vt:lpstr>MathType 6.0 Equation</vt:lpstr>
      <vt:lpstr>Poverty indices</vt:lpstr>
      <vt:lpstr>Sen index</vt:lpstr>
      <vt:lpstr>Sen index</vt:lpstr>
      <vt:lpstr>Sen index</vt:lpstr>
      <vt:lpstr>Sen index</vt:lpstr>
      <vt:lpstr>The Sen-Shorrocks-Thon Index</vt:lpstr>
      <vt:lpstr>Example:</vt:lpstr>
      <vt:lpstr>Continue…</vt:lpstr>
      <vt:lpstr>SST</vt:lpstr>
      <vt:lpstr>  The Watts Index  </vt:lpstr>
      <vt:lpstr>The Watts Index</vt:lpstr>
    </vt:vector>
  </TitlesOfParts>
  <Company>WZT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Poverty indices</dc:title>
  <dc:creator>Ahmed Raza</dc:creator>
  <cp:lastModifiedBy>Ahmed Raza</cp:lastModifiedBy>
  <cp:revision>23</cp:revision>
  <dcterms:created xsi:type="dcterms:W3CDTF">2019-10-10T00:35:39Z</dcterms:created>
  <dcterms:modified xsi:type="dcterms:W3CDTF">2020-03-25T18:03:27Z</dcterms:modified>
</cp:coreProperties>
</file>