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918796-6DDC-4162-A0D4-2178CC35CA8F}"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157896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8796-6DDC-4162-A0D4-2178CC35CA8F}"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2483179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8796-6DDC-4162-A0D4-2178CC35CA8F}"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2868614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8796-6DDC-4162-A0D4-2178CC35CA8F}"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2957537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918796-6DDC-4162-A0D4-2178CC35CA8F}"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34678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918796-6DDC-4162-A0D4-2178CC35CA8F}"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394487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918796-6DDC-4162-A0D4-2178CC35CA8F}"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223315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918796-6DDC-4162-A0D4-2178CC35CA8F}"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408974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18796-6DDC-4162-A0D4-2178CC35CA8F}"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310162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918796-6DDC-4162-A0D4-2178CC35CA8F}"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12604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918796-6DDC-4162-A0D4-2178CC35CA8F}"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C79A0-9F8E-4A63-BBED-1C4C12373670}" type="slidenum">
              <a:rPr lang="en-US" smtClean="0"/>
              <a:t>‹#›</a:t>
            </a:fld>
            <a:endParaRPr lang="en-US"/>
          </a:p>
        </p:txBody>
      </p:sp>
    </p:spTree>
    <p:extLst>
      <p:ext uri="{BB962C8B-B14F-4D97-AF65-F5344CB8AC3E}">
        <p14:creationId xmlns:p14="http://schemas.microsoft.com/office/powerpoint/2010/main" val="3887986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18796-6DDC-4162-A0D4-2178CC35CA8F}"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C79A0-9F8E-4A63-BBED-1C4C12373670}" type="slidenum">
              <a:rPr lang="en-US" smtClean="0"/>
              <a:t>‹#›</a:t>
            </a:fld>
            <a:endParaRPr lang="en-US"/>
          </a:p>
        </p:txBody>
      </p:sp>
    </p:spTree>
    <p:extLst>
      <p:ext uri="{BB962C8B-B14F-4D97-AF65-F5344CB8AC3E}">
        <p14:creationId xmlns:p14="http://schemas.microsoft.com/office/powerpoint/2010/main" val="316859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latin typeface="Garamond" panose="02020404030301010803" pitchFamily="18" charset="0"/>
              </a:rPr>
              <a:t>Enterprise Application Integration Concepts</a:t>
            </a:r>
            <a:endParaRPr lang="en-US" sz="48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17117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 The Credit Control and Finance Departments use different terminology. They only recognize ABC by their relevant terms:</a:t>
            </a:r>
          </a:p>
          <a:p>
            <a:pPr marL="0" indent="0" algn="just">
              <a:buNone/>
            </a:pPr>
            <a:r>
              <a:rPr lang="en-US" dirty="0" smtClean="0">
                <a:latin typeface="Garamond" panose="02020404030301010803" pitchFamily="18" charset="0"/>
              </a:rPr>
              <a:t>&lt;Client&gt;ABC Inc.&lt;/Client&gt; for the Credit Control Department</a:t>
            </a:r>
          </a:p>
          <a:p>
            <a:pPr marL="0" indent="0" algn="just">
              <a:buNone/>
            </a:pPr>
            <a:r>
              <a:rPr lang="en-US" dirty="0" smtClean="0">
                <a:latin typeface="Garamond" panose="02020404030301010803" pitchFamily="18" charset="0"/>
              </a:rPr>
              <a:t>&lt;Debtor&gt;ABC Inc.&lt;/Debtor&gt; for Finance Department</a:t>
            </a:r>
          </a:p>
          <a:p>
            <a:pPr algn="just"/>
            <a:r>
              <a:rPr lang="en-US" dirty="0" smtClean="0">
                <a:latin typeface="Garamond" panose="02020404030301010803" pitchFamily="18" charset="0"/>
              </a:rPr>
              <a:t>The start and end tags clearly indicate the terminology that is used in each department.</a:t>
            </a:r>
            <a:endParaRPr lang="en-US" dirty="0">
              <a:latin typeface="Garamond" panose="02020404030301010803" pitchFamily="18" charset="0"/>
            </a:endParaRPr>
          </a:p>
        </p:txBody>
      </p:sp>
    </p:spTree>
    <p:extLst>
      <p:ext uri="{BB962C8B-B14F-4D97-AF65-F5344CB8AC3E}">
        <p14:creationId xmlns:p14="http://schemas.microsoft.com/office/powerpoint/2010/main" val="538112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Electronic XML Documents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smtClean="0">
                <a:latin typeface="Garamond" panose="02020404030301010803" pitchFamily="18" charset="0"/>
              </a:rPr>
              <a:t>An example of the purchase order (PO) that is exchanged between both companies is shown in Figure 11.1. This PO is issued by Smith and Co, a subsidiary of ABC. It is a PO expressed in XML.</a:t>
            </a:r>
            <a:endParaRPr lang="en-US" dirty="0">
              <a:latin typeface="Garamond" panose="02020404030301010803" pitchFamily="18" charset="0"/>
            </a:endParaRPr>
          </a:p>
        </p:txBody>
      </p:sp>
    </p:spTree>
    <p:extLst>
      <p:ext uri="{BB962C8B-B14F-4D97-AF65-F5344CB8AC3E}">
        <p14:creationId xmlns:p14="http://schemas.microsoft.com/office/powerpoint/2010/main" val="4222066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3331" y="1782128"/>
            <a:ext cx="8516691" cy="4512401"/>
          </a:xfrm>
        </p:spPr>
      </p:pic>
    </p:spTree>
    <p:extLst>
      <p:ext uri="{BB962C8B-B14F-4D97-AF65-F5344CB8AC3E}">
        <p14:creationId xmlns:p14="http://schemas.microsoft.com/office/powerpoint/2010/main" val="2113650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B2B Cost-Effective Business Drivers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smtClean="0">
                <a:latin typeface="Garamond" panose="02020404030301010803" pitchFamily="18" charset="0"/>
              </a:rPr>
              <a:t>Some of the reasons for the rapid acceptance of e-business are due to its cost effectiveness:</a:t>
            </a:r>
          </a:p>
          <a:p>
            <a:pPr>
              <a:buFont typeface="Wingdings" panose="05000000000000000000" pitchFamily="2" charset="2"/>
              <a:buChar char="§"/>
            </a:pPr>
            <a:r>
              <a:rPr lang="en-US" dirty="0" smtClean="0">
                <a:latin typeface="Garamond" panose="02020404030301010803" pitchFamily="18" charset="0"/>
              </a:rPr>
              <a:t>It realizes dramatic cost savings.</a:t>
            </a:r>
          </a:p>
          <a:p>
            <a:pPr>
              <a:buFont typeface="Wingdings" panose="05000000000000000000" pitchFamily="2" charset="2"/>
              <a:buChar char="§"/>
            </a:pPr>
            <a:r>
              <a:rPr lang="en-US" dirty="0" smtClean="0">
                <a:latin typeface="Garamond" panose="02020404030301010803" pitchFamily="18" charset="0"/>
              </a:rPr>
              <a:t>The savings from e-business can be best understood by looking at the associated costs for purchasing and invoicing in enterprises.</a:t>
            </a:r>
            <a:endParaRPr lang="en-US" dirty="0">
              <a:latin typeface="Garamond" panose="02020404030301010803" pitchFamily="18" charset="0"/>
            </a:endParaRPr>
          </a:p>
        </p:txBody>
      </p:sp>
    </p:spTree>
    <p:extLst>
      <p:ext uri="{BB962C8B-B14F-4D97-AF65-F5344CB8AC3E}">
        <p14:creationId xmlns:p14="http://schemas.microsoft.com/office/powerpoint/2010/main" val="2791881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The transaction processing cost applies regardless of the currency that is involved. For example, the same $100 to $150 transaction cost applies whether expressed as $USD in the United States; $CND in Canada; $AUD in Australia; or as £UK in England. The cost has nothing to do with country exchange rates; rather, it depends on the cost of living in each country. This is due to the manual processing that is required: to key the details of all items in a purchase order, to correct any data entry or other errors, to authorize the purchase order, and to mail or fax it to a supplier for fulfillment. All of these manual steps have been required historically.</a:t>
            </a:r>
            <a:endParaRPr lang="en-US" dirty="0">
              <a:latin typeface="Garamond" panose="02020404030301010803" pitchFamily="18" charset="0"/>
            </a:endParaRPr>
          </a:p>
        </p:txBody>
      </p:sp>
    </p:spTree>
    <p:extLst>
      <p:ext uri="{BB962C8B-B14F-4D97-AF65-F5344CB8AC3E}">
        <p14:creationId xmlns:p14="http://schemas.microsoft.com/office/powerpoint/2010/main" val="22488983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Similar costs are incurred when the purchase order is received as a sales order by the supplier. As we discussed earlier, details of the sales order must be manually entered into an order entry system for processing; any data entry or other errors must be corrected and each ordered item must be checked for available inventory and pricing</a:t>
            </a:r>
            <a:endParaRPr lang="en-US" dirty="0">
              <a:latin typeface="Garamond" panose="02020404030301010803" pitchFamily="18" charset="0"/>
            </a:endParaRPr>
          </a:p>
        </p:txBody>
      </p:sp>
    </p:spTree>
    <p:extLst>
      <p:ext uri="{BB962C8B-B14F-4D97-AF65-F5344CB8AC3E}">
        <p14:creationId xmlns:p14="http://schemas.microsoft.com/office/powerpoint/2010/main" val="2944345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The Growth of Trading Communities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With the easy interconnection offered by Internet technologies, any enterprise can now communicate instantly with any other enterprise anywhere in the world—as buyers and suppliers for B2B e-business.</a:t>
            </a:r>
          </a:p>
          <a:p>
            <a:pPr algn="just"/>
            <a:r>
              <a:rPr lang="en-US" dirty="0" smtClean="0">
                <a:latin typeface="Garamond" panose="02020404030301010803" pitchFamily="18" charset="0"/>
              </a:rPr>
              <a:t>The major problems associated with e-business are connecting everyone together and finding buyers and suppliers. The Internet offers the ability to easily interconnect buyers and suppliers in real time—and worldwide.</a:t>
            </a:r>
            <a:endParaRPr lang="en-US" dirty="0">
              <a:latin typeface="Garamond" panose="02020404030301010803" pitchFamily="18" charset="0"/>
            </a:endParaRPr>
          </a:p>
        </p:txBody>
      </p:sp>
    </p:spTree>
    <p:extLst>
      <p:ext uri="{BB962C8B-B14F-4D97-AF65-F5344CB8AC3E}">
        <p14:creationId xmlns:p14="http://schemas.microsoft.com/office/powerpoint/2010/main" val="1969754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Garamond" panose="02020404030301010803" pitchFamily="18" charset="0"/>
              </a:rPr>
              <a:t>Introduction</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b="1" dirty="0" smtClean="0">
                <a:latin typeface="Garamond" panose="02020404030301010803" pitchFamily="18" charset="0"/>
              </a:rPr>
              <a:t>In this chapter we will discuss</a:t>
            </a:r>
          </a:p>
          <a:p>
            <a:pPr>
              <a:buFont typeface="Wingdings" panose="05000000000000000000" pitchFamily="2" charset="2"/>
              <a:buChar char="ü"/>
            </a:pPr>
            <a:r>
              <a:rPr lang="en-US" dirty="0">
                <a:latin typeface="Garamond" panose="02020404030301010803" pitchFamily="18" charset="0"/>
              </a:rPr>
              <a:t>Technologies for Enterprise </a:t>
            </a:r>
            <a:r>
              <a:rPr lang="en-US" dirty="0" smtClean="0">
                <a:latin typeface="Garamond" panose="02020404030301010803" pitchFamily="18" charset="0"/>
              </a:rPr>
              <a:t>Integration</a:t>
            </a:r>
          </a:p>
          <a:p>
            <a:pPr>
              <a:buFont typeface="Wingdings" panose="05000000000000000000" pitchFamily="2" charset="2"/>
              <a:buChar char="ü"/>
            </a:pPr>
            <a:r>
              <a:rPr lang="en-US" dirty="0">
                <a:latin typeface="Garamond" panose="02020404030301010803" pitchFamily="18" charset="0"/>
              </a:rPr>
              <a:t>B2B Cost-Effective Business </a:t>
            </a:r>
            <a:r>
              <a:rPr lang="en-US" dirty="0" smtClean="0">
                <a:latin typeface="Garamond" panose="02020404030301010803" pitchFamily="18" charset="0"/>
              </a:rPr>
              <a:t>Drivers</a:t>
            </a:r>
          </a:p>
          <a:p>
            <a:pPr>
              <a:buFont typeface="Wingdings" panose="05000000000000000000" pitchFamily="2" charset="2"/>
              <a:buChar char="ü"/>
            </a:pPr>
            <a:r>
              <a:rPr lang="en-US" dirty="0" smtClean="0">
                <a:latin typeface="Garamond" panose="02020404030301010803" pitchFamily="18" charset="0"/>
              </a:rPr>
              <a:t> </a:t>
            </a:r>
            <a:r>
              <a:rPr lang="en-US" dirty="0">
                <a:latin typeface="Garamond" panose="02020404030301010803" pitchFamily="18" charset="0"/>
              </a:rPr>
              <a:t>XML Messaging and Repository </a:t>
            </a:r>
            <a:r>
              <a:rPr lang="en-US" dirty="0" smtClean="0">
                <a:latin typeface="Garamond" panose="02020404030301010803" pitchFamily="18" charset="0"/>
              </a:rPr>
              <a:t>Standards</a:t>
            </a:r>
          </a:p>
          <a:p>
            <a:pPr>
              <a:buFont typeface="Wingdings" panose="05000000000000000000" pitchFamily="2" charset="2"/>
              <a:buChar char="ü"/>
            </a:pPr>
            <a:r>
              <a:rPr lang="en-US" dirty="0" smtClean="0">
                <a:latin typeface="Garamond" panose="02020404030301010803" pitchFamily="18" charset="0"/>
              </a:rPr>
              <a:t> </a:t>
            </a:r>
            <a:r>
              <a:rPr lang="en-US" dirty="0">
                <a:latin typeface="Garamond" panose="02020404030301010803" pitchFamily="18" charset="0"/>
              </a:rPr>
              <a:t>ebXML, EAI Vendors and Products</a:t>
            </a:r>
            <a:endParaRPr lang="en-US" dirty="0" smtClean="0">
              <a:latin typeface="Garamond" panose="02020404030301010803" pitchFamily="18" charset="0"/>
            </a:endParaRPr>
          </a:p>
          <a:p>
            <a:endParaRPr lang="en-US" dirty="0"/>
          </a:p>
        </p:txBody>
      </p:sp>
    </p:spTree>
    <p:extLst>
      <p:ext uri="{BB962C8B-B14F-4D97-AF65-F5344CB8AC3E}">
        <p14:creationId xmlns:p14="http://schemas.microsoft.com/office/powerpoint/2010/main" val="2927920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Technologies for Enterprise Integration </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smtClean="0">
                <a:latin typeface="Garamond" panose="02020404030301010803" pitchFamily="18" charset="0"/>
              </a:rPr>
              <a:t>Very effective technologies are now becoming available for enterprise integration. These achieve technology integration, based on the use of XML (Extensible Markup Language), EAI, and Web services.</a:t>
            </a:r>
            <a:endParaRPr lang="en-US" dirty="0">
              <a:latin typeface="Garamond" panose="02020404030301010803" pitchFamily="18" charset="0"/>
            </a:endParaRPr>
          </a:p>
        </p:txBody>
      </p:sp>
    </p:spTree>
    <p:extLst>
      <p:ext uri="{BB962C8B-B14F-4D97-AF65-F5344CB8AC3E}">
        <p14:creationId xmlns:p14="http://schemas.microsoft.com/office/powerpoint/2010/main" val="3276594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HTML(Hypertext Markup Language)</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smtClean="0">
                <a:latin typeface="Garamond" panose="02020404030301010803" pitchFamily="18" charset="0"/>
              </a:rPr>
              <a:t>HTML is used to structure a webpage</a:t>
            </a:r>
          </a:p>
          <a:p>
            <a:r>
              <a:rPr lang="en-US" dirty="0" smtClean="0">
                <a:latin typeface="Garamond" panose="02020404030301010803" pitchFamily="18" charset="0"/>
              </a:rPr>
              <a:t>HTML tags are predefined</a:t>
            </a:r>
          </a:p>
          <a:p>
            <a:r>
              <a:rPr lang="en-US" dirty="0" smtClean="0">
                <a:latin typeface="Garamond" panose="02020404030301010803" pitchFamily="18" charset="0"/>
              </a:rPr>
              <a:t>HTML tags are case intensive</a:t>
            </a:r>
          </a:p>
          <a:p>
            <a:r>
              <a:rPr lang="en-US" dirty="0" smtClean="0">
                <a:latin typeface="Garamond" panose="02020404030301010803" pitchFamily="18" charset="0"/>
              </a:rPr>
              <a:t>HTML tags should be closed but browser won’t mind if you forget to close any tag</a:t>
            </a:r>
          </a:p>
          <a:p>
            <a:r>
              <a:rPr lang="en-US" dirty="0" smtClean="0">
                <a:latin typeface="Garamond" panose="02020404030301010803" pitchFamily="18" charset="0"/>
              </a:rPr>
              <a:t>HTML is not a strict language</a:t>
            </a:r>
            <a:endParaRPr lang="en-US" dirty="0">
              <a:latin typeface="Garamond" panose="02020404030301010803" pitchFamily="18" charset="0"/>
            </a:endParaRPr>
          </a:p>
        </p:txBody>
      </p:sp>
    </p:spTree>
    <p:extLst>
      <p:ext uri="{BB962C8B-B14F-4D97-AF65-F5344CB8AC3E}">
        <p14:creationId xmlns:p14="http://schemas.microsoft.com/office/powerpoint/2010/main" val="4127502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XML(Extensible Markup Language)</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smtClean="0">
                <a:latin typeface="Garamond" panose="02020404030301010803" pitchFamily="18" charset="0"/>
              </a:rPr>
              <a:t>XML is used to exchange data or structure data</a:t>
            </a:r>
          </a:p>
          <a:p>
            <a:r>
              <a:rPr lang="en-US" dirty="0" smtClean="0">
                <a:latin typeface="Garamond" panose="02020404030301010803" pitchFamily="18" charset="0"/>
              </a:rPr>
              <a:t>XML uses user defined tags . XML does not  have predefined tags</a:t>
            </a:r>
          </a:p>
          <a:p>
            <a:r>
              <a:rPr lang="en-US" dirty="0" smtClean="0">
                <a:latin typeface="Garamond" panose="02020404030301010803" pitchFamily="18" charset="0"/>
              </a:rPr>
              <a:t>XML tags are case sensitive</a:t>
            </a:r>
          </a:p>
          <a:p>
            <a:r>
              <a:rPr lang="en-US" dirty="0" smtClean="0">
                <a:latin typeface="Garamond" panose="02020404030301010803" pitchFamily="18" charset="0"/>
              </a:rPr>
              <a:t>XML tags must be closed otherwise you will get an error</a:t>
            </a:r>
          </a:p>
          <a:p>
            <a:r>
              <a:rPr lang="en-US" dirty="0" smtClean="0">
                <a:latin typeface="Garamond" panose="02020404030301010803" pitchFamily="18" charset="0"/>
              </a:rPr>
              <a:t>XML is a strict language</a:t>
            </a:r>
            <a:endParaRPr lang="en-US" dirty="0">
              <a:latin typeface="Garamond" panose="02020404030301010803" pitchFamily="18" charset="0"/>
            </a:endParaRPr>
          </a:p>
        </p:txBody>
      </p:sp>
    </p:spTree>
    <p:extLst>
      <p:ext uri="{BB962C8B-B14F-4D97-AF65-F5344CB8AC3E}">
        <p14:creationId xmlns:p14="http://schemas.microsoft.com/office/powerpoint/2010/main" val="2014148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51751"/>
            <a:ext cx="10515600" cy="4351338"/>
          </a:xfrm>
        </p:spPr>
        <p:txBody>
          <a:bodyPr>
            <a:normAutofit lnSpcReduction="10000"/>
          </a:bodyPr>
          <a:lstStyle/>
          <a:p>
            <a:pPr marL="0" indent="0" algn="just">
              <a:buNone/>
            </a:pPr>
            <a:r>
              <a:rPr lang="en-US" dirty="0" smtClean="0">
                <a:latin typeface="Garamond" panose="02020404030301010803" pitchFamily="18" charset="0"/>
              </a:rPr>
              <a:t>Consider two organizations: ABC Inc. and DEF Enterprises who buy products from XYZ. In doing business with its customer ABC Inc., XYZ carries out the following business activities:</a:t>
            </a:r>
          </a:p>
          <a:p>
            <a:pPr algn="just"/>
            <a:r>
              <a:rPr lang="en-US" dirty="0" smtClean="0">
                <a:latin typeface="Garamond" panose="02020404030301010803" pitchFamily="18" charset="0"/>
              </a:rPr>
              <a:t>The XYZ Sales Department accepts sales orders from customer ABC to be processed by the XYZ Order Entry Department. This is carried out by the Order Entry Management activity.</a:t>
            </a:r>
          </a:p>
          <a:p>
            <a:pPr algn="just"/>
            <a:r>
              <a:rPr lang="en-US" dirty="0" smtClean="0">
                <a:latin typeface="Garamond" panose="02020404030301010803" pitchFamily="18" charset="0"/>
              </a:rPr>
              <a:t>Before an order can be processed, the XYZ Credit Control Department first checks the available credit for its client ABC based on the current values of client account balance and client credit limit, and the total amount of the requested order. This activity is called Credit Control Management to authorize order entry processing.</a:t>
            </a:r>
            <a:endParaRPr lang="en-US" dirty="0">
              <a:latin typeface="Garamond" panose="02020404030301010803" pitchFamily="18" charset="0"/>
            </a:endParaRPr>
          </a:p>
        </p:txBody>
      </p:sp>
    </p:spTree>
    <p:extLst>
      <p:ext uri="{BB962C8B-B14F-4D97-AF65-F5344CB8AC3E}">
        <p14:creationId xmlns:p14="http://schemas.microsoft.com/office/powerpoint/2010/main" val="4186343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After the Order Entry Department has fully processed the order, the Accounts Receivable section in the XYZ Finance Department uses the Customer Invoice Management activity to issue an invoice. This increases the debtor account balance of its debtor ABC by the total amount of the order</a:t>
            </a:r>
          </a:p>
          <a:p>
            <a:pPr algn="just"/>
            <a:r>
              <a:rPr lang="en-US" dirty="0" smtClean="0">
                <a:latin typeface="Garamond" panose="02020404030301010803" pitchFamily="18" charset="0"/>
              </a:rPr>
              <a:t>The new debtor account balance is used to update the redundant versions of the same amount due to XYZ: the customer account balance for customer 367 ABC in the Sales and Order Entry Departments; and the client account balance for client ABC for the Credit Control Department.</a:t>
            </a:r>
            <a:endParaRPr lang="en-US" dirty="0">
              <a:latin typeface="Garamond" panose="02020404030301010803" pitchFamily="18" charset="0"/>
            </a:endParaRPr>
          </a:p>
        </p:txBody>
      </p:sp>
    </p:spTree>
    <p:extLst>
      <p:ext uri="{BB962C8B-B14F-4D97-AF65-F5344CB8AC3E}">
        <p14:creationId xmlns:p14="http://schemas.microsoft.com/office/powerpoint/2010/main" val="3891350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Because of the different terminology and identification used by each area of XYZ, it is not always clear that they are dealing with the same organization: ABC. For example</a:t>
            </a:r>
          </a:p>
          <a:p>
            <a:pPr algn="just"/>
            <a:r>
              <a:rPr lang="en-US" dirty="0" smtClean="0">
                <a:latin typeface="Garamond" panose="02020404030301010803" pitchFamily="18" charset="0"/>
              </a:rPr>
              <a:t>customers of XYZ are identified in the Sales and Order Entry Departments by customer number</a:t>
            </a:r>
          </a:p>
          <a:p>
            <a:pPr algn="just"/>
            <a:r>
              <a:rPr lang="en-US" dirty="0" smtClean="0">
                <a:latin typeface="Garamond" panose="02020404030301010803" pitchFamily="18" charset="0"/>
              </a:rPr>
              <a:t>ABC has a unique Customer Number</a:t>
            </a:r>
          </a:p>
          <a:p>
            <a:pPr algn="just"/>
            <a:r>
              <a:rPr lang="en-US" dirty="0" smtClean="0">
                <a:latin typeface="Garamond" panose="02020404030301010803" pitchFamily="18" charset="0"/>
              </a:rPr>
              <a:t>Clients are identified in the Credit Control Department by client id</a:t>
            </a:r>
          </a:p>
          <a:p>
            <a:pPr algn="just"/>
            <a:r>
              <a:rPr lang="en-US" dirty="0" smtClean="0">
                <a:latin typeface="Garamond" panose="02020404030301010803" pitchFamily="18" charset="0"/>
              </a:rPr>
              <a:t>Debtors are identified in the Finance Department by debtor code</a:t>
            </a:r>
            <a:endParaRPr lang="en-US" dirty="0">
              <a:latin typeface="Garamond" panose="02020404030301010803" pitchFamily="18" charset="0"/>
            </a:endParaRPr>
          </a:p>
        </p:txBody>
      </p:sp>
    </p:spTree>
    <p:extLst>
      <p:ext uri="{BB962C8B-B14F-4D97-AF65-F5344CB8AC3E}">
        <p14:creationId xmlns:p14="http://schemas.microsoft.com/office/powerpoint/2010/main" val="863888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Garamond" panose="02020404030301010803" pitchFamily="18" charset="0"/>
              </a:rPr>
              <a:t>Let us examine how XML handles this situation.</a:t>
            </a:r>
            <a:endParaRPr lang="en-US" sz="4000" dirty="0">
              <a:latin typeface="Garamond" panose="02020404030301010803"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XML indicates the context of relevant data by surrounding that data with tags that define its meaning. For example, sales orders from ABC appear in XML as shown next:</a:t>
            </a:r>
          </a:p>
          <a:p>
            <a:pPr marL="0" indent="0" algn="ctr">
              <a:buNone/>
            </a:pPr>
            <a:r>
              <a:rPr lang="en-US" dirty="0" smtClean="0">
                <a:latin typeface="Garamond" panose="02020404030301010803" pitchFamily="18" charset="0"/>
              </a:rPr>
              <a:t>&lt;Customer&gt;ABC Inc.&lt;/Customer&gt;</a:t>
            </a:r>
          </a:p>
          <a:p>
            <a:pPr marL="0" indent="0" algn="just">
              <a:buNone/>
            </a:pPr>
            <a:r>
              <a:rPr lang="en-US" dirty="0" smtClean="0">
                <a:latin typeface="Garamond" panose="02020404030301010803" pitchFamily="18" charset="0"/>
              </a:rPr>
              <a:t>where is a start tag and is an end tag. These XML tags surround and identify relevant data content. Clearly ABC Inc. is a customer.</a:t>
            </a:r>
          </a:p>
          <a:p>
            <a:pPr marL="0" indent="0" algn="just">
              <a:buNone/>
            </a:pPr>
            <a:endParaRPr lang="en-US" dirty="0" smtClean="0">
              <a:latin typeface="Garamond" panose="02020404030301010803" pitchFamily="18" charset="0"/>
            </a:endParaRPr>
          </a:p>
          <a:p>
            <a:pPr marL="0" indent="0" algn="just">
              <a:buNone/>
            </a:pPr>
            <a:endParaRPr lang="en-US" dirty="0">
              <a:latin typeface="Garamond" panose="02020404030301010803" pitchFamily="18" charset="0"/>
            </a:endParaRPr>
          </a:p>
        </p:txBody>
      </p:sp>
    </p:spTree>
    <p:extLst>
      <p:ext uri="{BB962C8B-B14F-4D97-AF65-F5344CB8AC3E}">
        <p14:creationId xmlns:p14="http://schemas.microsoft.com/office/powerpoint/2010/main" val="3838534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941</Words>
  <Application>Microsoft Office PowerPoint</Application>
  <PresentationFormat>Widescreen</PresentationFormat>
  <Paragraphs>50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Garamond</vt:lpstr>
      <vt:lpstr>Wingdings</vt:lpstr>
      <vt:lpstr>Office Theme</vt:lpstr>
      <vt:lpstr>Enterprise Application Integration Concepts</vt:lpstr>
      <vt:lpstr>Introduction</vt:lpstr>
      <vt:lpstr>Technologies for Enterprise Integration </vt:lpstr>
      <vt:lpstr>HTML(Hypertext Markup Language)</vt:lpstr>
      <vt:lpstr>XML(Extensible Markup Language)</vt:lpstr>
      <vt:lpstr>PowerPoint Presentation</vt:lpstr>
      <vt:lpstr>PowerPoint Presentation</vt:lpstr>
      <vt:lpstr>PowerPoint Presentation</vt:lpstr>
      <vt:lpstr>Let us examine how XML handles this situation.</vt:lpstr>
      <vt:lpstr>PowerPoint Presentation</vt:lpstr>
      <vt:lpstr>Electronic XML Documents</vt:lpstr>
      <vt:lpstr>PowerPoint Presentation</vt:lpstr>
      <vt:lpstr>B2B Cost-Effective Business Drivers</vt:lpstr>
      <vt:lpstr>PowerPoint Presentation</vt:lpstr>
      <vt:lpstr>PowerPoint Presentation</vt:lpstr>
      <vt:lpstr>The Growth of Trading Communities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Application Integration Concepts</dc:title>
  <dc:creator>Rabia Parveen</dc:creator>
  <cp:lastModifiedBy>Rabia Parveen</cp:lastModifiedBy>
  <cp:revision>13</cp:revision>
  <dcterms:created xsi:type="dcterms:W3CDTF">2020-04-13T17:27:37Z</dcterms:created>
  <dcterms:modified xsi:type="dcterms:W3CDTF">2020-04-14T11:52:32Z</dcterms:modified>
</cp:coreProperties>
</file>