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74"/>
  </p:notesMasterIdLst>
  <p:sldIdLst>
    <p:sldId id="256" r:id="rId2"/>
    <p:sldId id="315" r:id="rId3"/>
    <p:sldId id="316" r:id="rId4"/>
    <p:sldId id="317" r:id="rId5"/>
    <p:sldId id="318" r:id="rId6"/>
    <p:sldId id="319" r:id="rId7"/>
    <p:sldId id="320" r:id="rId8"/>
    <p:sldId id="321" r:id="rId9"/>
    <p:sldId id="322" r:id="rId10"/>
    <p:sldId id="323" r:id="rId11"/>
    <p:sldId id="258" r:id="rId12"/>
    <p:sldId id="324" r:id="rId13"/>
    <p:sldId id="325" r:id="rId14"/>
    <p:sldId id="326" r:id="rId15"/>
    <p:sldId id="259" r:id="rId16"/>
    <p:sldId id="262" r:id="rId17"/>
    <p:sldId id="263" r:id="rId18"/>
    <p:sldId id="265" r:id="rId19"/>
    <p:sldId id="327" r:id="rId20"/>
    <p:sldId id="328" r:id="rId21"/>
    <p:sldId id="329" r:id="rId22"/>
    <p:sldId id="331" r:id="rId23"/>
    <p:sldId id="332" r:id="rId24"/>
    <p:sldId id="333" r:id="rId25"/>
    <p:sldId id="334" r:id="rId26"/>
    <p:sldId id="335" r:id="rId27"/>
    <p:sldId id="336" r:id="rId28"/>
    <p:sldId id="337" r:id="rId29"/>
    <p:sldId id="338" r:id="rId30"/>
    <p:sldId id="339" r:id="rId31"/>
    <p:sldId id="266" r:id="rId32"/>
    <p:sldId id="270" r:id="rId33"/>
    <p:sldId id="271" r:id="rId34"/>
    <p:sldId id="272" r:id="rId35"/>
    <p:sldId id="273" r:id="rId36"/>
    <p:sldId id="274" r:id="rId37"/>
    <p:sldId id="275" r:id="rId38"/>
    <p:sldId id="276" r:id="rId39"/>
    <p:sldId id="277" r:id="rId40"/>
    <p:sldId id="278" r:id="rId41"/>
    <p:sldId id="279" r:id="rId42"/>
    <p:sldId id="280" r:id="rId43"/>
    <p:sldId id="281" r:id="rId44"/>
    <p:sldId id="282" r:id="rId45"/>
    <p:sldId id="283" r:id="rId46"/>
    <p:sldId id="284" r:id="rId47"/>
    <p:sldId id="285" r:id="rId48"/>
    <p:sldId id="287" r:id="rId49"/>
    <p:sldId id="288" r:id="rId50"/>
    <p:sldId id="289" r:id="rId51"/>
    <p:sldId id="290" r:id="rId52"/>
    <p:sldId id="291" r:id="rId53"/>
    <p:sldId id="292" r:id="rId54"/>
    <p:sldId id="293" r:id="rId55"/>
    <p:sldId id="294" r:id="rId56"/>
    <p:sldId id="295" r:id="rId57"/>
    <p:sldId id="296" r:id="rId58"/>
    <p:sldId id="297" r:id="rId59"/>
    <p:sldId id="298" r:id="rId60"/>
    <p:sldId id="299" r:id="rId61"/>
    <p:sldId id="300" r:id="rId62"/>
    <p:sldId id="301" r:id="rId63"/>
    <p:sldId id="302" r:id="rId64"/>
    <p:sldId id="303" r:id="rId65"/>
    <p:sldId id="304" r:id="rId66"/>
    <p:sldId id="305" r:id="rId67"/>
    <p:sldId id="306" r:id="rId68"/>
    <p:sldId id="307" r:id="rId69"/>
    <p:sldId id="308" r:id="rId70"/>
    <p:sldId id="309" r:id="rId71"/>
    <p:sldId id="311" r:id="rId72"/>
    <p:sldId id="312" r:id="rId7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96B39E-4623-41FD-BCFD-08438DB9C894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12ECC3-BED5-4DDE-95C1-D9005225C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625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563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815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973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4797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03824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4434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5574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719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201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547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34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958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558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993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967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810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260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15" r:id="rId15"/>
    <p:sldLayoutId id="214748371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bopedia.com/TERM/t/serif.html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ebopedia.com/TERM/t/sans_serif.html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amespy.com/ondemand/image.asp?/ondemand/indie/games/alienx/images/ss1.jpg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1453383" y="1610829"/>
            <a:ext cx="6600451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9870">
              <a:lnSpc>
                <a:spcPct val="100000"/>
              </a:lnSpc>
              <a:spcBef>
                <a:spcPts val="100"/>
              </a:spcBef>
            </a:pPr>
            <a:r>
              <a:rPr sz="4800" spc="195" dirty="0" smtClean="0"/>
              <a:t>Multimedia</a:t>
            </a:r>
            <a:r>
              <a:rPr lang="en-US" sz="4800" spc="195" dirty="0" smtClean="0"/>
              <a:t> </a:t>
            </a:r>
            <a:r>
              <a:rPr sz="4800" spc="195" dirty="0" smtClean="0"/>
              <a:t>Systems</a:t>
            </a:r>
            <a:r>
              <a:rPr lang="en-US" sz="4800" spc="195" dirty="0" smtClean="0"/>
              <a:t> And Design</a:t>
            </a:r>
            <a:endParaRPr sz="4800" spc="195" dirty="0"/>
          </a:p>
        </p:txBody>
      </p:sp>
      <p:sp>
        <p:nvSpPr>
          <p:cNvPr id="3" name="object 3"/>
          <p:cNvSpPr txBox="1"/>
          <p:nvPr/>
        </p:nvSpPr>
        <p:spPr>
          <a:xfrm>
            <a:off x="1066800" y="3237229"/>
            <a:ext cx="6858000" cy="60869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93090" marR="5080" indent="-580390">
              <a:lnSpc>
                <a:spcPct val="120800"/>
              </a:lnSpc>
              <a:spcBef>
                <a:spcPts val="100"/>
              </a:spcBef>
            </a:pPr>
            <a:r>
              <a:rPr sz="3200" spc="-5" dirty="0">
                <a:latin typeface="Calibri"/>
                <a:cs typeface="Calibri"/>
              </a:rPr>
              <a:t>Overview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Text </a:t>
            </a:r>
            <a:r>
              <a:rPr lang="en-US" sz="3200" spc="-5" dirty="0" smtClean="0">
                <a:latin typeface="Calibri"/>
                <a:cs typeface="Calibri"/>
              </a:rPr>
              <a:t>as</a:t>
            </a:r>
            <a:r>
              <a:rPr lang="en-US" sz="3200" spc="-40" dirty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Multimedia</a:t>
            </a:r>
            <a:r>
              <a:rPr lang="en-US" sz="3200" spc="-5" dirty="0" smtClean="0">
                <a:latin typeface="Calibri"/>
                <a:cs typeface="Calibri"/>
              </a:rPr>
              <a:t> Element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b="1" smtClean="0"/>
              <a:t>EBCDIC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Abbreviation of 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xtended 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inary-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oded 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ecimal 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nterchange 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an IBM code for representing characters as numbers. This is widely used on large IBM computers. </a:t>
            </a:r>
          </a:p>
          <a:p>
            <a:pPr eaLnBrk="1" hangingPunct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 other computers, including PC and Macintosh, however, use ASCII codes. </a:t>
            </a:r>
          </a:p>
          <a:p>
            <a:pPr eaLnBrk="1" hangingPunct="1"/>
            <a:endParaRPr lang="en-GB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inkk06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inkk06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inkk06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 autoUpdateAnimBg="0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72724" y="381000"/>
            <a:ext cx="6601773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 smtClean="0"/>
              <a:t>Power </a:t>
            </a:r>
            <a:r>
              <a:rPr sz="4400" dirty="0"/>
              <a:t>of</a:t>
            </a:r>
            <a:r>
              <a:rPr sz="4400" spc="-70" dirty="0"/>
              <a:t> </a:t>
            </a:r>
            <a:r>
              <a:rPr sz="4400" dirty="0"/>
              <a:t>Meaning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9740" y="1193800"/>
            <a:ext cx="1416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9740" y="1990090"/>
            <a:ext cx="1416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9740" y="3497579"/>
            <a:ext cx="1416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01369" y="1212850"/>
            <a:ext cx="7944484" cy="2031324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6350" algn="just">
              <a:lnSpc>
                <a:spcPts val="2800"/>
              </a:lnSpc>
              <a:spcBef>
                <a:spcPts val="459"/>
              </a:spcBef>
            </a:pPr>
            <a:r>
              <a:rPr sz="2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multimedia words appear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titles ,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menus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navigation 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aids and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narrative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algn="just">
              <a:lnSpc>
                <a:spcPct val="90000"/>
              </a:lnSpc>
              <a:spcBef>
                <a:spcPts val="610"/>
              </a:spcBef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Multimedia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authors weave words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symbols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sounds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images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blend text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to the mix to create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integrated tools 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interfaces for acquiring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displaying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disseminating  messages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algn="just">
              <a:lnSpc>
                <a:spcPct val="100000"/>
              </a:lnSpc>
              <a:spcBef>
                <a:spcPts val="330"/>
              </a:spcBef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British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council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survey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sz="20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English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58518" y="3497579"/>
            <a:ext cx="8133082" cy="2277546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297180" marR="5000625" indent="-284480">
              <a:lnSpc>
                <a:spcPts val="2800"/>
              </a:lnSpc>
              <a:spcBef>
                <a:spcPts val="459"/>
              </a:spcBef>
              <a:buFont typeface="Arial"/>
              <a:buChar char="–"/>
              <a:tabLst>
                <a:tab pos="297180" algn="l"/>
              </a:tabLst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billion </a:t>
            </a:r>
            <a:r>
              <a:rPr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en-US"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speak English as their first, second or </a:t>
            </a:r>
            <a:r>
              <a:rPr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foreign</a:t>
            </a:r>
            <a:r>
              <a:rPr sz="20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7180" indent="-284480">
              <a:lnSpc>
                <a:spcPct val="100000"/>
              </a:lnSpc>
              <a:spcBef>
                <a:spcPts val="300"/>
              </a:spcBef>
              <a:buFont typeface="Arial"/>
              <a:buChar char="–"/>
              <a:tabLst>
                <a:tab pos="297180" algn="l"/>
              </a:tabLst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thirds of world’s scientists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English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7180" indent="-284480">
              <a:lnSpc>
                <a:spcPct val="100000"/>
              </a:lnSpc>
              <a:spcBef>
                <a:spcPts val="330"/>
              </a:spcBef>
              <a:buFont typeface="Arial"/>
              <a:buChar char="–"/>
              <a:tabLst>
                <a:tab pos="297180" algn="l"/>
              </a:tabLst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Three quarters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world’s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mail is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written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sz="20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English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7180" marR="5080" indent="-284480">
              <a:lnSpc>
                <a:spcPts val="2810"/>
              </a:lnSpc>
              <a:spcBef>
                <a:spcPts val="690"/>
              </a:spcBef>
              <a:buFont typeface="Arial"/>
              <a:buChar char="–"/>
              <a:tabLst>
                <a:tab pos="297180" algn="l"/>
              </a:tabLst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80%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world’s information that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stored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computers  </a:t>
            </a:r>
            <a:r>
              <a:rPr sz="2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written in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English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30"/>
          <p:cNvSpPr>
            <a:spLocks noGrp="1" noChangeArrowheads="1"/>
          </p:cNvSpPr>
          <p:nvPr>
            <p:ph type="title"/>
          </p:nvPr>
        </p:nvSpPr>
        <p:spPr>
          <a:xfrm>
            <a:off x="1524000" y="533400"/>
            <a:ext cx="7089775" cy="685800"/>
          </a:xfrm>
        </p:spPr>
        <p:txBody>
          <a:bodyPr/>
          <a:lstStyle/>
          <a:p>
            <a:pPr eaLnBrk="1" hangingPunct="1"/>
            <a:r>
              <a:rPr lang="en-US" b="1" dirty="0" smtClean="0"/>
              <a:t>FONTS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Design for a set of characters. </a:t>
            </a:r>
          </a:p>
          <a:p>
            <a:pPr eaLnBrk="1" hangingPunct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font is the combination of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typeface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other qualities, such as size, pitch, and spacing. </a:t>
            </a:r>
          </a:p>
          <a:p>
            <a:pPr eaLnBrk="1" hangingPunct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Verdana is a typeface that defines the shape of each character. </a:t>
            </a:r>
          </a:p>
          <a:p>
            <a:pPr eaLnBrk="1" hangingPunct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Within Verdana, however, there are many fonts to choose from -- different sizes,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italic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and so on. </a:t>
            </a:r>
          </a:p>
          <a:p>
            <a:pPr eaLnBrk="1" hangingPunct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term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often used incorrectly as a synonym for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typeface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inkk06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inkk06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inkk06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inkk06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inkk06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 autoUpdateAnimBg="0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title"/>
          </p:nvPr>
        </p:nvSpPr>
        <p:spPr>
          <a:xfrm>
            <a:off x="1524000" y="457200"/>
            <a:ext cx="3273425" cy="990600"/>
          </a:xfrm>
        </p:spPr>
        <p:txBody>
          <a:bodyPr/>
          <a:lstStyle/>
          <a:p>
            <a:pPr eaLnBrk="1" hangingPunct="1"/>
            <a:r>
              <a:rPr lang="en-US" sz="4800" b="1" dirty="0" smtClean="0"/>
              <a:t>Typeface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Popular typefaces include </a:t>
            </a:r>
            <a:r>
              <a:rPr lang="en-US" sz="2400" dirty="0" smtClean="0">
                <a:solidFill>
                  <a:srgbClr val="3333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Verdana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Helvetica, and </a:t>
            </a:r>
            <a:r>
              <a:rPr lang="en-US" sz="2400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typeface represents one aspect of a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The font also includes such characteristics as size, weight, italics, and so on. </a:t>
            </a:r>
          </a:p>
          <a:p>
            <a:pPr eaLnBrk="1" hangingPunct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two general categories of typefaces: </a:t>
            </a:r>
            <a:r>
              <a:rPr lang="en-US" sz="2400" i="1" dirty="0" smtClean="0">
                <a:latin typeface="Serif"/>
                <a:cs typeface="Times New Roman" panose="02020603050405020304" pitchFamily="18" charset="0"/>
                <a:hlinkClick r:id="rId3"/>
              </a:rPr>
              <a:t>serif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400" i="1" dirty="0" smtClean="0">
                <a:latin typeface="Sans serif"/>
                <a:cs typeface="Times New Roman" panose="02020603050405020304" pitchFamily="18" charset="0"/>
                <a:hlinkClick r:id="rId4"/>
              </a:rPr>
              <a:t>sans serif</a:t>
            </a:r>
            <a:r>
              <a:rPr lang="en-US" sz="2400" dirty="0" smtClean="0">
                <a:latin typeface="Sans serif"/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Sans serif typefaces are composed of simple lines, whereas serif typefaces use small decorative marks to embellish characters and make them easier to read.</a:t>
            </a:r>
          </a:p>
          <a:p>
            <a:pPr eaLnBrk="1" hangingPunct="1"/>
            <a:endParaRPr lang="en-GB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inkk06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inkk06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inkk06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inkk06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b="1" smtClean="0"/>
              <a:t>Typeface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smtClean="0">
                <a:latin typeface="Verdana" panose="020B0604030504040204" pitchFamily="34" charset="0"/>
              </a:rPr>
              <a:t>Verdana</a:t>
            </a:r>
            <a:r>
              <a:rPr lang="en-US" smtClean="0"/>
              <a:t> is a sans serif type and Times Roman is a serif type</a:t>
            </a:r>
            <a:endParaRPr lang="en-GB" smtClean="0"/>
          </a:p>
        </p:txBody>
      </p:sp>
      <p:grpSp>
        <p:nvGrpSpPr>
          <p:cNvPr id="21508" name="Group 7"/>
          <p:cNvGrpSpPr>
            <a:grpSpLocks/>
          </p:cNvGrpSpPr>
          <p:nvPr/>
        </p:nvGrpSpPr>
        <p:grpSpPr bwMode="auto">
          <a:xfrm>
            <a:off x="-544513" y="2789238"/>
            <a:ext cx="10233026" cy="1265237"/>
            <a:chOff x="0" y="0"/>
            <a:chExt cx="6446" cy="797"/>
          </a:xfrm>
        </p:grpSpPr>
        <p:sp>
          <p:nvSpPr>
            <p:cNvPr id="21510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0" cy="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/>
            </a:p>
          </p:txBody>
        </p:sp>
        <p:sp>
          <p:nvSpPr>
            <p:cNvPr id="2151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6446" cy="7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sz="1100">
                  <a:latin typeface="Times New Roman" panose="02020603050405020304" pitchFamily="18" charset="0"/>
                </a:rPr>
                <a:t>  </a:t>
              </a:r>
              <a:r>
                <a:rPr lang="en-US" sz="7700">
                  <a:latin typeface="Times New Roman" panose="02020603050405020304" pitchFamily="18" charset="0"/>
                </a:rPr>
                <a:t> </a:t>
              </a:r>
              <a:r>
                <a:rPr lang="en-US" sz="1100">
                  <a:latin typeface="Times New Roman" panose="02020603050405020304" pitchFamily="18" charset="0"/>
                </a:rPr>
                <a:t>                                                                     </a:t>
              </a:r>
            </a:p>
          </p:txBody>
        </p:sp>
      </p:grpSp>
      <p:pic>
        <p:nvPicPr>
          <p:cNvPr id="21509" name="Picture 6" descr="typef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6963" y="3330575"/>
            <a:ext cx="4538662" cy="2301875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 autoUpdateAnimBg="0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44001" y="533400"/>
            <a:ext cx="638429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dirty="0" smtClean="0"/>
              <a:t>Fonts </a:t>
            </a:r>
            <a:r>
              <a:rPr sz="4400" dirty="0"/>
              <a:t>and </a:t>
            </a:r>
            <a:r>
              <a:rPr sz="4400" spc="-5" dirty="0"/>
              <a:t>Type</a:t>
            </a:r>
            <a:r>
              <a:rPr sz="4400" spc="-100" dirty="0"/>
              <a:t> </a:t>
            </a:r>
            <a:r>
              <a:rPr sz="4400" dirty="0"/>
              <a:t>Faces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5440"/>
            <a:ext cx="1416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885440"/>
            <a:ext cx="1416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4155440"/>
            <a:ext cx="1416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5030470"/>
            <a:ext cx="1416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839" y="1633220"/>
            <a:ext cx="7714615" cy="4232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84785">
              <a:lnSpc>
                <a:spcPct val="100000"/>
              </a:lnSpc>
              <a:spcBef>
                <a:spcPts val="100"/>
              </a:spcBef>
            </a:pPr>
            <a:r>
              <a:rPr sz="2600" i="1" spc="-5" dirty="0">
                <a:latin typeface="Calibri"/>
                <a:cs typeface="Calibri"/>
              </a:rPr>
              <a:t>Typeface </a:t>
            </a:r>
            <a:r>
              <a:rPr sz="2600" dirty="0">
                <a:latin typeface="Calibri"/>
                <a:cs typeface="Calibri"/>
              </a:rPr>
              <a:t>in </a:t>
            </a:r>
            <a:r>
              <a:rPr sz="2600" spc="-5" dirty="0">
                <a:latin typeface="Calibri"/>
                <a:cs typeface="Calibri"/>
              </a:rPr>
              <a:t>printing refers to </a:t>
            </a:r>
            <a:r>
              <a:rPr sz="2600" b="1" spc="-5" dirty="0">
                <a:latin typeface="Calibri"/>
                <a:cs typeface="Calibri"/>
              </a:rPr>
              <a:t>the surface of </a:t>
            </a:r>
            <a:r>
              <a:rPr sz="2600" b="1" dirty="0">
                <a:latin typeface="Calibri"/>
                <a:cs typeface="Calibri"/>
              </a:rPr>
              <a:t>a </a:t>
            </a:r>
            <a:r>
              <a:rPr sz="2600" b="1" spc="-5" dirty="0">
                <a:latin typeface="Calibri"/>
                <a:cs typeface="Calibri"/>
              </a:rPr>
              <a:t>block of  Type that </a:t>
            </a:r>
            <a:r>
              <a:rPr sz="2600" b="1" dirty="0">
                <a:latin typeface="Calibri"/>
                <a:cs typeface="Calibri"/>
              </a:rPr>
              <a:t>makes </a:t>
            </a:r>
            <a:r>
              <a:rPr sz="2600" b="1" spc="-5" dirty="0">
                <a:latin typeface="Calibri"/>
                <a:cs typeface="Calibri"/>
              </a:rPr>
              <a:t>the impression </a:t>
            </a:r>
            <a:r>
              <a:rPr sz="2600" b="1" dirty="0">
                <a:latin typeface="Calibri"/>
                <a:cs typeface="Calibri"/>
              </a:rPr>
              <a:t>ie </a:t>
            </a:r>
            <a:r>
              <a:rPr sz="2600" b="1" spc="-5" dirty="0">
                <a:latin typeface="Calibri"/>
                <a:cs typeface="Calibri"/>
              </a:rPr>
              <a:t>the impression </a:t>
            </a:r>
            <a:r>
              <a:rPr sz="2600" dirty="0">
                <a:latin typeface="Calibri"/>
                <a:cs typeface="Calibri"/>
              </a:rPr>
              <a:t>made  by </a:t>
            </a:r>
            <a:r>
              <a:rPr sz="2600" spc="-5" dirty="0">
                <a:latin typeface="Calibri"/>
                <a:cs typeface="Calibri"/>
              </a:rPr>
              <a:t>this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surface</a:t>
            </a:r>
            <a:endParaRPr sz="2600" dirty="0">
              <a:latin typeface="Calibri"/>
              <a:cs typeface="Calibri"/>
            </a:endParaRPr>
          </a:p>
          <a:p>
            <a:pPr marL="12700" marR="39370">
              <a:lnSpc>
                <a:spcPct val="100000"/>
              </a:lnSpc>
              <a:spcBef>
                <a:spcPts val="640"/>
              </a:spcBef>
            </a:pPr>
            <a:r>
              <a:rPr sz="2600" i="1" spc="-5" dirty="0">
                <a:latin typeface="Calibri"/>
                <a:cs typeface="Calibri"/>
              </a:rPr>
              <a:t>Typeface </a:t>
            </a:r>
            <a:r>
              <a:rPr sz="2600" dirty="0">
                <a:latin typeface="Calibri"/>
                <a:cs typeface="Calibri"/>
              </a:rPr>
              <a:t>is </a:t>
            </a:r>
            <a:r>
              <a:rPr sz="2600" spc="-5" dirty="0">
                <a:latin typeface="Calibri"/>
                <a:cs typeface="Calibri"/>
              </a:rPr>
              <a:t>the </a:t>
            </a:r>
            <a:r>
              <a:rPr sz="26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primary design</a:t>
            </a:r>
            <a:r>
              <a:rPr sz="2600" b="1" spc="-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while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i="1" spc="-5" dirty="0">
                <a:latin typeface="Calibri"/>
                <a:cs typeface="Calibri"/>
              </a:rPr>
              <a:t>Font </a:t>
            </a:r>
            <a:r>
              <a:rPr sz="2600" dirty="0">
                <a:latin typeface="Calibri"/>
                <a:cs typeface="Calibri"/>
              </a:rPr>
              <a:t>is a  </a:t>
            </a:r>
            <a:r>
              <a:rPr sz="2600" b="1" u="sng" spc="-5" dirty="0">
                <a:latin typeface="Calibri"/>
                <a:cs typeface="Calibri"/>
              </a:rPr>
              <a:t>particular </a:t>
            </a:r>
            <a:r>
              <a:rPr sz="2600" b="1" u="sng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implementation</a:t>
            </a:r>
            <a:r>
              <a:rPr sz="2600" b="1" u="sng" spc="-5" dirty="0">
                <a:latin typeface="Calibri"/>
                <a:cs typeface="Calibri"/>
              </a:rPr>
              <a:t> </a:t>
            </a:r>
            <a:r>
              <a:rPr sz="2600" b="1" u="sng" dirty="0">
                <a:latin typeface="Calibri"/>
                <a:cs typeface="Calibri"/>
              </a:rPr>
              <a:t>and </a:t>
            </a:r>
            <a:r>
              <a:rPr sz="2600" b="1" u="sng" spc="-5" dirty="0">
                <a:latin typeface="Calibri"/>
                <a:cs typeface="Calibri"/>
              </a:rPr>
              <a:t>variation of typeface</a:t>
            </a:r>
            <a:r>
              <a:rPr sz="2600" spc="-5" dirty="0">
                <a:latin typeface="Calibri"/>
                <a:cs typeface="Calibri"/>
              </a:rPr>
              <a:t> such  </a:t>
            </a:r>
            <a:r>
              <a:rPr sz="2600" dirty="0">
                <a:latin typeface="Calibri"/>
                <a:cs typeface="Calibri"/>
              </a:rPr>
              <a:t>as </a:t>
            </a:r>
            <a:r>
              <a:rPr sz="2600" spc="-5" dirty="0">
                <a:latin typeface="Calibri"/>
                <a:cs typeface="Calibri"/>
              </a:rPr>
              <a:t>bold </a:t>
            </a:r>
            <a:r>
              <a:rPr sz="2600" spc="-10" dirty="0">
                <a:latin typeface="Calibri"/>
                <a:cs typeface="Calibri"/>
              </a:rPr>
              <a:t>or</a:t>
            </a:r>
            <a:r>
              <a:rPr sz="2600" spc="-5" dirty="0">
                <a:latin typeface="Calibri"/>
                <a:cs typeface="Calibri"/>
              </a:rPr>
              <a:t> italics</a:t>
            </a:r>
            <a:endParaRPr sz="26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650"/>
              </a:spcBef>
            </a:pPr>
            <a:r>
              <a:rPr sz="2600" spc="-5" dirty="0">
                <a:latin typeface="Calibri"/>
                <a:cs typeface="Calibri"/>
              </a:rPr>
              <a:t>Major difference between typefaces </a:t>
            </a:r>
            <a:r>
              <a:rPr sz="2600" dirty="0">
                <a:latin typeface="Calibri"/>
                <a:cs typeface="Calibri"/>
              </a:rPr>
              <a:t>is </a:t>
            </a:r>
            <a:r>
              <a:rPr sz="2600" spc="-5" dirty="0">
                <a:latin typeface="Calibri"/>
                <a:cs typeface="Calibri"/>
              </a:rPr>
              <a:t>whether there </a:t>
            </a:r>
            <a:r>
              <a:rPr sz="2600" dirty="0">
                <a:latin typeface="Calibri"/>
                <a:cs typeface="Calibri"/>
              </a:rPr>
              <a:t>are  </a:t>
            </a:r>
            <a:r>
              <a:rPr sz="2600" spc="-5" dirty="0">
                <a:latin typeface="Calibri"/>
                <a:cs typeface="Calibri"/>
              </a:rPr>
              <a:t>tiny horizontal </a:t>
            </a:r>
            <a:r>
              <a:rPr sz="2600" dirty="0">
                <a:latin typeface="Calibri"/>
                <a:cs typeface="Calibri"/>
              </a:rPr>
              <a:t>lines at </a:t>
            </a:r>
            <a:r>
              <a:rPr sz="2600" spc="-5" dirty="0">
                <a:latin typeface="Calibri"/>
                <a:cs typeface="Calibri"/>
              </a:rPr>
              <a:t>the top and bottom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(Serif)</a:t>
            </a:r>
            <a:endParaRPr sz="2600" dirty="0">
              <a:latin typeface="Calibri"/>
              <a:cs typeface="Calibri"/>
            </a:endParaRPr>
          </a:p>
          <a:p>
            <a:pPr marL="12700" marR="348615">
              <a:lnSpc>
                <a:spcPct val="100000"/>
              </a:lnSpc>
              <a:spcBef>
                <a:spcPts val="640"/>
              </a:spcBef>
            </a:pPr>
            <a:r>
              <a:rPr sz="2600" dirty="0">
                <a:latin typeface="Calibri"/>
                <a:cs typeface="Calibri"/>
              </a:rPr>
              <a:t>A </a:t>
            </a:r>
            <a:r>
              <a:rPr sz="2600" spc="-5" dirty="0">
                <a:latin typeface="Calibri"/>
                <a:cs typeface="Calibri"/>
              </a:rPr>
              <a:t>typeface usually comprises of </a:t>
            </a:r>
            <a:r>
              <a:rPr sz="2600" dirty="0">
                <a:latin typeface="Calibri"/>
                <a:cs typeface="Calibri"/>
              </a:rPr>
              <a:t>an </a:t>
            </a:r>
            <a:r>
              <a:rPr sz="2600" spc="-5" dirty="0">
                <a:latin typeface="Calibri"/>
                <a:cs typeface="Calibri"/>
              </a:rPr>
              <a:t>alphabet of </a:t>
            </a:r>
            <a:r>
              <a:rPr sz="2600" dirty="0">
                <a:latin typeface="Calibri"/>
                <a:cs typeface="Calibri"/>
              </a:rPr>
              <a:t>letters ,  </a:t>
            </a:r>
            <a:r>
              <a:rPr sz="2600" spc="-5" dirty="0">
                <a:latin typeface="Calibri"/>
                <a:cs typeface="Calibri"/>
              </a:rPr>
              <a:t>numerals </a:t>
            </a:r>
            <a:r>
              <a:rPr sz="2600" dirty="0">
                <a:latin typeface="Calibri"/>
                <a:cs typeface="Calibri"/>
              </a:rPr>
              <a:t>, </a:t>
            </a:r>
            <a:r>
              <a:rPr sz="2600" spc="-5" dirty="0">
                <a:latin typeface="Calibri"/>
                <a:cs typeface="Calibri"/>
              </a:rPr>
              <a:t>punctuation </a:t>
            </a:r>
            <a:r>
              <a:rPr sz="2600" dirty="0">
                <a:latin typeface="Calibri"/>
                <a:cs typeface="Calibri"/>
              </a:rPr>
              <a:t>marks , </a:t>
            </a:r>
            <a:r>
              <a:rPr sz="2600" spc="-5" dirty="0">
                <a:latin typeface="Calibri"/>
                <a:cs typeface="Calibri"/>
              </a:rPr>
              <a:t>and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symbols</a:t>
            </a:r>
            <a:endParaRPr sz="26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4745" y="2037080"/>
            <a:ext cx="1416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•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35341" y="2037080"/>
            <a:ext cx="7466330" cy="20053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600" b="1" spc="-5" dirty="0">
                <a:latin typeface="Calibri"/>
                <a:cs typeface="Calibri"/>
              </a:rPr>
              <a:t>Script </a:t>
            </a:r>
            <a:r>
              <a:rPr sz="2600" spc="-5" dirty="0">
                <a:latin typeface="Calibri"/>
                <a:cs typeface="Calibri"/>
              </a:rPr>
              <a:t>typefaces simulate </a:t>
            </a:r>
            <a:r>
              <a:rPr sz="2600" b="1" spc="-5" dirty="0">
                <a:latin typeface="Calibri"/>
                <a:cs typeface="Calibri"/>
              </a:rPr>
              <a:t>handwriting </a:t>
            </a:r>
            <a:r>
              <a:rPr sz="2600" b="1" spc="-10" dirty="0">
                <a:latin typeface="Calibri"/>
                <a:cs typeface="Calibri"/>
              </a:rPr>
              <a:t>or </a:t>
            </a:r>
            <a:r>
              <a:rPr sz="2600" b="1" spc="-5" dirty="0">
                <a:latin typeface="Calibri"/>
                <a:cs typeface="Calibri"/>
              </a:rPr>
              <a:t>calligraphy </a:t>
            </a:r>
            <a:r>
              <a:rPr sz="2600" dirty="0">
                <a:latin typeface="Calibri"/>
                <a:cs typeface="Calibri"/>
              </a:rPr>
              <a:t>-  </a:t>
            </a:r>
            <a:r>
              <a:rPr sz="2600" spc="-5" dirty="0">
                <a:latin typeface="Calibri"/>
                <a:cs typeface="Calibri"/>
              </a:rPr>
              <a:t>They </a:t>
            </a:r>
            <a:r>
              <a:rPr sz="2600" dirty="0">
                <a:latin typeface="Calibri"/>
                <a:cs typeface="Calibri"/>
              </a:rPr>
              <a:t>do </a:t>
            </a:r>
            <a:r>
              <a:rPr sz="2600" spc="-5" dirty="0">
                <a:latin typeface="Calibri"/>
                <a:cs typeface="Calibri"/>
              </a:rPr>
              <a:t>not </a:t>
            </a:r>
            <a:r>
              <a:rPr sz="2600" dirty="0">
                <a:latin typeface="Calibri"/>
                <a:cs typeface="Calibri"/>
              </a:rPr>
              <a:t>lend </a:t>
            </a:r>
            <a:r>
              <a:rPr sz="2600" spc="-5" dirty="0">
                <a:latin typeface="Calibri"/>
                <a:cs typeface="Calibri"/>
              </a:rPr>
              <a:t>themselves </a:t>
            </a:r>
            <a:r>
              <a:rPr sz="2600" dirty="0">
                <a:latin typeface="Calibri"/>
                <a:cs typeface="Calibri"/>
              </a:rPr>
              <a:t>to </a:t>
            </a:r>
            <a:r>
              <a:rPr sz="2600" spc="-5" dirty="0">
                <a:latin typeface="Calibri"/>
                <a:cs typeface="Calibri"/>
              </a:rPr>
              <a:t>quantities of body </a:t>
            </a:r>
            <a:r>
              <a:rPr sz="2600" dirty="0">
                <a:latin typeface="Calibri"/>
                <a:cs typeface="Calibri"/>
              </a:rPr>
              <a:t>text,  as </a:t>
            </a:r>
            <a:r>
              <a:rPr sz="2600" spc="-5" dirty="0">
                <a:latin typeface="Calibri"/>
                <a:cs typeface="Calibri"/>
              </a:rPr>
              <a:t>people find them harder </a:t>
            </a:r>
            <a:r>
              <a:rPr sz="2600" dirty="0">
                <a:latin typeface="Calibri"/>
                <a:cs typeface="Calibri"/>
              </a:rPr>
              <a:t>to read than </a:t>
            </a:r>
            <a:r>
              <a:rPr sz="2600" spc="-5" dirty="0">
                <a:latin typeface="Calibri"/>
                <a:cs typeface="Calibri"/>
              </a:rPr>
              <a:t>many serif and  sans-serif typefaces; </a:t>
            </a:r>
            <a:r>
              <a:rPr sz="2600" dirty="0">
                <a:latin typeface="Calibri"/>
                <a:cs typeface="Calibri"/>
              </a:rPr>
              <a:t>they </a:t>
            </a:r>
            <a:r>
              <a:rPr sz="2600" b="1" dirty="0">
                <a:latin typeface="Calibri"/>
                <a:cs typeface="Calibri"/>
              </a:rPr>
              <a:t>are </a:t>
            </a:r>
            <a:r>
              <a:rPr sz="2600" b="1" spc="-5" dirty="0">
                <a:latin typeface="Calibri"/>
                <a:cs typeface="Calibri"/>
              </a:rPr>
              <a:t>typically used for logos or  invitations</a:t>
            </a:r>
            <a:endParaRPr sz="2600" b="1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4155440"/>
            <a:ext cx="1416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8839" y="4174490"/>
            <a:ext cx="7526655" cy="1609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600" b="1" spc="-5" dirty="0">
                <a:latin typeface="Calibri"/>
                <a:cs typeface="Calibri"/>
              </a:rPr>
              <a:t>Blackletter </a:t>
            </a:r>
            <a:r>
              <a:rPr sz="2600" spc="-5" dirty="0">
                <a:latin typeface="Calibri"/>
                <a:cs typeface="Calibri"/>
              </a:rPr>
              <a:t>fonts, the earliest typefaces used with the  </a:t>
            </a:r>
            <a:r>
              <a:rPr sz="2600" b="1" spc="-5" dirty="0">
                <a:latin typeface="Calibri"/>
                <a:cs typeface="Calibri"/>
              </a:rPr>
              <a:t>invention </a:t>
            </a:r>
            <a:r>
              <a:rPr sz="2600" b="1" spc="-10" dirty="0">
                <a:latin typeface="Calibri"/>
                <a:cs typeface="Calibri"/>
              </a:rPr>
              <a:t>of </a:t>
            </a:r>
            <a:r>
              <a:rPr sz="2600" b="1" spc="-5" dirty="0">
                <a:latin typeface="Calibri"/>
                <a:cs typeface="Calibri"/>
              </a:rPr>
              <a:t>the printing press</a:t>
            </a:r>
            <a:r>
              <a:rPr sz="2600" spc="-5" dirty="0">
                <a:latin typeface="Calibri"/>
                <a:cs typeface="Calibri"/>
              </a:rPr>
              <a:t>, resemble the </a:t>
            </a:r>
            <a:r>
              <a:rPr sz="2600" spc="-5" dirty="0" smtClean="0">
                <a:latin typeface="Calibri"/>
                <a:cs typeface="Calibri"/>
              </a:rPr>
              <a:t>black</a:t>
            </a:r>
            <a:r>
              <a:rPr lang="en-US" sz="2600" spc="-5" dirty="0" smtClean="0">
                <a:latin typeface="Calibri"/>
                <a:cs typeface="Calibri"/>
              </a:rPr>
              <a:t> </a:t>
            </a:r>
            <a:r>
              <a:rPr sz="2600" spc="-5" dirty="0" smtClean="0">
                <a:latin typeface="Calibri"/>
                <a:cs typeface="Calibri"/>
              </a:rPr>
              <a:t>letter calligraphy </a:t>
            </a:r>
            <a:r>
              <a:rPr sz="2600" spc="-5" dirty="0">
                <a:latin typeface="Calibri"/>
                <a:cs typeface="Calibri"/>
              </a:rPr>
              <a:t>of that </a:t>
            </a:r>
            <a:r>
              <a:rPr sz="2600" b="1" spc="-5" dirty="0">
                <a:latin typeface="Calibri"/>
                <a:cs typeface="Calibri"/>
              </a:rPr>
              <a:t>time-Many people </a:t>
            </a:r>
            <a:r>
              <a:rPr sz="2600" b="1" dirty="0">
                <a:latin typeface="Calibri"/>
                <a:cs typeface="Calibri"/>
              </a:rPr>
              <a:t>refer to them </a:t>
            </a:r>
            <a:r>
              <a:rPr sz="2600" b="1" spc="-5" dirty="0">
                <a:latin typeface="Calibri"/>
                <a:cs typeface="Calibri"/>
              </a:rPr>
              <a:t>as  </a:t>
            </a:r>
            <a:r>
              <a:rPr sz="2600" b="1" i="1" spc="-5" dirty="0">
                <a:latin typeface="Calibri"/>
                <a:cs typeface="Calibri"/>
              </a:rPr>
              <a:t>gothic</a:t>
            </a:r>
            <a:r>
              <a:rPr sz="2600" b="1" i="1" spc="-10" dirty="0">
                <a:latin typeface="Calibri"/>
                <a:cs typeface="Calibri"/>
              </a:rPr>
              <a:t> </a:t>
            </a:r>
            <a:r>
              <a:rPr sz="2600" b="1" i="1" spc="-5" dirty="0">
                <a:latin typeface="Calibri"/>
                <a:cs typeface="Calibri"/>
              </a:rPr>
              <a:t>script</a:t>
            </a:r>
            <a:endParaRPr sz="2600" b="1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005839" y="528320"/>
            <a:ext cx="7125334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Different types </a:t>
            </a:r>
            <a:r>
              <a:rPr dirty="0"/>
              <a:t>of </a:t>
            </a:r>
            <a:r>
              <a:rPr spc="-5" dirty="0"/>
              <a:t>Typefaces</a:t>
            </a:r>
            <a:r>
              <a:rPr spc="-85" dirty="0"/>
              <a:t> </a:t>
            </a:r>
            <a:r>
              <a:rPr spc="-5" dirty="0"/>
              <a:t>contd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005839" y="528320"/>
            <a:ext cx="7125334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Different types </a:t>
            </a:r>
            <a:r>
              <a:rPr dirty="0"/>
              <a:t>of </a:t>
            </a:r>
            <a:r>
              <a:rPr spc="-5" dirty="0"/>
              <a:t>Typefaces</a:t>
            </a:r>
            <a:r>
              <a:rPr spc="-85" dirty="0"/>
              <a:t> </a:t>
            </a:r>
            <a:r>
              <a:rPr spc="-5" dirty="0"/>
              <a:t>contd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1005839" y="2133600"/>
            <a:ext cx="7528561" cy="2680221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Display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typefaces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exclusively for decorative  purposes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are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suitable for body text-They have  the most distinctive designs of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fonts, and may even 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incorporate pictures of objects, animals, etc.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 the  character designs-They usually have very specific  characteristics (e.g. evoking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Wild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West, Christmas,  horror films,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etc.)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hence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very limited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8017" y="533400"/>
            <a:ext cx="7631431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Different types </a:t>
            </a:r>
            <a:r>
              <a:rPr sz="4400" dirty="0"/>
              <a:t>of</a:t>
            </a:r>
            <a:r>
              <a:rPr sz="4400" spc="-20" dirty="0"/>
              <a:t> </a:t>
            </a:r>
            <a:r>
              <a:rPr sz="4400" spc="-5" dirty="0"/>
              <a:t>Typefaces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578864" y="1987341"/>
            <a:ext cx="1416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•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76934" y="1987341"/>
            <a:ext cx="7869555" cy="149098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 marR="5080" algn="just">
              <a:lnSpc>
                <a:spcPct val="90000"/>
              </a:lnSpc>
              <a:spcBef>
                <a:spcPts val="409"/>
              </a:spcBef>
            </a:pPr>
            <a:r>
              <a:rPr sz="2600" b="1" spc="-5" dirty="0">
                <a:latin typeface="Calibri"/>
                <a:cs typeface="Calibri"/>
              </a:rPr>
              <a:t>Symbol, </a:t>
            </a:r>
            <a:r>
              <a:rPr sz="2600" spc="-5" dirty="0">
                <a:latin typeface="Calibri"/>
                <a:cs typeface="Calibri"/>
              </a:rPr>
              <a:t>or Dingbat, typefaces consist of symbols </a:t>
            </a:r>
            <a:r>
              <a:rPr sz="2600" b="1" spc="-5" dirty="0">
                <a:latin typeface="Calibri"/>
                <a:cs typeface="Calibri"/>
              </a:rPr>
              <a:t>(such </a:t>
            </a:r>
            <a:r>
              <a:rPr sz="2600" b="1" dirty="0">
                <a:latin typeface="Calibri"/>
                <a:cs typeface="Calibri"/>
              </a:rPr>
              <a:t>as  </a:t>
            </a:r>
            <a:r>
              <a:rPr sz="2600" b="1" spc="-5" dirty="0">
                <a:latin typeface="Calibri"/>
                <a:cs typeface="Calibri"/>
              </a:rPr>
              <a:t>decorative bullets, clock faces, railroad timetable symbols,  CD-index, or TV-channel enclosed numbers)</a:t>
            </a:r>
            <a:r>
              <a:rPr sz="2600" spc="-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rather </a:t>
            </a:r>
            <a:r>
              <a:rPr sz="2600" spc="-5" dirty="0">
                <a:latin typeface="Calibri"/>
                <a:cs typeface="Calibri"/>
              </a:rPr>
              <a:t>than  normal text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characters.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534409"/>
            <a:ext cx="1416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39" y="3552190"/>
            <a:ext cx="7867650" cy="184785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 marR="5080" algn="just">
              <a:lnSpc>
                <a:spcPct val="90000"/>
              </a:lnSpc>
              <a:spcBef>
                <a:spcPts val="409"/>
              </a:spcBef>
            </a:pPr>
            <a:r>
              <a:rPr sz="2600" b="1" spc="-5" dirty="0">
                <a:latin typeface="Calibri"/>
                <a:cs typeface="Calibri"/>
              </a:rPr>
              <a:t>Faux or </a:t>
            </a:r>
            <a:r>
              <a:rPr sz="2600" spc="-5" dirty="0">
                <a:latin typeface="Calibri"/>
                <a:cs typeface="Calibri"/>
              </a:rPr>
              <a:t>simulated, fonts </a:t>
            </a:r>
            <a:r>
              <a:rPr sz="2600" dirty="0">
                <a:latin typeface="Calibri"/>
                <a:cs typeface="Calibri"/>
              </a:rPr>
              <a:t>are </a:t>
            </a:r>
            <a:r>
              <a:rPr sz="2600" spc="-5" dirty="0">
                <a:latin typeface="Calibri"/>
                <a:cs typeface="Calibri"/>
              </a:rPr>
              <a:t>typefaces </a:t>
            </a:r>
            <a:r>
              <a:rPr sz="2600" dirty="0">
                <a:latin typeface="Calibri"/>
                <a:cs typeface="Calibri"/>
              </a:rPr>
              <a:t>in </a:t>
            </a:r>
            <a:r>
              <a:rPr sz="2600" spc="-5" dirty="0">
                <a:latin typeface="Calibri"/>
                <a:cs typeface="Calibri"/>
              </a:rPr>
              <a:t>which the font </a:t>
            </a:r>
            <a:r>
              <a:rPr sz="2600" dirty="0">
                <a:latin typeface="Calibri"/>
                <a:cs typeface="Calibri"/>
              </a:rPr>
              <a:t>is  </a:t>
            </a:r>
            <a:r>
              <a:rPr sz="2600" spc="-5" dirty="0">
                <a:latin typeface="Calibri"/>
                <a:cs typeface="Calibri"/>
              </a:rPr>
              <a:t>made to </a:t>
            </a:r>
            <a:r>
              <a:rPr sz="2600" b="1" spc="-5" dirty="0">
                <a:latin typeface="Calibri"/>
                <a:cs typeface="Calibri"/>
              </a:rPr>
              <a:t>look </a:t>
            </a:r>
            <a:r>
              <a:rPr sz="2600" b="1" dirty="0">
                <a:latin typeface="Calibri"/>
                <a:cs typeface="Calibri"/>
              </a:rPr>
              <a:t>like </a:t>
            </a:r>
            <a:r>
              <a:rPr sz="2600" b="1" spc="-5" dirty="0">
                <a:latin typeface="Calibri"/>
                <a:cs typeface="Calibri"/>
              </a:rPr>
              <a:t>characters </a:t>
            </a:r>
            <a:r>
              <a:rPr sz="2600" b="1" spc="-10" dirty="0">
                <a:latin typeface="Calibri"/>
                <a:cs typeface="Calibri"/>
              </a:rPr>
              <a:t>of </a:t>
            </a:r>
            <a:r>
              <a:rPr sz="2600" b="1" spc="-5" dirty="0">
                <a:latin typeface="Calibri"/>
                <a:cs typeface="Calibri"/>
              </a:rPr>
              <a:t>another </a:t>
            </a:r>
            <a:r>
              <a:rPr sz="2600" b="1" dirty="0">
                <a:latin typeface="Calibri"/>
                <a:cs typeface="Calibri"/>
              </a:rPr>
              <a:t>writing </a:t>
            </a:r>
            <a:r>
              <a:rPr sz="2600" b="1" spc="-5" dirty="0">
                <a:latin typeface="Calibri"/>
                <a:cs typeface="Calibri"/>
              </a:rPr>
              <a:t>system</a:t>
            </a:r>
            <a:r>
              <a:rPr sz="2600" spc="-5" dirty="0">
                <a:latin typeface="Calibri"/>
                <a:cs typeface="Calibri"/>
              </a:rPr>
              <a:t>, </a:t>
            </a:r>
            <a:r>
              <a:rPr sz="2600" spc="57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typically Latin characters made </a:t>
            </a:r>
            <a:r>
              <a:rPr sz="2600" b="1" spc="-5" dirty="0">
                <a:latin typeface="Calibri"/>
                <a:cs typeface="Calibri"/>
              </a:rPr>
              <a:t>using the style of another  script-Arabic, Chinese ,Hebrew,Japanese and Sanskrit </a:t>
            </a:r>
            <a:r>
              <a:rPr sz="2600" dirty="0">
                <a:latin typeface="Calibri"/>
                <a:cs typeface="Calibri"/>
              </a:rPr>
              <a:t>are  </a:t>
            </a:r>
            <a:r>
              <a:rPr sz="2600" spc="-5" dirty="0">
                <a:latin typeface="Calibri"/>
                <a:cs typeface="Calibri"/>
              </a:rPr>
              <a:t>all </a:t>
            </a:r>
            <a:r>
              <a:rPr sz="2600" dirty="0">
                <a:latin typeface="Calibri"/>
                <a:cs typeface="Calibri"/>
              </a:rPr>
              <a:t>readily </a:t>
            </a:r>
            <a:r>
              <a:rPr sz="2600" spc="-5" dirty="0">
                <a:latin typeface="Calibri"/>
                <a:cs typeface="Calibri"/>
              </a:rPr>
              <a:t>available </a:t>
            </a:r>
            <a:r>
              <a:rPr sz="2600" dirty="0">
                <a:latin typeface="Calibri"/>
                <a:cs typeface="Calibri"/>
              </a:rPr>
              <a:t>in </a:t>
            </a:r>
            <a:r>
              <a:rPr sz="2600" spc="-5" dirty="0">
                <a:latin typeface="Calibri"/>
                <a:cs typeface="Calibri"/>
              </a:rPr>
              <a:t>faux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fonts</a:t>
            </a:r>
            <a:endParaRPr sz="26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573206"/>
            <a:ext cx="8153400" cy="798394"/>
          </a:xfrm>
        </p:spPr>
        <p:txBody>
          <a:bodyPr/>
          <a:lstStyle/>
          <a:p>
            <a:pPr eaLnBrk="1" hangingPunct="1"/>
            <a:r>
              <a:rPr lang="en-US" b="1" dirty="0" smtClean="0"/>
              <a:t>Other Characteristics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Autofit/>
          </a:bodyPr>
          <a:lstStyle/>
          <a:p>
            <a:pPr marL="320040" indent="-32004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height of characters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a font is measured in 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One point being approximately 1/72 inch. </a:t>
            </a:r>
          </a:p>
          <a:p>
            <a:pPr marL="320040" indent="-32004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width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measured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pitch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which refers to how many characters can fit in an inch. Common pitch values are 10 and 12. </a:t>
            </a:r>
          </a:p>
          <a:p>
            <a:pPr marL="320040" indent="-32004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a document printed at 10-pitch,  will have more spaces between its characters than a document printer at 11-pitch.  Also, a document printed at 10-pitch will yield more pages than the same document printed at 11-pitch.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b="1" smtClean="0"/>
              <a:t>Objectives</a:t>
            </a:r>
            <a:endParaRPr lang="en-GB" b="1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the end of this chapter, students should be able to:</a:t>
            </a:r>
          </a:p>
          <a:p>
            <a:pPr marL="0" indent="0" eaLnBrk="1" hangingPunct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Understand the history and development of text </a:t>
            </a:r>
          </a:p>
          <a:p>
            <a:pPr marL="0" indent="0" eaLnBrk="1" hangingPunct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Understand the importance and significance of text in multimedia </a:t>
            </a:r>
          </a:p>
          <a:p>
            <a:pPr marL="0" indent="0" eaLnBrk="1" hangingPunct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Identify the terms and concept related to text </a:t>
            </a:r>
          </a:p>
          <a:p>
            <a:pPr marL="0" indent="0" eaLnBrk="1" hangingPunct="1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Describe the application of text in multimedia systems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1371600" y="609600"/>
            <a:ext cx="7089775" cy="685800"/>
          </a:xfrm>
        </p:spPr>
        <p:txBody>
          <a:bodyPr/>
          <a:lstStyle/>
          <a:p>
            <a:pPr eaLnBrk="1" hangingPunct="1"/>
            <a:r>
              <a:rPr lang="en-US" b="1" dirty="0" smtClean="0"/>
              <a:t>Other Characteristics</a:t>
            </a:r>
            <a:endParaRPr lang="en-US" dirty="0" smtClean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612775" y="1295400"/>
            <a:ext cx="8153400" cy="5334000"/>
          </a:xfrm>
        </p:spPr>
        <p:txBody>
          <a:bodyPr>
            <a:no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dirty="0" smtClean="0">
                <a:latin typeface="Times New Roman" panose="02020603050405020304" pitchFamily="18" charset="0"/>
              </a:rPr>
              <a:t>A font is said to be </a:t>
            </a:r>
            <a:r>
              <a:rPr lang="en-US" sz="2400" b="1" i="1" dirty="0" smtClean="0">
                <a:latin typeface="Times New Roman" panose="02020603050405020304" pitchFamily="18" charset="0"/>
              </a:rPr>
              <a:t>fixed pitch</a:t>
            </a:r>
            <a:r>
              <a:rPr lang="en-US" sz="2400" b="1" dirty="0" smtClean="0">
                <a:latin typeface="Times New Roman" panose="02020603050405020304" pitchFamily="18" charset="0"/>
              </a:rPr>
              <a:t> (monospaced) </a:t>
            </a:r>
            <a:r>
              <a:rPr lang="en-US" sz="2400" dirty="0" smtClean="0">
                <a:latin typeface="Times New Roman" panose="02020603050405020304" pitchFamily="18" charset="0"/>
              </a:rPr>
              <a:t>if every character has the same width.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dirty="0" smtClean="0">
                <a:latin typeface="Times New Roman" panose="02020603050405020304" pitchFamily="18" charset="0"/>
              </a:rPr>
              <a:t>If the </a:t>
            </a:r>
            <a:r>
              <a:rPr lang="en-US" sz="2400" b="1" dirty="0" smtClean="0">
                <a:latin typeface="Times New Roman" panose="02020603050405020304" pitchFamily="18" charset="0"/>
              </a:rPr>
              <a:t>widths vary </a:t>
            </a:r>
            <a:r>
              <a:rPr lang="en-US" sz="2400" dirty="0" smtClean="0">
                <a:latin typeface="Times New Roman" panose="02020603050405020304" pitchFamily="18" charset="0"/>
              </a:rPr>
              <a:t>depending on the shape of the character, it is called a </a:t>
            </a:r>
            <a:r>
              <a:rPr lang="en-US" sz="2400" b="1" i="1" dirty="0" smtClean="0">
                <a:latin typeface="Times New Roman" panose="02020603050405020304" pitchFamily="18" charset="0"/>
              </a:rPr>
              <a:t>proportional font/pitch</a:t>
            </a:r>
            <a:r>
              <a:rPr lang="en-US" sz="2400" dirty="0" smtClean="0">
                <a:latin typeface="Times New Roman" panose="02020603050405020304" pitchFamily="18" charset="0"/>
              </a:rPr>
              <a:t> and has no pitch value. 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dirty="0" smtClean="0">
                <a:latin typeface="Times New Roman" panose="02020603050405020304" pitchFamily="18" charset="0"/>
              </a:rPr>
              <a:t>When selecting a point size and pitch, we must consider the size of the font and the pitch. 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dirty="0" smtClean="0">
                <a:latin typeface="Times New Roman" panose="02020603050405020304" pitchFamily="18" charset="0"/>
              </a:rPr>
              <a:t>Selecting a larger point size for text that will be printed at a lower pitch (e.g. 10-pitch) might cause the words to be squeezed.  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dirty="0" smtClean="0">
                <a:latin typeface="Times New Roman" panose="02020603050405020304" pitchFamily="18" charset="0"/>
              </a:rPr>
              <a:t>On the other hand, selecting a smaller point size (e.g. 10 points) for a document that will be printed at a larger pitch (e.g. 8-pitch) will spread out the words too far. </a:t>
            </a:r>
          </a:p>
          <a:p>
            <a:pPr eaLnBrk="1" hangingPunct="1"/>
            <a:endParaRPr lang="en-US" sz="24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b="1" smtClean="0"/>
              <a:t>Other Characteristics</a:t>
            </a:r>
            <a:endParaRPr lang="en-US" smtClean="0"/>
          </a:p>
        </p:txBody>
      </p:sp>
      <p:pic>
        <p:nvPicPr>
          <p:cNvPr id="24579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4940" y="3184408"/>
            <a:ext cx="2847619" cy="1676634"/>
          </a:xfr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/>
              <a:t>Text - Design Issues</a:t>
            </a:r>
            <a:endParaRPr lang="en-GB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465138" indent="-465138" eaLnBrk="1" hangingPunct="1">
              <a:defRPr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using text in multimedia, we must strike a balance between what is necessary and aesthetics (beautification).</a:t>
            </a:r>
          </a:p>
          <a:p>
            <a:pPr marL="465138" indent="-465138" eaLnBrk="1" hangingPunct="1">
              <a:defRPr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Web pages that are meant to provide a lot of information can be packed with text because the user is interested to read every detail.</a:t>
            </a:r>
          </a:p>
          <a:p>
            <a:pPr marL="465138" indent="-465138" eaLnBrk="1" hangingPunct="1">
              <a:defRPr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if you are making a presentation to an astute audience (like I am), use few words and be concise.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  <a:noFill/>
        </p:spPr>
        <p:txBody>
          <a:bodyPr/>
          <a:lstStyle/>
          <a:p>
            <a:pPr eaLnBrk="1" hangingPunct="1"/>
            <a:r>
              <a:rPr lang="en-US" smtClean="0"/>
              <a:t>Text - Design Issues</a:t>
            </a:r>
            <a:endParaRPr lang="en-GB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3154363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</a:pP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several elements making up multimedia, there is no need to overuse any one of them, especially text.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we can convey a story with a picture, use it.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we can convey hundreds of pictures, text and music with just one video, do it.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applications have different needs when it comes to text. 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a first-person shooter game might use little text when compared to an electronic encyclopaedia, which uses huge amounts.</a:t>
            </a:r>
          </a:p>
        </p:txBody>
      </p:sp>
      <p:pic>
        <p:nvPicPr>
          <p:cNvPr id="27652" name="Picture 7" descr="thumb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7275" y="4876800"/>
            <a:ext cx="2628900" cy="173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1343025" y="228600"/>
            <a:ext cx="742315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dirty="0" smtClean="0"/>
              <a:t>An Electronic Encyclopedia Uses A Lot Of Text</a:t>
            </a:r>
          </a:p>
        </p:txBody>
      </p:sp>
      <p:pic>
        <p:nvPicPr>
          <p:cNvPr id="28676" name="Picture 3" descr="ENCYCLOPED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5" y="1662113"/>
            <a:ext cx="6964363" cy="467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3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b="1" dirty="0" smtClean="0"/>
              <a:t>Text - Design Issues</a:t>
            </a:r>
          </a:p>
        </p:txBody>
      </p:sp>
      <p:sp>
        <p:nvSpPr>
          <p:cNvPr id="28677" name="Content Placeholder 4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800600"/>
          </a:xfrm>
        </p:spPr>
        <p:txBody>
          <a:bodyPr>
            <a:noAutofit/>
          </a:bodyPr>
          <a:lstStyle/>
          <a:p>
            <a:pPr marL="465138" indent="-465138" eaLnBrk="1" hangingPunct="1">
              <a:spcBef>
                <a:spcPts val="0"/>
              </a:spcBef>
              <a:defRPr/>
            </a:pPr>
            <a:r>
              <a:rPr lang="en-US" sz="2400" dirty="0" smtClean="0">
                <a:latin typeface="Times New Roman" pitchFamily="18" charset="0"/>
              </a:rPr>
              <a:t>As you work with multimedia systems and authoring programs, the need for text labels and messages becomes less.</a:t>
            </a:r>
          </a:p>
          <a:p>
            <a:pPr marL="465138" indent="-465138" eaLnBrk="1" hangingPunct="1">
              <a:spcBef>
                <a:spcPts val="0"/>
              </a:spcBef>
              <a:defRPr/>
            </a:pPr>
            <a:r>
              <a:rPr lang="en-US" sz="2400" dirty="0" smtClean="0">
                <a:latin typeface="Times New Roman" pitchFamily="18" charset="0"/>
              </a:rPr>
              <a:t>Buttons are often metaphorical (representing something in the real world). </a:t>
            </a:r>
          </a:p>
          <a:p>
            <a:pPr marL="465138" indent="-465138" eaLnBrk="1" hangingPunct="1">
              <a:spcBef>
                <a:spcPts val="0"/>
              </a:spcBef>
              <a:defRPr/>
            </a:pPr>
            <a:r>
              <a:rPr lang="en-US" sz="2400" dirty="0" smtClean="0">
                <a:latin typeface="Times New Roman" pitchFamily="18" charset="0"/>
              </a:rPr>
              <a:t> For example, a door on the first page of a website means ‘Enter’.</a:t>
            </a:r>
          </a:p>
          <a:p>
            <a:pPr marL="465138" indent="-465138" eaLnBrk="1" hangingPunct="1">
              <a:spcBef>
                <a:spcPts val="0"/>
              </a:spcBef>
              <a:defRPr/>
            </a:pPr>
            <a:r>
              <a:rPr lang="en-US" sz="2400" dirty="0" smtClean="0">
                <a:latin typeface="Times New Roman" pitchFamily="18" charset="0"/>
              </a:rPr>
              <a:t>Colors are also used to denote things that would otherwise require cluttering your interface with text. </a:t>
            </a:r>
          </a:p>
          <a:p>
            <a:pPr marL="465138" indent="-465138" eaLnBrk="1" hangingPunct="1">
              <a:spcBef>
                <a:spcPts val="0"/>
              </a:spcBef>
              <a:defRPr/>
            </a:pPr>
            <a:r>
              <a:rPr lang="en-US" sz="2400" dirty="0" smtClean="0">
                <a:latin typeface="Times New Roman" pitchFamily="18" charset="0"/>
              </a:rPr>
              <a:t>For example, a big red button would be a kill or danger switch.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5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b="1" smtClean="0"/>
              <a:t>Text Encryption</a:t>
            </a:r>
            <a:endParaRPr lang="en-US" smtClean="0"/>
          </a:p>
        </p:txBody>
      </p:sp>
      <p:sp>
        <p:nvSpPr>
          <p:cNvPr id="29703" name="Content Placeholder 6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37063"/>
          </a:xfrm>
        </p:spPr>
        <p:txBody>
          <a:bodyPr>
            <a:normAutofit/>
          </a:bodyPr>
          <a:lstStyle/>
          <a:p>
            <a:pPr marL="465138" indent="-465138" eaLnBrk="1" hangingPunct="1">
              <a:spcBef>
                <a:spcPct val="50000"/>
              </a:spcBef>
              <a:defRPr/>
            </a:pPr>
            <a:r>
              <a:rPr lang="en-US" sz="2400" dirty="0" smtClean="0">
                <a:latin typeface="Times New Roman" pitchFamily="18" charset="0"/>
              </a:rPr>
              <a:t>Encryption is the translation of data into arcane language or secret code (cipher text)</a:t>
            </a:r>
          </a:p>
          <a:p>
            <a:pPr marL="465138" indent="-465138" eaLnBrk="1" hangingPunct="1">
              <a:spcBef>
                <a:spcPct val="50000"/>
              </a:spcBef>
              <a:defRPr/>
            </a:pPr>
            <a:r>
              <a:rPr lang="en-US" sz="2400" dirty="0" smtClean="0">
                <a:latin typeface="Times New Roman" pitchFamily="18" charset="0"/>
              </a:rPr>
              <a:t>This is done mainly to prevent unauthorized people from reading something not meant for them</a:t>
            </a:r>
          </a:p>
          <a:p>
            <a:pPr marL="465138" indent="-465138" eaLnBrk="1" hangingPunct="1">
              <a:spcBef>
                <a:spcPct val="50000"/>
              </a:spcBef>
              <a:defRPr/>
            </a:pPr>
            <a:r>
              <a:rPr lang="en-US" sz="2400" dirty="0" smtClean="0">
                <a:latin typeface="Times New Roman" pitchFamily="18" charset="0"/>
              </a:rPr>
              <a:t>It has been used for thousands of years and has recently become highly sophisticated with the advent of computers and their enormous processing capability</a:t>
            </a:r>
          </a:p>
          <a:p>
            <a:pPr marL="465138" indent="-465138" eaLnBrk="1" hangingPunct="1">
              <a:spcBef>
                <a:spcPct val="50000"/>
              </a:spcBef>
              <a:defRPr/>
            </a:pPr>
            <a:r>
              <a:rPr lang="en-US" sz="2400" dirty="0" smtClean="0">
                <a:latin typeface="Times New Roman" pitchFamily="18" charset="0"/>
              </a:rPr>
              <a:t>One example is the ‘Shift By Three’ technique which was supposedly used by Julius Caesar some 2000 years ago</a:t>
            </a:r>
          </a:p>
          <a:p>
            <a:pPr eaLnBrk="1" hangingPunct="1">
              <a:defRPr/>
            </a:pPr>
            <a:endParaRPr lang="en-US" sz="24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3"/>
          <p:cNvSpPr txBox="1">
            <a:spLocks noChangeArrowheads="1"/>
          </p:cNvSpPr>
          <p:nvPr/>
        </p:nvSpPr>
        <p:spPr bwMode="auto">
          <a:xfrm>
            <a:off x="3619500" y="2324100"/>
            <a:ext cx="14287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latin typeface="Times New Roman" panose="02020603050405020304" pitchFamily="18" charset="0"/>
              </a:rPr>
              <a:t>Hello</a:t>
            </a:r>
          </a:p>
        </p:txBody>
      </p:sp>
      <p:sp>
        <p:nvSpPr>
          <p:cNvPr id="31747" name="Line 4"/>
          <p:cNvSpPr>
            <a:spLocks noChangeShapeType="1"/>
          </p:cNvSpPr>
          <p:nvPr/>
        </p:nvSpPr>
        <p:spPr bwMode="auto">
          <a:xfrm flipH="1">
            <a:off x="2495550" y="2933700"/>
            <a:ext cx="1295400" cy="971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48" name="Line 5"/>
          <p:cNvSpPr>
            <a:spLocks noChangeShapeType="1"/>
          </p:cNvSpPr>
          <p:nvPr/>
        </p:nvSpPr>
        <p:spPr bwMode="auto">
          <a:xfrm flipH="1">
            <a:off x="3295650" y="2933700"/>
            <a:ext cx="895350" cy="971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49" name="Line 6"/>
          <p:cNvSpPr>
            <a:spLocks noChangeShapeType="1"/>
          </p:cNvSpPr>
          <p:nvPr/>
        </p:nvSpPr>
        <p:spPr bwMode="auto">
          <a:xfrm flipH="1">
            <a:off x="4362450" y="2933700"/>
            <a:ext cx="381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50" name="Line 7"/>
          <p:cNvSpPr>
            <a:spLocks noChangeShapeType="1"/>
          </p:cNvSpPr>
          <p:nvPr/>
        </p:nvSpPr>
        <p:spPr bwMode="auto">
          <a:xfrm>
            <a:off x="4610100" y="2933700"/>
            <a:ext cx="70485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51" name="Line 8"/>
          <p:cNvSpPr>
            <a:spLocks noChangeShapeType="1"/>
          </p:cNvSpPr>
          <p:nvPr/>
        </p:nvSpPr>
        <p:spPr bwMode="auto">
          <a:xfrm>
            <a:off x="4914900" y="2933700"/>
            <a:ext cx="1295400" cy="1009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52" name="Text Box 9"/>
          <p:cNvSpPr txBox="1">
            <a:spLocks noChangeArrowheads="1"/>
          </p:cNvSpPr>
          <p:nvPr/>
        </p:nvSpPr>
        <p:spPr bwMode="auto">
          <a:xfrm>
            <a:off x="6705600" y="2762250"/>
            <a:ext cx="18669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 i="1">
                <a:latin typeface="Times New Roman" panose="02020603050405020304" pitchFamily="18" charset="0"/>
              </a:rPr>
              <a:t>+3 char    (key=3)</a:t>
            </a:r>
          </a:p>
        </p:txBody>
      </p:sp>
      <p:sp>
        <p:nvSpPr>
          <p:cNvPr id="31753" name="Text Box 10"/>
          <p:cNvSpPr txBox="1">
            <a:spLocks noChangeArrowheads="1"/>
          </p:cNvSpPr>
          <p:nvPr/>
        </p:nvSpPr>
        <p:spPr bwMode="auto">
          <a:xfrm>
            <a:off x="1562100" y="3962400"/>
            <a:ext cx="55054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>
                <a:latin typeface="Times New Roman" panose="02020603050405020304" pitchFamily="18" charset="0"/>
              </a:rPr>
              <a:t>    K     h       o      o      r</a:t>
            </a:r>
          </a:p>
        </p:txBody>
      </p:sp>
      <p:sp>
        <p:nvSpPr>
          <p:cNvPr id="31754" name="Oval 11"/>
          <p:cNvSpPr>
            <a:spLocks noChangeArrowheads="1"/>
          </p:cNvSpPr>
          <p:nvPr/>
        </p:nvSpPr>
        <p:spPr bwMode="auto">
          <a:xfrm>
            <a:off x="1562100" y="3943350"/>
            <a:ext cx="5410200" cy="1047750"/>
          </a:xfrm>
          <a:prstGeom prst="ellipse">
            <a:avLst/>
          </a:prstGeom>
          <a:noFill/>
          <a:ln w="412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31755" name="Text Box 12"/>
          <p:cNvSpPr txBox="1">
            <a:spLocks noChangeArrowheads="1"/>
          </p:cNvSpPr>
          <p:nvPr/>
        </p:nvSpPr>
        <p:spPr bwMode="auto">
          <a:xfrm>
            <a:off x="3238500" y="5238750"/>
            <a:ext cx="2419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anose="02020603050405020304" pitchFamily="18" charset="0"/>
              </a:rPr>
              <a:t>Encrypted Code</a:t>
            </a:r>
          </a:p>
        </p:txBody>
      </p:sp>
      <p:sp>
        <p:nvSpPr>
          <p:cNvPr id="31756" name="Title 12"/>
          <p:cNvSpPr>
            <a:spLocks noGrp="1"/>
          </p:cNvSpPr>
          <p:nvPr>
            <p:ph type="title"/>
          </p:nvPr>
        </p:nvSpPr>
        <p:spPr>
          <a:xfrm>
            <a:off x="612775" y="173038"/>
            <a:ext cx="8153400" cy="9906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b="1" smtClean="0"/>
              <a:t>Simple Text Encryption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68500" y="1466850"/>
            <a:ext cx="544195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atin typeface="+mn-lt"/>
              </a:rPr>
              <a:t>(“Shift By 3 – </a:t>
            </a:r>
            <a:r>
              <a:rPr lang="en-US" sz="3200" b="1" i="1" dirty="0">
                <a:latin typeface="+mn-lt"/>
              </a:rPr>
              <a:t>Julius Caesar</a:t>
            </a:r>
            <a:r>
              <a:rPr lang="en-US" sz="3200" b="1" dirty="0">
                <a:latin typeface="+mn-lt"/>
              </a:rPr>
              <a:t>”)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b="1" smtClean="0"/>
              <a:t>Modern-Day Encryption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342313" cy="4495800"/>
          </a:xfrm>
        </p:spPr>
        <p:txBody>
          <a:bodyPr>
            <a:normAutofit/>
          </a:bodyPr>
          <a:lstStyle/>
          <a:p>
            <a:pPr marL="465138" indent="-465138" eaLnBrk="1" hangingPunct="1">
              <a:defRPr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Usually uses symmetric and asymmetric cryptosystems.</a:t>
            </a:r>
          </a:p>
          <a:p>
            <a:pPr marL="465138" indent="-465138" eaLnBrk="1" hangingPunct="1">
              <a:defRPr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Symmetric cryptosystems use the same key (the secret key) to encrypt and decrypt a message.</a:t>
            </a:r>
          </a:p>
          <a:p>
            <a:pPr marL="465138" indent="-465138" eaLnBrk="1" hangingPunct="1">
              <a:defRPr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Asymmetric cryptosystems use one key (the public key) to encrypt a message and a different key (the private key) to decrypt it.</a:t>
            </a:r>
          </a:p>
          <a:p>
            <a:pPr marL="465138" indent="-465138" eaLnBrk="1" hangingPunct="1">
              <a:defRPr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arrival of powerful personal computers has increased the need to implement better and more sophisticated encryption techniques, especially for highly classified information.</a:t>
            </a:r>
          </a:p>
          <a:p>
            <a:pPr eaLnBrk="1" hangingPunct="1">
              <a:defRPr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b="1" smtClean="0"/>
              <a:t>Steganography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Hiding information by embedding messages within other, seemingly harmless messages.</a:t>
            </a:r>
          </a:p>
          <a:p>
            <a:pPr eaLnBrk="1" hangingPunct="1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Steganography (covered writing) works by replacing bits of useless or unused data in regular computer files (such as graphics, sound, text, HTML, etc. ) with bits of different, invisible information. This hidden information can be plain text, cipher text, or even images.</a:t>
            </a:r>
          </a:p>
          <a:p>
            <a:pPr eaLnBrk="1" hangingPunct="1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Unlike encryption, steganography cannot be detected. </a:t>
            </a:r>
          </a:p>
          <a:p>
            <a:pPr eaLnBrk="1" hangingPunct="1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Therefore, it is used when encryption is not permitted or desired. Or, more commonly, steganography is used to supplement encryption.</a:t>
            </a:r>
          </a:p>
          <a:p>
            <a:pPr eaLnBrk="1" hangingPunct="1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encrypted file may still hide information using steganography, so even if the encrypted file is deciphered, the hidden message is not ordinarily seen.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b="1" smtClean="0"/>
              <a:t>History Of Text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465138" indent="-465138" eaLnBrk="1" hangingPunct="1">
              <a:lnSpc>
                <a:spcPct val="90000"/>
              </a:lnSpc>
              <a:defRPr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 and symbols have been used for communication for about 6000 years</a:t>
            </a:r>
          </a:p>
          <a:p>
            <a:pPr marL="465138" indent="-465138" eaLnBrk="1" hangingPunct="1">
              <a:lnSpc>
                <a:spcPct val="90000"/>
              </a:lnSpc>
              <a:defRPr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was mainly used for vital information at the time (politics, taxes etc.)</a:t>
            </a:r>
          </a:p>
          <a:p>
            <a:pPr marL="465138" indent="-465138" eaLnBrk="1" hangingPunct="1">
              <a:lnSpc>
                <a:spcPct val="90000"/>
              </a:lnSpc>
              <a:defRPr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Proved to be long-lasting and was only comprehensible by those who understood it – safe for secret messages. </a:t>
            </a:r>
          </a:p>
          <a:p>
            <a:pPr marL="465138" indent="-465138" eaLnBrk="1" hangingPunct="1">
              <a:lnSpc>
                <a:spcPct val="90000"/>
              </a:lnSpc>
              <a:defRPr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 become the means by which we learn, share, and preserve knowledge</a:t>
            </a:r>
          </a:p>
          <a:p>
            <a:pPr marL="0" indent="0" algn="just" eaLnBrk="1" hangingPunct="1">
              <a:lnSpc>
                <a:spcPct val="90000"/>
              </a:lnSpc>
              <a:defRPr/>
            </a:pP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b="1" smtClean="0"/>
              <a:t>Steganography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dates back to ancient Greece, where common practices consisted of etching messages in wooden tablets and covering them with wax, or tattooing a shaved messenger's head, letting his hair grow back, then shaving it again when he arrived at his contact point.</a:t>
            </a:r>
          </a:p>
          <a:p>
            <a:pPr eaLnBrk="1" hangingPunct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this digital age, much more sophisticated (and practical) techniques are used in steganography.</a:t>
            </a:r>
          </a:p>
          <a:p>
            <a:pPr eaLnBrk="1" hangingPunct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obvious reason for using steganography as opposed to cryptography is that anything encrypted would immediately draw attention that information is being deliberately concealed, whereas a message sent using steganography, by all appearances, is just another gif image or MP3 file.</a:t>
            </a:r>
          </a:p>
          <a:p>
            <a:pPr eaLnBrk="1" hangingPunct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a relatively simple but effective practice and can be done with software available commercially or downloaded from the Internet. </a:t>
            </a:r>
          </a:p>
          <a:p>
            <a:pPr eaLnBrk="1" hangingPunct="1"/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9976" y="533400"/>
            <a:ext cx="6912611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Printing -Some</a:t>
            </a:r>
            <a:r>
              <a:rPr sz="4400" spc="-35" dirty="0"/>
              <a:t> </a:t>
            </a:r>
            <a:r>
              <a:rPr sz="4400" spc="-5" dirty="0"/>
              <a:t>definitions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615440"/>
            <a:ext cx="1416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9" y="1633220"/>
            <a:ext cx="728980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Design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art and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craft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designing typefaces  and people who design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them are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</a:t>
            </a:r>
            <a:r>
              <a:rPr sz="2400" b="1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Designers.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2904790"/>
            <a:ext cx="1416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•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69740" y="2739866"/>
            <a:ext cx="6819265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Typographers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responsible for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layout of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printed word on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page.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39" y="3772500"/>
            <a:ext cx="1416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•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31095" y="4640210"/>
            <a:ext cx="1416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69740" y="3707106"/>
            <a:ext cx="7960361" cy="13003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Setter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sets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arranges the type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position  indicated.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</a:pPr>
            <a:endParaRPr lang="en-US" sz="2400" spc="-5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Designers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known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</a:t>
            </a:r>
            <a:r>
              <a:rPr sz="2400" b="1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Developers.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6416" y="532606"/>
            <a:ext cx="7198799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93900" marR="5080" indent="-1981200">
              <a:lnSpc>
                <a:spcPct val="100000"/>
              </a:lnSpc>
              <a:spcBef>
                <a:spcPts val="100"/>
              </a:spcBef>
            </a:pPr>
            <a:r>
              <a:rPr sz="3200" b="1" spc="-5" dirty="0"/>
              <a:t>Bit </a:t>
            </a:r>
            <a:r>
              <a:rPr sz="3200" b="1" spc="-10" dirty="0"/>
              <a:t>Mapped </a:t>
            </a:r>
            <a:r>
              <a:rPr sz="3200" b="1" dirty="0"/>
              <a:t>and </a:t>
            </a:r>
            <a:r>
              <a:rPr sz="3200" b="1" spc="-5" dirty="0"/>
              <a:t>Vector</a:t>
            </a:r>
            <a:r>
              <a:rPr sz="3200" b="1" spc="-95" dirty="0"/>
              <a:t> </a:t>
            </a:r>
            <a:r>
              <a:rPr sz="3200" b="1" spc="-5" dirty="0"/>
              <a:t>Graphics  System</a:t>
            </a:r>
            <a:r>
              <a:rPr sz="3200" b="1" spc="-25" dirty="0"/>
              <a:t> </a:t>
            </a:r>
            <a:r>
              <a:rPr sz="3200" b="1" spc="-5" dirty="0"/>
              <a:t>Fonts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95834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9" y="1976120"/>
            <a:ext cx="75139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Computers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devices use two methods to represent</a:t>
            </a:r>
            <a:r>
              <a:rPr sz="24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fonts.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269494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39" y="2712720"/>
            <a:ext cx="7722234" cy="68326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marR="5080">
              <a:lnSpc>
                <a:spcPct val="79900"/>
              </a:lnSpc>
              <a:spcBef>
                <a:spcPts val="675"/>
              </a:spcBef>
              <a:tabLst>
                <a:tab pos="753110" algn="l"/>
                <a:tab pos="1169035" algn="l"/>
                <a:tab pos="1542415" algn="l"/>
                <a:tab pos="3443604" algn="l"/>
                <a:tab pos="4186554" algn="l"/>
                <a:tab pos="5201285" algn="l"/>
                <a:tab pos="6115685" algn="l"/>
                <a:tab pos="7520305" algn="l"/>
              </a:tabLst>
            </a:pP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	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	a	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</a:t>
            </a:r>
            <a:r>
              <a:rPr sz="2400" spc="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4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mapped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24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sz="2400" spc="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aract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represented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arrangement of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dots.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372364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8839" y="3741420"/>
            <a:ext cx="7720330" cy="97536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marR="5080" algn="just">
              <a:lnSpc>
                <a:spcPct val="79900"/>
              </a:lnSpc>
              <a:spcBef>
                <a:spcPts val="675"/>
              </a:spcBef>
            </a:pP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bit-mapped character,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printer simply locates the  character's bit-mapped representation stored in memory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prints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corresponding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dots.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504570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8839" y="5062220"/>
            <a:ext cx="7719059" cy="68326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marR="5080">
              <a:lnSpc>
                <a:spcPct val="79900"/>
              </a:lnSpc>
              <a:spcBef>
                <a:spcPts val="675"/>
              </a:spcBef>
              <a:tabLst>
                <a:tab pos="742950" algn="l"/>
                <a:tab pos="1976755" algn="l"/>
                <a:tab pos="2713990" algn="l"/>
                <a:tab pos="3460750" algn="l"/>
                <a:tab pos="4297045" algn="l"/>
                <a:tab pos="4855845" algn="l"/>
                <a:tab pos="6075045" algn="l"/>
                <a:tab pos="6409055" algn="l"/>
                <a:tab pos="6968490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	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	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	e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	w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	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	ty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ace	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	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	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me, 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requires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bit-maps.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4955" y="533400"/>
            <a:ext cx="6097271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b="1" spc="-5" dirty="0"/>
              <a:t>Vector Graphics</a:t>
            </a:r>
            <a:r>
              <a:rPr b="1" spc="-45" dirty="0"/>
              <a:t> </a:t>
            </a:r>
            <a:r>
              <a:rPr b="1" spc="-5" dirty="0"/>
              <a:t>Fonts</a:t>
            </a:r>
            <a:endParaRPr b="1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57987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31394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04800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378205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451612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525017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8839" y="1596390"/>
            <a:ext cx="7724140" cy="4832733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10795">
              <a:spcBef>
                <a:spcPts val="425"/>
              </a:spcBef>
              <a:tabLst>
                <a:tab pos="5596255" algn="l"/>
              </a:tabLst>
            </a:pP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2400" spc="20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</a:t>
            </a:r>
            <a:r>
              <a:rPr sz="2400" spc="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sz="2400" spc="20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uses</a:t>
            </a:r>
            <a:r>
              <a:rPr sz="2400" spc="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spc="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vector</a:t>
            </a:r>
            <a:r>
              <a:rPr sz="2400" spc="20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graphics	system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define 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fonts.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spcBef>
                <a:spcPts val="600"/>
              </a:spcBef>
              <a:tabLst>
                <a:tab pos="408305" algn="l"/>
                <a:tab pos="1340485" algn="l"/>
                <a:tab pos="2550795" algn="l"/>
                <a:tab pos="3778250" algn="l"/>
                <a:tab pos="4352925" algn="l"/>
                <a:tab pos="5250180" algn="l"/>
                <a:tab pos="5676265" algn="l"/>
                <a:tab pos="6710680" algn="l"/>
                <a:tab pos="7122795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	</a:t>
            </a:r>
            <a:r>
              <a:rPr sz="2400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</a:t>
            </a:r>
            <a:r>
              <a:rPr sz="2400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400" i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	g</a:t>
            </a:r>
            <a:r>
              <a:rPr sz="2400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  <a:r>
              <a:rPr sz="2400" i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sz="2400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	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	t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	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shap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	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	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	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	each 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 is defined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geometrically.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8255">
              <a:spcBef>
                <a:spcPts val="600"/>
              </a:spcBef>
            </a:pP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typeface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displayed in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size, so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single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 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really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innumerable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fonts.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10160">
              <a:spcBef>
                <a:spcPts val="600"/>
              </a:spcBef>
              <a:tabLst>
                <a:tab pos="6803390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sz="2400" spc="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sz="2400" spc="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reason,</a:t>
            </a:r>
            <a:r>
              <a:rPr sz="2400" spc="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vector</a:t>
            </a:r>
            <a:r>
              <a:rPr sz="2400" spc="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fonts</a:t>
            </a:r>
            <a:r>
              <a:rPr sz="2400" spc="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sz="2400" spc="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sz="2400" spc="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scalable</a:t>
            </a:r>
            <a:r>
              <a:rPr sz="2400" spc="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fonts	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scaled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any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size.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10160">
              <a:spcBef>
                <a:spcPts val="600"/>
              </a:spcBef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scalable font is really one font in which the outlines of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geometrically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defined.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spcBef>
                <a:spcPts val="275"/>
              </a:spcBef>
            </a:pP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2400" spc="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sz="2400" spc="2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popular</a:t>
            </a:r>
            <a:r>
              <a:rPr sz="2400" spc="2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languages</a:t>
            </a:r>
            <a:r>
              <a:rPr sz="2400" spc="2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sz="2400" spc="2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defining</a:t>
            </a:r>
            <a:r>
              <a:rPr sz="2400" spc="2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scaleable</a:t>
            </a:r>
            <a:r>
              <a:rPr sz="2400" spc="2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fonts</a:t>
            </a:r>
            <a:r>
              <a:rPr sz="2400" spc="2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</a:p>
          <a:p>
            <a:pPr marL="12700"/>
            <a:r>
              <a:rPr sz="2400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PostScript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TrueType.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8839" y="728980"/>
            <a:ext cx="3050541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b="1" spc="-5" dirty="0"/>
              <a:t>True</a:t>
            </a:r>
            <a:r>
              <a:rPr b="1" spc="-75" dirty="0"/>
              <a:t> </a:t>
            </a:r>
            <a:r>
              <a:rPr b="1" spc="-5" dirty="0"/>
              <a:t>Type</a:t>
            </a:r>
            <a:endParaRPr b="1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61670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8839" y="1633220"/>
            <a:ext cx="7720965" cy="7643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outline 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font</a:t>
            </a:r>
            <a:r>
              <a:rPr lang="en-US"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technology developed jointly by</a:t>
            </a:r>
            <a:r>
              <a:rPr lang="en-US" sz="2400" spc="-2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Microsoft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2400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Apple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242442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359664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440435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8839" y="2440940"/>
            <a:ext cx="7720965" cy="26289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TrueType support is built into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Windows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Macintosh operating systems anyone using these operating  systems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create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documents using TrueType</a:t>
            </a:r>
            <a:r>
              <a:rPr sz="20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fonts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8255" algn="just">
              <a:lnSpc>
                <a:spcPct val="100000"/>
              </a:lnSpc>
              <a:spcBef>
                <a:spcPts val="600"/>
              </a:spcBef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being introduced in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1991,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TrueType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quickly become  the dominant font technology for everyday</a:t>
            </a:r>
            <a:r>
              <a:rPr sz="2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algn="just">
              <a:lnSpc>
                <a:spcPct val="100000"/>
              </a:lnSpc>
              <a:spcBef>
                <a:spcPts val="600"/>
              </a:spcBef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outline font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scalable because, given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geometrical  description of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typeface,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printer or other display device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generate the characters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any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8839" y="667384"/>
            <a:ext cx="3507741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b="1" spc="-5" dirty="0"/>
              <a:t>True</a:t>
            </a:r>
            <a:r>
              <a:rPr b="1" spc="-75" dirty="0"/>
              <a:t> </a:t>
            </a:r>
            <a:r>
              <a:rPr b="1" spc="-5" dirty="0"/>
              <a:t>Type</a:t>
            </a:r>
            <a:endParaRPr b="1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54305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9" y="1559559"/>
            <a:ext cx="7722870" cy="162544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marR="5080" algn="just">
              <a:spcBef>
                <a:spcPts val="675"/>
              </a:spcBef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differentiates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scalable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 from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outline font (aside  from offering innumerable sizes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each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font) is that outline  fonts have the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added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 that they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most of 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 device's resolution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resolution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printer  or monitor offers, the better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outline font will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look.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49630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39" y="3424644"/>
            <a:ext cx="7720965" cy="70211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marR="5080" algn="just">
              <a:spcBef>
                <a:spcPts val="675"/>
              </a:spcBef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Besides the scalability of vector fonts, their other advantage  over bit-mapped fonts is that they make the most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high-  resolution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devices.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444037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863922" y="4341378"/>
            <a:ext cx="7722234" cy="1009892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marR="5080" algn="just">
              <a:spcBef>
                <a:spcPts val="675"/>
              </a:spcBef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Bit-mapped fonts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look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almost the same whether printed on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300-dpi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printer or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1,200-dpi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printer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contrast, vector  fonts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look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better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sz="2000" spc="5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resolutions.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5039" y="424180"/>
            <a:ext cx="39116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b="1" dirty="0"/>
              <a:t>Screen</a:t>
            </a:r>
            <a:r>
              <a:rPr b="1" spc="-80" dirty="0"/>
              <a:t> </a:t>
            </a:r>
            <a:r>
              <a:rPr b="1" spc="-5" dirty="0"/>
              <a:t>Fonts</a:t>
            </a:r>
            <a:endParaRPr b="1" dirty="0"/>
          </a:p>
        </p:txBody>
      </p:sp>
      <p:sp>
        <p:nvSpPr>
          <p:cNvPr id="3" name="object 3"/>
          <p:cNvSpPr txBox="1"/>
          <p:nvPr/>
        </p:nvSpPr>
        <p:spPr>
          <a:xfrm>
            <a:off x="612140" y="123570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2140" y="204342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55039" y="1252220"/>
            <a:ext cx="7646670" cy="20133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Despite the advantages of vector fonts, bit-mapped fonts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still widely</a:t>
            </a:r>
            <a:r>
              <a:rPr sz="2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spcBef>
                <a:spcPts val="600"/>
              </a:spcBef>
              <a:tabLst>
                <a:tab pos="787400" algn="l"/>
                <a:tab pos="1259840" algn="l"/>
                <a:tab pos="3210560" algn="l"/>
                <a:tab pos="4358640" algn="l"/>
                <a:tab pos="5079365" algn="l"/>
                <a:tab pos="5496560" algn="l"/>
                <a:tab pos="6511290" algn="l"/>
              </a:tabLst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reason for this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small vector fonts do not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look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very  </a:t>
            </a:r>
            <a:r>
              <a:rPr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20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oo</a:t>
            </a:r>
            <a:r>
              <a:rPr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20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sz="20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r>
              <a:rPr sz="20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luti</a:t>
            </a:r>
            <a:r>
              <a:rPr sz="20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</a:t>
            </a:r>
            <a:r>
              <a:rPr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sz="2000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2000" spc="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20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sz="2000" spc="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0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 are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000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0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r>
              <a:rPr lang="en-US"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0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lut</a:t>
            </a:r>
            <a:r>
              <a:rPr lang="en-US" sz="2000" spc="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</a:t>
            </a:r>
            <a:r>
              <a:rPr lang="en-US" sz="2000" spc="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spc="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000" spc="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 printers.</a:t>
            </a:r>
          </a:p>
          <a:p>
            <a:pPr marL="12700" marR="5080">
              <a:lnSpc>
                <a:spcPct val="100000"/>
              </a:lnSpc>
              <a:spcBef>
                <a:spcPts val="600"/>
              </a:spcBef>
              <a:tabLst>
                <a:tab pos="787400" algn="l"/>
                <a:tab pos="1259840" algn="l"/>
                <a:tab pos="3210560" algn="l"/>
                <a:tab pos="4358640" algn="l"/>
                <a:tab pos="5079365" algn="l"/>
                <a:tab pos="5496560" algn="l"/>
                <a:tab pos="6511290" algn="l"/>
              </a:tabLst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2139" y="3178174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33662" y="3671518"/>
            <a:ext cx="132715" cy="909319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400" dirty="0">
                <a:latin typeface="Arial"/>
                <a:cs typeface="Arial"/>
              </a:rPr>
              <a:t>•</a:t>
            </a: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400" dirty="0">
                <a:latin typeface="Arial"/>
                <a:cs typeface="Arial"/>
              </a:rPr>
              <a:t>•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955039" y="3081020"/>
            <a:ext cx="7645400" cy="2090316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 marR="5715">
              <a:lnSpc>
                <a:spcPct val="100000"/>
              </a:lnSpc>
              <a:spcBef>
                <a:spcPts val="600"/>
              </a:spcBef>
            </a:pPr>
            <a:r>
              <a:rPr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Many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computer systems, therefore,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bit-mapped fonts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screen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displays.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sometimes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called </a:t>
            </a:r>
            <a:r>
              <a:rPr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screen</a:t>
            </a:r>
            <a:r>
              <a:rPr sz="2000" i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fonts.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algn="just">
              <a:lnSpc>
                <a:spcPct val="100000"/>
              </a:lnSpc>
              <a:spcBef>
                <a:spcPts val="590"/>
              </a:spcBef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screen font basically resembles the font for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document, so  that what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 on the screen will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look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very similar to the  end-result (printed</a:t>
            </a:r>
            <a:r>
              <a:rPr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document).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1308" y="669290"/>
            <a:ext cx="383540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dirty="0"/>
              <a:t>Screen</a:t>
            </a:r>
            <a:r>
              <a:rPr sz="4400" spc="-80" dirty="0"/>
              <a:t> </a:t>
            </a:r>
            <a:r>
              <a:rPr sz="4400" spc="-5" dirty="0"/>
              <a:t>Fonts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615440"/>
            <a:ext cx="1416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9" y="1633220"/>
            <a:ext cx="7717790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Though vector fonts seem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offer more benefits, some  professionals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still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prefer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bit-mapped fonts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high-resolution printers because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characters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individually tailored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printing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device.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39" y="3044746"/>
            <a:ext cx="1416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•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41308" y="3069767"/>
            <a:ext cx="7716520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drawback of vector fonts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every  character must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generated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it is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needed. This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computation-intensive process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requires a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powerful  micro-processor to make it acceptably</a:t>
            </a:r>
            <a:r>
              <a:rPr sz="20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fast.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0249" y="561161"/>
            <a:ext cx="6865619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Legibility</a:t>
            </a:r>
            <a:r>
              <a:rPr sz="4400" spc="-5" dirty="0"/>
              <a:t> </a:t>
            </a:r>
            <a:r>
              <a:rPr dirty="0"/>
              <a:t>and</a:t>
            </a:r>
            <a:r>
              <a:rPr spc="-60" dirty="0"/>
              <a:t> </a:t>
            </a:r>
            <a:r>
              <a:rPr spc="-5" dirty="0"/>
              <a:t>Readability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576070"/>
            <a:ext cx="1416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7449" y="2276385"/>
            <a:ext cx="1416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•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78839" y="1593850"/>
            <a:ext cx="7717155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should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smooth, flowing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pleasant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spcBef>
                <a:spcPts val="5"/>
              </a:spcBef>
              <a:tabLst>
                <a:tab pos="728345" algn="l"/>
                <a:tab pos="2246630" algn="l"/>
                <a:tab pos="2737485" algn="l"/>
                <a:tab pos="3630929" algn="l"/>
                <a:tab pos="4378325" algn="l"/>
                <a:tab pos="5192395" algn="l"/>
                <a:tab pos="5848350" algn="l"/>
                <a:tab pos="7198995" algn="l"/>
              </a:tabLst>
            </a:pPr>
            <a:endParaRPr lang="en-US" sz="2400" spc="-5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spcBef>
                <a:spcPts val="5"/>
              </a:spcBef>
              <a:tabLst>
                <a:tab pos="728345" algn="l"/>
                <a:tab pos="2246630" algn="l"/>
                <a:tab pos="2737485" algn="l"/>
                <a:tab pos="3630929" algn="l"/>
                <a:tab pos="4378325" algn="l"/>
                <a:tab pos="5192395" algn="l"/>
                <a:tab pos="5848350" algn="l"/>
                <a:tab pos="7198995" algn="l"/>
              </a:tabLst>
            </a:pP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h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	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	g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	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	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ype	are	le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ibili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	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 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readability.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3690" y="3238442"/>
            <a:ext cx="1416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•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48132" y="3237201"/>
            <a:ext cx="7713980" cy="778510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12700" marR="5080">
              <a:lnSpc>
                <a:spcPts val="2810"/>
              </a:lnSpc>
              <a:spcBef>
                <a:spcPts val="450"/>
              </a:spcBef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Legibility refers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clarity; it's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readily one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letter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distinguished from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others.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1410" y="4149577"/>
            <a:ext cx="1416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•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845592" y="4137067"/>
            <a:ext cx="7716520" cy="1136207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5080">
              <a:lnSpc>
                <a:spcPts val="2800"/>
              </a:lnSpc>
              <a:spcBef>
                <a:spcPts val="459"/>
              </a:spcBef>
              <a:tabLst>
                <a:tab pos="1475740" algn="l"/>
                <a:tab pos="2630170" algn="l"/>
                <a:tab pos="4306570" algn="l"/>
                <a:tab pos="5057140" algn="l"/>
                <a:tab pos="6898005" algn="l"/>
              </a:tabLst>
            </a:pPr>
            <a:r>
              <a:rPr lang="en-US" sz="2400" spc="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</a:t>
            </a:r>
            <a:r>
              <a:rPr lang="en-US" sz="24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</a:t>
            </a:r>
            <a:r>
              <a:rPr lang="en-US" sz="2400" spc="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sz="2400" spc="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en-US"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pc="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spc="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in</a:t>
            </a:r>
            <a:r>
              <a:rPr lang="en-US" sz="2400" spc="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spc="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24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</a:t>
            </a:r>
            <a:r>
              <a:rPr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raph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hen 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evaluating the choices, the operative word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sz="24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medium.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69719" y="497840"/>
            <a:ext cx="599313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dirty="0"/>
              <a:t>The </a:t>
            </a:r>
            <a:r>
              <a:rPr sz="4400" spc="-5" dirty="0"/>
              <a:t>measurement </a:t>
            </a:r>
            <a:r>
              <a:rPr sz="4400" dirty="0"/>
              <a:t>of</a:t>
            </a:r>
            <a:r>
              <a:rPr sz="4400" spc="-65" dirty="0"/>
              <a:t> </a:t>
            </a:r>
            <a:r>
              <a:rPr sz="4400" spc="-5" dirty="0"/>
              <a:t>Type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577340" y="2689081"/>
            <a:ext cx="8109459" cy="23172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b="1" smtClean="0"/>
              <a:t>History Of Text</a:t>
            </a:r>
          </a:p>
        </p:txBody>
      </p:sp>
      <p:sp>
        <p:nvSpPr>
          <p:cNvPr id="12291" name="Content Placeholder 8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217805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 or forms of written documents often change over time. Sometimes, this leads to the extinction of very old languages and there is no one left who understands them.</a:t>
            </a:r>
          </a:p>
          <a:p>
            <a:pPr eaLnBrk="1" hangingPunct="1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2" name="Text Box 8"/>
          <p:cNvSpPr txBox="1">
            <a:spLocks noChangeArrowheads="1"/>
          </p:cNvSpPr>
          <p:nvPr/>
        </p:nvSpPr>
        <p:spPr bwMode="auto">
          <a:xfrm>
            <a:off x="355600" y="5207000"/>
            <a:ext cx="4737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2400">
              <a:latin typeface="Times New Roman" panose="02020603050405020304" pitchFamily="18" charset="0"/>
            </a:endParaRPr>
          </a:p>
        </p:txBody>
      </p:sp>
      <p:pic>
        <p:nvPicPr>
          <p:cNvPr id="12293" name="Picture 4" descr="Hieroglyph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288" y="3836988"/>
            <a:ext cx="457200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6" descr="sogdian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1263" y="3860800"/>
            <a:ext cx="1423987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7545" y="643890"/>
            <a:ext cx="542925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dirty="0"/>
              <a:t>Some</a:t>
            </a:r>
            <a:r>
              <a:rPr sz="4400" spc="-70" dirty="0"/>
              <a:t> </a:t>
            </a:r>
            <a:r>
              <a:rPr sz="4400" spc="-5" dirty="0"/>
              <a:t>definitions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576070"/>
            <a:ext cx="1416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9" y="1593850"/>
            <a:ext cx="771461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ascender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-The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lowercase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letters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(such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k,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b,</a:t>
            </a:r>
            <a:r>
              <a:rPr sz="2400" spc="3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78839" y="1949450"/>
            <a:ext cx="7716520" cy="778510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12700" marR="5080">
              <a:lnSpc>
                <a:spcPts val="2810"/>
              </a:lnSpc>
              <a:spcBef>
                <a:spcPts val="450"/>
              </a:spcBef>
              <a:tabLst>
                <a:tab pos="532130" algn="l"/>
                <a:tab pos="1331595" algn="l"/>
                <a:tab pos="2646045" algn="l"/>
                <a:tab pos="3711575" algn="l"/>
                <a:tab pos="4406265" algn="l"/>
                <a:tab pos="5750560" algn="l"/>
                <a:tab pos="6270625" algn="l"/>
                <a:tab pos="6965315" algn="l"/>
              </a:tabLst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	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	a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ends	ab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	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	x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	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	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	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 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lowercase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letters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face.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3166109"/>
            <a:ext cx="1416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839" y="3183890"/>
            <a:ext cx="7719059" cy="778510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12700" marR="5080">
              <a:lnSpc>
                <a:spcPts val="2810"/>
              </a:lnSpc>
              <a:spcBef>
                <a:spcPts val="450"/>
              </a:spcBef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baseline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-The imaginary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which the majority of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 characters 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typeface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rest</a:t>
            </a:r>
            <a:r>
              <a:rPr sz="24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4411979"/>
            <a:ext cx="1416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8839" y="4429759"/>
            <a:ext cx="7717155" cy="1382172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 marR="5080" algn="just">
              <a:lnSpc>
                <a:spcPct val="90000"/>
              </a:lnSpc>
              <a:spcBef>
                <a:spcPts val="409"/>
              </a:spcBef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 height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-The height from the baseline to the top of  the uppercase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letters in a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font. This may or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same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the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height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ascenders. Cap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height is used 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systems to measure the type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size.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6093" y="476884"/>
            <a:ext cx="512445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dirty="0"/>
              <a:t>Some</a:t>
            </a:r>
            <a:r>
              <a:rPr sz="4400" spc="-70" dirty="0"/>
              <a:t> </a:t>
            </a:r>
            <a:r>
              <a:rPr sz="4400" spc="-5" dirty="0"/>
              <a:t>definitions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54305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9" y="1559559"/>
            <a:ext cx="7720330" cy="156389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marR="5080" algn="just">
              <a:spcBef>
                <a:spcPts val="675"/>
              </a:spcBef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descender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-The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lowercase letters (such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y,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p, and q)  that descends below the baseline of the other lowercase  letters in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face.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some typefaces, the uppercase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 and  Q also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descend below the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baseline.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20420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39" y="3220720"/>
            <a:ext cx="7717790" cy="825226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marR="5080">
              <a:spcBef>
                <a:spcPts val="675"/>
              </a:spcBef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face -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styles of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family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faces. For example, the  italic style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Garamond family is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face.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427990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8839" y="4297679"/>
            <a:ext cx="7725409" cy="1933222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marR="5080" algn="just">
              <a:spcBef>
                <a:spcPts val="675"/>
              </a:spcBef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family -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known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a </a:t>
            </a:r>
            <a:r>
              <a:rPr sz="2400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 family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collection of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faces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 were designed and intended to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together. For  example, the Garamond family consists of roman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italic 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styles,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well as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regular, semi-bold,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bold weights.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 the style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weight combinations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called a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face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5663" y="491642"/>
            <a:ext cx="474345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dirty="0"/>
              <a:t>Some</a:t>
            </a:r>
            <a:r>
              <a:rPr sz="4400" spc="-70" dirty="0"/>
              <a:t> </a:t>
            </a:r>
            <a:r>
              <a:rPr sz="4400" spc="-5" dirty="0"/>
              <a:t>definitions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57987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9" y="1596390"/>
            <a:ext cx="7720330" cy="1896032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 marR="5080" algn="just">
              <a:spcBef>
                <a:spcPts val="385"/>
              </a:spcBef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weight, width,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style of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typeface. Before  scalable type, there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little distinction between the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terms 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font,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face, and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family. Font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face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still tend to be</a:t>
            </a:r>
            <a:r>
              <a:rPr sz="2400" spc="2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 interchangeably, although the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face is usually more  correct.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71729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39" y="3733800"/>
            <a:ext cx="7726680" cy="1901161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 algn="just">
              <a:spcBef>
                <a:spcPts val="425"/>
              </a:spcBef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 family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known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sz="2400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family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collection of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faces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 were designed together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intended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used together. </a:t>
            </a:r>
            <a:r>
              <a:rPr sz="2400" spc="5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the Garamond font family consists of roman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italic styles,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well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regular, semi-bold,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bold weights. 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style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weight combinations is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called a</a:t>
            </a:r>
            <a:r>
              <a:rPr sz="24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3624" y="447210"/>
            <a:ext cx="550545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dirty="0"/>
              <a:t>Some</a:t>
            </a:r>
            <a:r>
              <a:rPr sz="4400" spc="-70" dirty="0"/>
              <a:t> </a:t>
            </a:r>
            <a:r>
              <a:rPr sz="4400" spc="-5" dirty="0"/>
              <a:t>definitions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535429"/>
            <a:ext cx="1416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9" y="1554479"/>
            <a:ext cx="7718425" cy="1939634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2700" marR="5080" algn="just">
              <a:spcBef>
                <a:spcPts val="725"/>
              </a:spcBef>
            </a:pPr>
            <a:r>
              <a:rPr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kerning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adjustment of horizontal space between  individual characters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 of text. Adjustments in 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kerning are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especially important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large display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headline text lines. Without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kerning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adjustments, many 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letter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combinations can look awkward. The objective of 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kerning is to create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visually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equal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spaces between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 letters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that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eye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move smoothly along the</a:t>
            </a:r>
            <a:r>
              <a:rPr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35940" y="4235450"/>
            <a:ext cx="1416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39" y="4148938"/>
            <a:ext cx="7718425" cy="1016304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2700" marR="5080" algn="just">
              <a:spcBef>
                <a:spcPts val="725"/>
              </a:spcBef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Kerning may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applied automatically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desktop  publishing program based on tables of values. Some  programs also allow manual kerning to make fine  adjustments.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7439" y="609600"/>
            <a:ext cx="512445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dirty="0"/>
              <a:t>Some</a:t>
            </a:r>
            <a:r>
              <a:rPr sz="4400" spc="-70" dirty="0"/>
              <a:t> </a:t>
            </a:r>
            <a:r>
              <a:rPr sz="4400" spc="-5" dirty="0"/>
              <a:t>definitions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764540" y="161670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07439" y="1633220"/>
            <a:ext cx="7724140" cy="35599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leading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(pronounced: ledding)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amount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space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added 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between lines of text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 the document legible. 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  originally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referred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thin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lead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spacers that printers used  to physically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space between lines of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metal </a:t>
            </a:r>
            <a:r>
              <a:rPr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type.</a:t>
            </a:r>
            <a:endParaRPr lang="en-US" sz="2000" spc="-5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FontTx/>
              <a:buChar char="-"/>
            </a:pPr>
            <a:r>
              <a:rPr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applications automatically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apply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leading based  on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point size of the font. Closer leading fits more text on  the page, but decreases legibility. </a:t>
            </a:r>
            <a:endParaRPr lang="en-US" sz="2000" spc="-5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FontTx/>
              <a:buChar char="-"/>
            </a:pPr>
            <a:r>
              <a:rPr sz="20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Looser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leading spreads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fill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page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makes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document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easier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read. 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FontTx/>
              <a:buChar char="-"/>
            </a:pPr>
            <a:r>
              <a:rPr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Leading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be negative, in which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lines of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 are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close that they overlap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touch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7088" y="469901"/>
            <a:ext cx="527685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dirty="0"/>
              <a:t>Some</a:t>
            </a:r>
            <a:r>
              <a:rPr sz="4400" spc="-70" dirty="0"/>
              <a:t> </a:t>
            </a:r>
            <a:r>
              <a:rPr sz="4400" spc="-5" dirty="0"/>
              <a:t>definitions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57987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9" y="1596390"/>
            <a:ext cx="7721600" cy="72009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425"/>
              </a:spcBef>
              <a:tabLst>
                <a:tab pos="915035" algn="l"/>
                <a:tab pos="1240155" algn="l"/>
                <a:tab pos="1648460" algn="l"/>
                <a:tab pos="2372995" algn="l"/>
                <a:tab pos="2857500" algn="l"/>
                <a:tab pos="4169410" algn="l"/>
                <a:tab pos="4631690" algn="l"/>
                <a:tab pos="6353810" algn="l"/>
                <a:tab pos="7303770" algn="l"/>
              </a:tabLst>
            </a:pP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24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	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	A	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	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	measure	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	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y.	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ere	are 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approximately 72 points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inch.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pica is 12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points.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272922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39" y="2747009"/>
            <a:ext cx="7722234" cy="137795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 algn="just">
              <a:lnSpc>
                <a:spcPts val="2590"/>
              </a:lnSpc>
              <a:spcBef>
                <a:spcPts val="425"/>
              </a:spcBef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point size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common method of measuring type.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distance from the top of the highest ascender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bottom 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lowest descender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points. In Europe,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often 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measured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the cap-height in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millimeters.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8839" y="457201"/>
            <a:ext cx="497205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dirty="0"/>
              <a:t>Some</a:t>
            </a:r>
            <a:r>
              <a:rPr sz="4400" spc="-70" dirty="0"/>
              <a:t> </a:t>
            </a:r>
            <a:r>
              <a:rPr sz="4400" spc="-5" dirty="0"/>
              <a:t>definitions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23570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9" y="1252220"/>
            <a:ext cx="765302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tracking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average space between characters in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block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text. Sometimes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referred to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letter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spacing.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218947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325247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839" y="2207259"/>
            <a:ext cx="7799070" cy="178308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 algn="just">
              <a:lnSpc>
                <a:spcPts val="2590"/>
              </a:lnSpc>
              <a:spcBef>
                <a:spcPts val="425"/>
              </a:spcBef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weight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relative darkness of the characters in the various  typefaces within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family. Weight is indicated by relative  terms such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thin, light, bold, extra-bold,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black.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algn="just">
              <a:lnSpc>
                <a:spcPts val="2590"/>
              </a:lnSpc>
              <a:spcBef>
                <a:spcPts val="600"/>
              </a:spcBef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width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of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possible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variations of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typeface within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family, such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condensed or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extended.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4194145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878839" y="4188458"/>
            <a:ext cx="8112761" cy="2824491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 indent="69850" algn="just">
              <a:lnSpc>
                <a:spcPts val="2590"/>
              </a:lnSpc>
              <a:spcBef>
                <a:spcPts val="425"/>
              </a:spcBef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x-height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Traditionally, x-height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height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lowercase  letter </a:t>
            </a:r>
            <a:r>
              <a:rPr sz="2400" i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the height of the body of lowercase letters in 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font, excluding the ascenders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descenders. Some lower- 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letters that do not have ascenders or descenders still  extend</a:t>
            </a:r>
            <a:r>
              <a:rPr sz="2400" spc="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spc="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little</a:t>
            </a:r>
            <a:r>
              <a:rPr sz="2400" spc="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</a:t>
            </a:r>
            <a:r>
              <a:rPr sz="2400" spc="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above</a:t>
            </a:r>
            <a:r>
              <a:rPr sz="2400" spc="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sz="2400" spc="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below</a:t>
            </a:r>
            <a:r>
              <a:rPr sz="2400" spc="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2400" spc="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x-height</a:t>
            </a:r>
            <a:r>
              <a:rPr sz="2400" spc="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sz="2400" spc="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</a:t>
            </a:r>
            <a:r>
              <a:rPr sz="2400" spc="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2400" spc="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en-US"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spc="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12700" marR="5080" indent="69850" algn="just">
              <a:lnSpc>
                <a:spcPts val="2590"/>
              </a:lnSpc>
              <a:spcBef>
                <a:spcPts val="425"/>
              </a:spcBef>
            </a:pPr>
            <a:r>
              <a:rPr lang="en-US"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spc="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spc="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	 </a:t>
            </a:r>
            <a:r>
              <a:rPr lang="en-US"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typeface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same point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size.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indent="69850" algn="just">
              <a:lnSpc>
                <a:spcPts val="2590"/>
              </a:lnSpc>
              <a:spcBef>
                <a:spcPts val="425"/>
              </a:spcBef>
            </a:pP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74289" y="497840"/>
            <a:ext cx="3989704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dirty="0"/>
              <a:t>Character</a:t>
            </a:r>
            <a:r>
              <a:rPr sz="4400" spc="-80" dirty="0"/>
              <a:t> </a:t>
            </a:r>
            <a:r>
              <a:rPr sz="4400" spc="-5" dirty="0"/>
              <a:t>Widths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762000" y="1903729"/>
            <a:ext cx="7599680" cy="4145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4870" y="497840"/>
            <a:ext cx="486473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Height </a:t>
            </a:r>
            <a:r>
              <a:rPr sz="4400" dirty="0"/>
              <a:t>to </a:t>
            </a:r>
            <a:r>
              <a:rPr sz="4400" spc="-5" dirty="0"/>
              <a:t>width</a:t>
            </a:r>
            <a:r>
              <a:rPr sz="4400" spc="-70" dirty="0"/>
              <a:t> </a:t>
            </a:r>
            <a:r>
              <a:rPr sz="4400" spc="-5" dirty="0"/>
              <a:t>Ratio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762000" y="1828800"/>
            <a:ext cx="8244840" cy="396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533400"/>
            <a:ext cx="609473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Height </a:t>
            </a:r>
            <a:r>
              <a:rPr sz="4400" dirty="0"/>
              <a:t>to </a:t>
            </a:r>
            <a:r>
              <a:rPr sz="4400" spc="-5" dirty="0"/>
              <a:t>width</a:t>
            </a:r>
            <a:r>
              <a:rPr sz="4400" spc="-70" dirty="0"/>
              <a:t> </a:t>
            </a:r>
            <a:r>
              <a:rPr sz="4400" spc="-5" dirty="0"/>
              <a:t>Ratio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583690"/>
            <a:ext cx="8063865" cy="317779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Medium height-to-width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ratio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ts val="3450"/>
              </a:lnSpc>
              <a:buFont typeface="Arial"/>
              <a:buChar char="•"/>
              <a:tabLst>
                <a:tab pos="355600" algn="l"/>
              </a:tabLst>
            </a:pP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letters by their physical characte-  ristics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stems, bars, loops, curves,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on; 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clearer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legible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24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letter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 algn="just">
              <a:lnSpc>
                <a:spcPts val="3450"/>
              </a:lnSpc>
              <a:spcBef>
                <a:spcPts val="810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letters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compressed (or</a:t>
            </a:r>
            <a:r>
              <a:rPr sz="2400" spc="5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expanded),  these features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distorted–diagonal strokes,  for example, become quite vertical–and so are  harder to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b="1" smtClean="0"/>
              <a:t>Text In Computers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ASCII</a:t>
            </a:r>
            <a:r>
              <a:rPr lang="en-US" sz="2800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merican 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tandard 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ode for 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nformation 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nterchange,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Codes for representing English characters as numbers, with each letter assigned a number from 0 through 127.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example would be the ASCII code for uppercase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is, 77.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 computers use ASCII codes to represent text, which makes it possible (standardization) to transfer data from one computer to another. </a:t>
            </a:r>
            <a:b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inkk06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inkk06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inkk06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inkk06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autoUpdateAnimBg="0" advAuto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3583941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X-Height</a:t>
            </a:r>
            <a:endParaRPr sz="4400" dirty="0"/>
          </a:p>
        </p:txBody>
      </p:sp>
      <p:sp>
        <p:nvSpPr>
          <p:cNvPr id="3" name="object 3"/>
          <p:cNvSpPr/>
          <p:nvPr/>
        </p:nvSpPr>
        <p:spPr>
          <a:xfrm>
            <a:off x="304800" y="1905000"/>
            <a:ext cx="7118350" cy="3124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4302761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Stroke</a:t>
            </a:r>
            <a:r>
              <a:rPr sz="4400" spc="-40" dirty="0"/>
              <a:t> </a:t>
            </a:r>
            <a:r>
              <a:rPr sz="4400" spc="-5" dirty="0"/>
              <a:t>Weight</a:t>
            </a:r>
            <a:endParaRPr sz="4400" dirty="0"/>
          </a:p>
        </p:txBody>
      </p:sp>
      <p:sp>
        <p:nvSpPr>
          <p:cNvPr id="3" name="object 3"/>
          <p:cNvSpPr/>
          <p:nvPr/>
        </p:nvSpPr>
        <p:spPr>
          <a:xfrm>
            <a:off x="304800" y="1981200"/>
            <a:ext cx="7428230" cy="31365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8839" y="462281"/>
            <a:ext cx="3997961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Stroke</a:t>
            </a:r>
            <a:r>
              <a:rPr sz="4400" spc="-45" dirty="0"/>
              <a:t> </a:t>
            </a:r>
            <a:r>
              <a:rPr sz="4400" spc="-5" dirty="0"/>
              <a:t>Weight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8684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9" y="1404620"/>
            <a:ext cx="6741161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Look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small variations in stroke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weight.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219455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344424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839" y="2212340"/>
            <a:ext cx="7873365" cy="2228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>
              <a:lnSpc>
                <a:spcPct val="150000"/>
              </a:lnSpc>
              <a:spcBef>
                <a:spcPts val="100"/>
              </a:spcBef>
            </a:pP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 text faces have stroke weights that vary somewhat,  which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converging lines that help the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eye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sz="24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smoothly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lnSpc>
                <a:spcPct val="150000"/>
              </a:lnSpc>
              <a:tabLst>
                <a:tab pos="904240" algn="l"/>
                <a:tab pos="2329815" algn="l"/>
                <a:tab pos="3517265" algn="l"/>
                <a:tab pos="4596130" algn="l"/>
                <a:tab pos="5314315" algn="l"/>
                <a:tab pos="5924550" algn="l"/>
                <a:tab pos="6889115" algn="l"/>
                <a:tab pos="7327265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	e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reme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	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ern	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	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ary	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	m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	at	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 resolution they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beautiful.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469392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557657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8839" y="4710429"/>
            <a:ext cx="7872095" cy="16748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50000"/>
              </a:lnSpc>
              <a:spcBef>
                <a:spcPts val="100"/>
              </a:spcBef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 thin strokes disappear in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dazzle.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lnSpc>
                <a:spcPct val="150000"/>
              </a:lnSpc>
              <a:tabLst>
                <a:tab pos="809625" algn="l"/>
                <a:tab pos="2212340" algn="l"/>
                <a:tab pos="3201035" algn="l"/>
                <a:tab pos="3874135" algn="l"/>
                <a:tab pos="4584065" algn="l"/>
                <a:tab pos="4996180" algn="l"/>
                <a:tab pos="5562600" algn="l"/>
                <a:tab pos="5955665" algn="l"/>
                <a:tab pos="6462395" algn="l"/>
                <a:tab pos="6885940" algn="l"/>
                <a:tab pos="7435215" algn="l"/>
              </a:tabLst>
            </a:pP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</a:t>
            </a:r>
            <a:r>
              <a:rPr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eek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	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	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	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tl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	or	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	at	all,	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	are	t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uniform.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05859" y="497840"/>
            <a:ext cx="1729739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Mirrors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1295400" y="1981200"/>
            <a:ext cx="6601333" cy="26842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762000"/>
            <a:ext cx="259080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Counters</a:t>
            </a:r>
            <a:endParaRPr sz="4400" dirty="0"/>
          </a:p>
        </p:txBody>
      </p:sp>
      <p:sp>
        <p:nvSpPr>
          <p:cNvPr id="3" name="object 3"/>
          <p:cNvSpPr/>
          <p:nvPr/>
        </p:nvSpPr>
        <p:spPr>
          <a:xfrm>
            <a:off x="400445" y="2209800"/>
            <a:ext cx="7561184" cy="30930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28059" y="497840"/>
            <a:ext cx="2644141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Counters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61670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9" y="1633220"/>
            <a:ext cx="32048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Avoid overlarge</a:t>
            </a:r>
            <a:r>
              <a:rPr sz="24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counters.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242442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39" y="2440940"/>
            <a:ext cx="59169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Counters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enclosed spaces inside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letters.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330707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8839" y="3324859"/>
            <a:ext cx="77184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Avoid typestyles whose counters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very large in relation to  the stroke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weight.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455675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8839" y="4573270"/>
            <a:ext cx="7719059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case of </a:t>
            </a:r>
            <a:r>
              <a:rPr sz="2400" spc="-5" dirty="0">
                <a:latin typeface="Avant Garde"/>
                <a:cs typeface="Times New Roman" panose="02020603050405020304" pitchFamily="18" charset="0"/>
              </a:rPr>
              <a:t>Avant Garde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note how much greater the space  inside the letters is than the space outside. This will slow 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down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read.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13100" y="497840"/>
            <a:ext cx="318770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Type</a:t>
            </a:r>
            <a:r>
              <a:rPr sz="4400" spc="-75" dirty="0"/>
              <a:t> </a:t>
            </a:r>
            <a:r>
              <a:rPr sz="4400" spc="-5" dirty="0"/>
              <a:t>Quirks</a:t>
            </a:r>
            <a:endParaRPr sz="4400" dirty="0"/>
          </a:p>
        </p:txBody>
      </p:sp>
      <p:sp>
        <p:nvSpPr>
          <p:cNvPr id="3" name="object 3"/>
          <p:cNvSpPr/>
          <p:nvPr/>
        </p:nvSpPr>
        <p:spPr>
          <a:xfrm>
            <a:off x="762000" y="2438400"/>
            <a:ext cx="7432040" cy="31384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13100" y="497840"/>
            <a:ext cx="311150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Type</a:t>
            </a:r>
            <a:r>
              <a:rPr sz="4400" spc="-75" dirty="0"/>
              <a:t> </a:t>
            </a:r>
            <a:r>
              <a:rPr sz="4400" spc="-5" dirty="0"/>
              <a:t>Quirks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61670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9" y="1633220"/>
            <a:ext cx="21285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libri"/>
                <a:cs typeface="Calibri"/>
              </a:rPr>
              <a:t>Avoid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quirkiness.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242442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39" y="2440940"/>
            <a:ext cx="77184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libri"/>
                <a:cs typeface="Calibri"/>
              </a:rPr>
              <a:t>Typographic sprites </a:t>
            </a:r>
            <a:r>
              <a:rPr sz="2400" dirty="0">
                <a:latin typeface="Calibri"/>
                <a:cs typeface="Calibri"/>
              </a:rPr>
              <a:t>are </a:t>
            </a:r>
            <a:r>
              <a:rPr sz="2400" spc="-5" dirty="0">
                <a:latin typeface="Calibri"/>
                <a:cs typeface="Calibri"/>
              </a:rPr>
              <a:t>fun to look </a:t>
            </a:r>
            <a:r>
              <a:rPr sz="2400" dirty="0">
                <a:latin typeface="Calibri"/>
                <a:cs typeface="Calibri"/>
              </a:rPr>
              <a:t>at and </a:t>
            </a:r>
            <a:r>
              <a:rPr sz="2400" spc="-5" dirty="0">
                <a:latin typeface="Calibri"/>
                <a:cs typeface="Calibri"/>
              </a:rPr>
              <a:t>great for heads, but  in </a:t>
            </a:r>
            <a:r>
              <a:rPr sz="2400" dirty="0">
                <a:latin typeface="Calibri"/>
                <a:cs typeface="Calibri"/>
              </a:rPr>
              <a:t>text </a:t>
            </a:r>
            <a:r>
              <a:rPr sz="2400" spc="-5" dirty="0">
                <a:latin typeface="Calibri"/>
                <a:cs typeface="Calibri"/>
              </a:rPr>
              <a:t>they </a:t>
            </a:r>
            <a:r>
              <a:rPr sz="2400" dirty="0">
                <a:latin typeface="Calibri"/>
                <a:cs typeface="Calibri"/>
              </a:rPr>
              <a:t>wear </a:t>
            </a:r>
            <a:r>
              <a:rPr sz="2400" spc="-5" dirty="0">
                <a:latin typeface="Calibri"/>
                <a:cs typeface="Calibri"/>
              </a:rPr>
              <a:t>out </a:t>
            </a:r>
            <a:r>
              <a:rPr sz="2400" dirty="0">
                <a:latin typeface="Calibri"/>
                <a:cs typeface="Calibri"/>
              </a:rPr>
              <a:t>their </a:t>
            </a:r>
            <a:r>
              <a:rPr sz="2400" spc="-5" dirty="0">
                <a:latin typeface="Calibri"/>
                <a:cs typeface="Calibri"/>
              </a:rPr>
              <a:t>welcome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fast.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367284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8839" y="3690620"/>
            <a:ext cx="772223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8001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libri"/>
                <a:cs typeface="Calibri"/>
              </a:rPr>
              <a:t>Why? The </a:t>
            </a:r>
            <a:r>
              <a:rPr sz="2400" dirty="0">
                <a:latin typeface="Calibri"/>
                <a:cs typeface="Calibri"/>
              </a:rPr>
              <a:t>extra </a:t>
            </a:r>
            <a:r>
              <a:rPr sz="2400" spc="-5" dirty="0">
                <a:latin typeface="Calibri"/>
                <a:cs typeface="Calibri"/>
              </a:rPr>
              <a:t>swashiness gives the </a:t>
            </a:r>
            <a:r>
              <a:rPr sz="2400" dirty="0">
                <a:latin typeface="Calibri"/>
                <a:cs typeface="Calibri"/>
              </a:rPr>
              <a:t>eye </a:t>
            </a:r>
            <a:r>
              <a:rPr sz="2400" spc="-5" dirty="0">
                <a:latin typeface="Calibri"/>
                <a:cs typeface="Calibri"/>
              </a:rPr>
              <a:t>too much to follow 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5" dirty="0">
                <a:latin typeface="Calibri"/>
                <a:cs typeface="Calibri"/>
              </a:rPr>
              <a:t>is very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tiring.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1595" y="533400"/>
            <a:ext cx="6950711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 smtClean="0"/>
              <a:t>Using </a:t>
            </a:r>
            <a:r>
              <a:rPr sz="4400" dirty="0"/>
              <a:t>Text </a:t>
            </a:r>
            <a:r>
              <a:rPr sz="4400" spc="-10" dirty="0"/>
              <a:t>in</a:t>
            </a:r>
            <a:r>
              <a:rPr sz="4400" spc="-60" dirty="0"/>
              <a:t> </a:t>
            </a:r>
            <a:r>
              <a:rPr sz="4400" spc="-5" dirty="0"/>
              <a:t>Multimedia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61670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9" y="1557020"/>
            <a:ext cx="5883910" cy="223393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in Multimedia is used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2750" indent="-285750">
              <a:lnSpc>
                <a:spcPct val="100000"/>
              </a:lnSpc>
              <a:spcBef>
                <a:spcPts val="600"/>
              </a:spcBef>
              <a:buFont typeface="Arial"/>
              <a:buChar char="–"/>
              <a:tabLst>
                <a:tab pos="412750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Titles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headlines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it is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about)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2750" indent="-285750">
              <a:lnSpc>
                <a:spcPct val="100000"/>
              </a:lnSpc>
              <a:spcBef>
                <a:spcPts val="600"/>
              </a:spcBef>
              <a:buFont typeface="Arial"/>
              <a:buChar char="–"/>
              <a:tabLst>
                <a:tab pos="412750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Menus (where to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go)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2750" indent="-285750">
              <a:lnSpc>
                <a:spcPct val="100000"/>
              </a:lnSpc>
              <a:spcBef>
                <a:spcPts val="600"/>
              </a:spcBef>
              <a:buFont typeface="Arial"/>
              <a:buChar char="–"/>
              <a:tabLst>
                <a:tab pos="412750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Navigation (how to get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there)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2750" indent="-285750">
              <a:lnSpc>
                <a:spcPct val="100000"/>
              </a:lnSpc>
              <a:spcBef>
                <a:spcPts val="590"/>
              </a:spcBef>
              <a:buFont typeface="Arial"/>
              <a:buChar char="–"/>
              <a:tabLst>
                <a:tab pos="412750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you see when you get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there)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9546" y="538631"/>
            <a:ext cx="536575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Designing with</a:t>
            </a:r>
            <a:r>
              <a:rPr sz="4400" spc="-55" dirty="0"/>
              <a:t> </a:t>
            </a:r>
            <a:r>
              <a:rPr sz="4400" spc="-5" dirty="0"/>
              <a:t>Text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54305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9" y="1559559"/>
            <a:ext cx="7719059" cy="97663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marR="5080" algn="just">
              <a:lnSpc>
                <a:spcPct val="80000"/>
              </a:lnSpc>
              <a:spcBef>
                <a:spcPts val="675"/>
              </a:spcBef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message is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part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interactive project or website where  user is seeking information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great deal of text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packed  on the screen.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3139" y="2513329"/>
            <a:ext cx="7606665" cy="1742913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98450" marR="5080" indent="-285750">
              <a:lnSpc>
                <a:spcPct val="79900"/>
              </a:lnSpc>
              <a:spcBef>
                <a:spcPts val="675"/>
              </a:spcBef>
              <a:buFont typeface="Arial"/>
              <a:buChar char="–"/>
              <a:tabLst>
                <a:tab pos="298450" algn="l"/>
              </a:tabLst>
            </a:pP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Too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little text on the screen requires annoying page turns 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unnecessary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mouse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clicks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waits.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Char char="–"/>
            </a:pPr>
            <a:endParaRPr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8450" marR="5080" indent="-285750">
              <a:lnSpc>
                <a:spcPct val="79900"/>
              </a:lnSpc>
              <a:buFont typeface="Arial"/>
              <a:buChar char="–"/>
              <a:tabLst>
                <a:tab pos="298450" algn="l"/>
              </a:tabLst>
            </a:pP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Too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much text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make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screen seem overcrowded </a:t>
            </a:r>
            <a:r>
              <a:rPr sz="2400" b="1" spc="5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unpleasant.</a:t>
            </a: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455422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839" y="4570729"/>
            <a:ext cx="7721600" cy="1343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message is presentation slides for public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speaking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2750" marR="5080" indent="-285750" algn="just">
              <a:lnSpc>
                <a:spcPct val="79900"/>
              </a:lnSpc>
              <a:spcBef>
                <a:spcPts val="595"/>
              </a:spcBef>
            </a:pPr>
            <a:r>
              <a:rPr sz="3600" baseline="3472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bulleted points on large fonts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few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words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lots  of white space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audience should focus on the speaker  rather than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reading the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slides.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b="1" smtClean="0"/>
              <a:t>ASCII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standard ASCII character set uses just 7 bits for each character. </a:t>
            </a:r>
          </a:p>
          <a:p>
            <a:pPr marL="320040" indent="-320040" eaLnBrk="1" fontAlgn="auto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several larger character sets that use 8 bits, which gives them 128 additional characters. </a:t>
            </a:r>
          </a:p>
          <a:p>
            <a:pPr marL="320040" indent="-320040" eaLnBrk="1" fontAlgn="auto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extra characters are used to represent non-English characters, graphic symbols, and mathematical symbols. </a:t>
            </a:r>
          </a:p>
          <a:p>
            <a:pPr marL="320040" indent="-320040" eaLnBrk="1" fontAlgn="auto" hangingPunct="1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Several companies and organizations have proposed extensions for these 128 characters.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8839" y="494504"/>
            <a:ext cx="542544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Choosing </a:t>
            </a:r>
            <a:r>
              <a:rPr sz="4400" dirty="0"/>
              <a:t>Text</a:t>
            </a:r>
            <a:r>
              <a:rPr sz="4400" spc="-70" dirty="0"/>
              <a:t> </a:t>
            </a:r>
            <a:r>
              <a:rPr sz="4400" dirty="0"/>
              <a:t>Fonts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40509"/>
            <a:ext cx="132715" cy="909319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9" y="1557020"/>
            <a:ext cx="7718425" cy="127508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 type use most legible font</a:t>
            </a:r>
            <a:r>
              <a:rPr sz="2400" b="1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few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faces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possible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same work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vary  size 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weight of the typeface using italic or</a:t>
            </a:r>
            <a:r>
              <a:rPr sz="24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bold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286512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3962400"/>
            <a:ext cx="132715" cy="909319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839" y="2882900"/>
            <a:ext cx="7718425" cy="20133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Explore effects of different colors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placing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 different backgrounds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reverse type for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stark white-on- </a:t>
            </a:r>
            <a:r>
              <a:rPr sz="24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black message</a:t>
            </a:r>
            <a:r>
              <a:rPr lang="en-US"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algn="just">
              <a:lnSpc>
                <a:spcPct val="100000"/>
              </a:lnSpc>
              <a:spcBef>
                <a:spcPts val="600"/>
              </a:spcBef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large size headlines adjust</a:t>
            </a:r>
            <a:r>
              <a:rPr sz="24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kerning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algn="just">
              <a:lnSpc>
                <a:spcPct val="100000"/>
              </a:lnSpc>
              <a:spcBef>
                <a:spcPts val="590"/>
              </a:spcBef>
            </a:pP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anti-aliased text to get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gentle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blended look.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4997" y="669290"/>
            <a:ext cx="590550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dirty="0"/>
              <a:t>Menus </a:t>
            </a:r>
            <a:r>
              <a:rPr sz="4400" spc="-5" dirty="0"/>
              <a:t>for</a:t>
            </a:r>
            <a:r>
              <a:rPr sz="4400" spc="-65" dirty="0"/>
              <a:t> </a:t>
            </a:r>
            <a:r>
              <a:rPr sz="4400" spc="-5" dirty="0"/>
              <a:t>Navigation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615440"/>
            <a:ext cx="1416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9" y="1633220"/>
            <a:ext cx="7716520" cy="1609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interactive MM </a:t>
            </a:r>
            <a:r>
              <a:rPr sz="2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or web 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site </a:t>
            </a:r>
            <a:r>
              <a:rPr sz="2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typically consists  of 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body of information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(content) </a:t>
            </a:r>
            <a:r>
              <a:rPr sz="2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 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a </a:t>
            </a:r>
            <a:r>
              <a:rPr sz="2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user  navigates 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sz="2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pressing 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key/clicking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mouse/pressing</a:t>
            </a:r>
            <a:r>
              <a:rPr sz="2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touch</a:t>
            </a:r>
            <a:r>
              <a:rPr sz="26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screen.</a:t>
            </a: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760470"/>
            <a:ext cx="1416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39" y="3778250"/>
            <a:ext cx="7714615" cy="817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330960" algn="l"/>
                <a:tab pos="2408555" algn="l"/>
                <a:tab pos="3513454" algn="l"/>
                <a:tab pos="3961765" algn="l"/>
                <a:tab pos="4663440" algn="l"/>
                <a:tab pos="5358765" algn="l"/>
                <a:tab pos="5805170" algn="l"/>
                <a:tab pos="6781800" algn="l"/>
                <a:tab pos="7118984" algn="l"/>
              </a:tabLst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sz="26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</a:t>
            </a:r>
            <a:r>
              <a:rPr sz="2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	m</a:t>
            </a:r>
            <a:r>
              <a:rPr sz="2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nus	</a:t>
            </a:r>
            <a:r>
              <a:rPr sz="2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2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	</a:t>
            </a:r>
            <a:r>
              <a:rPr sz="2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	</a:t>
            </a:r>
            <a:r>
              <a:rPr sz="2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	li</a:t>
            </a:r>
            <a:r>
              <a:rPr sz="2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6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	</a:t>
            </a:r>
            <a:r>
              <a:rPr sz="26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	</a:t>
            </a:r>
            <a:r>
              <a:rPr sz="26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</a:t>
            </a:r>
            <a:r>
              <a:rPr sz="2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	–	</a:t>
            </a:r>
            <a:r>
              <a:rPr sz="26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sz="2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 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chooses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topic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click </a:t>
            </a:r>
            <a:r>
              <a:rPr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and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</a:t>
            </a:r>
            <a:r>
              <a:rPr sz="26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sz="2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5113020"/>
            <a:ext cx="1416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8839" y="5130800"/>
            <a:ext cx="7713980" cy="817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helpful to 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users to </a:t>
            </a:r>
            <a:r>
              <a:rPr sz="2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perpetual cues about  their location within the body </a:t>
            </a:r>
            <a:r>
              <a:rPr sz="26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  <a:r>
              <a:rPr sz="26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6800" y="533400"/>
            <a:ext cx="6042661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Buttons </a:t>
            </a:r>
            <a:r>
              <a:rPr sz="4400" dirty="0"/>
              <a:t>for</a:t>
            </a:r>
            <a:r>
              <a:rPr sz="4400" spc="-35" dirty="0"/>
              <a:t> </a:t>
            </a:r>
            <a:r>
              <a:rPr sz="4400" spc="-5" dirty="0"/>
              <a:t>Interaction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615440"/>
            <a:ext cx="1416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885440"/>
            <a:ext cx="1416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760470"/>
            <a:ext cx="1416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4634229"/>
            <a:ext cx="14160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839" y="1633220"/>
            <a:ext cx="7717790" cy="3836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600" spc="-5" dirty="0">
                <a:latin typeface="Calibri"/>
                <a:cs typeface="Calibri"/>
              </a:rPr>
              <a:t>Buttons </a:t>
            </a:r>
            <a:r>
              <a:rPr sz="2600" dirty="0">
                <a:latin typeface="Calibri"/>
                <a:cs typeface="Calibri"/>
              </a:rPr>
              <a:t>are </a:t>
            </a:r>
            <a:r>
              <a:rPr sz="2600" spc="-5" dirty="0">
                <a:latin typeface="Calibri"/>
                <a:cs typeface="Calibri"/>
              </a:rPr>
              <a:t>objects </a:t>
            </a:r>
            <a:r>
              <a:rPr sz="2600" dirty="0">
                <a:latin typeface="Calibri"/>
                <a:cs typeface="Calibri"/>
              </a:rPr>
              <a:t>such </a:t>
            </a:r>
            <a:r>
              <a:rPr sz="2600" b="1" spc="-5" dirty="0">
                <a:latin typeface="Calibri"/>
                <a:cs typeface="Calibri"/>
              </a:rPr>
              <a:t>as blocks of </a:t>
            </a:r>
            <a:r>
              <a:rPr sz="2600" b="1" dirty="0">
                <a:latin typeface="Calibri"/>
                <a:cs typeface="Calibri"/>
              </a:rPr>
              <a:t>text </a:t>
            </a:r>
            <a:r>
              <a:rPr sz="2600" dirty="0">
                <a:latin typeface="Calibri"/>
                <a:cs typeface="Calibri"/>
              </a:rPr>
              <a:t>, a </a:t>
            </a:r>
            <a:r>
              <a:rPr sz="2600" spc="-5" dirty="0">
                <a:latin typeface="Calibri"/>
                <a:cs typeface="Calibri"/>
              </a:rPr>
              <a:t>triangle or </a:t>
            </a:r>
            <a:r>
              <a:rPr sz="2600" dirty="0">
                <a:latin typeface="Calibri"/>
                <a:cs typeface="Calibri"/>
              </a:rPr>
              <a:t>a  </a:t>
            </a:r>
            <a:r>
              <a:rPr sz="2600" spc="-5" dirty="0">
                <a:latin typeface="Calibri"/>
                <a:cs typeface="Calibri"/>
              </a:rPr>
              <a:t>photograph </a:t>
            </a:r>
            <a:r>
              <a:rPr sz="2600" dirty="0">
                <a:latin typeface="Calibri"/>
                <a:cs typeface="Calibri"/>
              </a:rPr>
              <a:t>that </a:t>
            </a:r>
            <a:r>
              <a:rPr sz="2600" spc="-5" dirty="0">
                <a:latin typeface="Calibri"/>
                <a:cs typeface="Calibri"/>
              </a:rPr>
              <a:t>make things happen when they </a:t>
            </a:r>
            <a:r>
              <a:rPr sz="2600" dirty="0">
                <a:latin typeface="Calibri"/>
                <a:cs typeface="Calibri"/>
              </a:rPr>
              <a:t>are  </a:t>
            </a:r>
            <a:r>
              <a:rPr sz="2600" spc="-5" dirty="0">
                <a:latin typeface="Calibri"/>
                <a:cs typeface="Calibri"/>
              </a:rPr>
              <a:t>clicked.</a:t>
            </a:r>
            <a:endParaRPr sz="2600" dirty="0">
              <a:latin typeface="Calibri"/>
              <a:cs typeface="Calibri"/>
            </a:endParaRPr>
          </a:p>
          <a:p>
            <a:pPr marL="12700" marR="6985" algn="just">
              <a:lnSpc>
                <a:spcPct val="100000"/>
              </a:lnSpc>
              <a:spcBef>
                <a:spcPts val="640"/>
              </a:spcBef>
            </a:pPr>
            <a:r>
              <a:rPr sz="2600" spc="-5" dirty="0">
                <a:latin typeface="Calibri"/>
                <a:cs typeface="Calibri"/>
              </a:rPr>
              <a:t>They manifest properties such </a:t>
            </a:r>
            <a:r>
              <a:rPr sz="2600" dirty="0">
                <a:latin typeface="Calibri"/>
                <a:cs typeface="Calibri"/>
              </a:rPr>
              <a:t>as </a:t>
            </a:r>
            <a:r>
              <a:rPr sz="2600" b="1" spc="-5" dirty="0">
                <a:latin typeface="Calibri"/>
                <a:cs typeface="Calibri"/>
              </a:rPr>
              <a:t>highlighting </a:t>
            </a:r>
            <a:r>
              <a:rPr sz="2600" b="1" spc="-10" dirty="0">
                <a:latin typeface="Calibri"/>
                <a:cs typeface="Calibri"/>
              </a:rPr>
              <a:t>or </a:t>
            </a:r>
            <a:r>
              <a:rPr sz="2600" b="1" spc="-5" dirty="0">
                <a:latin typeface="Calibri"/>
                <a:cs typeface="Calibri"/>
              </a:rPr>
              <a:t>other  visual or sound effects</a:t>
            </a:r>
            <a:r>
              <a:rPr sz="2600" spc="-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to indicate </a:t>
            </a:r>
            <a:r>
              <a:rPr sz="2600" spc="-5" dirty="0">
                <a:latin typeface="Calibri"/>
                <a:cs typeface="Calibri"/>
              </a:rPr>
              <a:t>that the </a:t>
            </a:r>
            <a:r>
              <a:rPr sz="2600" dirty="0">
                <a:latin typeface="Calibri"/>
                <a:cs typeface="Calibri"/>
              </a:rPr>
              <a:t>target </a:t>
            </a:r>
            <a:r>
              <a:rPr sz="2600" spc="-5" dirty="0">
                <a:latin typeface="Calibri"/>
                <a:cs typeface="Calibri"/>
              </a:rPr>
              <a:t>was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hit.</a:t>
            </a:r>
            <a:endParaRPr sz="2600" dirty="0">
              <a:latin typeface="Calibri"/>
              <a:cs typeface="Calibri"/>
            </a:endParaRPr>
          </a:p>
          <a:p>
            <a:pPr marL="12700" marR="6350" algn="just">
              <a:lnSpc>
                <a:spcPct val="100000"/>
              </a:lnSpc>
              <a:spcBef>
                <a:spcPts val="650"/>
              </a:spcBef>
            </a:pPr>
            <a:r>
              <a:rPr sz="2600" spc="-5" dirty="0">
                <a:latin typeface="Calibri"/>
                <a:cs typeface="Calibri"/>
              </a:rPr>
              <a:t>Automatic button making tools </a:t>
            </a:r>
            <a:r>
              <a:rPr sz="2600" dirty="0">
                <a:latin typeface="Calibri"/>
                <a:cs typeface="Calibri"/>
              </a:rPr>
              <a:t>are </a:t>
            </a:r>
            <a:r>
              <a:rPr sz="2600" spc="-5" dirty="0">
                <a:latin typeface="Calibri"/>
                <a:cs typeface="Calibri"/>
              </a:rPr>
              <a:t>supplied </a:t>
            </a:r>
            <a:r>
              <a:rPr sz="2600" dirty="0">
                <a:latin typeface="Calibri"/>
                <a:cs typeface="Calibri"/>
              </a:rPr>
              <a:t>with MM  </a:t>
            </a:r>
            <a:r>
              <a:rPr sz="2600" spc="-5" dirty="0">
                <a:latin typeface="Calibri"/>
                <a:cs typeface="Calibri"/>
              </a:rPr>
              <a:t>and </a:t>
            </a:r>
            <a:r>
              <a:rPr sz="2600" dirty="0">
                <a:latin typeface="Calibri"/>
                <a:cs typeface="Calibri"/>
              </a:rPr>
              <a:t>HTML </a:t>
            </a:r>
            <a:r>
              <a:rPr sz="2600" spc="-5" dirty="0">
                <a:latin typeface="Calibri"/>
                <a:cs typeface="Calibri"/>
              </a:rPr>
              <a:t>page authoring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systems.</a:t>
            </a:r>
            <a:endParaRPr sz="2600" dirty="0">
              <a:latin typeface="Calibri"/>
              <a:cs typeface="Calibri"/>
            </a:endParaRPr>
          </a:p>
          <a:p>
            <a:pPr marL="12700" marR="6985" algn="just">
              <a:lnSpc>
                <a:spcPct val="100000"/>
              </a:lnSpc>
              <a:spcBef>
                <a:spcPts val="640"/>
              </a:spcBef>
            </a:pPr>
            <a:r>
              <a:rPr sz="2600" dirty="0">
                <a:latin typeface="Calibri"/>
                <a:cs typeface="Calibri"/>
              </a:rPr>
              <a:t>Any </a:t>
            </a:r>
            <a:r>
              <a:rPr sz="2600" spc="-5" dirty="0">
                <a:latin typeface="Calibri"/>
                <a:cs typeface="Calibri"/>
              </a:rPr>
              <a:t>font can </a:t>
            </a:r>
            <a:r>
              <a:rPr sz="2600" dirty="0">
                <a:latin typeface="Calibri"/>
                <a:cs typeface="Calibri"/>
              </a:rPr>
              <a:t>be </a:t>
            </a:r>
            <a:r>
              <a:rPr sz="2600" spc="-5" dirty="0">
                <a:latin typeface="Calibri"/>
                <a:cs typeface="Calibri"/>
              </a:rPr>
              <a:t>used for buttons </a:t>
            </a:r>
            <a:r>
              <a:rPr sz="2600" dirty="0">
                <a:latin typeface="Calibri"/>
                <a:cs typeface="Calibri"/>
              </a:rPr>
              <a:t>- </a:t>
            </a:r>
            <a:r>
              <a:rPr sz="2600" b="1" spc="-5" dirty="0">
                <a:latin typeface="Calibri"/>
                <a:cs typeface="Calibri"/>
              </a:rPr>
              <a:t>Pick </a:t>
            </a:r>
            <a:r>
              <a:rPr sz="2600" b="1" dirty="0">
                <a:latin typeface="Calibri"/>
                <a:cs typeface="Calibri"/>
              </a:rPr>
              <a:t>a </a:t>
            </a:r>
            <a:r>
              <a:rPr sz="2600" b="1" spc="-5" dirty="0">
                <a:latin typeface="Calibri"/>
                <a:cs typeface="Calibri"/>
              </a:rPr>
              <a:t>font for that </a:t>
            </a:r>
            <a:r>
              <a:rPr sz="2600" b="1" spc="5" dirty="0">
                <a:latin typeface="Calibri"/>
                <a:cs typeface="Calibri"/>
              </a:rPr>
              <a:t>is  </a:t>
            </a:r>
            <a:r>
              <a:rPr sz="2600" b="1" spc="-5" dirty="0">
                <a:latin typeface="Calibri"/>
                <a:cs typeface="Calibri"/>
              </a:rPr>
              <a:t>legible.</a:t>
            </a:r>
            <a:endParaRPr sz="2600" b="1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8839" y="690880"/>
            <a:ext cx="523875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Fields </a:t>
            </a:r>
            <a:r>
              <a:rPr sz="4400" dirty="0"/>
              <a:t>for</a:t>
            </a:r>
            <a:r>
              <a:rPr sz="4400" spc="-70" dirty="0"/>
              <a:t> </a:t>
            </a:r>
            <a:r>
              <a:rPr sz="4400" spc="-5" dirty="0"/>
              <a:t>Reading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61670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9" y="1633220"/>
            <a:ext cx="7722234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699895" algn="l"/>
                <a:tab pos="2435860" algn="l"/>
                <a:tab pos="3392804" algn="l"/>
                <a:tab pos="4042410" algn="l"/>
                <a:tab pos="5120640" algn="l"/>
                <a:tab pos="5749925" algn="l"/>
                <a:tab pos="6209030" algn="l"/>
                <a:tab pos="6496050" algn="l"/>
              </a:tabLst>
            </a:pPr>
            <a:r>
              <a:rPr sz="2400" spc="-5" dirty="0">
                <a:latin typeface="Calibri"/>
                <a:cs typeface="Calibri"/>
              </a:rPr>
              <a:t>E</a:t>
            </a:r>
            <a:r>
              <a:rPr sz="2400" spc="5" dirty="0">
                <a:latin typeface="Calibri"/>
                <a:cs typeface="Calibri"/>
              </a:rPr>
              <a:t>x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dirty="0">
                <a:latin typeface="Calibri"/>
                <a:cs typeface="Calibri"/>
              </a:rPr>
              <a:t>er</a:t>
            </a:r>
            <a:r>
              <a:rPr sz="2400" spc="-5" dirty="0">
                <a:latin typeface="Calibri"/>
                <a:cs typeface="Calibri"/>
              </a:rPr>
              <a:t>i</a:t>
            </a:r>
            <a:r>
              <a:rPr sz="2400" dirty="0">
                <a:latin typeface="Calibri"/>
                <a:cs typeface="Calibri"/>
              </a:rPr>
              <a:t>me</a:t>
            </a:r>
            <a:r>
              <a:rPr sz="2400" spc="-5" dirty="0">
                <a:latin typeface="Calibri"/>
                <a:cs typeface="Calibri"/>
              </a:rPr>
              <a:t>nt</a:t>
            </a:r>
            <a:r>
              <a:rPr sz="2400" dirty="0">
                <a:latin typeface="Calibri"/>
                <a:cs typeface="Calibri"/>
              </a:rPr>
              <a:t>s	</a:t>
            </a:r>
            <a:r>
              <a:rPr sz="2400" spc="-5" dirty="0">
                <a:latin typeface="Calibri"/>
                <a:cs typeface="Calibri"/>
              </a:rPr>
              <a:t>hav</a:t>
            </a:r>
            <a:r>
              <a:rPr sz="2400" dirty="0">
                <a:latin typeface="Calibri"/>
                <a:cs typeface="Calibri"/>
              </a:rPr>
              <a:t>e	</a:t>
            </a:r>
            <a:r>
              <a:rPr sz="2400" spc="-10" dirty="0">
                <a:latin typeface="Calibri"/>
                <a:cs typeface="Calibri"/>
              </a:rPr>
              <a:t>s</a:t>
            </a:r>
            <a:r>
              <a:rPr sz="2400" spc="-5" dirty="0">
                <a:latin typeface="Calibri"/>
                <a:cs typeface="Calibri"/>
              </a:rPr>
              <a:t>h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wn	</a:t>
            </a:r>
            <a:r>
              <a:rPr sz="2400" spc="-5" dirty="0">
                <a:latin typeface="Calibri"/>
                <a:cs typeface="Calibri"/>
              </a:rPr>
              <a:t>tha</a:t>
            </a:r>
            <a:r>
              <a:rPr sz="2400" dirty="0">
                <a:latin typeface="Calibri"/>
                <a:cs typeface="Calibri"/>
              </a:rPr>
              <a:t>t	re</a:t>
            </a:r>
            <a:r>
              <a:rPr sz="2400" spc="5" dirty="0">
                <a:latin typeface="Calibri"/>
                <a:cs typeface="Calibri"/>
              </a:rPr>
              <a:t>a</a:t>
            </a:r>
            <a:r>
              <a:rPr sz="2400" spc="-15" dirty="0">
                <a:latin typeface="Calibri"/>
                <a:cs typeface="Calibri"/>
              </a:rPr>
              <a:t>d</a:t>
            </a:r>
            <a:r>
              <a:rPr sz="2400" spc="5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g	</a:t>
            </a:r>
            <a:r>
              <a:rPr sz="2400" spc="-5" dirty="0">
                <a:latin typeface="Calibri"/>
                <a:cs typeface="Calibri"/>
              </a:rPr>
              <a:t>t</a:t>
            </a:r>
            <a:r>
              <a:rPr sz="2400" spc="1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x</a:t>
            </a:r>
            <a:r>
              <a:rPr sz="2400" dirty="0">
                <a:latin typeface="Calibri"/>
                <a:cs typeface="Calibri"/>
              </a:rPr>
              <a:t>t	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n	</a:t>
            </a:r>
            <a:r>
              <a:rPr sz="2400" dirty="0" smtClean="0">
                <a:latin typeface="Calibri"/>
                <a:cs typeface="Calibri"/>
              </a:rPr>
              <a:t>a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sz="2400" b="1" dirty="0" smtClean="0">
                <a:latin typeface="Calibri"/>
                <a:cs typeface="Calibri"/>
              </a:rPr>
              <a:t>c</a:t>
            </a:r>
            <a:r>
              <a:rPr sz="2400" b="1" spc="-10" dirty="0" smtClean="0">
                <a:latin typeface="Calibri"/>
                <a:cs typeface="Calibri"/>
              </a:rPr>
              <a:t>o</a:t>
            </a:r>
            <a:r>
              <a:rPr sz="2400" b="1" dirty="0" smtClean="0">
                <a:latin typeface="Calibri"/>
                <a:cs typeface="Calibri"/>
              </a:rPr>
              <a:t>m</a:t>
            </a:r>
            <a:r>
              <a:rPr sz="2400" b="1" spc="-5" dirty="0" smtClean="0">
                <a:latin typeface="Calibri"/>
                <a:cs typeface="Calibri"/>
              </a:rPr>
              <a:t>put</a:t>
            </a:r>
            <a:r>
              <a:rPr sz="2400" b="1" dirty="0" smtClean="0">
                <a:latin typeface="Calibri"/>
                <a:cs typeface="Calibri"/>
              </a:rPr>
              <a:t>er  </a:t>
            </a:r>
            <a:r>
              <a:rPr sz="2400" b="1" spc="-5" dirty="0">
                <a:latin typeface="Calibri"/>
                <a:cs typeface="Calibri"/>
              </a:rPr>
              <a:t>screen </a:t>
            </a:r>
            <a:r>
              <a:rPr sz="2400" b="1" dirty="0">
                <a:latin typeface="Calibri"/>
                <a:cs typeface="Calibri"/>
              </a:rPr>
              <a:t>is </a:t>
            </a:r>
            <a:r>
              <a:rPr sz="2400" b="1" spc="-5" dirty="0">
                <a:latin typeface="Calibri"/>
                <a:cs typeface="Calibri"/>
              </a:rPr>
              <a:t>slower </a:t>
            </a:r>
            <a:r>
              <a:rPr sz="2400" b="1" dirty="0">
                <a:latin typeface="Calibri"/>
                <a:cs typeface="Calibri"/>
              </a:rPr>
              <a:t>and </a:t>
            </a:r>
            <a:r>
              <a:rPr sz="2400" b="1" spc="-5" dirty="0">
                <a:latin typeface="Calibri"/>
                <a:cs typeface="Calibri"/>
              </a:rPr>
              <a:t>more difficult than </a:t>
            </a:r>
            <a:r>
              <a:rPr sz="2400" b="1" dirty="0">
                <a:latin typeface="Calibri"/>
                <a:cs typeface="Calibri"/>
              </a:rPr>
              <a:t>a</a:t>
            </a:r>
            <a:r>
              <a:rPr sz="2400" b="1" spc="-3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hardcopy.</a:t>
            </a:r>
            <a:endParaRPr sz="2400" b="1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286512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411480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839" y="2882900"/>
            <a:ext cx="7727950" cy="2890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430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libri"/>
                <a:cs typeface="Calibri"/>
              </a:rPr>
              <a:t>Only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b="1" spc="-5" dirty="0">
                <a:latin typeface="Calibri"/>
                <a:cs typeface="Calibri"/>
              </a:rPr>
              <a:t>few paragraphs of text </a:t>
            </a:r>
            <a:r>
              <a:rPr sz="2400" b="1" dirty="0">
                <a:latin typeface="Calibri"/>
                <a:cs typeface="Calibri"/>
              </a:rPr>
              <a:t>are </a:t>
            </a:r>
            <a:r>
              <a:rPr sz="2400" b="1" spc="-5" dirty="0">
                <a:latin typeface="Calibri"/>
                <a:cs typeface="Calibri"/>
              </a:rPr>
              <a:t>recommended to be  displayed per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page</a:t>
            </a:r>
            <a:r>
              <a:rPr sz="2400" spc="-5" dirty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5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2800" b="1" i="1" spc="-5" dirty="0">
                <a:latin typeface="Calibri"/>
                <a:cs typeface="Calibri"/>
              </a:rPr>
              <a:t>Portrait</a:t>
            </a:r>
            <a:r>
              <a:rPr sz="2400" i="1" spc="-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is taller-than-wide orientation used for printed  documents like A4 size (8.5 </a:t>
            </a:r>
            <a:r>
              <a:rPr sz="2400" dirty="0">
                <a:latin typeface="Calibri"/>
                <a:cs typeface="Calibri"/>
              </a:rPr>
              <a:t>X </a:t>
            </a:r>
            <a:r>
              <a:rPr sz="2400" spc="-5" dirty="0">
                <a:latin typeface="Calibri"/>
                <a:cs typeface="Calibri"/>
              </a:rPr>
              <a:t>11 </a:t>
            </a:r>
            <a:r>
              <a:rPr sz="2400" spc="-5" dirty="0" smtClean="0">
                <a:latin typeface="Calibri"/>
                <a:cs typeface="Calibri"/>
              </a:rPr>
              <a:t>inch)</a:t>
            </a:r>
            <a:endParaRPr lang="en-US" sz="2400" spc="-5" dirty="0" smtClean="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</a:pPr>
            <a:r>
              <a:rPr sz="2800" b="1" i="1" spc="-5" dirty="0" smtClean="0">
                <a:latin typeface="Calibri"/>
                <a:cs typeface="Calibri"/>
              </a:rPr>
              <a:t>Landscape</a:t>
            </a:r>
            <a:r>
              <a:rPr sz="2400" i="1" spc="-5" dirty="0" smtClean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is wider-  than-tall orientation which is normal to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monitors.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4526" y="609600"/>
            <a:ext cx="485775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Fields </a:t>
            </a:r>
            <a:r>
              <a:rPr sz="4400" dirty="0"/>
              <a:t>for</a:t>
            </a:r>
            <a:r>
              <a:rPr sz="4400" spc="-70" dirty="0"/>
              <a:t> </a:t>
            </a:r>
            <a:r>
              <a:rPr sz="4400" spc="-5" dirty="0"/>
              <a:t>Reading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61670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9" y="1633220"/>
            <a:ext cx="7722234" cy="39865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0160">
              <a:lnSpc>
                <a:spcPct val="100000"/>
              </a:lnSpc>
              <a:spcBef>
                <a:spcPts val="100"/>
              </a:spcBef>
              <a:tabLst>
                <a:tab pos="1392555" algn="l"/>
              </a:tabLst>
            </a:pPr>
            <a:r>
              <a:rPr sz="2400" spc="-5" dirty="0">
                <a:latin typeface="Calibri"/>
                <a:cs typeface="Calibri"/>
              </a:rPr>
              <a:t>There</a:t>
            </a:r>
            <a:r>
              <a:rPr sz="2400" spc="1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are	</a:t>
            </a:r>
            <a:r>
              <a:rPr sz="2400" spc="-5" dirty="0">
                <a:latin typeface="Calibri"/>
                <a:cs typeface="Calibri"/>
              </a:rPr>
              <a:t>four solutions for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5" dirty="0">
                <a:latin typeface="Calibri"/>
                <a:cs typeface="Calibri"/>
              </a:rPr>
              <a:t>block </a:t>
            </a:r>
            <a:r>
              <a:rPr sz="2400" spc="-10" dirty="0">
                <a:latin typeface="Calibri"/>
                <a:cs typeface="Calibri"/>
              </a:rPr>
              <a:t>of </a:t>
            </a:r>
            <a:r>
              <a:rPr sz="2400" spc="-5" dirty="0">
                <a:latin typeface="Calibri"/>
                <a:cs typeface="Calibri"/>
              </a:rPr>
              <a:t>text that is taller than  what will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fit</a:t>
            </a:r>
            <a:endParaRPr sz="2400">
              <a:latin typeface="Calibri"/>
              <a:cs typeface="Calibri"/>
            </a:endParaRPr>
          </a:p>
          <a:p>
            <a:pPr marL="412750" indent="-285750">
              <a:lnSpc>
                <a:spcPct val="100000"/>
              </a:lnSpc>
              <a:spcBef>
                <a:spcPts val="600"/>
              </a:spcBef>
              <a:buFont typeface="Arial"/>
              <a:buChar char="–"/>
              <a:tabLst>
                <a:tab pos="412750" algn="l"/>
              </a:tabLst>
            </a:pPr>
            <a:r>
              <a:rPr sz="2400" spc="-5" dirty="0">
                <a:latin typeface="Calibri"/>
                <a:cs typeface="Calibri"/>
              </a:rPr>
              <a:t>Put the text into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5" dirty="0">
                <a:latin typeface="Calibri"/>
                <a:cs typeface="Calibri"/>
              </a:rPr>
              <a:t>scrolling field (used by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browsers).</a:t>
            </a:r>
            <a:endParaRPr sz="2400">
              <a:latin typeface="Calibri"/>
              <a:cs typeface="Calibri"/>
            </a:endParaRPr>
          </a:p>
          <a:p>
            <a:pPr marL="412750" marR="5080" indent="-285750" algn="just">
              <a:lnSpc>
                <a:spcPct val="100000"/>
              </a:lnSpc>
              <a:spcBef>
                <a:spcPts val="600"/>
              </a:spcBef>
              <a:buFont typeface="Arial"/>
              <a:buChar char="–"/>
              <a:tabLst>
                <a:tab pos="412750" algn="l"/>
              </a:tabLst>
            </a:pPr>
            <a:r>
              <a:rPr sz="2400" spc="-5" dirty="0">
                <a:latin typeface="Calibri"/>
                <a:cs typeface="Calibri"/>
              </a:rPr>
              <a:t>Put the text into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5" dirty="0">
                <a:latin typeface="Calibri"/>
                <a:cs typeface="Calibri"/>
              </a:rPr>
              <a:t>single field in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5" dirty="0">
                <a:latin typeface="Calibri"/>
                <a:cs typeface="Calibri"/>
              </a:rPr>
              <a:t>project window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5" dirty="0">
                <a:latin typeface="Calibri"/>
                <a:cs typeface="Calibri"/>
              </a:rPr>
              <a:t>let  the user move the whole window </a:t>
            </a:r>
            <a:r>
              <a:rPr sz="2400" spc="-10" dirty="0">
                <a:latin typeface="Calibri"/>
                <a:cs typeface="Calibri"/>
              </a:rPr>
              <a:t>up </a:t>
            </a:r>
            <a:r>
              <a:rPr sz="2400" dirty="0">
                <a:latin typeface="Calibri"/>
                <a:cs typeface="Calibri"/>
              </a:rPr>
              <a:t>or </a:t>
            </a:r>
            <a:r>
              <a:rPr sz="2400" spc="-10" dirty="0">
                <a:latin typeface="Calibri"/>
                <a:cs typeface="Calibri"/>
              </a:rPr>
              <a:t>down </a:t>
            </a:r>
            <a:r>
              <a:rPr sz="2400" dirty="0">
                <a:latin typeface="Calibri"/>
                <a:cs typeface="Calibri"/>
              </a:rPr>
              <a:t>( </a:t>
            </a:r>
            <a:r>
              <a:rPr sz="2400" spc="-5" dirty="0">
                <a:latin typeface="Calibri"/>
                <a:cs typeface="Calibri"/>
              </a:rPr>
              <a:t>used by </a:t>
            </a:r>
            <a:r>
              <a:rPr sz="2400" spc="5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Adobe Acrobat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Reader).</a:t>
            </a:r>
            <a:endParaRPr sz="2400">
              <a:latin typeface="Calibri"/>
              <a:cs typeface="Calibri"/>
            </a:endParaRPr>
          </a:p>
          <a:p>
            <a:pPr marL="412750" marR="5080" indent="-285750" algn="just">
              <a:lnSpc>
                <a:spcPct val="100000"/>
              </a:lnSpc>
              <a:spcBef>
                <a:spcPts val="600"/>
              </a:spcBef>
              <a:buFont typeface="Arial"/>
              <a:buChar char="–"/>
              <a:tabLst>
                <a:tab pos="412750" algn="l"/>
              </a:tabLst>
            </a:pPr>
            <a:r>
              <a:rPr sz="2400" dirty="0">
                <a:latin typeface="Calibri"/>
                <a:cs typeface="Calibri"/>
              </a:rPr>
              <a:t>Break text </a:t>
            </a:r>
            <a:r>
              <a:rPr sz="2400" spc="-5" dirty="0">
                <a:latin typeface="Calibri"/>
                <a:cs typeface="Calibri"/>
              </a:rPr>
              <a:t>into fields that fit monitor-sized pages </a:t>
            </a:r>
            <a:r>
              <a:rPr sz="2400" dirty="0">
                <a:latin typeface="Calibri"/>
                <a:cs typeface="Calibri"/>
              </a:rPr>
              <a:t>and  </a:t>
            </a:r>
            <a:r>
              <a:rPr sz="2400" spc="-5" dirty="0">
                <a:latin typeface="Calibri"/>
                <a:cs typeface="Calibri"/>
              </a:rPr>
              <a:t>design control buttons </a:t>
            </a:r>
            <a:r>
              <a:rPr sz="2400" dirty="0">
                <a:latin typeface="Calibri"/>
                <a:cs typeface="Calibri"/>
              </a:rPr>
              <a:t>to </a:t>
            </a:r>
            <a:r>
              <a:rPr sz="2400" spc="-5" dirty="0">
                <a:latin typeface="Calibri"/>
                <a:cs typeface="Calibri"/>
              </a:rPr>
              <a:t>flip through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pages.</a:t>
            </a:r>
            <a:endParaRPr sz="2400">
              <a:latin typeface="Calibri"/>
              <a:cs typeface="Calibri"/>
            </a:endParaRPr>
          </a:p>
          <a:p>
            <a:pPr marL="412750" marR="8890" indent="-285750" algn="just">
              <a:lnSpc>
                <a:spcPct val="100000"/>
              </a:lnSpc>
              <a:spcBef>
                <a:spcPts val="590"/>
              </a:spcBef>
              <a:buFont typeface="Arial"/>
              <a:buChar char="–"/>
              <a:tabLst>
                <a:tab pos="412750" algn="l"/>
              </a:tabLst>
            </a:pPr>
            <a:r>
              <a:rPr sz="2400" spc="-10" dirty="0">
                <a:latin typeface="Calibri"/>
                <a:cs typeface="Calibri"/>
              </a:rPr>
              <a:t>Use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5" dirty="0">
                <a:latin typeface="Calibri"/>
                <a:cs typeface="Calibri"/>
              </a:rPr>
              <a:t>special monitor that is </a:t>
            </a:r>
            <a:r>
              <a:rPr sz="2400" dirty="0">
                <a:latin typeface="Calibri"/>
                <a:cs typeface="Calibri"/>
              </a:rPr>
              <a:t>taller </a:t>
            </a:r>
            <a:r>
              <a:rPr sz="2400" spc="-5" dirty="0">
                <a:latin typeface="Calibri"/>
                <a:cs typeface="Calibri"/>
              </a:rPr>
              <a:t>than it is wide </a:t>
            </a:r>
            <a:r>
              <a:rPr sz="2400" dirty="0">
                <a:latin typeface="Calibri"/>
                <a:cs typeface="Calibri"/>
              </a:rPr>
              <a:t>– </a:t>
            </a:r>
            <a:r>
              <a:rPr sz="2400" spc="-5" dirty="0">
                <a:latin typeface="Calibri"/>
                <a:cs typeface="Calibri"/>
              </a:rPr>
              <a:t>used  for print based type-setting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layout.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7800" y="762000"/>
            <a:ext cx="5090161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dirty="0"/>
              <a:t>HTML</a:t>
            </a:r>
            <a:r>
              <a:rPr sz="4400" spc="-80" dirty="0"/>
              <a:t> </a:t>
            </a:r>
            <a:r>
              <a:rPr sz="4400" spc="-5" dirty="0"/>
              <a:t>Documents</a:t>
            </a:r>
            <a:endParaRPr sz="4400" dirty="0"/>
          </a:p>
        </p:txBody>
      </p:sp>
      <p:sp>
        <p:nvSpPr>
          <p:cNvPr id="7" name="object 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12700" marR="6350" algn="just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Standard document format used pages on </a:t>
            </a:r>
            <a:r>
              <a:rPr dirty="0"/>
              <a:t>the </a:t>
            </a:r>
            <a:r>
              <a:rPr spc="-5" dirty="0"/>
              <a:t>web </a:t>
            </a:r>
            <a:r>
              <a:rPr dirty="0"/>
              <a:t>is  </a:t>
            </a:r>
            <a:r>
              <a:rPr spc="-5" dirty="0"/>
              <a:t>called Hyper Text </a:t>
            </a:r>
            <a:r>
              <a:rPr dirty="0"/>
              <a:t>Markup</a:t>
            </a:r>
            <a:r>
              <a:rPr spc="-5" dirty="0"/>
              <a:t> language.</a:t>
            </a:r>
          </a:p>
          <a:p>
            <a:pPr marL="12700" marR="5080" algn="just">
              <a:lnSpc>
                <a:spcPct val="100000"/>
              </a:lnSpc>
              <a:spcBef>
                <a:spcPts val="640"/>
              </a:spcBef>
            </a:pPr>
            <a:r>
              <a:rPr dirty="0"/>
              <a:t>In HTML </a:t>
            </a:r>
            <a:r>
              <a:rPr spc="-5" dirty="0"/>
              <a:t>document we can specify typefaces, sizes,  colors and other properties </a:t>
            </a:r>
            <a:r>
              <a:rPr dirty="0"/>
              <a:t>by </a:t>
            </a:r>
            <a:r>
              <a:rPr spc="-5" dirty="0"/>
              <a:t>“marking up” the text </a:t>
            </a:r>
            <a:r>
              <a:rPr dirty="0"/>
              <a:t>in  </a:t>
            </a:r>
            <a:r>
              <a:rPr spc="-5" dirty="0"/>
              <a:t>the document with</a:t>
            </a:r>
            <a:r>
              <a:rPr spc="35" dirty="0"/>
              <a:t> </a:t>
            </a:r>
            <a:r>
              <a:rPr b="1" spc="-5" dirty="0">
                <a:latin typeface="Calibri"/>
                <a:cs typeface="Calibri"/>
              </a:rPr>
              <a:t>tags.</a:t>
            </a:r>
          </a:p>
          <a:p>
            <a:pPr marL="12700" marR="5080" algn="just">
              <a:lnSpc>
                <a:spcPct val="100000"/>
              </a:lnSpc>
              <a:spcBef>
                <a:spcPts val="650"/>
              </a:spcBef>
            </a:pPr>
            <a:r>
              <a:rPr spc="-5" dirty="0"/>
              <a:t>When </a:t>
            </a:r>
            <a:r>
              <a:rPr dirty="0"/>
              <a:t>MM </a:t>
            </a:r>
            <a:r>
              <a:rPr spc="-5" dirty="0"/>
              <a:t>features </a:t>
            </a:r>
            <a:r>
              <a:rPr dirty="0"/>
              <a:t>are </a:t>
            </a:r>
            <a:r>
              <a:rPr spc="-5" dirty="0"/>
              <a:t>added </a:t>
            </a:r>
            <a:r>
              <a:rPr dirty="0"/>
              <a:t>to </a:t>
            </a:r>
            <a:r>
              <a:rPr spc="-5" dirty="0"/>
              <a:t>HTML </a:t>
            </a:r>
            <a:r>
              <a:rPr dirty="0"/>
              <a:t>it is </a:t>
            </a:r>
            <a:r>
              <a:rPr spc="-5" dirty="0"/>
              <a:t>called  Dynamic HTML</a:t>
            </a:r>
            <a:r>
              <a:rPr dirty="0"/>
              <a:t> </a:t>
            </a:r>
            <a:r>
              <a:rPr spc="-5" dirty="0"/>
              <a:t>(DHTML).</a:t>
            </a:r>
          </a:p>
          <a:p>
            <a:pPr marL="12700" marR="8255" algn="just">
              <a:lnSpc>
                <a:spcPct val="100000"/>
              </a:lnSpc>
              <a:spcBef>
                <a:spcPts val="640"/>
              </a:spcBef>
            </a:pPr>
            <a:r>
              <a:rPr spc="-5" dirty="0"/>
              <a:t>Pleasing documents can </a:t>
            </a:r>
            <a:r>
              <a:rPr dirty="0"/>
              <a:t>be laid </a:t>
            </a:r>
            <a:r>
              <a:rPr spc="-5" dirty="0"/>
              <a:t>out </a:t>
            </a:r>
            <a:r>
              <a:rPr dirty="0"/>
              <a:t>in HTML </a:t>
            </a:r>
            <a:r>
              <a:rPr spc="-5" dirty="0"/>
              <a:t>using block  quote indents </a:t>
            </a:r>
            <a:r>
              <a:rPr dirty="0"/>
              <a:t>, </a:t>
            </a:r>
            <a:r>
              <a:rPr spc="-5" dirty="0"/>
              <a:t>tables, frames and horizontal</a:t>
            </a:r>
            <a:r>
              <a:rPr spc="10" dirty="0"/>
              <a:t> </a:t>
            </a:r>
            <a:r>
              <a:rPr spc="-5" dirty="0"/>
              <a:t>rules.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7800" y="609600"/>
            <a:ext cx="515493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Symbols </a:t>
            </a:r>
            <a:r>
              <a:rPr sz="4400" dirty="0"/>
              <a:t>and</a:t>
            </a:r>
            <a:r>
              <a:rPr sz="4400" spc="-65" dirty="0"/>
              <a:t> </a:t>
            </a:r>
            <a:r>
              <a:rPr sz="4400" spc="-5" dirty="0"/>
              <a:t>Icons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61670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9" y="1557020"/>
            <a:ext cx="7729220" cy="450469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400" spc="-5" dirty="0">
                <a:latin typeface="Calibri"/>
                <a:cs typeface="Calibri"/>
              </a:rPr>
              <a:t>Symbols</a:t>
            </a:r>
            <a:endParaRPr sz="2400">
              <a:latin typeface="Calibri"/>
              <a:cs typeface="Calibri"/>
            </a:endParaRPr>
          </a:p>
          <a:p>
            <a:pPr marL="412750" indent="-285750">
              <a:lnSpc>
                <a:spcPct val="100000"/>
              </a:lnSpc>
              <a:spcBef>
                <a:spcPts val="600"/>
              </a:spcBef>
              <a:buFont typeface="Arial"/>
              <a:buChar char="–"/>
              <a:tabLst>
                <a:tab pos="412750" algn="l"/>
              </a:tabLst>
            </a:pPr>
            <a:r>
              <a:rPr sz="2400" dirty="0">
                <a:latin typeface="Calibri"/>
                <a:cs typeface="Calibri"/>
              </a:rPr>
              <a:t>are </a:t>
            </a:r>
            <a:r>
              <a:rPr sz="2400" spc="-5" dirty="0">
                <a:latin typeface="Calibri"/>
                <a:cs typeface="Calibri"/>
              </a:rPr>
              <a:t>stand-alone graphic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constructs.</a:t>
            </a:r>
            <a:endParaRPr sz="2400">
              <a:latin typeface="Calibri"/>
              <a:cs typeface="Calibri"/>
            </a:endParaRPr>
          </a:p>
          <a:p>
            <a:pPr marL="412750" marR="13335" indent="-285750" algn="just">
              <a:lnSpc>
                <a:spcPct val="100000"/>
              </a:lnSpc>
              <a:spcBef>
                <a:spcPts val="600"/>
              </a:spcBef>
              <a:buFont typeface="Arial"/>
              <a:buChar char="–"/>
              <a:tabLst>
                <a:tab pos="412750" algn="l"/>
              </a:tabLst>
            </a:pPr>
            <a:r>
              <a:rPr sz="2400" spc="-5" dirty="0">
                <a:latin typeface="Calibri"/>
                <a:cs typeface="Calibri"/>
              </a:rPr>
              <a:t>convey meaningful messages </a:t>
            </a:r>
            <a:r>
              <a:rPr sz="2400" dirty="0">
                <a:latin typeface="Calibri"/>
                <a:cs typeface="Calibri"/>
              </a:rPr>
              <a:t>(ex: </a:t>
            </a:r>
            <a:r>
              <a:rPr sz="2400" spc="-5" dirty="0">
                <a:latin typeface="Calibri"/>
                <a:cs typeface="Calibri"/>
              </a:rPr>
              <a:t>symbols of trash </a:t>
            </a:r>
            <a:r>
              <a:rPr sz="2400" dirty="0">
                <a:latin typeface="Calibri"/>
                <a:cs typeface="Calibri"/>
              </a:rPr>
              <a:t>can and  </a:t>
            </a:r>
            <a:r>
              <a:rPr sz="2400" spc="-5" dirty="0">
                <a:latin typeface="Calibri"/>
                <a:cs typeface="Calibri"/>
              </a:rPr>
              <a:t>hour</a:t>
            </a:r>
            <a:r>
              <a:rPr sz="2400" spc="-10" dirty="0">
                <a:latin typeface="Calibri"/>
                <a:cs typeface="Calibri"/>
              </a:rPr>
              <a:t> glass).</a:t>
            </a:r>
            <a:endParaRPr sz="2400">
              <a:latin typeface="Calibri"/>
              <a:cs typeface="Calibri"/>
            </a:endParaRPr>
          </a:p>
          <a:p>
            <a:pPr marL="412750" marR="14604" indent="-285750" algn="just">
              <a:lnSpc>
                <a:spcPct val="100000"/>
              </a:lnSpc>
              <a:spcBef>
                <a:spcPts val="600"/>
              </a:spcBef>
              <a:buFont typeface="Arial"/>
              <a:buChar char="–"/>
              <a:tabLst>
                <a:tab pos="412750" algn="l"/>
              </a:tabLst>
            </a:pPr>
            <a:r>
              <a:rPr sz="2400" dirty="0">
                <a:latin typeface="Calibri"/>
                <a:cs typeface="Calibri"/>
              </a:rPr>
              <a:t>are treated as text </a:t>
            </a:r>
            <a:r>
              <a:rPr sz="2400" spc="-5" dirty="0">
                <a:latin typeface="Calibri"/>
                <a:cs typeface="Calibri"/>
              </a:rPr>
              <a:t>or visual words because they </a:t>
            </a:r>
            <a:r>
              <a:rPr sz="2400" dirty="0">
                <a:latin typeface="Calibri"/>
                <a:cs typeface="Calibri"/>
              </a:rPr>
              <a:t>carry  meaning.</a:t>
            </a:r>
            <a:endParaRPr sz="2400">
              <a:latin typeface="Calibri"/>
              <a:cs typeface="Calibri"/>
            </a:endParaRPr>
          </a:p>
          <a:p>
            <a:pPr marL="412750" marR="5080" indent="-285750" algn="just">
              <a:lnSpc>
                <a:spcPct val="100000"/>
              </a:lnSpc>
              <a:spcBef>
                <a:spcPts val="590"/>
              </a:spcBef>
              <a:buFont typeface="Arial"/>
              <a:buChar char="–"/>
              <a:tabLst>
                <a:tab pos="412750" algn="l"/>
              </a:tabLst>
            </a:pPr>
            <a:r>
              <a:rPr sz="2400" spc="-5" dirty="0">
                <a:latin typeface="Calibri"/>
                <a:cs typeface="Calibri"/>
              </a:rPr>
              <a:t>Symbols such </a:t>
            </a:r>
            <a:r>
              <a:rPr sz="2400" dirty="0">
                <a:latin typeface="Calibri"/>
                <a:cs typeface="Calibri"/>
              </a:rPr>
              <a:t>as trash can and </a:t>
            </a:r>
            <a:r>
              <a:rPr sz="2400" spc="-5" dirty="0">
                <a:latin typeface="Calibri"/>
                <a:cs typeface="Calibri"/>
              </a:rPr>
              <a:t>hour glass </a:t>
            </a:r>
            <a:r>
              <a:rPr sz="2400" dirty="0">
                <a:latin typeface="Calibri"/>
                <a:cs typeface="Calibri"/>
              </a:rPr>
              <a:t>are called </a:t>
            </a:r>
            <a:r>
              <a:rPr sz="2400" i="1" spc="-5" dirty="0">
                <a:latin typeface="Calibri"/>
                <a:cs typeface="Calibri"/>
              </a:rPr>
              <a:t>icons  </a:t>
            </a:r>
            <a:r>
              <a:rPr sz="2400" spc="-5" dirty="0">
                <a:latin typeface="Calibri"/>
                <a:cs typeface="Calibri"/>
              </a:rPr>
              <a:t>which </a:t>
            </a:r>
            <a:r>
              <a:rPr sz="2400" dirty="0">
                <a:latin typeface="Calibri"/>
                <a:cs typeface="Calibri"/>
              </a:rPr>
              <a:t>are </a:t>
            </a:r>
            <a:r>
              <a:rPr sz="2400" spc="-5" dirty="0">
                <a:latin typeface="Calibri"/>
                <a:cs typeface="Calibri"/>
              </a:rPr>
              <a:t>symbolic representation of objects common to  GUI </a:t>
            </a:r>
            <a:r>
              <a:rPr sz="2400" dirty="0">
                <a:latin typeface="Calibri"/>
                <a:cs typeface="Calibri"/>
              </a:rPr>
              <a:t>of many </a:t>
            </a:r>
            <a:r>
              <a:rPr sz="2400" spc="-5" dirty="0">
                <a:latin typeface="Calibri"/>
                <a:cs typeface="Calibri"/>
              </a:rPr>
              <a:t>operating systems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  <a:p>
            <a:pPr marL="412750" marR="15240" indent="-285750" algn="just">
              <a:lnSpc>
                <a:spcPct val="100000"/>
              </a:lnSpc>
              <a:spcBef>
                <a:spcPts val="600"/>
              </a:spcBef>
              <a:buFont typeface="Arial"/>
              <a:buChar char="–"/>
              <a:tabLst>
                <a:tab pos="412750" algn="l"/>
              </a:tabLst>
            </a:pPr>
            <a:r>
              <a:rPr sz="2400" spc="-5" dirty="0">
                <a:latin typeface="Calibri"/>
                <a:cs typeface="Calibri"/>
              </a:rPr>
              <a:t>Pictures </a:t>
            </a:r>
            <a:r>
              <a:rPr sz="2400" dirty="0">
                <a:latin typeface="Calibri"/>
                <a:cs typeface="Calibri"/>
              </a:rPr>
              <a:t>, </a:t>
            </a:r>
            <a:r>
              <a:rPr sz="2400" spc="-10" dirty="0">
                <a:latin typeface="Calibri"/>
                <a:cs typeface="Calibri"/>
              </a:rPr>
              <a:t>icons, </a:t>
            </a:r>
            <a:r>
              <a:rPr sz="2400" spc="-5" dirty="0">
                <a:latin typeface="Calibri"/>
                <a:cs typeface="Calibri"/>
              </a:rPr>
              <a:t>moving images are </a:t>
            </a:r>
            <a:r>
              <a:rPr sz="2400" dirty="0">
                <a:latin typeface="Calibri"/>
                <a:cs typeface="Calibri"/>
              </a:rPr>
              <a:t>easily </a:t>
            </a:r>
            <a:r>
              <a:rPr sz="2400" spc="-5" dirty="0">
                <a:latin typeface="Calibri"/>
                <a:cs typeface="Calibri"/>
              </a:rPr>
              <a:t>recalled </a:t>
            </a:r>
            <a:r>
              <a:rPr sz="2400" dirty="0">
                <a:latin typeface="Calibri"/>
                <a:cs typeface="Calibri"/>
              </a:rPr>
              <a:t>and  </a:t>
            </a:r>
            <a:r>
              <a:rPr sz="2400" spc="-5" dirty="0">
                <a:latin typeface="Calibri"/>
                <a:cs typeface="Calibri"/>
              </a:rPr>
              <a:t>remembered by viewers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42415" y="609600"/>
            <a:ext cx="432435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Animating</a:t>
            </a:r>
            <a:r>
              <a:rPr sz="4400" spc="-70" dirty="0"/>
              <a:t> </a:t>
            </a:r>
            <a:r>
              <a:rPr sz="4400" dirty="0"/>
              <a:t>Text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idx="1"/>
          </p:nvPr>
        </p:nvSpPr>
        <p:spPr>
          <a:xfrm>
            <a:off x="1640813" y="1447800"/>
            <a:ext cx="6591985" cy="4472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43204">
              <a:lnSpc>
                <a:spcPct val="110600"/>
              </a:lnSpc>
              <a:spcBef>
                <a:spcPts val="100"/>
              </a:spcBef>
            </a:pP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attract viewer’s attention when displaying text.  Animate bulleted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have </a:t>
            </a:r>
            <a:r>
              <a:rPr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fly on the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screen.</a:t>
            </a: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Grow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headline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a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time.</a:t>
            </a:r>
          </a:p>
          <a:p>
            <a:pPr marL="12700" marR="6350" algn="just">
              <a:lnSpc>
                <a:spcPts val="2810"/>
              </a:lnSpc>
              <a:spcBef>
                <a:spcPts val="680"/>
              </a:spcBef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Fly in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keywords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dissolve others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rotate or spin  others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etc –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Don’t overdo special effects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they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 become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boring.</a:t>
            </a: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Tools for creating </a:t>
            </a:r>
            <a:r>
              <a:rPr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3D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text.</a:t>
            </a:r>
          </a:p>
          <a:p>
            <a:pPr marL="412750" marR="8255" indent="-285750">
              <a:lnSpc>
                <a:spcPts val="2800"/>
              </a:lnSpc>
              <a:spcBef>
                <a:spcPts val="700"/>
              </a:spcBef>
              <a:buFont typeface="Arial"/>
              <a:buChar char="–"/>
              <a:tabLst>
                <a:tab pos="412750" algn="l"/>
              </a:tabLst>
            </a:pPr>
            <a:r>
              <a:rPr sz="2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Xaos Tools’ TypeCaster allows one to 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 3D </a:t>
            </a:r>
            <a:r>
              <a:rPr sz="2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 using TrueType 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Type1 Adobe fonts.</a:t>
            </a: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2750" indent="-285750">
              <a:spcBef>
                <a:spcPts val="300"/>
              </a:spcBef>
              <a:buFont typeface="Arial"/>
              <a:buChar char="–"/>
              <a:tabLst>
                <a:tab pos="412750" algn="l"/>
              </a:tabLst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sz="2600" spc="3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Illustrator</a:t>
            </a:r>
            <a:r>
              <a:rPr sz="2600" spc="3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sz="2600" spc="3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FreeHandEPS</a:t>
            </a:r>
            <a:r>
              <a:rPr sz="2600" spc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2600" spc="3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</a:t>
            </a:r>
            <a:r>
              <a:rPr sz="2600" spc="3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still</a:t>
            </a:r>
            <a:r>
              <a:rPr sz="2600" spc="3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6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images</a:t>
            </a:r>
            <a:r>
              <a:rPr lang="en-US" sz="26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	3D	</a:t>
            </a:r>
            <a:r>
              <a:rPr lang="en-US" sz="26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	anim</a:t>
            </a:r>
            <a:r>
              <a:rPr lang="en-US" sz="26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6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	re</a:t>
            </a:r>
            <a:r>
              <a:rPr lang="en-US" sz="2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</a:t>
            </a:r>
            <a:r>
              <a:rPr lang="en-US" sz="2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	</a:t>
            </a:r>
            <a:r>
              <a:rPr lang="en-US" sz="2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	</a:t>
            </a:r>
            <a:r>
              <a:rPr lang="en-US" sz="26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</a:t>
            </a:r>
            <a:r>
              <a:rPr lang="en-US" sz="2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	</a:t>
            </a:r>
            <a:r>
              <a:rPr lang="en-US" sz="26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6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	</a:t>
            </a:r>
            <a:r>
              <a:rPr lang="en-US" sz="2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ime  </a:t>
            </a:r>
            <a:r>
              <a:rPr lang="en-US" sz="2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movies</a:t>
            </a:r>
            <a:r>
              <a:rPr lang="en-US" sz="26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1" y="497840"/>
            <a:ext cx="837946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 smtClean="0"/>
              <a:t>Hypermedia </a:t>
            </a:r>
            <a:r>
              <a:rPr sz="4400" dirty="0"/>
              <a:t>and</a:t>
            </a:r>
            <a:r>
              <a:rPr sz="4400" spc="-25" dirty="0"/>
              <a:t> </a:t>
            </a:r>
            <a:r>
              <a:rPr sz="4400" spc="-5" dirty="0"/>
              <a:t>Hypertext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61670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9" y="1633220"/>
            <a:ext cx="772795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libri"/>
                <a:cs typeface="Calibri"/>
              </a:rPr>
              <a:t>Multimedia becomes </a:t>
            </a:r>
            <a:r>
              <a:rPr sz="2400" i="1" spc="-5" dirty="0">
                <a:latin typeface="Calibri"/>
                <a:cs typeface="Calibri"/>
              </a:rPr>
              <a:t>interactive multimedia </a:t>
            </a:r>
            <a:r>
              <a:rPr sz="2400" spc="-5" dirty="0">
                <a:latin typeface="Calibri"/>
                <a:cs typeface="Calibri"/>
              </a:rPr>
              <a:t>when the user is  given some control over what information is viewed </a:t>
            </a:r>
            <a:r>
              <a:rPr sz="2400" dirty="0">
                <a:latin typeface="Calibri"/>
                <a:cs typeface="Calibri"/>
              </a:rPr>
              <a:t>and 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it </a:t>
            </a:r>
            <a:r>
              <a:rPr sz="2400" spc="-5" dirty="0">
                <a:latin typeface="Calibri"/>
                <a:cs typeface="Calibri"/>
              </a:rPr>
              <a:t>is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viewed.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69824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39" y="3716020"/>
            <a:ext cx="7729220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Interactive multimedia becomes </a:t>
            </a:r>
            <a:r>
              <a:rPr sz="2400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hypermedia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its 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designer provides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 of linked elements through  which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user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navigate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interact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0600" y="609600"/>
            <a:ext cx="3126741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Hypertext</a:t>
            </a:r>
            <a:endParaRPr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1670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endParaRPr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9" y="1633220"/>
            <a:ext cx="772795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 of the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 relies mainly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hypertext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its </a:t>
            </a:r>
            <a:r>
              <a:rPr sz="2400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means  of interacting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sz="24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users.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286512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endParaRPr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39" y="2882900"/>
            <a:ext cx="772033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Basically the same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regular text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it can be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stored,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read, 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searched,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edited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 exception: hypertext  contains </a:t>
            </a:r>
            <a:r>
              <a:rPr sz="2400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connections within the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</a:t>
            </a:r>
            <a:r>
              <a:rPr sz="2400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</a:t>
            </a:r>
            <a:r>
              <a:rPr sz="2400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documents.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ASCII (Examples)</a:t>
            </a:r>
          </a:p>
        </p:txBody>
      </p:sp>
      <p:pic>
        <p:nvPicPr>
          <p:cNvPr id="1536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450" y="1589088"/>
            <a:ext cx="7262813" cy="449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8839" y="497840"/>
            <a:ext cx="6092191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Example of</a:t>
            </a:r>
            <a:r>
              <a:rPr sz="4400" spc="-65" dirty="0"/>
              <a:t> </a:t>
            </a:r>
            <a:r>
              <a:rPr sz="4400" spc="-5" dirty="0"/>
              <a:t>Hypertext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61670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42442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96240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513587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839" y="1633220"/>
            <a:ext cx="7726680" cy="4277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430" algn="just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Suppose you were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able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somehow select (with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mouse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 with your finger) the word "hypertext" in the sentence</a:t>
            </a:r>
            <a:r>
              <a:rPr sz="2400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11430" algn="just">
              <a:lnSpc>
                <a:spcPct val="100000"/>
              </a:lnSpc>
              <a:spcBef>
                <a:spcPts val="600"/>
              </a:spcBef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hypertext system, you would then have one or more  documents related to hypertext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appear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before you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history  of hypertext, for example, or the Webster's definition of  hypertext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10160" algn="just">
              <a:lnSpc>
                <a:spcPct val="100000"/>
              </a:lnSpc>
              <a:spcBef>
                <a:spcPts val="600"/>
              </a:spcBef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new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texts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would themselves have links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connections to other documents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continually selecting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would take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free-associative tour of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algn="just">
              <a:lnSpc>
                <a:spcPct val="100000"/>
              </a:lnSpc>
              <a:spcBef>
                <a:spcPts val="600"/>
              </a:spcBef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way,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hypertext links, called </a:t>
            </a: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hyperlinks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complex virtual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connection.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8800" y="497840"/>
            <a:ext cx="414464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Hypermedia</a:t>
            </a:r>
            <a:endParaRPr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1670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endParaRPr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9" y="1633220"/>
            <a:ext cx="772160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Hypermedia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hypertext with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hypermedia  documents contain links not only to other pieces of text, but 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other forms of media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sounds,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images, and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movies.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23087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endParaRPr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39" y="3248659"/>
            <a:ext cx="772033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061720" algn="l"/>
                <a:tab pos="2637155" algn="l"/>
                <a:tab pos="3241040" algn="l"/>
                <a:tab pos="3721735" algn="l"/>
                <a:tab pos="4926330" algn="l"/>
                <a:tab pos="5357495" algn="l"/>
                <a:tab pos="5964555" algn="l"/>
                <a:tab pos="6394450" algn="l"/>
                <a:tab pos="7440295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mages	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lv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	can	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	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	to	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	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	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	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documents.</a:t>
            </a:r>
            <a:endParaRPr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4480559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endParaRPr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8839" y="4497070"/>
            <a:ext cx="70478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Hypermedia simply combines hypertext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multimedia.</a:t>
            </a:r>
            <a:endParaRPr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0090" y="497840"/>
            <a:ext cx="768921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Applications </a:t>
            </a:r>
            <a:r>
              <a:rPr sz="4400" dirty="0"/>
              <a:t>of </a:t>
            </a:r>
            <a:r>
              <a:rPr sz="4400" spc="-5" dirty="0"/>
              <a:t>hypertext</a:t>
            </a:r>
            <a:r>
              <a:rPr sz="4400" spc="-35" dirty="0"/>
              <a:t> </a:t>
            </a:r>
            <a:r>
              <a:rPr sz="4400" spc="-5" dirty="0"/>
              <a:t>systems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997709"/>
            <a:ext cx="132715" cy="267589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39" y="2014220"/>
            <a:ext cx="5287010" cy="2675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800"/>
              </a:lnSpc>
              <a:spcBef>
                <a:spcPts val="100"/>
              </a:spcBef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Electronic publishing and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works.  Technical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documentation.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2149475">
              <a:lnSpc>
                <a:spcPct val="120800"/>
              </a:lnSpc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Educational courseware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Electronic catalogs.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Interactive fiction.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image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databases.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ASCII (Examples)</a:t>
            </a:r>
          </a:p>
        </p:txBody>
      </p:sp>
      <p:pic>
        <p:nvPicPr>
          <p:cNvPr id="1638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75" y="1733550"/>
            <a:ext cx="7105650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7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b="1" smtClean="0"/>
              <a:t>ASCII</a:t>
            </a:r>
            <a:endParaRPr lang="en-US" smtClean="0"/>
          </a:p>
        </p:txBody>
      </p:sp>
      <p:sp>
        <p:nvSpPr>
          <p:cNvPr id="17411" name="Content Placeholder 8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buSzPct val="80000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Since the standard byte (unit of data storage) on personal computers is 8 bits, and ASCII uses only 7 bits, the obvious thing to do was to put the eighth bit into use, doubling the number of characters that could be represented.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SzPct val="80000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could be a problem with older software that used the eighth bit as a checksum (a digit representing the sum of the correct digits in a piece of data, against which comparisons can be made to detect errors) or mode flag, but it eventually became commonplace for computers to use all eight bits for character storage.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SzPct val="80000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Unfortunately, it took a while for a standard to emerge regarding just what characters were in those other 128 positions (representing numbers from 128 to 255).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934</TotalTime>
  <Words>4463</Words>
  <Application>Microsoft Office PowerPoint</Application>
  <PresentationFormat>On-screen Show (4:3)</PresentationFormat>
  <Paragraphs>413</Paragraphs>
  <Slides>72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83" baseType="lpstr">
      <vt:lpstr>Arial</vt:lpstr>
      <vt:lpstr>Avant Garde</vt:lpstr>
      <vt:lpstr>Calibri</vt:lpstr>
      <vt:lpstr>Century Gothic</vt:lpstr>
      <vt:lpstr>Sans serif</vt:lpstr>
      <vt:lpstr>Serif</vt:lpstr>
      <vt:lpstr>Times New Roman</vt:lpstr>
      <vt:lpstr>Verdana</vt:lpstr>
      <vt:lpstr>Wingdings</vt:lpstr>
      <vt:lpstr>Wingdings 3</vt:lpstr>
      <vt:lpstr>Wisp</vt:lpstr>
      <vt:lpstr>Multimedia Systems And Design</vt:lpstr>
      <vt:lpstr>Objectives</vt:lpstr>
      <vt:lpstr>History Of Text</vt:lpstr>
      <vt:lpstr>History Of Text</vt:lpstr>
      <vt:lpstr>Text In Computers</vt:lpstr>
      <vt:lpstr>ASCII</vt:lpstr>
      <vt:lpstr>ASCII (Examples)</vt:lpstr>
      <vt:lpstr>ASCII (Examples)</vt:lpstr>
      <vt:lpstr>ASCII</vt:lpstr>
      <vt:lpstr>EBCDIC</vt:lpstr>
      <vt:lpstr>Power of Meaning</vt:lpstr>
      <vt:lpstr>FONTS</vt:lpstr>
      <vt:lpstr>Typeface</vt:lpstr>
      <vt:lpstr>Typeface</vt:lpstr>
      <vt:lpstr>Fonts and Type Faces</vt:lpstr>
      <vt:lpstr>Different types of Typefaces contd</vt:lpstr>
      <vt:lpstr>Different types of Typefaces contd</vt:lpstr>
      <vt:lpstr>Different types of Typefaces</vt:lpstr>
      <vt:lpstr>Other Characteristics</vt:lpstr>
      <vt:lpstr>Other Characteristics</vt:lpstr>
      <vt:lpstr>Other Characteristics</vt:lpstr>
      <vt:lpstr>Text - Design Issues</vt:lpstr>
      <vt:lpstr>Text - Design Issues</vt:lpstr>
      <vt:lpstr>An Electronic Encyclopedia Uses A Lot Of Text</vt:lpstr>
      <vt:lpstr>Text - Design Issues</vt:lpstr>
      <vt:lpstr>Text Encryption</vt:lpstr>
      <vt:lpstr>Simple Text Encryption</vt:lpstr>
      <vt:lpstr>Modern-Day Encryption</vt:lpstr>
      <vt:lpstr>Steganography</vt:lpstr>
      <vt:lpstr>Steganography</vt:lpstr>
      <vt:lpstr>Printing -Some definitions</vt:lpstr>
      <vt:lpstr>Bit Mapped and Vector Graphics  System Fonts</vt:lpstr>
      <vt:lpstr>Vector Graphics Fonts</vt:lpstr>
      <vt:lpstr>True Type</vt:lpstr>
      <vt:lpstr>True Type</vt:lpstr>
      <vt:lpstr>Screen Fonts</vt:lpstr>
      <vt:lpstr>Screen Fonts</vt:lpstr>
      <vt:lpstr>Legibility and Readability</vt:lpstr>
      <vt:lpstr>The measurement of Type</vt:lpstr>
      <vt:lpstr>Some definitions</vt:lpstr>
      <vt:lpstr>Some definitions</vt:lpstr>
      <vt:lpstr>Some definitions</vt:lpstr>
      <vt:lpstr>Some definitions</vt:lpstr>
      <vt:lpstr>Some definitions</vt:lpstr>
      <vt:lpstr>Some definitions</vt:lpstr>
      <vt:lpstr>Some definitions</vt:lpstr>
      <vt:lpstr>Character Widths</vt:lpstr>
      <vt:lpstr>Height to width Ratio</vt:lpstr>
      <vt:lpstr>Height to width Ratio</vt:lpstr>
      <vt:lpstr>X-Height</vt:lpstr>
      <vt:lpstr>Stroke Weight</vt:lpstr>
      <vt:lpstr>Stroke Weight</vt:lpstr>
      <vt:lpstr>Mirrors</vt:lpstr>
      <vt:lpstr>Counters</vt:lpstr>
      <vt:lpstr>Counters</vt:lpstr>
      <vt:lpstr>Type Quirks</vt:lpstr>
      <vt:lpstr>Type Quirks</vt:lpstr>
      <vt:lpstr>Using Text in Multimedia</vt:lpstr>
      <vt:lpstr>Designing with Text</vt:lpstr>
      <vt:lpstr>Choosing Text Fonts</vt:lpstr>
      <vt:lpstr>Menus for Navigation</vt:lpstr>
      <vt:lpstr>Buttons for Interaction</vt:lpstr>
      <vt:lpstr>Fields for Reading</vt:lpstr>
      <vt:lpstr>Fields for Reading</vt:lpstr>
      <vt:lpstr>HTML Documents</vt:lpstr>
      <vt:lpstr>Symbols and Icons</vt:lpstr>
      <vt:lpstr>Animating Text</vt:lpstr>
      <vt:lpstr>Hypermedia and Hypertext</vt:lpstr>
      <vt:lpstr>Hypertext</vt:lpstr>
      <vt:lpstr>Example of Hypertext</vt:lpstr>
      <vt:lpstr>Hypermedia</vt:lpstr>
      <vt:lpstr>Applications of hypertext systems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CH.3-Multimedia Systems And Design</dc:title>
  <cp:lastModifiedBy>Windows User</cp:lastModifiedBy>
  <cp:revision>57</cp:revision>
  <dcterms:created xsi:type="dcterms:W3CDTF">2019-02-10T07:00:46Z</dcterms:created>
  <dcterms:modified xsi:type="dcterms:W3CDTF">2020-01-29T08:26:40Z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2013-07-03T00:00:00Z</vt:filetime>
  </property>
  <property fmtid="{D5CDD505-2E9C-101B-9397-08002B2CF9AE}" pid="3" name="Creator">
    <vt:lpwstr>pdftk 1.44 - www.pdftk.com</vt:lpwstr>
  </property>
  <property fmtid="{D5CDD505-2E9C-101B-9397-08002B2CF9AE}" pid="4" name="LastSaved">
    <vt:filetime>2019-02-10T00:00:00Z</vt:filetime>
  </property>
</Properties>
</file>