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FC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167" y="78624"/>
            <a:ext cx="3150729" cy="1858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93669" y="1581911"/>
            <a:ext cx="3756660" cy="274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4642" y="2211818"/>
            <a:ext cx="6042025" cy="4250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FC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9504"/>
            <a:ext cx="9144000" cy="6518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0095" y="1367789"/>
            <a:ext cx="51396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/>
                <a:cs typeface="Times New Roman"/>
              </a:rPr>
              <a:t>COM</a:t>
            </a:r>
            <a:r>
              <a:rPr sz="4400" spc="-20" dirty="0">
                <a:latin typeface="Times New Roman"/>
                <a:cs typeface="Times New Roman"/>
              </a:rPr>
              <a:t>M</a:t>
            </a:r>
            <a:r>
              <a:rPr sz="4400" dirty="0">
                <a:latin typeface="Times New Roman"/>
                <a:cs typeface="Times New Roman"/>
              </a:rPr>
              <a:t>UNIC</a:t>
            </a:r>
            <a:r>
              <a:rPr sz="4400" spc="-325" dirty="0">
                <a:latin typeface="Times New Roman"/>
                <a:cs typeface="Times New Roman"/>
              </a:rPr>
              <a:t>A</a:t>
            </a:r>
            <a:r>
              <a:rPr sz="4400" dirty="0">
                <a:latin typeface="Times New Roman"/>
                <a:cs typeface="Times New Roman"/>
              </a:rPr>
              <a:t>TION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8800" y="292430"/>
            <a:ext cx="35490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405" marR="5080" indent="-5334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Co</a:t>
            </a:r>
            <a:r>
              <a:rPr sz="4000" b="0" spc="-25" dirty="0">
                <a:solidFill>
                  <a:srgbClr val="205868"/>
                </a:solidFill>
                <a:latin typeface="Arial"/>
                <a:cs typeface="Arial"/>
              </a:rPr>
              <a:t>m</a:t>
            </a: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mu</a:t>
            </a:r>
            <a:r>
              <a:rPr sz="4000" b="0" spc="-20" dirty="0">
                <a:solidFill>
                  <a:srgbClr val="205868"/>
                </a:solidFill>
                <a:latin typeface="Arial"/>
                <a:cs typeface="Arial"/>
              </a:rPr>
              <a:t>n</a:t>
            </a: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ication  </a:t>
            </a:r>
            <a:r>
              <a:rPr sz="4000" b="0" spc="-30" dirty="0">
                <a:solidFill>
                  <a:srgbClr val="205868"/>
                </a:solidFill>
                <a:latin typeface="Arial"/>
                <a:cs typeface="Arial"/>
              </a:rPr>
              <a:t>Barrier,</a:t>
            </a:r>
            <a:r>
              <a:rPr sz="4000" b="0" spc="-35" dirty="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Cont....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2527249"/>
            <a:ext cx="7153909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9270" indent="-49720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509270" algn="l"/>
                <a:tab pos="509905" algn="l"/>
              </a:tabLst>
            </a:pP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Physical </a:t>
            </a: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Barrier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5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8320" algn="l"/>
              </a:tabLst>
            </a:pP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Noise</a:t>
            </a:r>
            <a:endParaRPr sz="28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8320" algn="l"/>
              </a:tabLst>
            </a:pP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Poor Timing</a:t>
            </a:r>
            <a:endParaRPr sz="28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8320" algn="l"/>
              </a:tabLst>
            </a:pPr>
            <a:r>
              <a:rPr sz="2800" b="1" spc="-10" dirty="0">
                <a:solidFill>
                  <a:srgbClr val="00AF50"/>
                </a:solidFill>
                <a:latin typeface="Comic Sans MS"/>
                <a:cs typeface="Comic Sans MS"/>
              </a:rPr>
              <a:t>Distance</a:t>
            </a:r>
            <a:endParaRPr sz="28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8320" algn="l"/>
              </a:tabLst>
            </a:pPr>
            <a:r>
              <a:rPr sz="2800" b="1" spc="-10" dirty="0">
                <a:solidFill>
                  <a:srgbClr val="00AF50"/>
                </a:solidFill>
                <a:latin typeface="Comic Sans MS"/>
                <a:cs typeface="Comic Sans MS"/>
              </a:rPr>
              <a:t>Inadequate </a:t>
            </a: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or overload </a:t>
            </a:r>
            <a:r>
              <a:rPr sz="2800" b="1" dirty="0">
                <a:solidFill>
                  <a:srgbClr val="00AF50"/>
                </a:solidFill>
                <a:latin typeface="Comic Sans MS"/>
                <a:cs typeface="Comic Sans MS"/>
              </a:rPr>
              <a:t>of</a:t>
            </a:r>
            <a:r>
              <a:rPr sz="2800" b="1" spc="20" dirty="0">
                <a:solidFill>
                  <a:srgbClr val="00AF50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Comic Sans MS"/>
                <a:cs typeface="Comic Sans MS"/>
              </a:rPr>
              <a:t>information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67" y="78624"/>
            <a:ext cx="3150729" cy="1858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8800" y="292430"/>
            <a:ext cx="35490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405" marR="5080" indent="-5334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Co</a:t>
            </a:r>
            <a:r>
              <a:rPr sz="4000" b="0" spc="-25" dirty="0">
                <a:solidFill>
                  <a:srgbClr val="205868"/>
                </a:solidFill>
                <a:latin typeface="Arial"/>
                <a:cs typeface="Arial"/>
              </a:rPr>
              <a:t>m</a:t>
            </a: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mu</a:t>
            </a:r>
            <a:r>
              <a:rPr sz="4000" b="0" spc="-20" dirty="0">
                <a:solidFill>
                  <a:srgbClr val="205868"/>
                </a:solidFill>
                <a:latin typeface="Arial"/>
                <a:cs typeface="Arial"/>
              </a:rPr>
              <a:t>n</a:t>
            </a: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ication  </a:t>
            </a:r>
            <a:r>
              <a:rPr sz="4000" b="0" spc="-30" dirty="0">
                <a:solidFill>
                  <a:srgbClr val="205868"/>
                </a:solidFill>
                <a:latin typeface="Arial"/>
                <a:cs typeface="Arial"/>
              </a:rPr>
              <a:t>Barrier,</a:t>
            </a:r>
            <a:r>
              <a:rPr sz="4000" b="0" spc="-35" dirty="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Cont....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2527249"/>
            <a:ext cx="6828155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9270" indent="-49720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509270" algn="l"/>
                <a:tab pos="509905" algn="l"/>
              </a:tabLst>
            </a:pP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Organizational</a:t>
            </a:r>
            <a:r>
              <a:rPr sz="2800" b="1" spc="2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Barrier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5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buFont typeface="Courier New"/>
              <a:buChar char="o"/>
              <a:tabLst>
                <a:tab pos="528320" algn="l"/>
              </a:tabLst>
            </a:pPr>
            <a:r>
              <a:rPr sz="2800" b="1" spc="-10" dirty="0">
                <a:solidFill>
                  <a:srgbClr val="00AF50"/>
                </a:solidFill>
                <a:latin typeface="Comic Sans MS"/>
                <a:cs typeface="Comic Sans MS"/>
              </a:rPr>
              <a:t>Organizational Rules </a:t>
            </a: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and</a:t>
            </a:r>
            <a:r>
              <a:rPr sz="2800" b="1" spc="30" dirty="0">
                <a:solidFill>
                  <a:srgbClr val="00AF50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Comic Sans MS"/>
                <a:cs typeface="Comic Sans MS"/>
              </a:rPr>
              <a:t>Regulations</a:t>
            </a:r>
            <a:endParaRPr sz="28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528320" algn="l"/>
              </a:tabLst>
            </a:pPr>
            <a:r>
              <a:rPr sz="2800" b="1" spc="-10" dirty="0">
                <a:solidFill>
                  <a:srgbClr val="00AF50"/>
                </a:solidFill>
                <a:latin typeface="Comic Sans MS"/>
                <a:cs typeface="Comic Sans MS"/>
              </a:rPr>
              <a:t>Hierarchical</a:t>
            </a:r>
            <a:r>
              <a:rPr sz="2800" b="1" spc="15" dirty="0">
                <a:solidFill>
                  <a:srgbClr val="00AF50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Comic Sans MS"/>
                <a:cs typeface="Comic Sans MS"/>
              </a:rPr>
              <a:t>Relationship</a:t>
            </a:r>
            <a:endParaRPr sz="28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528320" algn="l"/>
              </a:tabLst>
            </a:pPr>
            <a:r>
              <a:rPr sz="2800" b="1" spc="-10" dirty="0">
                <a:solidFill>
                  <a:srgbClr val="00AF50"/>
                </a:solidFill>
                <a:latin typeface="Comic Sans MS"/>
                <a:cs typeface="Comic Sans MS"/>
              </a:rPr>
              <a:t>Lack </a:t>
            </a:r>
            <a:r>
              <a:rPr sz="2800" b="1" dirty="0">
                <a:solidFill>
                  <a:srgbClr val="00AF50"/>
                </a:solidFill>
                <a:latin typeface="Comic Sans MS"/>
                <a:cs typeface="Comic Sans MS"/>
              </a:rPr>
              <a:t>of </a:t>
            </a: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Staff</a:t>
            </a:r>
            <a:r>
              <a:rPr sz="2800" b="1" spc="-10" dirty="0">
                <a:solidFill>
                  <a:srgbClr val="00AF5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Meetings</a:t>
            </a:r>
            <a:endParaRPr sz="28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528320" algn="l"/>
              </a:tabLst>
            </a:pP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Poor Choice of</a:t>
            </a:r>
            <a:r>
              <a:rPr sz="2800" b="1" spc="15" dirty="0">
                <a:solidFill>
                  <a:srgbClr val="00AF5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Channel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67" y="78624"/>
            <a:ext cx="3150729" cy="1858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8800" y="292430"/>
            <a:ext cx="35490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405" marR="5080" indent="-5334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Co</a:t>
            </a:r>
            <a:r>
              <a:rPr sz="4000" b="0" spc="-25" dirty="0">
                <a:solidFill>
                  <a:srgbClr val="205868"/>
                </a:solidFill>
                <a:latin typeface="Arial"/>
                <a:cs typeface="Arial"/>
              </a:rPr>
              <a:t>m</a:t>
            </a: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mu</a:t>
            </a:r>
            <a:r>
              <a:rPr sz="4000" b="0" spc="-20" dirty="0">
                <a:solidFill>
                  <a:srgbClr val="205868"/>
                </a:solidFill>
                <a:latin typeface="Arial"/>
                <a:cs typeface="Arial"/>
              </a:rPr>
              <a:t>n</a:t>
            </a: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ication  </a:t>
            </a:r>
            <a:r>
              <a:rPr sz="4000" b="0" spc="-30" dirty="0">
                <a:solidFill>
                  <a:srgbClr val="205868"/>
                </a:solidFill>
                <a:latin typeface="Arial"/>
                <a:cs typeface="Arial"/>
              </a:rPr>
              <a:t>Barrier,</a:t>
            </a:r>
            <a:r>
              <a:rPr sz="4000" b="0" spc="-35" dirty="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Cont....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2527249"/>
            <a:ext cx="419735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9270" indent="-49720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509270" algn="l"/>
                <a:tab pos="509905" algn="l"/>
              </a:tabLst>
            </a:pP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Emotional</a:t>
            </a:r>
            <a:r>
              <a:rPr sz="2800" b="1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Barrier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5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buFont typeface="Courier New"/>
              <a:buChar char="o"/>
              <a:tabLst>
                <a:tab pos="528320" algn="l"/>
              </a:tabLst>
            </a:pPr>
            <a:r>
              <a:rPr sz="2800" b="1" spc="-10" dirty="0">
                <a:solidFill>
                  <a:srgbClr val="00AF50"/>
                </a:solidFill>
                <a:latin typeface="Comic Sans MS"/>
                <a:cs typeface="Comic Sans MS"/>
              </a:rPr>
              <a:t>Selective</a:t>
            </a:r>
            <a:r>
              <a:rPr sz="2800" b="1" spc="-30" dirty="0">
                <a:solidFill>
                  <a:srgbClr val="00AF5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Perceptions</a:t>
            </a:r>
            <a:endParaRPr sz="28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528320" algn="l"/>
              </a:tabLst>
            </a:pP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Poor </a:t>
            </a:r>
            <a:r>
              <a:rPr sz="2800" b="1" spc="-10" dirty="0">
                <a:solidFill>
                  <a:srgbClr val="00AF50"/>
                </a:solidFill>
                <a:latin typeface="Comic Sans MS"/>
                <a:cs typeface="Comic Sans MS"/>
              </a:rPr>
              <a:t>Listening</a:t>
            </a:r>
            <a:endParaRPr sz="28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528320" algn="l"/>
              </a:tabLst>
            </a:pP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Egotism</a:t>
            </a:r>
            <a:endParaRPr sz="28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528320" algn="l"/>
              </a:tabLst>
            </a:pP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Emotions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67" y="78624"/>
            <a:ext cx="3150729" cy="1858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8800" y="292430"/>
            <a:ext cx="35490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405" marR="5080" indent="-5334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Co</a:t>
            </a:r>
            <a:r>
              <a:rPr sz="4000" b="0" spc="-25" dirty="0">
                <a:solidFill>
                  <a:srgbClr val="205868"/>
                </a:solidFill>
                <a:latin typeface="Arial"/>
                <a:cs typeface="Arial"/>
              </a:rPr>
              <a:t>m</a:t>
            </a: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mu</a:t>
            </a:r>
            <a:r>
              <a:rPr sz="4000" b="0" spc="-20" dirty="0">
                <a:solidFill>
                  <a:srgbClr val="205868"/>
                </a:solidFill>
                <a:latin typeface="Arial"/>
                <a:cs typeface="Arial"/>
              </a:rPr>
              <a:t>n</a:t>
            </a: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ication  </a:t>
            </a:r>
            <a:r>
              <a:rPr sz="4000" b="0" spc="-30" dirty="0">
                <a:solidFill>
                  <a:srgbClr val="205868"/>
                </a:solidFill>
                <a:latin typeface="Arial"/>
                <a:cs typeface="Arial"/>
              </a:rPr>
              <a:t>Barrier,</a:t>
            </a:r>
            <a:r>
              <a:rPr sz="4000" b="0" spc="-35" dirty="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Cont....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1929914"/>
            <a:ext cx="7142480" cy="41224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09270" indent="-497205">
              <a:lnSpc>
                <a:spcPct val="100000"/>
              </a:lnSpc>
              <a:spcBef>
                <a:spcPts val="770"/>
              </a:spcBef>
              <a:buFont typeface="Wingdings"/>
              <a:buChar char=""/>
              <a:tabLst>
                <a:tab pos="509270" algn="l"/>
                <a:tab pos="509905" algn="l"/>
              </a:tabLst>
            </a:pP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Personal</a:t>
            </a:r>
            <a:r>
              <a:rPr sz="2800" b="1" spc="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Barrier</a:t>
            </a:r>
            <a:endParaRPr sz="28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527685" algn="l"/>
                <a:tab pos="528320" algn="l"/>
              </a:tabLst>
            </a:pPr>
            <a:r>
              <a:rPr sz="2800" b="1" spc="-5" dirty="0">
                <a:solidFill>
                  <a:srgbClr val="FFC000"/>
                </a:solidFill>
                <a:latin typeface="Comic Sans MS"/>
                <a:cs typeface="Comic Sans MS"/>
              </a:rPr>
              <a:t>In</a:t>
            </a:r>
            <a:r>
              <a:rPr sz="2800" b="1" spc="-10" dirty="0">
                <a:solidFill>
                  <a:srgbClr val="FFC00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FFC000"/>
                </a:solidFill>
                <a:latin typeface="Comic Sans MS"/>
                <a:cs typeface="Comic Sans MS"/>
              </a:rPr>
              <a:t>Superiors</a:t>
            </a:r>
            <a:endParaRPr sz="28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528320" algn="l"/>
              </a:tabLst>
            </a:pPr>
            <a:r>
              <a:rPr sz="2800" b="1" spc="-10" dirty="0">
                <a:solidFill>
                  <a:srgbClr val="00AF50"/>
                </a:solidFill>
                <a:latin typeface="Comic Sans MS"/>
                <a:cs typeface="Comic Sans MS"/>
              </a:rPr>
              <a:t>Lack </a:t>
            </a:r>
            <a:r>
              <a:rPr sz="2800" b="1" dirty="0">
                <a:solidFill>
                  <a:srgbClr val="00AF50"/>
                </a:solidFill>
                <a:latin typeface="Comic Sans MS"/>
                <a:cs typeface="Comic Sans MS"/>
              </a:rPr>
              <a:t>of </a:t>
            </a: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Time</a:t>
            </a:r>
            <a:endParaRPr sz="28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528320" algn="l"/>
              </a:tabLst>
            </a:pPr>
            <a:r>
              <a:rPr sz="2800" b="1" spc="-10" dirty="0">
                <a:solidFill>
                  <a:srgbClr val="00AF50"/>
                </a:solidFill>
                <a:latin typeface="Comic Sans MS"/>
                <a:cs typeface="Comic Sans MS"/>
              </a:rPr>
              <a:t>Lack </a:t>
            </a:r>
            <a:r>
              <a:rPr sz="2800" b="1" dirty="0">
                <a:solidFill>
                  <a:srgbClr val="00AF50"/>
                </a:solidFill>
                <a:latin typeface="Comic Sans MS"/>
                <a:cs typeface="Comic Sans MS"/>
              </a:rPr>
              <a:t>of </a:t>
            </a:r>
            <a:r>
              <a:rPr sz="2800" b="1" spc="-10" dirty="0">
                <a:solidFill>
                  <a:srgbClr val="00AF50"/>
                </a:solidFill>
                <a:latin typeface="Comic Sans MS"/>
                <a:cs typeface="Comic Sans MS"/>
              </a:rPr>
              <a:t>Confidence</a:t>
            </a:r>
            <a:endParaRPr sz="28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528320" algn="l"/>
              </a:tabLst>
            </a:pP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Lack of </a:t>
            </a:r>
            <a:r>
              <a:rPr sz="2800" b="1" dirty="0">
                <a:solidFill>
                  <a:srgbClr val="00AF50"/>
                </a:solidFill>
                <a:latin typeface="Comic Sans MS"/>
                <a:cs typeface="Comic Sans MS"/>
              </a:rPr>
              <a:t>Proper </a:t>
            </a: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Communication</a:t>
            </a:r>
            <a:r>
              <a:rPr sz="2800" b="1" spc="10" dirty="0">
                <a:solidFill>
                  <a:srgbClr val="00AF50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Comic Sans MS"/>
                <a:cs typeface="Comic Sans MS"/>
              </a:rPr>
              <a:t>Channel</a:t>
            </a:r>
            <a:endParaRPr sz="28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527685" algn="l"/>
                <a:tab pos="528320" algn="l"/>
              </a:tabLst>
            </a:pPr>
            <a:r>
              <a:rPr sz="2800" b="1" spc="-5" dirty="0">
                <a:solidFill>
                  <a:srgbClr val="FFC000"/>
                </a:solidFill>
                <a:latin typeface="Comic Sans MS"/>
                <a:cs typeface="Comic Sans MS"/>
              </a:rPr>
              <a:t>In</a:t>
            </a:r>
            <a:r>
              <a:rPr sz="2800" b="1" spc="-10" dirty="0">
                <a:solidFill>
                  <a:srgbClr val="FFC000"/>
                </a:solidFill>
                <a:latin typeface="Comic Sans MS"/>
                <a:cs typeface="Comic Sans MS"/>
              </a:rPr>
              <a:t> Subordinates</a:t>
            </a:r>
            <a:endParaRPr sz="28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528320" algn="l"/>
              </a:tabLst>
            </a:pP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Unwillingness to</a:t>
            </a:r>
            <a:r>
              <a:rPr sz="2800" b="1" spc="10" dirty="0">
                <a:solidFill>
                  <a:srgbClr val="00AF5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Communicate</a:t>
            </a:r>
            <a:endParaRPr sz="28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528320" algn="l"/>
              </a:tabLst>
            </a:pP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Fear from</a:t>
            </a:r>
            <a:r>
              <a:rPr sz="2800" b="1" dirty="0">
                <a:solidFill>
                  <a:srgbClr val="00AF5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Superior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572255" cy="2237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8800" y="292430"/>
            <a:ext cx="35490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405" marR="5080" indent="-5334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Co</a:t>
            </a:r>
            <a:r>
              <a:rPr sz="4000" b="0" spc="-25" dirty="0">
                <a:solidFill>
                  <a:srgbClr val="205868"/>
                </a:solidFill>
                <a:latin typeface="Arial"/>
                <a:cs typeface="Arial"/>
              </a:rPr>
              <a:t>m</a:t>
            </a: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mu</a:t>
            </a:r>
            <a:r>
              <a:rPr sz="4000" b="0" spc="-20" dirty="0">
                <a:solidFill>
                  <a:srgbClr val="205868"/>
                </a:solidFill>
                <a:latin typeface="Arial"/>
                <a:cs typeface="Arial"/>
              </a:rPr>
              <a:t>n</a:t>
            </a: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ication  </a:t>
            </a:r>
            <a:r>
              <a:rPr sz="4000" b="0" spc="-30" dirty="0">
                <a:solidFill>
                  <a:srgbClr val="205868"/>
                </a:solidFill>
                <a:latin typeface="Arial"/>
                <a:cs typeface="Arial"/>
              </a:rPr>
              <a:t>Barrier,</a:t>
            </a:r>
            <a:r>
              <a:rPr sz="4000" b="0" spc="-35" dirty="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Cont....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2527249"/>
            <a:ext cx="616839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9270" indent="-49720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509270" algn="l"/>
                <a:tab pos="509905" algn="l"/>
              </a:tabLst>
            </a:pP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Technological</a:t>
            </a:r>
            <a:r>
              <a:rPr sz="2800" b="1" spc="-2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Barrier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5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buFont typeface="Courier New"/>
              <a:buChar char="o"/>
              <a:tabLst>
                <a:tab pos="528320" algn="l"/>
              </a:tabLst>
            </a:pP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Use </a:t>
            </a:r>
            <a:r>
              <a:rPr sz="2800" b="1" dirty="0">
                <a:solidFill>
                  <a:srgbClr val="00AF50"/>
                </a:solidFill>
                <a:latin typeface="Comic Sans MS"/>
                <a:cs typeface="Comic Sans MS"/>
              </a:rPr>
              <a:t>of </a:t>
            </a:r>
            <a:r>
              <a:rPr sz="2800" b="1" spc="-10" dirty="0">
                <a:solidFill>
                  <a:srgbClr val="00AF50"/>
                </a:solidFill>
                <a:latin typeface="Comic Sans MS"/>
                <a:cs typeface="Comic Sans MS"/>
              </a:rPr>
              <a:t>un-updated</a:t>
            </a:r>
            <a:r>
              <a:rPr sz="2800" b="1" dirty="0">
                <a:solidFill>
                  <a:srgbClr val="00AF5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technology</a:t>
            </a:r>
            <a:endParaRPr sz="28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528320" algn="l"/>
              </a:tabLst>
            </a:pP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Lack of technological</a:t>
            </a:r>
            <a:r>
              <a:rPr sz="2800" b="1" spc="-30" dirty="0">
                <a:solidFill>
                  <a:srgbClr val="00AF50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Comic Sans MS"/>
                <a:cs typeface="Comic Sans MS"/>
              </a:rPr>
              <a:t>knowledge.</a:t>
            </a:r>
            <a:endParaRPr sz="28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528320" algn="l"/>
              </a:tabLst>
            </a:pP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Technical </a:t>
            </a:r>
            <a:r>
              <a:rPr sz="2800" b="1" spc="-10" dirty="0">
                <a:solidFill>
                  <a:srgbClr val="00AF50"/>
                </a:solidFill>
                <a:latin typeface="Comic Sans MS"/>
                <a:cs typeface="Comic Sans MS"/>
              </a:rPr>
              <a:t>noise.</a:t>
            </a:r>
            <a:endParaRPr sz="28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528320" algn="l"/>
              </a:tabLst>
            </a:pPr>
            <a:r>
              <a:rPr sz="2800" b="1" spc="-10" dirty="0">
                <a:solidFill>
                  <a:srgbClr val="00AF50"/>
                </a:solidFill>
                <a:latin typeface="Comic Sans MS"/>
                <a:cs typeface="Comic Sans MS"/>
              </a:rPr>
              <a:t>Barriers </a:t>
            </a: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at </a:t>
            </a:r>
            <a:r>
              <a:rPr sz="2800" b="1" spc="-10" dirty="0">
                <a:solidFill>
                  <a:srgbClr val="00AF50"/>
                </a:solidFill>
                <a:latin typeface="Comic Sans MS"/>
                <a:cs typeface="Comic Sans MS"/>
              </a:rPr>
              <a:t>decoding</a:t>
            </a:r>
            <a:r>
              <a:rPr sz="2800" b="1" spc="35" dirty="0">
                <a:solidFill>
                  <a:srgbClr val="00AF5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stage.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67" y="78624"/>
            <a:ext cx="3150729" cy="1858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8800" y="292430"/>
            <a:ext cx="35490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405" marR="5080" indent="-5334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Co</a:t>
            </a:r>
            <a:r>
              <a:rPr sz="4000" b="0" spc="-25" dirty="0">
                <a:solidFill>
                  <a:srgbClr val="205868"/>
                </a:solidFill>
                <a:latin typeface="Arial"/>
                <a:cs typeface="Arial"/>
              </a:rPr>
              <a:t>m</a:t>
            </a: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mu</a:t>
            </a:r>
            <a:r>
              <a:rPr sz="4000" b="0" spc="-20" dirty="0">
                <a:solidFill>
                  <a:srgbClr val="205868"/>
                </a:solidFill>
                <a:latin typeface="Arial"/>
                <a:cs typeface="Arial"/>
              </a:rPr>
              <a:t>n</a:t>
            </a: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ication  </a:t>
            </a:r>
            <a:r>
              <a:rPr sz="4000" b="0" spc="-30" dirty="0">
                <a:solidFill>
                  <a:srgbClr val="205868"/>
                </a:solidFill>
                <a:latin typeface="Arial"/>
                <a:cs typeface="Arial"/>
              </a:rPr>
              <a:t>Barrier,</a:t>
            </a:r>
            <a:r>
              <a:rPr sz="4000" b="0" spc="-35" dirty="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Cont....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2527249"/>
            <a:ext cx="6820534" cy="2500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9270" indent="-497205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509270" algn="l"/>
                <a:tab pos="509905" algn="l"/>
              </a:tabLst>
            </a:pP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Cultural</a:t>
            </a:r>
            <a:r>
              <a:rPr sz="2800" b="1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Barrier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5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buFont typeface="Courier New"/>
              <a:buChar char="o"/>
              <a:tabLst>
                <a:tab pos="355600" algn="l"/>
              </a:tabLst>
            </a:pPr>
            <a:r>
              <a:rPr sz="2800" b="1" spc="-10" dirty="0">
                <a:solidFill>
                  <a:srgbClr val="00AF50"/>
                </a:solidFill>
                <a:latin typeface="Comic Sans MS"/>
                <a:cs typeface="Comic Sans MS"/>
              </a:rPr>
              <a:t>Adopting </a:t>
            </a: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to </a:t>
            </a:r>
            <a:r>
              <a:rPr sz="2800" b="1" spc="-10" dirty="0">
                <a:solidFill>
                  <a:srgbClr val="00AF50"/>
                </a:solidFill>
                <a:latin typeface="Comic Sans MS"/>
                <a:cs typeface="Comic Sans MS"/>
              </a:rPr>
              <a:t>the behaviour </a:t>
            </a: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of a</a:t>
            </a:r>
            <a:r>
              <a:rPr sz="2800" b="1" spc="85" dirty="0">
                <a:solidFill>
                  <a:srgbClr val="00AF5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group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355600" algn="l"/>
              </a:tabLst>
            </a:pP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Religious </a:t>
            </a:r>
            <a:r>
              <a:rPr sz="2800" b="1" spc="-10" dirty="0">
                <a:solidFill>
                  <a:srgbClr val="00AF50"/>
                </a:solidFill>
                <a:latin typeface="Comic Sans MS"/>
                <a:cs typeface="Comic Sans MS"/>
              </a:rPr>
              <a:t>beliefs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355600" algn="l"/>
              </a:tabLst>
            </a:pP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Body language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67" y="78624"/>
            <a:ext cx="3150729" cy="1858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0576" y="415874"/>
            <a:ext cx="408686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4958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205868"/>
                </a:solidFill>
                <a:latin typeface="Arial"/>
                <a:cs typeface="Arial"/>
              </a:rPr>
              <a:t>How to overcome  </a:t>
            </a:r>
            <a:r>
              <a:rPr sz="3200" b="0" spc="-5" dirty="0">
                <a:solidFill>
                  <a:srgbClr val="205868"/>
                </a:solidFill>
                <a:latin typeface="Arial"/>
                <a:cs typeface="Arial"/>
              </a:rPr>
              <a:t>communication</a:t>
            </a:r>
            <a:r>
              <a:rPr sz="3200" b="0" spc="-45" dirty="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3200" b="0" spc="-5" dirty="0">
                <a:solidFill>
                  <a:srgbClr val="205868"/>
                </a:solidFill>
                <a:latin typeface="Arial"/>
                <a:cs typeface="Arial"/>
              </a:rPr>
              <a:t>Barrier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2441028"/>
            <a:ext cx="6926580" cy="36112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Evaluate</a:t>
            </a: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Feedback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  <a:tab pos="2052955" algn="l"/>
                <a:tab pos="3756660" algn="l"/>
              </a:tabLst>
            </a:pP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Improve	</a:t>
            </a: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listening	skills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Improve writing</a:t>
            </a:r>
            <a:r>
              <a:rPr sz="2800" b="1" spc="3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skills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Avoid credibility</a:t>
            </a:r>
            <a:r>
              <a:rPr sz="2800" b="1" spc="6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gap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Clarify </a:t>
            </a: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ideas before</a:t>
            </a:r>
            <a:r>
              <a:rPr sz="2800" b="1" spc="7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communication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Put consideration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Be </a:t>
            </a: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aware </a:t>
            </a: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of </a:t>
            </a: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language, </a:t>
            </a: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tone &amp;</a:t>
            </a:r>
            <a:r>
              <a:rPr sz="2800" b="1" spc="2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content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67" y="78624"/>
            <a:ext cx="3150729" cy="1858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7989" y="2780792"/>
            <a:ext cx="49771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</a:rPr>
              <a:t>Audience</a:t>
            </a:r>
            <a:r>
              <a:rPr sz="4400" spc="-24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Analysis</a:t>
            </a:r>
            <a:endParaRPr sz="4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3234"/>
            <a:ext cx="45656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Arial"/>
                <a:cs typeface="Arial"/>
              </a:rPr>
              <a:t>Audience</a:t>
            </a:r>
            <a:r>
              <a:rPr sz="4400" b="0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0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6644" y="1825244"/>
            <a:ext cx="33712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1190" algn="l"/>
                <a:tab pos="1571625" algn="l"/>
                <a:tab pos="2964815" algn="l"/>
              </a:tabLst>
            </a:pPr>
            <a:r>
              <a:rPr sz="3000" b="1" dirty="0">
                <a:solidFill>
                  <a:srgbClr val="FFFFFF"/>
                </a:solidFill>
                <a:latin typeface="Comic Sans MS"/>
                <a:cs typeface="Comic Sans MS"/>
              </a:rPr>
              <a:t>a	</a:t>
            </a:r>
            <a:r>
              <a:rPr sz="3000" b="1" spc="-5" dirty="0">
                <a:solidFill>
                  <a:srgbClr val="FFFFFF"/>
                </a:solidFill>
                <a:latin typeface="Comic Sans MS"/>
                <a:cs typeface="Comic Sans MS"/>
              </a:rPr>
              <a:t>bi</a:t>
            </a:r>
            <a:r>
              <a:rPr sz="3000" b="1" dirty="0">
                <a:solidFill>
                  <a:srgbClr val="FFFFFF"/>
                </a:solidFill>
                <a:latin typeface="Comic Sans MS"/>
                <a:cs typeface="Comic Sans MS"/>
              </a:rPr>
              <a:t>g	group	</a:t>
            </a:r>
            <a:r>
              <a:rPr sz="3000" b="1" spc="-1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endParaRPr sz="3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642" y="1825244"/>
            <a:ext cx="4658995" cy="89471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5080" indent="-342900">
              <a:lnSpc>
                <a:spcPts val="3240"/>
              </a:lnSpc>
              <a:spcBef>
                <a:spcPts val="505"/>
              </a:spcBef>
              <a:buFont typeface="Wingdings"/>
              <a:buChar char=""/>
              <a:tabLst>
                <a:tab pos="355600" algn="l"/>
                <a:tab pos="2391410" algn="l"/>
                <a:tab pos="3091180" algn="l"/>
              </a:tabLst>
            </a:pPr>
            <a:r>
              <a:rPr sz="3000" b="1" spc="-5" dirty="0">
                <a:solidFill>
                  <a:srgbClr val="FFFFFF"/>
                </a:solidFill>
                <a:latin typeface="Comic Sans MS"/>
                <a:cs typeface="Comic Sans MS"/>
              </a:rPr>
              <a:t>Audi</a:t>
            </a:r>
            <a:r>
              <a:rPr sz="3000" b="1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3000" b="1" spc="-5" dirty="0">
                <a:solidFill>
                  <a:srgbClr val="FFFFFF"/>
                </a:solidFill>
                <a:latin typeface="Comic Sans MS"/>
                <a:cs typeface="Comic Sans MS"/>
              </a:rPr>
              <a:t>nc</a:t>
            </a:r>
            <a:r>
              <a:rPr sz="3000" b="1" dirty="0">
                <a:solidFill>
                  <a:srgbClr val="FFFFFF"/>
                </a:solidFill>
                <a:latin typeface="Comic Sans MS"/>
                <a:cs typeface="Comic Sans MS"/>
              </a:rPr>
              <a:t>e	</a:t>
            </a:r>
            <a:r>
              <a:rPr sz="3000" b="1" spc="-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3000" b="1" dirty="0">
                <a:solidFill>
                  <a:srgbClr val="FFFFFF"/>
                </a:solidFill>
                <a:latin typeface="Comic Sans MS"/>
                <a:cs typeface="Comic Sans MS"/>
              </a:rPr>
              <a:t>s	</a:t>
            </a:r>
            <a:r>
              <a:rPr sz="3000" b="1" spc="-5" dirty="0">
                <a:solidFill>
                  <a:srgbClr val="FFFFFF"/>
                </a:solidFill>
                <a:latin typeface="Comic Sans MS"/>
                <a:cs typeface="Comic Sans MS"/>
              </a:rPr>
              <a:t>basica</a:t>
            </a:r>
            <a:r>
              <a:rPr sz="3000" b="1" spc="-15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3000" b="1" dirty="0">
                <a:solidFill>
                  <a:srgbClr val="FFFFFF"/>
                </a:solidFill>
                <a:latin typeface="Comic Sans MS"/>
                <a:cs typeface="Comic Sans MS"/>
              </a:rPr>
              <a:t>ly  </a:t>
            </a:r>
            <a:r>
              <a:rPr sz="3000" b="1" spc="-5" dirty="0">
                <a:solidFill>
                  <a:srgbClr val="FFFFFF"/>
                </a:solidFill>
                <a:latin typeface="Comic Sans MS"/>
                <a:cs typeface="Comic Sans MS"/>
              </a:rPr>
              <a:t>receivers.</a:t>
            </a:r>
            <a:endParaRPr sz="3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42" y="2739897"/>
            <a:ext cx="8417560" cy="42786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8890" indent="-342900" algn="just">
              <a:lnSpc>
                <a:spcPct val="90000"/>
              </a:lnSpc>
              <a:spcBef>
                <a:spcPts val="459"/>
              </a:spcBef>
              <a:buFont typeface="Wingdings"/>
              <a:buChar char=""/>
              <a:tabLst>
                <a:tab pos="355600" algn="l"/>
              </a:tabLst>
            </a:pPr>
            <a:r>
              <a:rPr sz="3000" b="1" spc="-5" dirty="0">
                <a:solidFill>
                  <a:srgbClr val="FFFFFF"/>
                </a:solidFill>
                <a:latin typeface="Comic Sans MS"/>
                <a:cs typeface="Comic Sans MS"/>
              </a:rPr>
              <a:t>Audience</a:t>
            </a:r>
            <a:r>
              <a:rPr sz="3000" b="1" spc="12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omic Sans MS"/>
                <a:cs typeface="Comic Sans MS"/>
              </a:rPr>
              <a:t>analysis </a:t>
            </a:r>
            <a:r>
              <a:rPr sz="3000" b="1" spc="-5" dirty="0">
                <a:solidFill>
                  <a:srgbClr val="FFFFFF"/>
                </a:solidFill>
                <a:latin typeface="Comic Sans MS"/>
                <a:cs typeface="Comic Sans MS"/>
              </a:rPr>
              <a:t>is  </a:t>
            </a:r>
            <a:r>
              <a:rPr sz="3000" b="1" dirty="0">
                <a:solidFill>
                  <a:srgbClr val="FFFFFF"/>
                </a:solidFill>
                <a:latin typeface="Comic Sans MS"/>
                <a:cs typeface="Comic Sans MS"/>
              </a:rPr>
              <a:t>a </a:t>
            </a:r>
            <a:r>
              <a:rPr sz="3000" b="1" spc="-5" dirty="0">
                <a:solidFill>
                  <a:srgbClr val="FFFFFF"/>
                </a:solidFill>
                <a:latin typeface="Comic Sans MS"/>
                <a:cs typeface="Comic Sans MS"/>
              </a:rPr>
              <a:t>task  includes  </a:t>
            </a:r>
            <a:r>
              <a:rPr sz="3000" b="1" dirty="0">
                <a:solidFill>
                  <a:srgbClr val="FFFFFF"/>
                </a:solidFill>
                <a:latin typeface="Comic Sans MS"/>
                <a:cs typeface="Comic Sans MS"/>
              </a:rPr>
              <a:t>assessing </a:t>
            </a:r>
            <a:r>
              <a:rPr sz="3000" b="1" spc="-5" dirty="0">
                <a:solidFill>
                  <a:srgbClr val="FFFFFF"/>
                </a:solidFill>
                <a:latin typeface="Comic Sans MS"/>
                <a:cs typeface="Comic Sans MS"/>
              </a:rPr>
              <a:t>the audience </a:t>
            </a:r>
            <a:r>
              <a:rPr sz="3000" b="1" dirty="0">
                <a:solidFill>
                  <a:srgbClr val="FFFFFF"/>
                </a:solidFill>
                <a:latin typeface="Comic Sans MS"/>
                <a:cs typeface="Comic Sans MS"/>
              </a:rPr>
              <a:t>to </a:t>
            </a:r>
            <a:r>
              <a:rPr sz="3000" b="1" spc="-5" dirty="0">
                <a:solidFill>
                  <a:srgbClr val="FFFFFF"/>
                </a:solidFill>
                <a:latin typeface="Comic Sans MS"/>
                <a:cs typeface="Comic Sans MS"/>
              </a:rPr>
              <a:t>make </a:t>
            </a:r>
            <a:r>
              <a:rPr sz="3000" b="1" dirty="0">
                <a:solidFill>
                  <a:srgbClr val="FFFFFF"/>
                </a:solidFill>
                <a:latin typeface="Comic Sans MS"/>
                <a:cs typeface="Comic Sans MS"/>
              </a:rPr>
              <a:t>sure </a:t>
            </a:r>
            <a:r>
              <a:rPr sz="3000" b="1" spc="-5" dirty="0">
                <a:solidFill>
                  <a:srgbClr val="FFFFFF"/>
                </a:solidFill>
                <a:latin typeface="Comic Sans MS"/>
                <a:cs typeface="Comic Sans MS"/>
              </a:rPr>
              <a:t>the  </a:t>
            </a:r>
            <a:r>
              <a:rPr sz="3000" b="1" spc="-10" dirty="0">
                <a:solidFill>
                  <a:srgbClr val="FFFFFF"/>
                </a:solidFill>
                <a:latin typeface="Comic Sans MS"/>
                <a:cs typeface="Comic Sans MS"/>
              </a:rPr>
              <a:t>information </a:t>
            </a:r>
            <a:r>
              <a:rPr sz="3000" b="1" spc="-5" dirty="0">
                <a:solidFill>
                  <a:srgbClr val="FFFFFF"/>
                </a:solidFill>
                <a:latin typeface="Comic Sans MS"/>
                <a:cs typeface="Comic Sans MS"/>
              </a:rPr>
              <a:t>provided </a:t>
            </a:r>
            <a:r>
              <a:rPr sz="3000" b="1" dirty="0">
                <a:solidFill>
                  <a:srgbClr val="FFFFFF"/>
                </a:solidFill>
                <a:latin typeface="Comic Sans MS"/>
                <a:cs typeface="Comic Sans MS"/>
              </a:rPr>
              <a:t>to </a:t>
            </a:r>
            <a:r>
              <a:rPr sz="3000" b="1" spc="-5" dirty="0">
                <a:solidFill>
                  <a:srgbClr val="FFFFFF"/>
                </a:solidFill>
                <a:latin typeface="Comic Sans MS"/>
                <a:cs typeface="Comic Sans MS"/>
              </a:rPr>
              <a:t>them is </a:t>
            </a:r>
            <a:r>
              <a:rPr sz="3000" b="1" spc="-10" dirty="0">
                <a:solidFill>
                  <a:srgbClr val="FFFFFF"/>
                </a:solidFill>
                <a:latin typeface="Comic Sans MS"/>
                <a:cs typeface="Comic Sans MS"/>
              </a:rPr>
              <a:t>at </a:t>
            </a:r>
            <a:r>
              <a:rPr sz="3000" b="1" spc="-5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3000" b="1" spc="12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omic Sans MS"/>
                <a:cs typeface="Comic Sans MS"/>
              </a:rPr>
              <a:t>appropriate</a:t>
            </a:r>
            <a:r>
              <a:rPr sz="3000" b="1" spc="-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Comic Sans MS"/>
                <a:cs typeface="Comic Sans MS"/>
              </a:rPr>
              <a:t>level.</a:t>
            </a:r>
            <a:endParaRPr sz="3000">
              <a:latin typeface="Comic Sans MS"/>
              <a:cs typeface="Comic Sans MS"/>
            </a:endParaRPr>
          </a:p>
          <a:p>
            <a:pPr marL="355600" marR="5080" indent="-342900" algn="just">
              <a:lnSpc>
                <a:spcPct val="90000"/>
              </a:lnSpc>
              <a:spcBef>
                <a:spcPts val="720"/>
              </a:spcBef>
              <a:buFont typeface="Wingdings"/>
              <a:buChar char=""/>
              <a:tabLst>
                <a:tab pos="355600" algn="l"/>
              </a:tabLst>
            </a:pPr>
            <a:r>
              <a:rPr sz="3000" b="1" dirty="0">
                <a:solidFill>
                  <a:srgbClr val="FFFFFF"/>
                </a:solidFill>
                <a:latin typeface="Comic Sans MS"/>
                <a:cs typeface="Comic Sans MS"/>
              </a:rPr>
              <a:t>Defining an audience </a:t>
            </a:r>
            <a:r>
              <a:rPr sz="3000" b="1" spc="-5" dirty="0">
                <a:solidFill>
                  <a:srgbClr val="FFFFFF"/>
                </a:solidFill>
                <a:latin typeface="Comic Sans MS"/>
                <a:cs typeface="Comic Sans MS"/>
              </a:rPr>
              <a:t>requires</a:t>
            </a:r>
            <a:r>
              <a:rPr sz="3000" b="1" spc="12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Comic Sans MS"/>
                <a:cs typeface="Comic Sans MS"/>
              </a:rPr>
              <a:t>the   consideration of </a:t>
            </a:r>
            <a:r>
              <a:rPr sz="3000" b="1" dirty="0">
                <a:solidFill>
                  <a:srgbClr val="FFFFFF"/>
                </a:solidFill>
                <a:latin typeface="Comic Sans MS"/>
                <a:cs typeface="Comic Sans MS"/>
              </a:rPr>
              <a:t>many </a:t>
            </a:r>
            <a:r>
              <a:rPr sz="3000" b="1" spc="-5" dirty="0">
                <a:solidFill>
                  <a:srgbClr val="FFFFFF"/>
                </a:solidFill>
                <a:latin typeface="Comic Sans MS"/>
                <a:cs typeface="Comic Sans MS"/>
              </a:rPr>
              <a:t>factors, </a:t>
            </a:r>
            <a:r>
              <a:rPr sz="3000" b="1" dirty="0">
                <a:solidFill>
                  <a:srgbClr val="FFFFFF"/>
                </a:solidFill>
                <a:latin typeface="Comic Sans MS"/>
                <a:cs typeface="Comic Sans MS"/>
              </a:rPr>
              <a:t>such as  </a:t>
            </a:r>
            <a:r>
              <a:rPr sz="3000" b="1" spc="-5" dirty="0">
                <a:solidFill>
                  <a:srgbClr val="FFFFFF"/>
                </a:solidFill>
                <a:latin typeface="Comic Sans MS"/>
                <a:cs typeface="Comic Sans MS"/>
              </a:rPr>
              <a:t>age, </a:t>
            </a:r>
            <a:r>
              <a:rPr sz="3000" b="1" dirty="0">
                <a:solidFill>
                  <a:srgbClr val="FFFFFF"/>
                </a:solidFill>
                <a:latin typeface="Comic Sans MS"/>
                <a:cs typeface="Comic Sans MS"/>
              </a:rPr>
              <a:t>culture and </a:t>
            </a:r>
            <a:r>
              <a:rPr sz="3000" b="1" spc="-5" dirty="0">
                <a:solidFill>
                  <a:srgbClr val="FFFFFF"/>
                </a:solidFill>
                <a:latin typeface="Comic Sans MS"/>
                <a:cs typeface="Comic Sans MS"/>
              </a:rPr>
              <a:t>knowledge of the </a:t>
            </a:r>
            <a:r>
              <a:rPr sz="3000" b="1" dirty="0">
                <a:solidFill>
                  <a:srgbClr val="FFFFFF"/>
                </a:solidFill>
                <a:latin typeface="Comic Sans MS"/>
                <a:cs typeface="Comic Sans MS"/>
              </a:rPr>
              <a:t>subject.  </a:t>
            </a:r>
            <a:r>
              <a:rPr sz="3000" b="1" spc="-5" dirty="0">
                <a:solidFill>
                  <a:srgbClr val="FFFFFF"/>
                </a:solidFill>
                <a:latin typeface="Comic Sans MS"/>
                <a:cs typeface="Comic Sans MS"/>
              </a:rPr>
              <a:t>After considering </a:t>
            </a:r>
            <a:r>
              <a:rPr sz="3000" b="1" dirty="0">
                <a:solidFill>
                  <a:srgbClr val="FFFFFF"/>
                </a:solidFill>
                <a:latin typeface="Comic Sans MS"/>
                <a:cs typeface="Comic Sans MS"/>
              </a:rPr>
              <a:t>all the </a:t>
            </a:r>
            <a:r>
              <a:rPr sz="3000" b="1" spc="-5" dirty="0">
                <a:solidFill>
                  <a:srgbClr val="FFFFFF"/>
                </a:solidFill>
                <a:latin typeface="Comic Sans MS"/>
                <a:cs typeface="Comic Sans MS"/>
              </a:rPr>
              <a:t>known factors, </a:t>
            </a:r>
            <a:r>
              <a:rPr sz="3000" b="1" dirty="0">
                <a:solidFill>
                  <a:srgbClr val="FFFFFF"/>
                </a:solidFill>
                <a:latin typeface="Comic Sans MS"/>
                <a:cs typeface="Comic Sans MS"/>
              </a:rPr>
              <a:t>a  </a:t>
            </a:r>
            <a:r>
              <a:rPr sz="3000" b="1" spc="-5" dirty="0">
                <a:solidFill>
                  <a:srgbClr val="FFFFFF"/>
                </a:solidFill>
                <a:latin typeface="Comic Sans MS"/>
                <a:cs typeface="Comic Sans MS"/>
              </a:rPr>
              <a:t>profile of </a:t>
            </a:r>
            <a:r>
              <a:rPr sz="3000" b="1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3000" b="1" spc="-5" dirty="0">
                <a:solidFill>
                  <a:srgbClr val="FFFFFF"/>
                </a:solidFill>
                <a:latin typeface="Comic Sans MS"/>
                <a:cs typeface="Comic Sans MS"/>
              </a:rPr>
              <a:t>intended </a:t>
            </a:r>
            <a:r>
              <a:rPr sz="3000" b="1" dirty="0">
                <a:solidFill>
                  <a:srgbClr val="FFFFFF"/>
                </a:solidFill>
                <a:latin typeface="Comic Sans MS"/>
                <a:cs typeface="Comic Sans MS"/>
              </a:rPr>
              <a:t>audience can </a:t>
            </a:r>
            <a:r>
              <a:rPr sz="3000" b="1" spc="-5" dirty="0">
                <a:solidFill>
                  <a:srgbClr val="FFFFFF"/>
                </a:solidFill>
                <a:latin typeface="Comic Sans MS"/>
                <a:cs typeface="Comic Sans MS"/>
              </a:rPr>
              <a:t>be  created.</a:t>
            </a:r>
            <a:endParaRPr sz="3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2150"/>
              </a:spcBef>
            </a:pPr>
            <a:r>
              <a:rPr dirty="0"/>
              <a:t>Thank</a:t>
            </a:r>
          </a:p>
          <a:p>
            <a:pPr marL="2072639" algn="ctr">
              <a:lnSpc>
                <a:spcPct val="100000"/>
              </a:lnSpc>
              <a:spcBef>
                <a:spcPts val="2050"/>
              </a:spcBef>
            </a:pPr>
            <a:r>
              <a:rPr spc="-540" dirty="0"/>
              <a:t>Y</a:t>
            </a:r>
            <a:r>
              <a:rPr dirty="0"/>
              <a:t>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41" y="0"/>
            <a:ext cx="8562369" cy="2071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0561" y="662381"/>
            <a:ext cx="46691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120" dirty="0">
                <a:solidFill>
                  <a:srgbClr val="30859C"/>
                </a:solidFill>
              </a:rPr>
              <a:t>What </a:t>
            </a:r>
            <a:r>
              <a:rPr sz="4400" spc="-250" dirty="0">
                <a:solidFill>
                  <a:srgbClr val="30859C"/>
                </a:solidFill>
              </a:rPr>
              <a:t>is </a:t>
            </a:r>
            <a:r>
              <a:rPr sz="4400" spc="20" dirty="0">
                <a:solidFill>
                  <a:srgbClr val="30859C"/>
                </a:solidFill>
              </a:rPr>
              <a:t>there </a:t>
            </a:r>
            <a:r>
              <a:rPr sz="4400" spc="-70" dirty="0">
                <a:solidFill>
                  <a:srgbClr val="30859C"/>
                </a:solidFill>
              </a:rPr>
              <a:t>in</a:t>
            </a:r>
            <a:r>
              <a:rPr sz="4400" spc="-25" dirty="0">
                <a:solidFill>
                  <a:srgbClr val="30859C"/>
                </a:solidFill>
              </a:rPr>
              <a:t> it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07288" y="2357983"/>
            <a:ext cx="6134100" cy="295211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Font typeface="Wingdings"/>
              <a:buChar char=""/>
              <a:tabLst>
                <a:tab pos="356235" algn="l"/>
              </a:tabLst>
            </a:pPr>
            <a:r>
              <a:rPr sz="3200" b="1" spc="-5" dirty="0">
                <a:solidFill>
                  <a:srgbClr val="006FC0"/>
                </a:solidFill>
                <a:latin typeface="Comic Sans MS"/>
                <a:cs typeface="Comic Sans MS"/>
              </a:rPr>
              <a:t>Introduction </a:t>
            </a:r>
            <a:r>
              <a:rPr sz="3200" b="1" dirty="0">
                <a:solidFill>
                  <a:srgbClr val="006FC0"/>
                </a:solidFill>
                <a:latin typeface="Comic Sans MS"/>
                <a:cs typeface="Comic Sans MS"/>
              </a:rPr>
              <a:t>–</a:t>
            </a:r>
            <a:r>
              <a:rPr sz="3200" b="1" spc="-2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omic Sans MS"/>
                <a:cs typeface="Comic Sans MS"/>
              </a:rPr>
              <a:t>Communication</a:t>
            </a:r>
            <a:endParaRPr sz="32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Wingdings"/>
              <a:buChar char=""/>
              <a:tabLst>
                <a:tab pos="356235" algn="l"/>
              </a:tabLst>
            </a:pPr>
            <a:r>
              <a:rPr sz="3200" b="1" dirty="0">
                <a:solidFill>
                  <a:srgbClr val="006FC0"/>
                </a:solidFill>
                <a:latin typeface="Comic Sans MS"/>
                <a:cs typeface="Comic Sans MS"/>
              </a:rPr>
              <a:t>Communication</a:t>
            </a:r>
            <a:r>
              <a:rPr sz="3200" b="1" spc="-1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006FC0"/>
                </a:solidFill>
                <a:latin typeface="Comic Sans MS"/>
                <a:cs typeface="Comic Sans MS"/>
              </a:rPr>
              <a:t>Process</a:t>
            </a:r>
            <a:endParaRPr sz="32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Wingdings"/>
              <a:buChar char=""/>
              <a:tabLst>
                <a:tab pos="356235" algn="l"/>
              </a:tabLst>
            </a:pPr>
            <a:r>
              <a:rPr sz="3200" b="1" spc="-5" dirty="0">
                <a:solidFill>
                  <a:srgbClr val="006FC0"/>
                </a:solidFill>
                <a:latin typeface="Comic Sans MS"/>
                <a:cs typeface="Comic Sans MS"/>
              </a:rPr>
              <a:t>Communication</a:t>
            </a:r>
            <a:r>
              <a:rPr sz="3200" b="1" spc="-1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006FC0"/>
                </a:solidFill>
                <a:latin typeface="Comic Sans MS"/>
                <a:cs typeface="Comic Sans MS"/>
              </a:rPr>
              <a:t>Barriers</a:t>
            </a:r>
            <a:endParaRPr sz="32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775"/>
              </a:spcBef>
              <a:buFont typeface="Wingdings"/>
              <a:buChar char=""/>
              <a:tabLst>
                <a:tab pos="356235" algn="l"/>
              </a:tabLst>
            </a:pPr>
            <a:r>
              <a:rPr sz="3200" b="1" spc="-5" dirty="0">
                <a:solidFill>
                  <a:srgbClr val="006FC0"/>
                </a:solidFill>
                <a:latin typeface="Comic Sans MS"/>
                <a:cs typeface="Comic Sans MS"/>
              </a:rPr>
              <a:t>Overcoming Barriers</a:t>
            </a:r>
            <a:endParaRPr sz="32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Wingdings"/>
              <a:buChar char=""/>
              <a:tabLst>
                <a:tab pos="356235" algn="l"/>
              </a:tabLst>
            </a:pPr>
            <a:r>
              <a:rPr sz="3200" b="1" spc="-5" dirty="0">
                <a:solidFill>
                  <a:srgbClr val="006FC0"/>
                </a:solidFill>
                <a:latin typeface="Comic Sans MS"/>
                <a:cs typeface="Comic Sans MS"/>
              </a:rPr>
              <a:t>Audience</a:t>
            </a:r>
            <a:r>
              <a:rPr sz="3200" b="1" spc="-3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006FC0"/>
                </a:solidFill>
                <a:latin typeface="Comic Sans MS"/>
                <a:cs typeface="Comic Sans MS"/>
              </a:rPr>
              <a:t>Analysis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8800" y="292430"/>
            <a:ext cx="35490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35609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Introduction  Com</a:t>
            </a:r>
            <a:r>
              <a:rPr sz="4000" b="0" spc="-25" dirty="0">
                <a:solidFill>
                  <a:srgbClr val="205868"/>
                </a:solidFill>
                <a:latin typeface="Arial"/>
                <a:cs typeface="Arial"/>
              </a:rPr>
              <a:t>m</a:t>
            </a: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unication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2527249"/>
            <a:ext cx="8487410" cy="3610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The word communication </a:t>
            </a:r>
            <a:r>
              <a:rPr sz="2800" b="1" dirty="0">
                <a:solidFill>
                  <a:srgbClr val="006FC0"/>
                </a:solidFill>
                <a:latin typeface="Comic Sans MS"/>
                <a:cs typeface="Comic Sans MS"/>
              </a:rPr>
              <a:t>is </a:t>
            </a: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derived </a:t>
            </a:r>
            <a:r>
              <a:rPr sz="2800" b="1" dirty="0">
                <a:solidFill>
                  <a:srgbClr val="006FC0"/>
                </a:solidFill>
                <a:latin typeface="Comic Sans MS"/>
                <a:cs typeface="Comic Sans MS"/>
              </a:rPr>
              <a:t>from </a:t>
            </a: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a </a:t>
            </a:r>
            <a:r>
              <a:rPr sz="2800" b="1" spc="120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Latin </a:t>
            </a: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word ‘Communis’ which </a:t>
            </a: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means </a:t>
            </a: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to share  </a:t>
            </a:r>
            <a:r>
              <a:rPr sz="2800" b="1" dirty="0">
                <a:solidFill>
                  <a:srgbClr val="006FC0"/>
                </a:solidFill>
                <a:latin typeface="Comic Sans MS"/>
                <a:cs typeface="Comic Sans MS"/>
              </a:rPr>
              <a:t>or </a:t>
            </a: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to</a:t>
            </a:r>
            <a:r>
              <a:rPr sz="2800" b="1" spc="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participate.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6FC0"/>
              </a:buClr>
              <a:buFont typeface="Wingdings"/>
              <a:buChar char=""/>
            </a:pPr>
            <a:endParaRPr sz="3350">
              <a:latin typeface="Comic Sans MS"/>
              <a:cs typeface="Comic Sans MS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Two-way </a:t>
            </a: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process </a:t>
            </a:r>
            <a:r>
              <a:rPr sz="2800" b="1" dirty="0">
                <a:solidFill>
                  <a:srgbClr val="006FC0"/>
                </a:solidFill>
                <a:latin typeface="Comic Sans MS"/>
                <a:cs typeface="Comic Sans MS"/>
              </a:rPr>
              <a:t>of </a:t>
            </a: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reaching </a:t>
            </a: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mutual  understanding,</a:t>
            </a:r>
            <a:r>
              <a:rPr sz="2800" b="1" spc="120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in  which  parties  involved  </a:t>
            </a: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exchange </a:t>
            </a: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information,  </a:t>
            </a: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news, ideas </a:t>
            </a: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and  </a:t>
            </a: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feelings.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67" y="78624"/>
            <a:ext cx="3150729" cy="1858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1421" y="449707"/>
            <a:ext cx="3479800" cy="110934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849630" marR="5080" indent="-837565">
              <a:lnSpc>
                <a:spcPts val="4210"/>
              </a:lnSpc>
              <a:spcBef>
                <a:spcPts val="330"/>
              </a:spcBef>
            </a:pPr>
            <a:r>
              <a:rPr sz="3600" spc="-5" dirty="0">
                <a:solidFill>
                  <a:srgbClr val="205868"/>
                </a:solidFill>
              </a:rPr>
              <a:t>Communication  Process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14884" y="2938015"/>
            <a:ext cx="8714232" cy="2220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1421" y="449707"/>
            <a:ext cx="3479800" cy="110934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849630" marR="5080" indent="-837565">
              <a:lnSpc>
                <a:spcPts val="4210"/>
              </a:lnSpc>
              <a:spcBef>
                <a:spcPts val="330"/>
              </a:spcBef>
            </a:pPr>
            <a:r>
              <a:rPr sz="3600" spc="-5" dirty="0">
                <a:solidFill>
                  <a:srgbClr val="205868"/>
                </a:solidFill>
              </a:rPr>
              <a:t>Communication  Process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14884" y="1999488"/>
            <a:ext cx="8714231" cy="428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167" y="78624"/>
            <a:ext cx="3150729" cy="1858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1421" y="449707"/>
            <a:ext cx="3479800" cy="110934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849630" marR="5080" indent="-837565">
              <a:lnSpc>
                <a:spcPts val="4210"/>
              </a:lnSpc>
              <a:spcBef>
                <a:spcPts val="330"/>
              </a:spcBef>
            </a:pPr>
            <a:r>
              <a:rPr sz="3600" spc="-5" dirty="0">
                <a:solidFill>
                  <a:srgbClr val="205868"/>
                </a:solidFill>
              </a:rPr>
              <a:t>Communication  Process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0" y="1568958"/>
            <a:ext cx="8961755" cy="5177790"/>
            <a:chOff x="0" y="1568958"/>
            <a:chExt cx="8961755" cy="5177790"/>
          </a:xfrm>
        </p:grpSpPr>
        <p:sp>
          <p:nvSpPr>
            <p:cNvPr id="5" name="object 5"/>
            <p:cNvSpPr/>
            <p:nvPr/>
          </p:nvSpPr>
          <p:spPr>
            <a:xfrm>
              <a:off x="0" y="1568958"/>
              <a:ext cx="8961374" cy="51776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6955" y="3512819"/>
              <a:ext cx="259079" cy="918210"/>
            </a:xfrm>
            <a:custGeom>
              <a:avLst/>
              <a:gdLst/>
              <a:ahLst/>
              <a:cxnLst/>
              <a:rect l="l" t="t" r="r" b="b"/>
              <a:pathLst>
                <a:path w="259080" h="918210">
                  <a:moveTo>
                    <a:pt x="223891" y="24457"/>
                  </a:moveTo>
                  <a:lnTo>
                    <a:pt x="215113" y="33560"/>
                  </a:lnTo>
                  <a:lnTo>
                    <a:pt x="0" y="915034"/>
                  </a:lnTo>
                  <a:lnTo>
                    <a:pt x="12344" y="918082"/>
                  </a:lnTo>
                  <a:lnTo>
                    <a:pt x="227470" y="36507"/>
                  </a:lnTo>
                  <a:lnTo>
                    <a:pt x="223891" y="24457"/>
                  </a:lnTo>
                  <a:close/>
                </a:path>
                <a:path w="259080" h="918210">
                  <a:moveTo>
                    <a:pt x="233027" y="10667"/>
                  </a:moveTo>
                  <a:lnTo>
                    <a:pt x="220700" y="10667"/>
                  </a:lnTo>
                  <a:lnTo>
                    <a:pt x="233032" y="13715"/>
                  </a:lnTo>
                  <a:lnTo>
                    <a:pt x="227470" y="36507"/>
                  </a:lnTo>
                  <a:lnTo>
                    <a:pt x="245897" y="98551"/>
                  </a:lnTo>
                  <a:lnTo>
                    <a:pt x="246900" y="101980"/>
                  </a:lnTo>
                  <a:lnTo>
                    <a:pt x="250431" y="103885"/>
                  </a:lnTo>
                  <a:lnTo>
                    <a:pt x="257149" y="101853"/>
                  </a:lnTo>
                  <a:lnTo>
                    <a:pt x="259067" y="98297"/>
                  </a:lnTo>
                  <a:lnTo>
                    <a:pt x="233027" y="10667"/>
                  </a:lnTo>
                  <a:close/>
                </a:path>
                <a:path w="259080" h="918210">
                  <a:moveTo>
                    <a:pt x="229857" y="0"/>
                  </a:moveTo>
                  <a:lnTo>
                    <a:pt x="158610" y="73787"/>
                  </a:lnTo>
                  <a:lnTo>
                    <a:pt x="158686" y="77850"/>
                  </a:lnTo>
                  <a:lnTo>
                    <a:pt x="163728" y="82676"/>
                  </a:lnTo>
                  <a:lnTo>
                    <a:pt x="167754" y="82676"/>
                  </a:lnTo>
                  <a:lnTo>
                    <a:pt x="215113" y="33560"/>
                  </a:lnTo>
                  <a:lnTo>
                    <a:pt x="220700" y="10667"/>
                  </a:lnTo>
                  <a:lnTo>
                    <a:pt x="233027" y="10667"/>
                  </a:lnTo>
                  <a:lnTo>
                    <a:pt x="229857" y="0"/>
                  </a:lnTo>
                  <a:close/>
                </a:path>
                <a:path w="259080" h="918210">
                  <a:moveTo>
                    <a:pt x="232970" y="13969"/>
                  </a:moveTo>
                  <a:lnTo>
                    <a:pt x="220776" y="13969"/>
                  </a:lnTo>
                  <a:lnTo>
                    <a:pt x="231432" y="16637"/>
                  </a:lnTo>
                  <a:lnTo>
                    <a:pt x="223891" y="24457"/>
                  </a:lnTo>
                  <a:lnTo>
                    <a:pt x="227470" y="36507"/>
                  </a:lnTo>
                  <a:lnTo>
                    <a:pt x="232970" y="13969"/>
                  </a:lnTo>
                  <a:close/>
                </a:path>
                <a:path w="259080" h="918210">
                  <a:moveTo>
                    <a:pt x="220700" y="10667"/>
                  </a:moveTo>
                  <a:lnTo>
                    <a:pt x="215113" y="33560"/>
                  </a:lnTo>
                  <a:lnTo>
                    <a:pt x="223891" y="24457"/>
                  </a:lnTo>
                  <a:lnTo>
                    <a:pt x="220776" y="13969"/>
                  </a:lnTo>
                  <a:lnTo>
                    <a:pt x="232970" y="13969"/>
                  </a:lnTo>
                  <a:lnTo>
                    <a:pt x="233032" y="13715"/>
                  </a:lnTo>
                  <a:lnTo>
                    <a:pt x="220700" y="10667"/>
                  </a:lnTo>
                  <a:close/>
                </a:path>
                <a:path w="259080" h="918210">
                  <a:moveTo>
                    <a:pt x="220776" y="13969"/>
                  </a:moveTo>
                  <a:lnTo>
                    <a:pt x="223891" y="24457"/>
                  </a:lnTo>
                  <a:lnTo>
                    <a:pt x="231432" y="16637"/>
                  </a:lnTo>
                  <a:lnTo>
                    <a:pt x="220776" y="139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739" y="5304866"/>
            <a:ext cx="6794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Sender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66633" y="2018538"/>
            <a:ext cx="816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Carlito"/>
                <a:cs typeface="Carlito"/>
              </a:rPr>
              <a:t>R</a:t>
            </a:r>
            <a:r>
              <a:rPr sz="1800" dirty="0">
                <a:latin typeface="Carlito"/>
                <a:cs typeface="Carlito"/>
              </a:rPr>
              <a:t>ecei</a:t>
            </a:r>
            <a:r>
              <a:rPr sz="1800" spc="-15" dirty="0">
                <a:latin typeface="Carlito"/>
                <a:cs typeface="Carlito"/>
              </a:rPr>
              <a:t>v</a:t>
            </a:r>
            <a:r>
              <a:rPr sz="1800" dirty="0">
                <a:latin typeface="Carlito"/>
                <a:cs typeface="Carlito"/>
              </a:rPr>
              <a:t>er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51782" y="4068698"/>
            <a:ext cx="362585" cy="575310"/>
          </a:xfrm>
          <a:custGeom>
            <a:avLst/>
            <a:gdLst/>
            <a:ahLst/>
            <a:cxnLst/>
            <a:rect l="l" t="t" r="r" b="b"/>
            <a:pathLst>
              <a:path w="362585" h="575310">
                <a:moveTo>
                  <a:pt x="277621" y="516000"/>
                </a:moveTo>
                <a:lnTo>
                  <a:pt x="273812" y="517144"/>
                </a:lnTo>
                <a:lnTo>
                  <a:pt x="272160" y="520319"/>
                </a:lnTo>
                <a:lnTo>
                  <a:pt x="270509" y="523367"/>
                </a:lnTo>
                <a:lnTo>
                  <a:pt x="271779" y="527176"/>
                </a:lnTo>
                <a:lnTo>
                  <a:pt x="274827" y="528827"/>
                </a:lnTo>
                <a:lnTo>
                  <a:pt x="362584" y="574928"/>
                </a:lnTo>
                <a:lnTo>
                  <a:pt x="362362" y="567689"/>
                </a:lnTo>
                <a:lnTo>
                  <a:pt x="350519" y="567689"/>
                </a:lnTo>
                <a:lnTo>
                  <a:pt x="338084" y="547788"/>
                </a:lnTo>
                <a:lnTo>
                  <a:pt x="277621" y="516000"/>
                </a:lnTo>
                <a:close/>
              </a:path>
              <a:path w="362585" h="575310">
                <a:moveTo>
                  <a:pt x="338084" y="547788"/>
                </a:moveTo>
                <a:lnTo>
                  <a:pt x="350519" y="567689"/>
                </a:lnTo>
                <a:lnTo>
                  <a:pt x="355552" y="564514"/>
                </a:lnTo>
                <a:lnTo>
                  <a:pt x="349503" y="564514"/>
                </a:lnTo>
                <a:lnTo>
                  <a:pt x="349174" y="553622"/>
                </a:lnTo>
                <a:lnTo>
                  <a:pt x="338084" y="547788"/>
                </a:lnTo>
                <a:close/>
              </a:path>
              <a:path w="362585" h="575310">
                <a:moveTo>
                  <a:pt x="356488" y="469645"/>
                </a:moveTo>
                <a:lnTo>
                  <a:pt x="349503" y="469900"/>
                </a:lnTo>
                <a:lnTo>
                  <a:pt x="346709" y="472820"/>
                </a:lnTo>
                <a:lnTo>
                  <a:pt x="346837" y="476250"/>
                </a:lnTo>
                <a:lnTo>
                  <a:pt x="348797" y="541129"/>
                </a:lnTo>
                <a:lnTo>
                  <a:pt x="361188" y="560958"/>
                </a:lnTo>
                <a:lnTo>
                  <a:pt x="350519" y="567689"/>
                </a:lnTo>
                <a:lnTo>
                  <a:pt x="362362" y="567689"/>
                </a:lnTo>
                <a:lnTo>
                  <a:pt x="359548" y="476250"/>
                </a:lnTo>
                <a:lnTo>
                  <a:pt x="359409" y="472439"/>
                </a:lnTo>
                <a:lnTo>
                  <a:pt x="356488" y="469645"/>
                </a:lnTo>
                <a:close/>
              </a:path>
              <a:path w="362585" h="575310">
                <a:moveTo>
                  <a:pt x="349174" y="553622"/>
                </a:moveTo>
                <a:lnTo>
                  <a:pt x="349503" y="564514"/>
                </a:lnTo>
                <a:lnTo>
                  <a:pt x="358775" y="558673"/>
                </a:lnTo>
                <a:lnTo>
                  <a:pt x="349174" y="553622"/>
                </a:lnTo>
                <a:close/>
              </a:path>
              <a:path w="362585" h="575310">
                <a:moveTo>
                  <a:pt x="348797" y="541129"/>
                </a:moveTo>
                <a:lnTo>
                  <a:pt x="349174" y="553622"/>
                </a:lnTo>
                <a:lnTo>
                  <a:pt x="358775" y="558673"/>
                </a:lnTo>
                <a:lnTo>
                  <a:pt x="349503" y="564514"/>
                </a:lnTo>
                <a:lnTo>
                  <a:pt x="355552" y="564514"/>
                </a:lnTo>
                <a:lnTo>
                  <a:pt x="361188" y="560958"/>
                </a:lnTo>
                <a:lnTo>
                  <a:pt x="348797" y="541129"/>
                </a:lnTo>
                <a:close/>
              </a:path>
              <a:path w="362585" h="575310">
                <a:moveTo>
                  <a:pt x="10667" y="0"/>
                </a:moveTo>
                <a:lnTo>
                  <a:pt x="0" y="6731"/>
                </a:lnTo>
                <a:lnTo>
                  <a:pt x="338084" y="547788"/>
                </a:lnTo>
                <a:lnTo>
                  <a:pt x="349174" y="553622"/>
                </a:lnTo>
                <a:lnTo>
                  <a:pt x="348797" y="541129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65752" y="4590669"/>
            <a:ext cx="844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Message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16673" y="2186685"/>
            <a:ext cx="6543675" cy="2604135"/>
            <a:chOff x="816673" y="2186685"/>
            <a:chExt cx="6543675" cy="2604135"/>
          </a:xfrm>
        </p:grpSpPr>
        <p:sp>
          <p:nvSpPr>
            <p:cNvPr id="12" name="object 12"/>
            <p:cNvSpPr/>
            <p:nvPr/>
          </p:nvSpPr>
          <p:spPr>
            <a:xfrm>
              <a:off x="2281427" y="3360419"/>
              <a:ext cx="1412875" cy="1430020"/>
            </a:xfrm>
            <a:custGeom>
              <a:avLst/>
              <a:gdLst/>
              <a:ahLst/>
              <a:cxnLst/>
              <a:rect l="l" t="t" r="r" b="b"/>
              <a:pathLst>
                <a:path w="1412875" h="1430020">
                  <a:moveTo>
                    <a:pt x="1394915" y="17940"/>
                  </a:moveTo>
                  <a:lnTo>
                    <a:pt x="1382691" y="21242"/>
                  </a:lnTo>
                  <a:lnTo>
                    <a:pt x="0" y="1420875"/>
                  </a:lnTo>
                  <a:lnTo>
                    <a:pt x="9144" y="1429892"/>
                  </a:lnTo>
                  <a:lnTo>
                    <a:pt x="1391805" y="30038"/>
                  </a:lnTo>
                  <a:lnTo>
                    <a:pt x="1394915" y="17940"/>
                  </a:lnTo>
                  <a:close/>
                </a:path>
                <a:path w="1412875" h="1430020">
                  <a:moveTo>
                    <a:pt x="1411480" y="4444"/>
                  </a:moveTo>
                  <a:lnTo>
                    <a:pt x="1399286" y="4444"/>
                  </a:lnTo>
                  <a:lnTo>
                    <a:pt x="1408302" y="13334"/>
                  </a:lnTo>
                  <a:lnTo>
                    <a:pt x="1391805" y="30038"/>
                  </a:lnTo>
                  <a:lnTo>
                    <a:pt x="1374775" y="96265"/>
                  </a:lnTo>
                  <a:lnTo>
                    <a:pt x="1376807" y="99694"/>
                  </a:lnTo>
                  <a:lnTo>
                    <a:pt x="1383664" y="101472"/>
                  </a:lnTo>
                  <a:lnTo>
                    <a:pt x="1387094" y="99313"/>
                  </a:lnTo>
                  <a:lnTo>
                    <a:pt x="1387983" y="96012"/>
                  </a:lnTo>
                  <a:lnTo>
                    <a:pt x="1411480" y="4444"/>
                  </a:lnTo>
                  <a:close/>
                </a:path>
                <a:path w="1412875" h="1430020">
                  <a:moveTo>
                    <a:pt x="1412621" y="0"/>
                  </a:moveTo>
                  <a:lnTo>
                    <a:pt x="1313561" y="26669"/>
                  </a:lnTo>
                  <a:lnTo>
                    <a:pt x="1311529" y="30225"/>
                  </a:lnTo>
                  <a:lnTo>
                    <a:pt x="1312418" y="33527"/>
                  </a:lnTo>
                  <a:lnTo>
                    <a:pt x="1313307" y="36956"/>
                  </a:lnTo>
                  <a:lnTo>
                    <a:pt x="1316863" y="38988"/>
                  </a:lnTo>
                  <a:lnTo>
                    <a:pt x="1320292" y="38100"/>
                  </a:lnTo>
                  <a:lnTo>
                    <a:pt x="1382691" y="21242"/>
                  </a:lnTo>
                  <a:lnTo>
                    <a:pt x="1399286" y="4444"/>
                  </a:lnTo>
                  <a:lnTo>
                    <a:pt x="1411480" y="4444"/>
                  </a:lnTo>
                  <a:lnTo>
                    <a:pt x="1412621" y="0"/>
                  </a:lnTo>
                  <a:close/>
                </a:path>
                <a:path w="1412875" h="1430020">
                  <a:moveTo>
                    <a:pt x="1402248" y="7365"/>
                  </a:moveTo>
                  <a:lnTo>
                    <a:pt x="1397635" y="7365"/>
                  </a:lnTo>
                  <a:lnTo>
                    <a:pt x="1405382" y="15112"/>
                  </a:lnTo>
                  <a:lnTo>
                    <a:pt x="1394915" y="17940"/>
                  </a:lnTo>
                  <a:lnTo>
                    <a:pt x="1391805" y="30038"/>
                  </a:lnTo>
                  <a:lnTo>
                    <a:pt x="1408302" y="13334"/>
                  </a:lnTo>
                  <a:lnTo>
                    <a:pt x="1402248" y="7365"/>
                  </a:lnTo>
                  <a:close/>
                </a:path>
                <a:path w="1412875" h="1430020">
                  <a:moveTo>
                    <a:pt x="1399286" y="4444"/>
                  </a:moveTo>
                  <a:lnTo>
                    <a:pt x="1382691" y="21242"/>
                  </a:lnTo>
                  <a:lnTo>
                    <a:pt x="1394915" y="17940"/>
                  </a:lnTo>
                  <a:lnTo>
                    <a:pt x="1397635" y="7365"/>
                  </a:lnTo>
                  <a:lnTo>
                    <a:pt x="1402248" y="7365"/>
                  </a:lnTo>
                  <a:lnTo>
                    <a:pt x="1399286" y="4444"/>
                  </a:lnTo>
                  <a:close/>
                </a:path>
                <a:path w="1412875" h="1430020">
                  <a:moveTo>
                    <a:pt x="1397635" y="7365"/>
                  </a:moveTo>
                  <a:lnTo>
                    <a:pt x="1394915" y="17940"/>
                  </a:lnTo>
                  <a:lnTo>
                    <a:pt x="1405382" y="15112"/>
                  </a:lnTo>
                  <a:lnTo>
                    <a:pt x="1397635" y="73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1436" y="3785615"/>
              <a:ext cx="2536190" cy="679450"/>
            </a:xfrm>
            <a:custGeom>
              <a:avLst/>
              <a:gdLst/>
              <a:ahLst/>
              <a:cxnLst/>
              <a:rect l="l" t="t" r="r" b="b"/>
              <a:pathLst>
                <a:path w="2536190" h="679450">
                  <a:moveTo>
                    <a:pt x="0" y="0"/>
                  </a:moveTo>
                  <a:lnTo>
                    <a:pt x="72201" y="269"/>
                  </a:lnTo>
                  <a:lnTo>
                    <a:pt x="143903" y="1074"/>
                  </a:lnTo>
                  <a:lnTo>
                    <a:pt x="215078" y="2407"/>
                  </a:lnTo>
                  <a:lnTo>
                    <a:pt x="285701" y="4260"/>
                  </a:lnTo>
                  <a:lnTo>
                    <a:pt x="355743" y="6626"/>
                  </a:lnTo>
                  <a:lnTo>
                    <a:pt x="425178" y="9499"/>
                  </a:lnTo>
                  <a:lnTo>
                    <a:pt x="493980" y="12871"/>
                  </a:lnTo>
                  <a:lnTo>
                    <a:pt x="562121" y="16734"/>
                  </a:lnTo>
                  <a:lnTo>
                    <a:pt x="629576" y="21083"/>
                  </a:lnTo>
                  <a:lnTo>
                    <a:pt x="696317" y="25909"/>
                  </a:lnTo>
                  <a:lnTo>
                    <a:pt x="762317" y="31206"/>
                  </a:lnTo>
                  <a:lnTo>
                    <a:pt x="827550" y="36966"/>
                  </a:lnTo>
                  <a:lnTo>
                    <a:pt x="891988" y="43182"/>
                  </a:lnTo>
                  <a:lnTo>
                    <a:pt x="955606" y="49847"/>
                  </a:lnTo>
                  <a:lnTo>
                    <a:pt x="1018377" y="56954"/>
                  </a:lnTo>
                  <a:lnTo>
                    <a:pt x="1080272" y="64495"/>
                  </a:lnTo>
                  <a:lnTo>
                    <a:pt x="1141267" y="72464"/>
                  </a:lnTo>
                  <a:lnTo>
                    <a:pt x="1201334" y="80854"/>
                  </a:lnTo>
                  <a:lnTo>
                    <a:pt x="1260446" y="89656"/>
                  </a:lnTo>
                  <a:lnTo>
                    <a:pt x="1318577" y="98865"/>
                  </a:lnTo>
                  <a:lnTo>
                    <a:pt x="1375700" y="108473"/>
                  </a:lnTo>
                  <a:lnTo>
                    <a:pt x="1431788" y="118472"/>
                  </a:lnTo>
                  <a:lnTo>
                    <a:pt x="1486814" y="128856"/>
                  </a:lnTo>
                  <a:lnTo>
                    <a:pt x="1540751" y="139617"/>
                  </a:lnTo>
                  <a:lnTo>
                    <a:pt x="1593574" y="150749"/>
                  </a:lnTo>
                  <a:lnTo>
                    <a:pt x="1645254" y="162243"/>
                  </a:lnTo>
                  <a:lnTo>
                    <a:pt x="1695766" y="174094"/>
                  </a:lnTo>
                  <a:lnTo>
                    <a:pt x="1745082" y="186293"/>
                  </a:lnTo>
                  <a:lnTo>
                    <a:pt x="1793176" y="198834"/>
                  </a:lnTo>
                  <a:lnTo>
                    <a:pt x="1840021" y="211709"/>
                  </a:lnTo>
                  <a:lnTo>
                    <a:pt x="1885590" y="224912"/>
                  </a:lnTo>
                  <a:lnTo>
                    <a:pt x="1929857" y="238435"/>
                  </a:lnTo>
                  <a:lnTo>
                    <a:pt x="1972794" y="252270"/>
                  </a:lnTo>
                  <a:lnTo>
                    <a:pt x="2014375" y="266412"/>
                  </a:lnTo>
                  <a:lnTo>
                    <a:pt x="2054574" y="280852"/>
                  </a:lnTo>
                  <a:lnTo>
                    <a:pt x="2093363" y="295584"/>
                  </a:lnTo>
                  <a:lnTo>
                    <a:pt x="2130715" y="310600"/>
                  </a:lnTo>
                  <a:lnTo>
                    <a:pt x="2166605" y="325893"/>
                  </a:lnTo>
                  <a:lnTo>
                    <a:pt x="2233888" y="357282"/>
                  </a:lnTo>
                  <a:lnTo>
                    <a:pt x="2294997" y="389695"/>
                  </a:lnTo>
                  <a:lnTo>
                    <a:pt x="2349719" y="423072"/>
                  </a:lnTo>
                  <a:lnTo>
                    <a:pt x="2397839" y="457358"/>
                  </a:lnTo>
                  <a:lnTo>
                    <a:pt x="2439143" y="492496"/>
                  </a:lnTo>
                  <a:lnTo>
                    <a:pt x="2473417" y="528426"/>
                  </a:lnTo>
                  <a:lnTo>
                    <a:pt x="2500448" y="565094"/>
                  </a:lnTo>
                  <a:lnTo>
                    <a:pt x="2520021" y="602440"/>
                  </a:lnTo>
                  <a:lnTo>
                    <a:pt x="2531921" y="640408"/>
                  </a:lnTo>
                  <a:lnTo>
                    <a:pt x="2534927" y="659608"/>
                  </a:lnTo>
                  <a:lnTo>
                    <a:pt x="2535936" y="67894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64766" y="3218687"/>
              <a:ext cx="119380" cy="640715"/>
            </a:xfrm>
            <a:custGeom>
              <a:avLst/>
              <a:gdLst/>
              <a:ahLst/>
              <a:cxnLst/>
              <a:rect l="l" t="t" r="r" b="b"/>
              <a:pathLst>
                <a:path w="119380" h="640714">
                  <a:moveTo>
                    <a:pt x="75002" y="25037"/>
                  </a:moveTo>
                  <a:lnTo>
                    <a:pt x="67496" y="35130"/>
                  </a:lnTo>
                  <a:lnTo>
                    <a:pt x="0" y="638810"/>
                  </a:lnTo>
                  <a:lnTo>
                    <a:pt x="12700" y="640207"/>
                  </a:lnTo>
                  <a:lnTo>
                    <a:pt x="80076" y="36506"/>
                  </a:lnTo>
                  <a:lnTo>
                    <a:pt x="75002" y="25037"/>
                  </a:lnTo>
                  <a:close/>
                </a:path>
                <a:path w="119380" h="640714">
                  <a:moveTo>
                    <a:pt x="83069" y="11811"/>
                  </a:moveTo>
                  <a:lnTo>
                    <a:pt x="70103" y="11811"/>
                  </a:lnTo>
                  <a:lnTo>
                    <a:pt x="82676" y="13208"/>
                  </a:lnTo>
                  <a:lnTo>
                    <a:pt x="80076" y="36506"/>
                  </a:lnTo>
                  <a:lnTo>
                    <a:pt x="107695" y="98933"/>
                  </a:lnTo>
                  <a:lnTo>
                    <a:pt x="111506" y="100329"/>
                  </a:lnTo>
                  <a:lnTo>
                    <a:pt x="117856" y="97536"/>
                  </a:lnTo>
                  <a:lnTo>
                    <a:pt x="119379" y="93852"/>
                  </a:lnTo>
                  <a:lnTo>
                    <a:pt x="117799" y="90424"/>
                  </a:lnTo>
                  <a:lnTo>
                    <a:pt x="83069" y="11811"/>
                  </a:lnTo>
                  <a:close/>
                </a:path>
                <a:path w="119380" h="640714">
                  <a:moveTo>
                    <a:pt x="77850" y="0"/>
                  </a:moveTo>
                  <a:lnTo>
                    <a:pt x="18668" y="79501"/>
                  </a:lnTo>
                  <a:lnTo>
                    <a:pt x="16509" y="82296"/>
                  </a:lnTo>
                  <a:lnTo>
                    <a:pt x="17144" y="86233"/>
                  </a:lnTo>
                  <a:lnTo>
                    <a:pt x="19938" y="88391"/>
                  </a:lnTo>
                  <a:lnTo>
                    <a:pt x="22732" y="90424"/>
                  </a:lnTo>
                  <a:lnTo>
                    <a:pt x="26796" y="89915"/>
                  </a:lnTo>
                  <a:lnTo>
                    <a:pt x="28828" y="87122"/>
                  </a:lnTo>
                  <a:lnTo>
                    <a:pt x="67496" y="35130"/>
                  </a:lnTo>
                  <a:lnTo>
                    <a:pt x="70103" y="11811"/>
                  </a:lnTo>
                  <a:lnTo>
                    <a:pt x="83069" y="11811"/>
                  </a:lnTo>
                  <a:lnTo>
                    <a:pt x="77850" y="0"/>
                  </a:lnTo>
                  <a:close/>
                </a:path>
                <a:path w="119380" h="640714">
                  <a:moveTo>
                    <a:pt x="82464" y="15112"/>
                  </a:moveTo>
                  <a:lnTo>
                    <a:pt x="70611" y="15112"/>
                  </a:lnTo>
                  <a:lnTo>
                    <a:pt x="81533" y="16256"/>
                  </a:lnTo>
                  <a:lnTo>
                    <a:pt x="75002" y="25037"/>
                  </a:lnTo>
                  <a:lnTo>
                    <a:pt x="80076" y="36506"/>
                  </a:lnTo>
                  <a:lnTo>
                    <a:pt x="82464" y="15112"/>
                  </a:lnTo>
                  <a:close/>
                </a:path>
                <a:path w="119380" h="640714">
                  <a:moveTo>
                    <a:pt x="70103" y="11811"/>
                  </a:moveTo>
                  <a:lnTo>
                    <a:pt x="67496" y="35130"/>
                  </a:lnTo>
                  <a:lnTo>
                    <a:pt x="75002" y="25037"/>
                  </a:lnTo>
                  <a:lnTo>
                    <a:pt x="70611" y="15112"/>
                  </a:lnTo>
                  <a:lnTo>
                    <a:pt x="82464" y="15112"/>
                  </a:lnTo>
                  <a:lnTo>
                    <a:pt x="82676" y="13208"/>
                  </a:lnTo>
                  <a:lnTo>
                    <a:pt x="70103" y="11811"/>
                  </a:lnTo>
                  <a:close/>
                </a:path>
                <a:path w="119380" h="640714">
                  <a:moveTo>
                    <a:pt x="70611" y="15112"/>
                  </a:moveTo>
                  <a:lnTo>
                    <a:pt x="75002" y="25037"/>
                  </a:lnTo>
                  <a:lnTo>
                    <a:pt x="81533" y="16256"/>
                  </a:lnTo>
                  <a:lnTo>
                    <a:pt x="70611" y="151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38271" y="2551683"/>
              <a:ext cx="1684655" cy="1107440"/>
            </a:xfrm>
            <a:custGeom>
              <a:avLst/>
              <a:gdLst/>
              <a:ahLst/>
              <a:cxnLst/>
              <a:rect l="l" t="t" r="r" b="b"/>
              <a:pathLst>
                <a:path w="1684654" h="1107439">
                  <a:moveTo>
                    <a:pt x="1684421" y="0"/>
                  </a:moveTo>
                  <a:lnTo>
                    <a:pt x="1619181" y="12577"/>
                  </a:lnTo>
                  <a:lnTo>
                    <a:pt x="1554698" y="26008"/>
                  </a:lnTo>
                  <a:lnTo>
                    <a:pt x="1491007" y="40270"/>
                  </a:lnTo>
                  <a:lnTo>
                    <a:pt x="1428144" y="55340"/>
                  </a:lnTo>
                  <a:lnTo>
                    <a:pt x="1366145" y="71193"/>
                  </a:lnTo>
                  <a:lnTo>
                    <a:pt x="1305044" y="87807"/>
                  </a:lnTo>
                  <a:lnTo>
                    <a:pt x="1244877" y="105158"/>
                  </a:lnTo>
                  <a:lnTo>
                    <a:pt x="1185680" y="123223"/>
                  </a:lnTo>
                  <a:lnTo>
                    <a:pt x="1127489" y="141978"/>
                  </a:lnTo>
                  <a:lnTo>
                    <a:pt x="1070338" y="161400"/>
                  </a:lnTo>
                  <a:lnTo>
                    <a:pt x="1014264" y="181465"/>
                  </a:lnTo>
                  <a:lnTo>
                    <a:pt x="959302" y="202151"/>
                  </a:lnTo>
                  <a:lnTo>
                    <a:pt x="905487" y="223432"/>
                  </a:lnTo>
                  <a:lnTo>
                    <a:pt x="852854" y="245288"/>
                  </a:lnTo>
                  <a:lnTo>
                    <a:pt x="801440" y="267693"/>
                  </a:lnTo>
                  <a:lnTo>
                    <a:pt x="751280" y="290624"/>
                  </a:lnTo>
                  <a:lnTo>
                    <a:pt x="702410" y="314058"/>
                  </a:lnTo>
                  <a:lnTo>
                    <a:pt x="654864" y="337972"/>
                  </a:lnTo>
                  <a:lnTo>
                    <a:pt x="608678" y="362342"/>
                  </a:lnTo>
                  <a:lnTo>
                    <a:pt x="563889" y="387145"/>
                  </a:lnTo>
                  <a:lnTo>
                    <a:pt x="520530" y="412357"/>
                  </a:lnTo>
                  <a:lnTo>
                    <a:pt x="478639" y="437954"/>
                  </a:lnTo>
                  <a:lnTo>
                    <a:pt x="438250" y="463915"/>
                  </a:lnTo>
                  <a:lnTo>
                    <a:pt x="399399" y="490214"/>
                  </a:lnTo>
                  <a:lnTo>
                    <a:pt x="362121" y="516829"/>
                  </a:lnTo>
                  <a:lnTo>
                    <a:pt x="326452" y="543736"/>
                  </a:lnTo>
                  <a:lnTo>
                    <a:pt x="292427" y="570912"/>
                  </a:lnTo>
                  <a:lnTo>
                    <a:pt x="260082" y="598333"/>
                  </a:lnTo>
                  <a:lnTo>
                    <a:pt x="229453" y="625977"/>
                  </a:lnTo>
                  <a:lnTo>
                    <a:pt x="200575" y="653819"/>
                  </a:lnTo>
                  <a:lnTo>
                    <a:pt x="173482" y="681836"/>
                  </a:lnTo>
                  <a:lnTo>
                    <a:pt x="124799" y="738301"/>
                  </a:lnTo>
                  <a:lnTo>
                    <a:pt x="83688" y="795187"/>
                  </a:lnTo>
                  <a:lnTo>
                    <a:pt x="50432" y="852304"/>
                  </a:lnTo>
                  <a:lnTo>
                    <a:pt x="25316" y="909467"/>
                  </a:lnTo>
                  <a:lnTo>
                    <a:pt x="8623" y="966487"/>
                  </a:lnTo>
                  <a:lnTo>
                    <a:pt x="638" y="1023178"/>
                  </a:lnTo>
                  <a:lnTo>
                    <a:pt x="0" y="1051341"/>
                  </a:lnTo>
                  <a:lnTo>
                    <a:pt x="1645" y="1079351"/>
                  </a:lnTo>
                  <a:lnTo>
                    <a:pt x="5608" y="110718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29756" y="2186685"/>
              <a:ext cx="930275" cy="248285"/>
            </a:xfrm>
            <a:custGeom>
              <a:avLst/>
              <a:gdLst/>
              <a:ahLst/>
              <a:cxnLst/>
              <a:rect l="l" t="t" r="r" b="b"/>
              <a:pathLst>
                <a:path w="930275" h="248285">
                  <a:moveTo>
                    <a:pt x="36704" y="32526"/>
                  </a:moveTo>
                  <a:lnTo>
                    <a:pt x="24646" y="36333"/>
                  </a:lnTo>
                  <a:lnTo>
                    <a:pt x="33895" y="44997"/>
                  </a:lnTo>
                  <a:lnTo>
                    <a:pt x="927226" y="247903"/>
                  </a:lnTo>
                  <a:lnTo>
                    <a:pt x="930148" y="235458"/>
                  </a:lnTo>
                  <a:lnTo>
                    <a:pt x="36704" y="32526"/>
                  </a:lnTo>
                  <a:close/>
                </a:path>
                <a:path w="930275" h="248285">
                  <a:moveTo>
                    <a:pt x="97790" y="0"/>
                  </a:moveTo>
                  <a:lnTo>
                    <a:pt x="0" y="30734"/>
                  </a:lnTo>
                  <a:lnTo>
                    <a:pt x="72390" y="98425"/>
                  </a:lnTo>
                  <a:lnTo>
                    <a:pt x="74929" y="100837"/>
                  </a:lnTo>
                  <a:lnTo>
                    <a:pt x="78994" y="100584"/>
                  </a:lnTo>
                  <a:lnTo>
                    <a:pt x="83820" y="95503"/>
                  </a:lnTo>
                  <a:lnTo>
                    <a:pt x="83566" y="91439"/>
                  </a:lnTo>
                  <a:lnTo>
                    <a:pt x="81025" y="89153"/>
                  </a:lnTo>
                  <a:lnTo>
                    <a:pt x="33895" y="44997"/>
                  </a:lnTo>
                  <a:lnTo>
                    <a:pt x="10795" y="39750"/>
                  </a:lnTo>
                  <a:lnTo>
                    <a:pt x="13716" y="27304"/>
                  </a:lnTo>
                  <a:lnTo>
                    <a:pt x="53243" y="27304"/>
                  </a:lnTo>
                  <a:lnTo>
                    <a:pt x="101600" y="12064"/>
                  </a:lnTo>
                  <a:lnTo>
                    <a:pt x="103504" y="8509"/>
                  </a:lnTo>
                  <a:lnTo>
                    <a:pt x="102489" y="5079"/>
                  </a:lnTo>
                  <a:lnTo>
                    <a:pt x="101473" y="1777"/>
                  </a:lnTo>
                  <a:lnTo>
                    <a:pt x="97790" y="0"/>
                  </a:lnTo>
                  <a:close/>
                </a:path>
                <a:path w="930275" h="248285">
                  <a:moveTo>
                    <a:pt x="13716" y="27304"/>
                  </a:moveTo>
                  <a:lnTo>
                    <a:pt x="10795" y="39750"/>
                  </a:lnTo>
                  <a:lnTo>
                    <a:pt x="33895" y="44997"/>
                  </a:lnTo>
                  <a:lnTo>
                    <a:pt x="28159" y="39624"/>
                  </a:lnTo>
                  <a:lnTo>
                    <a:pt x="14224" y="39624"/>
                  </a:lnTo>
                  <a:lnTo>
                    <a:pt x="16637" y="28828"/>
                  </a:lnTo>
                  <a:lnTo>
                    <a:pt x="20425" y="28828"/>
                  </a:lnTo>
                  <a:lnTo>
                    <a:pt x="13716" y="27304"/>
                  </a:lnTo>
                  <a:close/>
                </a:path>
                <a:path w="930275" h="248285">
                  <a:moveTo>
                    <a:pt x="16637" y="28828"/>
                  </a:moveTo>
                  <a:lnTo>
                    <a:pt x="14224" y="39624"/>
                  </a:lnTo>
                  <a:lnTo>
                    <a:pt x="24646" y="36333"/>
                  </a:lnTo>
                  <a:lnTo>
                    <a:pt x="16637" y="28828"/>
                  </a:lnTo>
                  <a:close/>
                </a:path>
                <a:path w="930275" h="248285">
                  <a:moveTo>
                    <a:pt x="24646" y="36333"/>
                  </a:moveTo>
                  <a:lnTo>
                    <a:pt x="14224" y="39624"/>
                  </a:lnTo>
                  <a:lnTo>
                    <a:pt x="28159" y="39624"/>
                  </a:lnTo>
                  <a:lnTo>
                    <a:pt x="24646" y="36333"/>
                  </a:lnTo>
                  <a:close/>
                </a:path>
                <a:path w="930275" h="248285">
                  <a:moveTo>
                    <a:pt x="20425" y="28828"/>
                  </a:moveTo>
                  <a:lnTo>
                    <a:pt x="16637" y="28828"/>
                  </a:lnTo>
                  <a:lnTo>
                    <a:pt x="24646" y="36333"/>
                  </a:lnTo>
                  <a:lnTo>
                    <a:pt x="36704" y="32526"/>
                  </a:lnTo>
                  <a:lnTo>
                    <a:pt x="20425" y="28828"/>
                  </a:lnTo>
                  <a:close/>
                </a:path>
                <a:path w="930275" h="248285">
                  <a:moveTo>
                    <a:pt x="53243" y="27304"/>
                  </a:moveTo>
                  <a:lnTo>
                    <a:pt x="13716" y="27304"/>
                  </a:lnTo>
                  <a:lnTo>
                    <a:pt x="36704" y="32526"/>
                  </a:lnTo>
                  <a:lnTo>
                    <a:pt x="53243" y="273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936494" y="2732913"/>
            <a:ext cx="1496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marR="5080" indent="-419734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Comm</a:t>
            </a:r>
            <a:r>
              <a:rPr sz="1800" spc="5" dirty="0">
                <a:latin typeface="Carlito"/>
                <a:cs typeface="Carlito"/>
              </a:rPr>
              <a:t>u</a:t>
            </a:r>
            <a:r>
              <a:rPr sz="1800" spc="-5" dirty="0">
                <a:latin typeface="Carlito"/>
                <a:cs typeface="Carlito"/>
              </a:rPr>
              <a:t>ni</a:t>
            </a:r>
            <a:r>
              <a:rPr sz="1800" spc="-25" dirty="0">
                <a:latin typeface="Carlito"/>
                <a:cs typeface="Carlito"/>
              </a:rPr>
              <a:t>c</a:t>
            </a:r>
            <a:r>
              <a:rPr sz="1800" spc="-15" dirty="0">
                <a:latin typeface="Carlito"/>
                <a:cs typeface="Carlito"/>
              </a:rPr>
              <a:t>a</a:t>
            </a:r>
            <a:r>
              <a:rPr sz="1800" dirty="0">
                <a:latin typeface="Carlito"/>
                <a:cs typeface="Carlito"/>
              </a:rPr>
              <a:t>t</a:t>
            </a:r>
            <a:r>
              <a:rPr sz="1800" spc="-10" dirty="0">
                <a:latin typeface="Carlito"/>
                <a:cs typeface="Carlito"/>
              </a:rPr>
              <a:t>i</a:t>
            </a:r>
            <a:r>
              <a:rPr sz="1800" spc="-5" dirty="0">
                <a:latin typeface="Carlito"/>
                <a:cs typeface="Carlito"/>
              </a:rPr>
              <a:t>on  Channel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0240" y="3161791"/>
            <a:ext cx="427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Idea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06626" y="2590038"/>
            <a:ext cx="8718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marR="5080" indent="-1397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En</a:t>
            </a:r>
            <a:r>
              <a:rPr sz="1800" spc="-20" dirty="0">
                <a:latin typeface="Carlito"/>
                <a:cs typeface="Carlito"/>
              </a:rPr>
              <a:t>c</a:t>
            </a:r>
            <a:r>
              <a:rPr sz="1800" spc="-5" dirty="0">
                <a:latin typeface="Carlito"/>
                <a:cs typeface="Carlito"/>
              </a:rPr>
              <a:t>oding  Message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81446" y="1589354"/>
            <a:ext cx="8947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Decoding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07353" y="1864233"/>
            <a:ext cx="844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Message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235961" y="4059301"/>
            <a:ext cx="5444490" cy="2025014"/>
            <a:chOff x="2235961" y="4059301"/>
            <a:chExt cx="5444490" cy="2025014"/>
          </a:xfrm>
        </p:grpSpPr>
        <p:sp>
          <p:nvSpPr>
            <p:cNvPr id="23" name="object 23"/>
            <p:cNvSpPr/>
            <p:nvPr/>
          </p:nvSpPr>
          <p:spPr>
            <a:xfrm>
              <a:off x="2248661" y="4072001"/>
              <a:ext cx="5419090" cy="1999614"/>
            </a:xfrm>
            <a:custGeom>
              <a:avLst/>
              <a:gdLst/>
              <a:ahLst/>
              <a:cxnLst/>
              <a:rect l="l" t="t" r="r" b="b"/>
              <a:pathLst>
                <a:path w="5419090" h="1999614">
                  <a:moveTo>
                    <a:pt x="2873502" y="1503553"/>
                  </a:moveTo>
                  <a:lnTo>
                    <a:pt x="2807625" y="1524785"/>
                  </a:lnTo>
                  <a:lnTo>
                    <a:pt x="2741990" y="1545543"/>
                  </a:lnTo>
                  <a:lnTo>
                    <a:pt x="2676621" y="1565823"/>
                  </a:lnTo>
                  <a:lnTo>
                    <a:pt x="2611540" y="1585621"/>
                  </a:lnTo>
                  <a:lnTo>
                    <a:pt x="2546769" y="1604935"/>
                  </a:lnTo>
                  <a:lnTo>
                    <a:pt x="2482331" y="1623760"/>
                  </a:lnTo>
                  <a:lnTo>
                    <a:pt x="2418248" y="1642094"/>
                  </a:lnTo>
                  <a:lnTo>
                    <a:pt x="2354543" y="1659934"/>
                  </a:lnTo>
                  <a:lnTo>
                    <a:pt x="2291239" y="1677275"/>
                  </a:lnTo>
                  <a:lnTo>
                    <a:pt x="2228358" y="1694115"/>
                  </a:lnTo>
                  <a:lnTo>
                    <a:pt x="2165922" y="1710451"/>
                  </a:lnTo>
                  <a:lnTo>
                    <a:pt x="2103955" y="1726279"/>
                  </a:lnTo>
                  <a:lnTo>
                    <a:pt x="2042479" y="1741595"/>
                  </a:lnTo>
                  <a:lnTo>
                    <a:pt x="1981516" y="1756398"/>
                  </a:lnTo>
                  <a:lnTo>
                    <a:pt x="1921088" y="1770683"/>
                  </a:lnTo>
                  <a:lnTo>
                    <a:pt x="1861220" y="1784447"/>
                  </a:lnTo>
                  <a:lnTo>
                    <a:pt x="1801932" y="1797686"/>
                  </a:lnTo>
                  <a:lnTo>
                    <a:pt x="1743249" y="1810399"/>
                  </a:lnTo>
                  <a:lnTo>
                    <a:pt x="1685191" y="1822580"/>
                  </a:lnTo>
                  <a:lnTo>
                    <a:pt x="1627782" y="1834228"/>
                  </a:lnTo>
                  <a:lnTo>
                    <a:pt x="1571044" y="1845338"/>
                  </a:lnTo>
                  <a:lnTo>
                    <a:pt x="1515001" y="1855907"/>
                  </a:lnTo>
                  <a:lnTo>
                    <a:pt x="1459674" y="1865933"/>
                  </a:lnTo>
                  <a:lnTo>
                    <a:pt x="1405085" y="1875411"/>
                  </a:lnTo>
                  <a:lnTo>
                    <a:pt x="1351259" y="1884339"/>
                  </a:lnTo>
                  <a:lnTo>
                    <a:pt x="1298216" y="1892713"/>
                  </a:lnTo>
                  <a:lnTo>
                    <a:pt x="1245981" y="1900531"/>
                  </a:lnTo>
                  <a:lnTo>
                    <a:pt x="1194574" y="1907788"/>
                  </a:lnTo>
                  <a:lnTo>
                    <a:pt x="1144020" y="1914481"/>
                  </a:lnTo>
                  <a:lnTo>
                    <a:pt x="1094340" y="1920607"/>
                  </a:lnTo>
                  <a:lnTo>
                    <a:pt x="1045556" y="1926164"/>
                  </a:lnTo>
                  <a:lnTo>
                    <a:pt x="997693" y="1931147"/>
                  </a:lnTo>
                  <a:lnTo>
                    <a:pt x="950771" y="1935553"/>
                  </a:lnTo>
                  <a:lnTo>
                    <a:pt x="904814" y="1939379"/>
                  </a:lnTo>
                  <a:lnTo>
                    <a:pt x="859845" y="1942622"/>
                  </a:lnTo>
                  <a:lnTo>
                    <a:pt x="815885" y="1945278"/>
                  </a:lnTo>
                  <a:lnTo>
                    <a:pt x="772958" y="1947345"/>
                  </a:lnTo>
                  <a:lnTo>
                    <a:pt x="731085" y="1948818"/>
                  </a:lnTo>
                  <a:lnTo>
                    <a:pt x="690290" y="1949695"/>
                  </a:lnTo>
                  <a:lnTo>
                    <a:pt x="650596" y="1949972"/>
                  </a:lnTo>
                  <a:lnTo>
                    <a:pt x="612023" y="1949647"/>
                  </a:lnTo>
                  <a:lnTo>
                    <a:pt x="538337" y="1947173"/>
                  </a:lnTo>
                  <a:lnTo>
                    <a:pt x="469412" y="1942248"/>
                  </a:lnTo>
                  <a:lnTo>
                    <a:pt x="405429" y="1934846"/>
                  </a:lnTo>
                  <a:lnTo>
                    <a:pt x="346568" y="1924940"/>
                  </a:lnTo>
                  <a:lnTo>
                    <a:pt x="293010" y="1912504"/>
                  </a:lnTo>
                  <a:lnTo>
                    <a:pt x="244936" y="1897511"/>
                  </a:lnTo>
                  <a:lnTo>
                    <a:pt x="223012" y="1889048"/>
                  </a:lnTo>
                  <a:lnTo>
                    <a:pt x="297433" y="1864347"/>
                  </a:lnTo>
                  <a:lnTo>
                    <a:pt x="14731" y="1793125"/>
                  </a:lnTo>
                  <a:lnTo>
                    <a:pt x="0" y="1963178"/>
                  </a:lnTo>
                  <a:lnTo>
                    <a:pt x="74294" y="1938464"/>
                  </a:lnTo>
                  <a:lnTo>
                    <a:pt x="95917" y="1946819"/>
                  </a:lnTo>
                  <a:lnTo>
                    <a:pt x="143266" y="1961645"/>
                  </a:lnTo>
                  <a:lnTo>
                    <a:pt x="195941" y="1973981"/>
                  </a:lnTo>
                  <a:lnTo>
                    <a:pt x="253769" y="1983853"/>
                  </a:lnTo>
                  <a:lnTo>
                    <a:pt x="316574" y="1991288"/>
                  </a:lnTo>
                  <a:lnTo>
                    <a:pt x="384183" y="1996311"/>
                  </a:lnTo>
                  <a:lnTo>
                    <a:pt x="456421" y="1998949"/>
                  </a:lnTo>
                  <a:lnTo>
                    <a:pt x="494222" y="1999382"/>
                  </a:lnTo>
                  <a:lnTo>
                    <a:pt x="533115" y="1999229"/>
                  </a:lnTo>
                  <a:lnTo>
                    <a:pt x="573078" y="1998492"/>
                  </a:lnTo>
                  <a:lnTo>
                    <a:pt x="614090" y="1997175"/>
                  </a:lnTo>
                  <a:lnTo>
                    <a:pt x="656128" y="1995282"/>
                  </a:lnTo>
                  <a:lnTo>
                    <a:pt x="699171" y="1992816"/>
                  </a:lnTo>
                  <a:lnTo>
                    <a:pt x="743197" y="1989779"/>
                  </a:lnTo>
                  <a:lnTo>
                    <a:pt x="788185" y="1986176"/>
                  </a:lnTo>
                  <a:lnTo>
                    <a:pt x="834112" y="1982009"/>
                  </a:lnTo>
                  <a:lnTo>
                    <a:pt x="880958" y="1977282"/>
                  </a:lnTo>
                  <a:lnTo>
                    <a:pt x="928699" y="1971998"/>
                  </a:lnTo>
                  <a:lnTo>
                    <a:pt x="977314" y="1966161"/>
                  </a:lnTo>
                  <a:lnTo>
                    <a:pt x="1026782" y="1959773"/>
                  </a:lnTo>
                  <a:lnTo>
                    <a:pt x="1077081" y="1952837"/>
                  </a:lnTo>
                  <a:lnTo>
                    <a:pt x="1128188" y="1945359"/>
                  </a:lnTo>
                  <a:lnTo>
                    <a:pt x="1180083" y="1937339"/>
                  </a:lnTo>
                  <a:lnTo>
                    <a:pt x="1232743" y="1928782"/>
                  </a:lnTo>
                  <a:lnTo>
                    <a:pt x="1286147" y="1919691"/>
                  </a:lnTo>
                  <a:lnTo>
                    <a:pt x="1340272" y="1910070"/>
                  </a:lnTo>
                  <a:lnTo>
                    <a:pt x="1395097" y="1899921"/>
                  </a:lnTo>
                  <a:lnTo>
                    <a:pt x="1450601" y="1889248"/>
                  </a:lnTo>
                  <a:lnTo>
                    <a:pt x="1506761" y="1878054"/>
                  </a:lnTo>
                  <a:lnTo>
                    <a:pt x="1563556" y="1866342"/>
                  </a:lnTo>
                  <a:lnTo>
                    <a:pt x="1620964" y="1854116"/>
                  </a:lnTo>
                  <a:lnTo>
                    <a:pt x="1678963" y="1841379"/>
                  </a:lnTo>
                  <a:lnTo>
                    <a:pt x="1737532" y="1828134"/>
                  </a:lnTo>
                  <a:lnTo>
                    <a:pt x="1796648" y="1814385"/>
                  </a:lnTo>
                  <a:lnTo>
                    <a:pt x="1856290" y="1800134"/>
                  </a:lnTo>
                  <a:lnTo>
                    <a:pt x="1916435" y="1785386"/>
                  </a:lnTo>
                  <a:lnTo>
                    <a:pt x="1977064" y="1770143"/>
                  </a:lnTo>
                  <a:lnTo>
                    <a:pt x="2038152" y="1754408"/>
                  </a:lnTo>
                  <a:lnTo>
                    <a:pt x="2099680" y="1738185"/>
                  </a:lnTo>
                  <a:lnTo>
                    <a:pt x="2161624" y="1721478"/>
                  </a:lnTo>
                  <a:lnTo>
                    <a:pt x="2223963" y="1704289"/>
                  </a:lnTo>
                  <a:lnTo>
                    <a:pt x="2286676" y="1686621"/>
                  </a:lnTo>
                  <a:lnTo>
                    <a:pt x="2349740" y="1668479"/>
                  </a:lnTo>
                  <a:lnTo>
                    <a:pt x="2413135" y="1649865"/>
                  </a:lnTo>
                  <a:lnTo>
                    <a:pt x="2476837" y="1630782"/>
                  </a:lnTo>
                  <a:lnTo>
                    <a:pt x="2540825" y="1611235"/>
                  </a:lnTo>
                  <a:lnTo>
                    <a:pt x="2605078" y="1591225"/>
                  </a:lnTo>
                  <a:lnTo>
                    <a:pt x="2669574" y="1570757"/>
                  </a:lnTo>
                  <a:lnTo>
                    <a:pt x="2734291" y="1549833"/>
                  </a:lnTo>
                  <a:lnTo>
                    <a:pt x="2799207" y="1528457"/>
                  </a:lnTo>
                  <a:lnTo>
                    <a:pt x="2947924" y="1479042"/>
                  </a:lnTo>
                  <a:lnTo>
                    <a:pt x="3017632" y="1455659"/>
                  </a:lnTo>
                  <a:lnTo>
                    <a:pt x="3086766" y="1432026"/>
                  </a:lnTo>
                  <a:lnTo>
                    <a:pt x="3155304" y="1408153"/>
                  </a:lnTo>
                  <a:lnTo>
                    <a:pt x="3223228" y="1384055"/>
                  </a:lnTo>
                  <a:lnTo>
                    <a:pt x="3290516" y="1359742"/>
                  </a:lnTo>
                  <a:lnTo>
                    <a:pt x="3357147" y="1335227"/>
                  </a:lnTo>
                  <a:lnTo>
                    <a:pt x="3423103" y="1310522"/>
                  </a:lnTo>
                  <a:lnTo>
                    <a:pt x="3488362" y="1285640"/>
                  </a:lnTo>
                  <a:lnTo>
                    <a:pt x="3552905" y="1260592"/>
                  </a:lnTo>
                  <a:lnTo>
                    <a:pt x="3616710" y="1235390"/>
                  </a:lnTo>
                  <a:lnTo>
                    <a:pt x="3679758" y="1210048"/>
                  </a:lnTo>
                  <a:lnTo>
                    <a:pt x="3742029" y="1184576"/>
                  </a:lnTo>
                  <a:lnTo>
                    <a:pt x="3803501" y="1158988"/>
                  </a:lnTo>
                  <a:lnTo>
                    <a:pt x="3864156" y="1133295"/>
                  </a:lnTo>
                  <a:lnTo>
                    <a:pt x="3923972" y="1107510"/>
                  </a:lnTo>
                  <a:lnTo>
                    <a:pt x="3982929" y="1081644"/>
                  </a:lnTo>
                  <a:lnTo>
                    <a:pt x="4041007" y="1055711"/>
                  </a:lnTo>
                  <a:lnTo>
                    <a:pt x="4098186" y="1029721"/>
                  </a:lnTo>
                  <a:lnTo>
                    <a:pt x="4154445" y="1003688"/>
                  </a:lnTo>
                  <a:lnTo>
                    <a:pt x="4209764" y="977624"/>
                  </a:lnTo>
                  <a:lnTo>
                    <a:pt x="4264123" y="951540"/>
                  </a:lnTo>
                  <a:lnTo>
                    <a:pt x="4317502" y="925449"/>
                  </a:lnTo>
                  <a:lnTo>
                    <a:pt x="4369880" y="899363"/>
                  </a:lnTo>
                  <a:lnTo>
                    <a:pt x="4421236" y="873295"/>
                  </a:lnTo>
                  <a:lnTo>
                    <a:pt x="4471552" y="847255"/>
                  </a:lnTo>
                  <a:lnTo>
                    <a:pt x="4520806" y="821258"/>
                  </a:lnTo>
                  <a:lnTo>
                    <a:pt x="4568977" y="795314"/>
                  </a:lnTo>
                  <a:lnTo>
                    <a:pt x="4616047" y="769437"/>
                  </a:lnTo>
                  <a:lnTo>
                    <a:pt x="4661994" y="743637"/>
                  </a:lnTo>
                  <a:lnTo>
                    <a:pt x="4706799" y="717928"/>
                  </a:lnTo>
                  <a:lnTo>
                    <a:pt x="4750440" y="692322"/>
                  </a:lnTo>
                  <a:lnTo>
                    <a:pt x="4792898" y="666830"/>
                  </a:lnTo>
                  <a:lnTo>
                    <a:pt x="4834152" y="641465"/>
                  </a:lnTo>
                  <a:lnTo>
                    <a:pt x="4874183" y="616239"/>
                  </a:lnTo>
                  <a:lnTo>
                    <a:pt x="4912969" y="591165"/>
                  </a:lnTo>
                  <a:lnTo>
                    <a:pt x="4950491" y="566254"/>
                  </a:lnTo>
                  <a:lnTo>
                    <a:pt x="4986728" y="541519"/>
                  </a:lnTo>
                  <a:lnTo>
                    <a:pt x="5021659" y="516972"/>
                  </a:lnTo>
                  <a:lnTo>
                    <a:pt x="5055266" y="492625"/>
                  </a:lnTo>
                  <a:lnTo>
                    <a:pt x="5087527" y="468490"/>
                  </a:lnTo>
                  <a:lnTo>
                    <a:pt x="5118422" y="444580"/>
                  </a:lnTo>
                  <a:lnTo>
                    <a:pt x="5176033" y="397481"/>
                  </a:lnTo>
                  <a:lnTo>
                    <a:pt x="5227936" y="351426"/>
                  </a:lnTo>
                  <a:lnTo>
                    <a:pt x="5273971" y="306513"/>
                  </a:lnTo>
                  <a:lnTo>
                    <a:pt x="5313973" y="262838"/>
                  </a:lnTo>
                  <a:lnTo>
                    <a:pt x="5347782" y="220500"/>
                  </a:lnTo>
                  <a:lnTo>
                    <a:pt x="5375234" y="179597"/>
                  </a:lnTo>
                  <a:lnTo>
                    <a:pt x="5396167" y="140224"/>
                  </a:lnTo>
                  <a:lnTo>
                    <a:pt x="5410420" y="102481"/>
                  </a:lnTo>
                  <a:lnTo>
                    <a:pt x="5418917" y="49133"/>
                  </a:lnTo>
                  <a:lnTo>
                    <a:pt x="5418233" y="32271"/>
                  </a:lnTo>
                  <a:lnTo>
                    <a:pt x="5415758" y="15889"/>
                  </a:lnTo>
                  <a:lnTo>
                    <a:pt x="5411470" y="0"/>
                  </a:lnTo>
                  <a:lnTo>
                    <a:pt x="5262753" y="49403"/>
                  </a:lnTo>
                  <a:lnTo>
                    <a:pt x="5267041" y="65298"/>
                  </a:lnTo>
                  <a:lnTo>
                    <a:pt x="5269516" y="81685"/>
                  </a:lnTo>
                  <a:lnTo>
                    <a:pt x="5266273" y="133679"/>
                  </a:lnTo>
                  <a:lnTo>
                    <a:pt x="5255422" y="170579"/>
                  </a:lnTo>
                  <a:lnTo>
                    <a:pt x="5237809" y="209156"/>
                  </a:lnTo>
                  <a:lnTo>
                    <a:pt x="5213596" y="249312"/>
                  </a:lnTo>
                  <a:lnTo>
                    <a:pt x="5182945" y="290949"/>
                  </a:lnTo>
                  <a:lnTo>
                    <a:pt x="5146019" y="333970"/>
                  </a:lnTo>
                  <a:lnTo>
                    <a:pt x="5102980" y="378279"/>
                  </a:lnTo>
                  <a:lnTo>
                    <a:pt x="5053991" y="423776"/>
                  </a:lnTo>
                  <a:lnTo>
                    <a:pt x="4999213" y="470366"/>
                  </a:lnTo>
                  <a:lnTo>
                    <a:pt x="4938810" y="517950"/>
                  </a:lnTo>
                  <a:lnTo>
                    <a:pt x="4906549" y="542084"/>
                  </a:lnTo>
                  <a:lnTo>
                    <a:pt x="4872942" y="566431"/>
                  </a:lnTo>
                  <a:lnTo>
                    <a:pt x="4838011" y="590977"/>
                  </a:lnTo>
                  <a:lnTo>
                    <a:pt x="4801774" y="615712"/>
                  </a:lnTo>
                  <a:lnTo>
                    <a:pt x="4764252" y="640622"/>
                  </a:lnTo>
                  <a:lnTo>
                    <a:pt x="4725466" y="665695"/>
                  </a:lnTo>
                  <a:lnTo>
                    <a:pt x="4685435" y="690919"/>
                  </a:lnTo>
                  <a:lnTo>
                    <a:pt x="4644181" y="716283"/>
                  </a:lnTo>
                  <a:lnTo>
                    <a:pt x="4601723" y="741773"/>
                  </a:lnTo>
                  <a:lnTo>
                    <a:pt x="4558082" y="767378"/>
                  </a:lnTo>
                  <a:lnTo>
                    <a:pt x="4513277" y="793086"/>
                  </a:lnTo>
                  <a:lnTo>
                    <a:pt x="4467330" y="818884"/>
                  </a:lnTo>
                  <a:lnTo>
                    <a:pt x="4420260" y="844760"/>
                  </a:lnTo>
                  <a:lnTo>
                    <a:pt x="4372089" y="870702"/>
                  </a:lnTo>
                  <a:lnTo>
                    <a:pt x="4322835" y="896697"/>
                  </a:lnTo>
                  <a:lnTo>
                    <a:pt x="4272519" y="922735"/>
                  </a:lnTo>
                  <a:lnTo>
                    <a:pt x="4221163" y="948802"/>
                  </a:lnTo>
                  <a:lnTo>
                    <a:pt x="4168785" y="974886"/>
                  </a:lnTo>
                  <a:lnTo>
                    <a:pt x="4115406" y="1000975"/>
                  </a:lnTo>
                  <a:lnTo>
                    <a:pt x="4061047" y="1027057"/>
                  </a:lnTo>
                  <a:lnTo>
                    <a:pt x="4005728" y="1053120"/>
                  </a:lnTo>
                  <a:lnTo>
                    <a:pt x="3949469" y="1079151"/>
                  </a:lnTo>
                  <a:lnTo>
                    <a:pt x="3892290" y="1105139"/>
                  </a:lnTo>
                  <a:lnTo>
                    <a:pt x="3834212" y="1131071"/>
                  </a:lnTo>
                  <a:lnTo>
                    <a:pt x="3775255" y="1156935"/>
                  </a:lnTo>
                  <a:lnTo>
                    <a:pt x="3715439" y="1182719"/>
                  </a:lnTo>
                  <a:lnTo>
                    <a:pt x="3654784" y="1208410"/>
                  </a:lnTo>
                  <a:lnTo>
                    <a:pt x="3593312" y="1233997"/>
                  </a:lnTo>
                  <a:lnTo>
                    <a:pt x="3531041" y="1259468"/>
                  </a:lnTo>
                  <a:lnTo>
                    <a:pt x="3467993" y="1284809"/>
                  </a:lnTo>
                  <a:lnTo>
                    <a:pt x="3404188" y="1310010"/>
                  </a:lnTo>
                  <a:lnTo>
                    <a:pt x="3339645" y="1335057"/>
                  </a:lnTo>
                  <a:lnTo>
                    <a:pt x="3274386" y="1359939"/>
                  </a:lnTo>
                  <a:lnTo>
                    <a:pt x="3208430" y="1384643"/>
                  </a:lnTo>
                  <a:lnTo>
                    <a:pt x="3141799" y="1409157"/>
                  </a:lnTo>
                  <a:lnTo>
                    <a:pt x="3074511" y="1433470"/>
                  </a:lnTo>
                  <a:lnTo>
                    <a:pt x="3006587" y="1457568"/>
                  </a:lnTo>
                  <a:lnTo>
                    <a:pt x="2938049" y="1481440"/>
                  </a:lnTo>
                  <a:lnTo>
                    <a:pt x="2868915" y="1505074"/>
                  </a:lnTo>
                  <a:lnTo>
                    <a:pt x="2799207" y="152845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24550" y="5283327"/>
              <a:ext cx="362585" cy="575310"/>
            </a:xfrm>
            <a:custGeom>
              <a:avLst/>
              <a:gdLst/>
              <a:ahLst/>
              <a:cxnLst/>
              <a:rect l="l" t="t" r="r" b="b"/>
              <a:pathLst>
                <a:path w="362585" h="575310">
                  <a:moveTo>
                    <a:pt x="277622" y="515962"/>
                  </a:moveTo>
                  <a:lnTo>
                    <a:pt x="273812" y="517156"/>
                  </a:lnTo>
                  <a:lnTo>
                    <a:pt x="270510" y="523354"/>
                  </a:lnTo>
                  <a:lnTo>
                    <a:pt x="271779" y="527202"/>
                  </a:lnTo>
                  <a:lnTo>
                    <a:pt x="362585" y="574954"/>
                  </a:lnTo>
                  <a:lnTo>
                    <a:pt x="362359" y="567639"/>
                  </a:lnTo>
                  <a:lnTo>
                    <a:pt x="350520" y="567639"/>
                  </a:lnTo>
                  <a:lnTo>
                    <a:pt x="338096" y="547759"/>
                  </a:lnTo>
                  <a:lnTo>
                    <a:pt x="280797" y="517588"/>
                  </a:lnTo>
                  <a:lnTo>
                    <a:pt x="277622" y="515962"/>
                  </a:lnTo>
                  <a:close/>
                </a:path>
                <a:path w="362585" h="575310">
                  <a:moveTo>
                    <a:pt x="338096" y="547759"/>
                  </a:moveTo>
                  <a:lnTo>
                    <a:pt x="350520" y="567639"/>
                  </a:lnTo>
                  <a:lnTo>
                    <a:pt x="355552" y="564464"/>
                  </a:lnTo>
                  <a:lnTo>
                    <a:pt x="349503" y="564464"/>
                  </a:lnTo>
                  <a:lnTo>
                    <a:pt x="349175" y="553592"/>
                  </a:lnTo>
                  <a:lnTo>
                    <a:pt x="338096" y="547759"/>
                  </a:lnTo>
                  <a:close/>
                </a:path>
                <a:path w="362585" h="575310">
                  <a:moveTo>
                    <a:pt x="356488" y="469646"/>
                  </a:moveTo>
                  <a:lnTo>
                    <a:pt x="349503" y="469849"/>
                  </a:lnTo>
                  <a:lnTo>
                    <a:pt x="346710" y="472782"/>
                  </a:lnTo>
                  <a:lnTo>
                    <a:pt x="346837" y="476288"/>
                  </a:lnTo>
                  <a:lnTo>
                    <a:pt x="348796" y="541079"/>
                  </a:lnTo>
                  <a:lnTo>
                    <a:pt x="361188" y="560908"/>
                  </a:lnTo>
                  <a:lnTo>
                    <a:pt x="350520" y="567639"/>
                  </a:lnTo>
                  <a:lnTo>
                    <a:pt x="362359" y="567639"/>
                  </a:lnTo>
                  <a:lnTo>
                    <a:pt x="359549" y="476288"/>
                  </a:lnTo>
                  <a:lnTo>
                    <a:pt x="359410" y="472389"/>
                  </a:lnTo>
                  <a:lnTo>
                    <a:pt x="356488" y="469646"/>
                  </a:lnTo>
                  <a:close/>
                </a:path>
                <a:path w="362585" h="575310">
                  <a:moveTo>
                    <a:pt x="349175" y="553592"/>
                  </a:moveTo>
                  <a:lnTo>
                    <a:pt x="349503" y="564464"/>
                  </a:lnTo>
                  <a:lnTo>
                    <a:pt x="358775" y="558647"/>
                  </a:lnTo>
                  <a:lnTo>
                    <a:pt x="349175" y="553592"/>
                  </a:lnTo>
                  <a:close/>
                </a:path>
                <a:path w="362585" h="575310">
                  <a:moveTo>
                    <a:pt x="348796" y="541079"/>
                  </a:moveTo>
                  <a:lnTo>
                    <a:pt x="349175" y="553592"/>
                  </a:lnTo>
                  <a:lnTo>
                    <a:pt x="358775" y="558647"/>
                  </a:lnTo>
                  <a:lnTo>
                    <a:pt x="349503" y="564464"/>
                  </a:lnTo>
                  <a:lnTo>
                    <a:pt x="355552" y="564464"/>
                  </a:lnTo>
                  <a:lnTo>
                    <a:pt x="361188" y="560908"/>
                  </a:lnTo>
                  <a:lnTo>
                    <a:pt x="348796" y="541079"/>
                  </a:lnTo>
                  <a:close/>
                </a:path>
                <a:path w="362585" h="575310">
                  <a:moveTo>
                    <a:pt x="10667" y="0"/>
                  </a:moveTo>
                  <a:lnTo>
                    <a:pt x="0" y="6731"/>
                  </a:lnTo>
                  <a:lnTo>
                    <a:pt x="338096" y="547759"/>
                  </a:lnTo>
                  <a:lnTo>
                    <a:pt x="349175" y="553592"/>
                  </a:lnTo>
                  <a:lnTo>
                    <a:pt x="348796" y="541079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937630" y="5805322"/>
            <a:ext cx="906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rlito"/>
                <a:cs typeface="Carlito"/>
              </a:rPr>
              <a:t>F</a:t>
            </a:r>
            <a:r>
              <a:rPr sz="1800" dirty="0">
                <a:latin typeface="Carlito"/>
                <a:cs typeface="Carlito"/>
              </a:rPr>
              <a:t>e</a:t>
            </a:r>
            <a:r>
              <a:rPr sz="1800" spc="5" dirty="0">
                <a:latin typeface="Carlito"/>
                <a:cs typeface="Carlito"/>
              </a:rPr>
              <a:t>e</a:t>
            </a:r>
            <a:r>
              <a:rPr sz="1800" spc="-5" dirty="0">
                <a:latin typeface="Carlito"/>
                <a:cs typeface="Carlito"/>
              </a:rPr>
              <a:t>d</a:t>
            </a:r>
            <a:r>
              <a:rPr sz="1800" dirty="0">
                <a:latin typeface="Carlito"/>
                <a:cs typeface="Carlito"/>
              </a:rPr>
              <a:t>back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96920" y="210438"/>
            <a:ext cx="35521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4094" marR="5080" indent="-100203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Arial"/>
                <a:cs typeface="Arial"/>
              </a:rPr>
              <a:t>Communica</a:t>
            </a:r>
            <a:r>
              <a:rPr sz="4000" b="0" spc="5" dirty="0">
                <a:latin typeface="Arial"/>
                <a:cs typeface="Arial"/>
              </a:rPr>
              <a:t>t</a:t>
            </a:r>
            <a:r>
              <a:rPr sz="4000" b="0" spc="-5" dirty="0">
                <a:latin typeface="Arial"/>
                <a:cs typeface="Arial"/>
              </a:rPr>
              <a:t>ion  Barrier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8800" y="292430"/>
            <a:ext cx="35490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3460" marR="5080" indent="-1001394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Co</a:t>
            </a:r>
            <a:r>
              <a:rPr sz="4000" b="0" spc="-25" dirty="0">
                <a:solidFill>
                  <a:srgbClr val="205868"/>
                </a:solidFill>
                <a:latin typeface="Arial"/>
                <a:cs typeface="Arial"/>
              </a:rPr>
              <a:t>m</a:t>
            </a: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mu</a:t>
            </a:r>
            <a:r>
              <a:rPr sz="4000" b="0" spc="-20" dirty="0">
                <a:solidFill>
                  <a:srgbClr val="205868"/>
                </a:solidFill>
                <a:latin typeface="Arial"/>
                <a:cs typeface="Arial"/>
              </a:rPr>
              <a:t>n</a:t>
            </a: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ication  Barrier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1870710"/>
            <a:ext cx="36849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5600" algn="l"/>
                <a:tab pos="1967864" algn="l"/>
                <a:tab pos="2504440" algn="l"/>
              </a:tabLst>
            </a:pP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Barrier	–	</a:t>
            </a: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Reason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03852" y="1870710"/>
            <a:ext cx="4444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99870" algn="l"/>
                <a:tab pos="2263775" algn="l"/>
              </a:tabLst>
            </a:pP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behind	an	</a:t>
            </a: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un-effective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434"/>
              </a:spcBef>
            </a:pPr>
            <a:r>
              <a:rPr spc="-5" dirty="0"/>
              <a:t>communication.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Wingdings"/>
              <a:buChar char=""/>
              <a:tabLst>
                <a:tab pos="355600" algn="l"/>
              </a:tabLst>
            </a:pPr>
            <a:r>
              <a:rPr spc="-5" dirty="0"/>
              <a:t>Types of Communication</a:t>
            </a:r>
            <a:r>
              <a:rPr spc="30" dirty="0"/>
              <a:t> </a:t>
            </a:r>
            <a:r>
              <a:rPr spc="-10" dirty="0"/>
              <a:t>Barrier.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Courier New"/>
              <a:buChar char="o"/>
              <a:tabLst>
                <a:tab pos="355600" algn="l"/>
              </a:tabLst>
            </a:pPr>
            <a:r>
              <a:rPr spc="-10" dirty="0">
                <a:solidFill>
                  <a:srgbClr val="00AF50"/>
                </a:solidFill>
              </a:rPr>
              <a:t>Semantic</a:t>
            </a:r>
            <a:r>
              <a:rPr spc="10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Barrier</a:t>
            </a: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Courier New"/>
              <a:buChar char="o"/>
              <a:tabLst>
                <a:tab pos="355600" algn="l"/>
              </a:tabLst>
            </a:pPr>
            <a:r>
              <a:rPr spc="-5" dirty="0">
                <a:solidFill>
                  <a:srgbClr val="00AF50"/>
                </a:solidFill>
              </a:rPr>
              <a:t>Physical </a:t>
            </a:r>
            <a:r>
              <a:rPr spc="-10" dirty="0">
                <a:solidFill>
                  <a:srgbClr val="00AF50"/>
                </a:solidFill>
              </a:rPr>
              <a:t>Barrier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Courier New"/>
              <a:buChar char="o"/>
              <a:tabLst>
                <a:tab pos="355600" algn="l"/>
              </a:tabLst>
            </a:pPr>
            <a:r>
              <a:rPr spc="-10" dirty="0">
                <a:solidFill>
                  <a:srgbClr val="00AF50"/>
                </a:solidFill>
              </a:rPr>
              <a:t>Organizational</a:t>
            </a:r>
            <a:r>
              <a:rPr spc="30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Barrier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Courier New"/>
              <a:buChar char="o"/>
              <a:tabLst>
                <a:tab pos="355600" algn="l"/>
              </a:tabLst>
            </a:pPr>
            <a:r>
              <a:rPr spc="-5" dirty="0">
                <a:solidFill>
                  <a:srgbClr val="00AF50"/>
                </a:solidFill>
              </a:rPr>
              <a:t>Emotional</a:t>
            </a:r>
            <a:r>
              <a:rPr spc="10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Barrier</a:t>
            </a: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Courier New"/>
              <a:buChar char="o"/>
              <a:tabLst>
                <a:tab pos="355600" algn="l"/>
              </a:tabLst>
            </a:pPr>
            <a:r>
              <a:rPr spc="-5" dirty="0">
                <a:solidFill>
                  <a:srgbClr val="00AF50"/>
                </a:solidFill>
              </a:rPr>
              <a:t>Personal</a:t>
            </a:r>
            <a:r>
              <a:rPr spc="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Barrier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Courier New"/>
              <a:buChar char="o"/>
              <a:tabLst>
                <a:tab pos="355600" algn="l"/>
              </a:tabLst>
            </a:pPr>
            <a:r>
              <a:rPr spc="-5" dirty="0">
                <a:solidFill>
                  <a:srgbClr val="00AF50"/>
                </a:solidFill>
              </a:rPr>
              <a:t>Technological</a:t>
            </a:r>
            <a:r>
              <a:rPr spc="-20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Barrier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Courier New"/>
              <a:buChar char="o"/>
              <a:tabLst>
                <a:tab pos="355600" algn="l"/>
              </a:tabLst>
            </a:pPr>
            <a:r>
              <a:rPr spc="-5" dirty="0">
                <a:solidFill>
                  <a:srgbClr val="00AF50"/>
                </a:solidFill>
              </a:rPr>
              <a:t>Cultural</a:t>
            </a:r>
            <a:r>
              <a:rPr spc="-10" dirty="0">
                <a:solidFill>
                  <a:srgbClr val="00AF50"/>
                </a:solidFill>
              </a:rPr>
              <a:t> Barrier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3572255" cy="2237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8800" y="292430"/>
            <a:ext cx="35490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405" marR="5080" indent="-5334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Co</a:t>
            </a:r>
            <a:r>
              <a:rPr sz="4000" b="0" spc="-25" dirty="0">
                <a:solidFill>
                  <a:srgbClr val="205868"/>
                </a:solidFill>
                <a:latin typeface="Arial"/>
                <a:cs typeface="Arial"/>
              </a:rPr>
              <a:t>m</a:t>
            </a: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mu</a:t>
            </a:r>
            <a:r>
              <a:rPr sz="4000" b="0" spc="-20" dirty="0">
                <a:solidFill>
                  <a:srgbClr val="205868"/>
                </a:solidFill>
                <a:latin typeface="Arial"/>
                <a:cs typeface="Arial"/>
              </a:rPr>
              <a:t>n</a:t>
            </a: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ication  </a:t>
            </a:r>
            <a:r>
              <a:rPr sz="4000" b="0" spc="-30" dirty="0">
                <a:solidFill>
                  <a:srgbClr val="205868"/>
                </a:solidFill>
                <a:latin typeface="Arial"/>
                <a:cs typeface="Arial"/>
              </a:rPr>
              <a:t>Barrier,</a:t>
            </a:r>
            <a:r>
              <a:rPr sz="4000" b="0" spc="-35" dirty="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4000" b="0" spc="-5" dirty="0">
                <a:solidFill>
                  <a:srgbClr val="205868"/>
                </a:solidFill>
                <a:latin typeface="Arial"/>
                <a:cs typeface="Arial"/>
              </a:rPr>
              <a:t>Cont....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2527249"/>
            <a:ext cx="5484495" cy="3524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9270" indent="-49720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509270" algn="l"/>
                <a:tab pos="509905" algn="l"/>
              </a:tabLst>
            </a:pP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Semantic </a:t>
            </a: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/ </a:t>
            </a: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Language</a:t>
            </a:r>
            <a:r>
              <a:rPr sz="2800" b="1" spc="1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Barrier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5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buFont typeface="Courier New"/>
              <a:buChar char="o"/>
              <a:tabLst>
                <a:tab pos="528320" algn="l"/>
              </a:tabLst>
            </a:pPr>
            <a:r>
              <a:rPr sz="2800" b="1" spc="-10" dirty="0">
                <a:solidFill>
                  <a:srgbClr val="00AF50"/>
                </a:solidFill>
                <a:latin typeface="Comic Sans MS"/>
                <a:cs typeface="Comic Sans MS"/>
              </a:rPr>
              <a:t>Language </a:t>
            </a: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problems</a:t>
            </a:r>
            <a:endParaRPr sz="28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528320" algn="l"/>
              </a:tabLst>
            </a:pP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Poor</a:t>
            </a:r>
            <a:r>
              <a:rPr sz="2800" b="1" spc="-10" dirty="0">
                <a:solidFill>
                  <a:srgbClr val="00AF5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vocabulary</a:t>
            </a:r>
            <a:endParaRPr sz="28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528320" algn="l"/>
              </a:tabLst>
            </a:pP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Poor </a:t>
            </a:r>
            <a:r>
              <a:rPr sz="2800" b="1" spc="-10" dirty="0">
                <a:solidFill>
                  <a:srgbClr val="00AF50"/>
                </a:solidFill>
                <a:latin typeface="Comic Sans MS"/>
                <a:cs typeface="Comic Sans MS"/>
              </a:rPr>
              <a:t>knowledge </a:t>
            </a: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of</a:t>
            </a:r>
            <a:r>
              <a:rPr sz="2800" b="1" spc="5" dirty="0">
                <a:solidFill>
                  <a:srgbClr val="00AF5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grammar</a:t>
            </a:r>
            <a:endParaRPr sz="28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528320" algn="l"/>
              </a:tabLst>
            </a:pP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Poor</a:t>
            </a:r>
            <a:r>
              <a:rPr sz="2800" b="1" dirty="0">
                <a:solidFill>
                  <a:srgbClr val="00AF50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Comic Sans MS"/>
                <a:cs typeface="Comic Sans MS"/>
              </a:rPr>
              <a:t>pronunciation</a:t>
            </a:r>
            <a:endParaRPr sz="28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528320" algn="l"/>
              </a:tabLst>
            </a:pPr>
            <a:r>
              <a:rPr sz="2800" b="1" spc="-5" dirty="0">
                <a:solidFill>
                  <a:srgbClr val="00AF50"/>
                </a:solidFill>
                <a:latin typeface="Comic Sans MS"/>
                <a:cs typeface="Comic Sans MS"/>
              </a:rPr>
              <a:t>Poor handwriting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67" y="78624"/>
            <a:ext cx="3150729" cy="1858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321</Words>
  <Application>Microsoft Office PowerPoint</Application>
  <PresentationFormat>On-screen Show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COMMUNICATION</vt:lpstr>
      <vt:lpstr>What is there in it</vt:lpstr>
      <vt:lpstr>Introduction  Communication</vt:lpstr>
      <vt:lpstr>Communication  Process</vt:lpstr>
      <vt:lpstr>Communication  Process</vt:lpstr>
      <vt:lpstr>Communication  Process</vt:lpstr>
      <vt:lpstr>Communication  Barrier</vt:lpstr>
      <vt:lpstr>Communication  Barrier</vt:lpstr>
      <vt:lpstr>Communication  Barrier, Cont....</vt:lpstr>
      <vt:lpstr>Communication  Barrier, Cont....</vt:lpstr>
      <vt:lpstr>Communication  Barrier, Cont....</vt:lpstr>
      <vt:lpstr>Communication  Barrier, Cont....</vt:lpstr>
      <vt:lpstr>Communication  Barrier, Cont....</vt:lpstr>
      <vt:lpstr>Communication  Barrier, Cont....</vt:lpstr>
      <vt:lpstr>Communication  Barrier, Cont....</vt:lpstr>
      <vt:lpstr>How to overcome  communication Barrier</vt:lpstr>
      <vt:lpstr>Audience Analysis</vt:lpstr>
      <vt:lpstr>Audience Analysis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Library1</dc:creator>
  <cp:lastModifiedBy>Library1</cp:lastModifiedBy>
  <cp:revision>1</cp:revision>
  <dcterms:created xsi:type="dcterms:W3CDTF">2021-02-22T09:39:04Z</dcterms:created>
  <dcterms:modified xsi:type="dcterms:W3CDTF">2021-02-22T09:43:27Z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2016-07-31T00:00:00Z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2021-02-22T00:00:00Z</vt:filetime>
  </property>
</Properties>
</file>