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8" r:id="rId3"/>
    <p:sldId id="257" r:id="rId4"/>
    <p:sldId id="258" r:id="rId5"/>
    <p:sldId id="259" r:id="rId6"/>
    <p:sldId id="260" r:id="rId7"/>
    <p:sldId id="261" r:id="rId8"/>
    <p:sldId id="284" r:id="rId9"/>
    <p:sldId id="285" r:id="rId10"/>
    <p:sldId id="286" r:id="rId11"/>
    <p:sldId id="287"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extLst>
      <p:ext uri="{BB962C8B-B14F-4D97-AF65-F5344CB8AC3E}">
        <p14:creationId xmlns:p14="http://schemas.microsoft.com/office/powerpoint/2010/main" val="52044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913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13965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6443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7457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4"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036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4"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0204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5312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309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717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16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563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0232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3"/>
          <p:cNvSpPr>
            <a:spLocks noGrp="1"/>
          </p:cNvSpPr>
          <p:nvPr>
            <p:ph type="ftr" sz="quarter" idx="11"/>
          </p:nvPr>
        </p:nvSpPr>
        <p:spPr/>
        <p:txBody>
          <a:bodyPr/>
          <a:lstStyle/>
          <a:p>
            <a:endParaRPr lang="en-US">
              <a:solidFill>
                <a:prstClr val="white"/>
              </a:solidFill>
            </a:endParaRPr>
          </a:p>
        </p:txBody>
      </p:sp>
      <p:sp>
        <p:nvSpPr>
          <p:cNvPr id="6" name="Slide Number Placeholder 4"/>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084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2"/>
          <p:cNvSpPr>
            <a:spLocks noGrp="1"/>
          </p:cNvSpPr>
          <p:nvPr>
            <p:ph type="ftr" sz="quarter" idx="11"/>
          </p:nvPr>
        </p:nvSpPr>
        <p:spPr/>
        <p:txBody>
          <a:bodyPr/>
          <a:lstStyle/>
          <a:p>
            <a:endParaRPr lang="en-US">
              <a:solidFill>
                <a:prstClr val="white"/>
              </a:solidFill>
            </a:endParaRPr>
          </a:p>
        </p:txBody>
      </p:sp>
      <p:sp>
        <p:nvSpPr>
          <p:cNvPr id="6" name="Slide Number Placeholder 3"/>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1634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5" name="Footer Placeholder 5"/>
          <p:cNvSpPr>
            <a:spLocks noGrp="1"/>
          </p:cNvSpPr>
          <p:nvPr>
            <p:ph type="ftr" sz="quarter" idx="11"/>
          </p:nvPr>
        </p:nvSpPr>
        <p:spPr/>
        <p:txBody>
          <a:bodyPr/>
          <a:lstStyle/>
          <a:p>
            <a:endParaRPr lang="en-US">
              <a:solidFill>
                <a:prstClr val="white"/>
              </a:solidFill>
            </a:endParaRPr>
          </a:p>
        </p:txBody>
      </p:sp>
      <p:sp>
        <p:nvSpPr>
          <p:cNvPr id="6" name="Slide Number Placeholder 6"/>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223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461B2-76EB-494E-9D44-730116564FA5}" type="datetimeFigureOut">
              <a:rPr lang="en-US" smtClean="0">
                <a:solidFill>
                  <a:prstClr val="white"/>
                </a:solidFill>
              </a:rPr>
              <a:pPr/>
              <a:t>5/3/2020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A3B220BA-7DBC-44E4-9874-F94F929194E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3049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8C4959-BC99-42E0-A4E8-79F8AB830FDE}" type="datetimeFigureOut">
              <a:rPr lang="en-US" smtClean="0"/>
              <a:t>5/3/2020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58D6E2F-DA65-4189-A232-17F0B0734D64}" type="slidenum">
              <a:rPr lang="en-US" smtClean="0"/>
              <a:t>‹#›</a:t>
            </a:fld>
            <a:endParaRPr lang="en-US"/>
          </a:p>
        </p:txBody>
      </p:sp>
    </p:spTree>
    <p:extLst>
      <p:ext uri="{BB962C8B-B14F-4D97-AF65-F5344CB8AC3E}">
        <p14:creationId xmlns:p14="http://schemas.microsoft.com/office/powerpoint/2010/main" val="312808520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Personality Development</a:t>
            </a:r>
            <a:endParaRPr lang="en-US" dirty="0"/>
          </a:p>
        </p:txBody>
      </p:sp>
      <p:sp>
        <p:nvSpPr>
          <p:cNvPr id="3" name="Subtitle 2"/>
          <p:cNvSpPr>
            <a:spLocks noGrp="1"/>
          </p:cNvSpPr>
          <p:nvPr>
            <p:ph type="subTitle" idx="1"/>
          </p:nvPr>
        </p:nvSpPr>
        <p:spPr/>
        <p:txBody>
          <a:bodyPr>
            <a:normAutofit/>
          </a:bodyPr>
          <a:lstStyle/>
          <a:p>
            <a:pPr algn="r"/>
            <a:r>
              <a:rPr lang="en-US" sz="4400" dirty="0" smtClean="0"/>
              <a:t>       SAROSH</a:t>
            </a:r>
            <a:endParaRPr lang="en-US" sz="4400" dirty="0"/>
          </a:p>
        </p:txBody>
      </p:sp>
    </p:spTree>
    <p:extLst>
      <p:ext uri="{BB962C8B-B14F-4D97-AF65-F5344CB8AC3E}">
        <p14:creationId xmlns:p14="http://schemas.microsoft.com/office/powerpoint/2010/main" val="410773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524000" y="0"/>
            <a:ext cx="91440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Accommodation</a:t>
            </a:r>
            <a:r>
              <a:rPr lang="en-US" altLang="en-US" sz="3600"/>
              <a:t>: </a:t>
            </a:r>
          </a:p>
          <a:p>
            <a:pPr lvl="1" eaLnBrk="1" hangingPunct="1">
              <a:spcBef>
                <a:spcPct val="0"/>
              </a:spcBef>
              <a:buFontTx/>
              <a:buChar char="•"/>
            </a:pPr>
            <a:endParaRPr lang="en-US" altLang="en-US" sz="3000">
              <a:solidFill>
                <a:schemeClr val="folHlink"/>
              </a:solidFill>
            </a:endParaRPr>
          </a:p>
          <a:p>
            <a:pPr lvl="1" eaLnBrk="1" hangingPunct="1">
              <a:spcBef>
                <a:spcPct val="0"/>
              </a:spcBef>
              <a:buFontTx/>
              <a:buChar char="•"/>
            </a:pPr>
            <a:r>
              <a:rPr lang="en-US" altLang="en-US" sz="3000">
                <a:solidFill>
                  <a:schemeClr val="folHlink"/>
                </a:solidFill>
              </a:rPr>
              <a:t>When there’s an inconsistency between the learner’s cognitive structure &amp; the thing being learned the child will reorganize their thoughts</a:t>
            </a:r>
          </a:p>
          <a:p>
            <a:pPr lvl="1" eaLnBrk="1" hangingPunct="1">
              <a:spcBef>
                <a:spcPct val="0"/>
              </a:spcBef>
              <a:buFontTx/>
              <a:buChar char="•"/>
            </a:pPr>
            <a:endParaRPr lang="en-US" altLang="en-US" sz="3000">
              <a:solidFill>
                <a:schemeClr val="folHlink"/>
              </a:solidFill>
            </a:endParaRPr>
          </a:p>
          <a:p>
            <a:pPr lvl="1" eaLnBrk="1" hangingPunct="1">
              <a:spcBef>
                <a:spcPct val="0"/>
              </a:spcBef>
              <a:buFontTx/>
              <a:buChar char="•"/>
            </a:pPr>
            <a:r>
              <a:rPr lang="en-US" altLang="en-US" sz="3000">
                <a:solidFill>
                  <a:schemeClr val="folHlink"/>
                </a:solidFill>
              </a:rPr>
              <a:t>Involves existing mental structure to explain new experiences</a:t>
            </a:r>
          </a:p>
          <a:p>
            <a:pPr lvl="1" eaLnBrk="1" hangingPunct="1">
              <a:spcBef>
                <a:spcPct val="0"/>
              </a:spcBef>
              <a:buFontTx/>
              <a:buChar char="•"/>
            </a:pPr>
            <a:endParaRPr lang="en-US" altLang="en-US" sz="3000">
              <a:solidFill>
                <a:schemeClr val="folHlink"/>
              </a:solidFill>
            </a:endParaRPr>
          </a:p>
          <a:p>
            <a:pPr lvl="1" eaLnBrk="1" hangingPunct="1">
              <a:spcBef>
                <a:spcPct val="0"/>
              </a:spcBef>
              <a:buFontTx/>
              <a:buChar char="•"/>
            </a:pPr>
            <a:endParaRPr lang="en-US" altLang="en-US" sz="3000">
              <a:solidFill>
                <a:schemeClr val="folHlink"/>
              </a:solidFill>
            </a:endParaRPr>
          </a:p>
          <a:p>
            <a:pPr lvl="1" eaLnBrk="1" hangingPunct="1">
              <a:spcBef>
                <a:spcPct val="0"/>
              </a:spcBef>
              <a:buFontTx/>
              <a:buChar char="•"/>
            </a:pPr>
            <a:endParaRPr lang="en-US" altLang="en-US" sz="3000">
              <a:solidFill>
                <a:schemeClr val="folHlink"/>
              </a:solidFill>
            </a:endParaRPr>
          </a:p>
          <a:p>
            <a:pPr lvl="1" eaLnBrk="1" hangingPunct="1">
              <a:spcBef>
                <a:spcPct val="0"/>
              </a:spcBef>
              <a:buFontTx/>
              <a:buChar char="•"/>
            </a:pPr>
            <a:endParaRPr lang="en-US" altLang="en-US" sz="3000">
              <a:solidFill>
                <a:schemeClr val="folHlink"/>
              </a:solidFill>
            </a:endParaRPr>
          </a:p>
          <a:p>
            <a:pPr lvl="1" eaLnBrk="1" hangingPunct="1">
              <a:spcBef>
                <a:spcPct val="0"/>
              </a:spcBef>
              <a:buFontTx/>
              <a:buChar char="•"/>
            </a:pPr>
            <a:endParaRPr lang="en-US" altLang="en-US" sz="3000">
              <a:solidFill>
                <a:schemeClr val="folHlink"/>
              </a:solidFill>
            </a:endParaRPr>
          </a:p>
          <a:p>
            <a:pPr lvl="1" eaLnBrk="1" hangingPunct="1">
              <a:spcBef>
                <a:spcPct val="0"/>
              </a:spcBef>
              <a:buFontTx/>
              <a:buChar char="•"/>
            </a:pPr>
            <a:endParaRPr lang="en-US" altLang="en-US" sz="3000">
              <a:solidFill>
                <a:schemeClr val="folHlink"/>
              </a:solidFill>
            </a:endParaRPr>
          </a:p>
        </p:txBody>
      </p:sp>
    </p:spTree>
    <p:extLst>
      <p:ext uri="{BB962C8B-B14F-4D97-AF65-F5344CB8AC3E}">
        <p14:creationId xmlns:p14="http://schemas.microsoft.com/office/powerpoint/2010/main" val="204562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7" descr="Photograph:Bernese mountain 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41148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Image result for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32004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19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box(in)">
                                      <p:cBhvr>
                                        <p:cTn id="7"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Times New Roman" pitchFamily="18" charset="0"/>
                <a:cs typeface="Times New Roman" pitchFamily="18" charset="0"/>
              </a:rPr>
              <a:t>Piaget’s theory of cognitive development </a:t>
            </a:r>
          </a:p>
        </p:txBody>
      </p:sp>
      <p:sp>
        <p:nvSpPr>
          <p:cNvPr id="3" name="Content Placeholder 2"/>
          <p:cNvSpPr>
            <a:spLocks noGrp="1"/>
          </p:cNvSpPr>
          <p:nvPr>
            <p:ph idx="1"/>
          </p:nvPr>
        </p:nvSpPr>
        <p:spPr>
          <a:xfrm>
            <a:off x="1828800" y="1600201"/>
            <a:ext cx="8382000" cy="4525963"/>
          </a:xfrm>
        </p:spPr>
        <p:txBody>
          <a:bodyPr>
            <a:normAutofit fontScale="92500"/>
          </a:bodyPr>
          <a:lstStyle/>
          <a:p>
            <a:pPr algn="just"/>
            <a:r>
              <a:rPr lang="en-US" sz="3500" dirty="0">
                <a:latin typeface="Times New Roman" pitchFamily="18" charset="0"/>
                <a:cs typeface="Times New Roman" pitchFamily="18" charset="0"/>
              </a:rPr>
              <a:t>Piaget proposed that youngsters progress through four major stages of cognitive development, which are characterized by fundamentally different thought processes: </a:t>
            </a:r>
          </a:p>
          <a:p>
            <a:pPr algn="just">
              <a:buNone/>
            </a:pPr>
            <a:r>
              <a:rPr lang="en-US" sz="3500" dirty="0">
                <a:latin typeface="Times New Roman" pitchFamily="18" charset="0"/>
                <a:cs typeface="Times New Roman" pitchFamily="18" charset="0"/>
              </a:rPr>
              <a:t>(1) the </a:t>
            </a:r>
            <a:r>
              <a:rPr lang="en-US" sz="3500" dirty="0" err="1">
                <a:latin typeface="Times New Roman" pitchFamily="18" charset="0"/>
                <a:cs typeface="Times New Roman" pitchFamily="18" charset="0"/>
              </a:rPr>
              <a:t>sensorimotor</a:t>
            </a:r>
            <a:r>
              <a:rPr lang="en-US" sz="3500" dirty="0">
                <a:latin typeface="Times New Roman" pitchFamily="18" charset="0"/>
                <a:cs typeface="Times New Roman" pitchFamily="18" charset="0"/>
              </a:rPr>
              <a:t> period (birth to age 2)</a:t>
            </a:r>
          </a:p>
          <a:p>
            <a:pPr algn="just">
              <a:buNone/>
            </a:pPr>
            <a:r>
              <a:rPr lang="en-US" sz="3500" dirty="0">
                <a:latin typeface="Times New Roman" pitchFamily="18" charset="0"/>
                <a:cs typeface="Times New Roman" pitchFamily="18" charset="0"/>
              </a:rPr>
              <a:t> (2) the preoperational period (ages 2 to 7)</a:t>
            </a:r>
          </a:p>
          <a:p>
            <a:pPr algn="just">
              <a:buNone/>
            </a:pPr>
            <a:r>
              <a:rPr lang="en-US" sz="3500" dirty="0">
                <a:latin typeface="Times New Roman" pitchFamily="18" charset="0"/>
                <a:cs typeface="Times New Roman" pitchFamily="18" charset="0"/>
              </a:rPr>
              <a:t>(3) the concrete operational period (ages 7 to 12)</a:t>
            </a:r>
          </a:p>
          <a:p>
            <a:pPr algn="just">
              <a:buNone/>
            </a:pPr>
            <a:r>
              <a:rPr lang="en-US" sz="3500" dirty="0">
                <a:latin typeface="Times New Roman" pitchFamily="18" charset="0"/>
                <a:cs typeface="Times New Roman" pitchFamily="18" charset="0"/>
              </a:rPr>
              <a:t>(4) the formal operational period (age 12 onward)</a:t>
            </a:r>
          </a:p>
        </p:txBody>
      </p:sp>
    </p:spTree>
    <p:extLst>
      <p:ext uri="{BB962C8B-B14F-4D97-AF65-F5344CB8AC3E}">
        <p14:creationId xmlns:p14="http://schemas.microsoft.com/office/powerpoint/2010/main" val="257084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a:latin typeface="Times New Roman" pitchFamily="18" charset="0"/>
                <a:cs typeface="Times New Roman" pitchFamily="18" charset="0"/>
              </a:rPr>
              <a:t>Sensorimotor</a:t>
            </a:r>
            <a:r>
              <a:rPr lang="en-US" sz="4400" dirty="0">
                <a:latin typeface="Times New Roman" pitchFamily="18" charset="0"/>
                <a:cs typeface="Times New Roman" pitchFamily="18" charset="0"/>
              </a:rPr>
              <a:t> Stage (birth to 2)</a:t>
            </a:r>
          </a:p>
        </p:txBody>
      </p:sp>
      <p:sp>
        <p:nvSpPr>
          <p:cNvPr id="3" name="Content Placeholder 2"/>
          <p:cNvSpPr>
            <a:spLocks noGrp="1"/>
          </p:cNvSpPr>
          <p:nvPr>
            <p:ph idx="1"/>
          </p:nvPr>
        </p:nvSpPr>
        <p:spPr>
          <a:xfrm>
            <a:off x="1981200" y="1371601"/>
            <a:ext cx="8229600" cy="4754563"/>
          </a:xfrm>
        </p:spPr>
        <p:txBody>
          <a:bodyPr>
            <a:noAutofit/>
          </a:bodyPr>
          <a:lstStyle/>
          <a:p>
            <a:pPr algn="just"/>
            <a:r>
              <a:rPr lang="en-US" sz="3200" dirty="0">
                <a:latin typeface="Times New Roman" pitchFamily="18" charset="0"/>
                <a:cs typeface="Times New Roman" pitchFamily="18" charset="0"/>
              </a:rPr>
              <a:t>During the </a:t>
            </a:r>
            <a:r>
              <a:rPr lang="en-US" sz="3200" dirty="0" err="1">
                <a:latin typeface="Times New Roman" pitchFamily="18" charset="0"/>
                <a:cs typeface="Times New Roman" pitchFamily="18" charset="0"/>
              </a:rPr>
              <a:t>sensorimotor</a:t>
            </a:r>
            <a:r>
              <a:rPr lang="en-US" sz="3200" dirty="0">
                <a:latin typeface="Times New Roman" pitchFamily="18" charset="0"/>
                <a:cs typeface="Times New Roman" pitchFamily="18" charset="0"/>
              </a:rPr>
              <a:t> stage , children base their understanding of the world primarily on touching, sucking, chewing, shaking, and manipulating objects.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In the initial part of the stage, children have relatively little competence in representing the environment by using images, language, or other kinds of symbols.</a:t>
            </a:r>
          </a:p>
        </p:txBody>
      </p:sp>
    </p:spTree>
    <p:extLst>
      <p:ext uri="{BB962C8B-B14F-4D97-AF65-F5344CB8AC3E}">
        <p14:creationId xmlns:p14="http://schemas.microsoft.com/office/powerpoint/2010/main" val="29040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2001"/>
            <a:ext cx="8229600" cy="5364163"/>
          </a:xfrm>
        </p:spPr>
        <p:txBody>
          <a:bodyPr>
            <a:noAutofit/>
          </a:bodyPr>
          <a:lstStyle/>
          <a:p>
            <a:pPr algn="just"/>
            <a:r>
              <a:rPr lang="en-US" sz="3200" dirty="0">
                <a:latin typeface="Times New Roman" pitchFamily="18" charset="0"/>
                <a:cs typeface="Times New Roman" pitchFamily="18" charset="0"/>
              </a:rPr>
              <a:t>Consequently, infants lack what Piaget calls “</a:t>
            </a:r>
            <a:r>
              <a:rPr lang="en-US" sz="3200" i="1" dirty="0">
                <a:latin typeface="Times New Roman" pitchFamily="18" charset="0"/>
                <a:cs typeface="Times New Roman" pitchFamily="18" charset="0"/>
              </a:rPr>
              <a:t>object permanence”</a:t>
            </a:r>
            <a:r>
              <a:rPr lang="en-US" sz="3200" dirty="0">
                <a:latin typeface="Times New Roman" pitchFamily="18" charset="0"/>
                <a:cs typeface="Times New Roman" pitchFamily="18" charset="0"/>
              </a:rPr>
              <a:t>, the awareness that objects and people continue to exist even if they are out of sight.</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EXAMPLE</a:t>
            </a:r>
          </a:p>
          <a:p>
            <a:pPr algn="just"/>
            <a:r>
              <a:rPr lang="en-US" sz="3200" dirty="0">
                <a:latin typeface="Times New Roman" pitchFamily="18" charset="0"/>
                <a:cs typeface="Times New Roman" pitchFamily="18" charset="0"/>
              </a:rPr>
              <a:t>we can observe their reactions when a toy they are playing with is hidden under a blanket. Until the age of about 9 months, children will make no attempt to find the hidden toy. </a:t>
            </a:r>
          </a:p>
        </p:txBody>
      </p:sp>
    </p:spTree>
    <p:extLst>
      <p:ext uri="{BB962C8B-B14F-4D97-AF65-F5344CB8AC3E}">
        <p14:creationId xmlns:p14="http://schemas.microsoft.com/office/powerpoint/2010/main" val="275009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1"/>
            <a:ext cx="8229600" cy="5135563"/>
          </a:xfrm>
        </p:spPr>
        <p:txBody>
          <a:bodyPr/>
          <a:lstStyle/>
          <a:p>
            <a:pPr algn="just"/>
            <a:r>
              <a:rPr lang="en-US" sz="3200" dirty="0">
                <a:latin typeface="Times New Roman" pitchFamily="18" charset="0"/>
                <a:cs typeface="Times New Roman" pitchFamily="18" charset="0"/>
              </a:rPr>
              <a:t>However, soon after that age (9 months) they will begin an active search for the missing object, indicating that they have developed a mental representation of the toy (object permanence).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Object permanence, then, is a critical development during the </a:t>
            </a:r>
            <a:r>
              <a:rPr lang="en-US" sz="3200" dirty="0" err="1">
                <a:latin typeface="Times New Roman" pitchFamily="18" charset="0"/>
                <a:cs typeface="Times New Roman" pitchFamily="18" charset="0"/>
              </a:rPr>
              <a:t>sensorimotor</a:t>
            </a:r>
            <a:r>
              <a:rPr lang="en-US" sz="3200" dirty="0">
                <a:latin typeface="Times New Roman" pitchFamily="18" charset="0"/>
                <a:cs typeface="Times New Roman" pitchFamily="18" charset="0"/>
              </a:rPr>
              <a:t> stage.</a:t>
            </a:r>
          </a:p>
          <a:p>
            <a:endParaRPr lang="en-US" dirty="0"/>
          </a:p>
        </p:txBody>
      </p:sp>
    </p:spTree>
    <p:extLst>
      <p:ext uri="{BB962C8B-B14F-4D97-AF65-F5344CB8AC3E}">
        <p14:creationId xmlns:p14="http://schemas.microsoft.com/office/powerpoint/2010/main" val="314410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Times New Roman" pitchFamily="18" charset="0"/>
                <a:cs typeface="Times New Roman" pitchFamily="18" charset="0"/>
              </a:rPr>
              <a:t>Preoperational stage (2 to 7)</a:t>
            </a:r>
          </a:p>
        </p:txBody>
      </p:sp>
      <p:sp>
        <p:nvSpPr>
          <p:cNvPr id="3" name="Content Placeholder 2"/>
          <p:cNvSpPr>
            <a:spLocks noGrp="1"/>
          </p:cNvSpPr>
          <p:nvPr>
            <p:ph idx="1"/>
          </p:nvPr>
        </p:nvSpPr>
        <p:spPr>
          <a:xfrm>
            <a:off x="1981200" y="2133600"/>
            <a:ext cx="8229600" cy="4321208"/>
          </a:xfrm>
        </p:spPr>
        <p:txBody>
          <a:bodyPr>
            <a:normAutofit/>
          </a:bodyPr>
          <a:lstStyle/>
          <a:p>
            <a:pPr algn="just"/>
            <a:r>
              <a:rPr lang="en-US" sz="3200" dirty="0">
                <a:latin typeface="Times New Roman" pitchFamily="18" charset="0"/>
                <a:cs typeface="Times New Roman" pitchFamily="18" charset="0"/>
              </a:rPr>
              <a:t>Children gradually improve in their use of mental images. Although progress in symbolic thought continues, Piaget emphasized the shortcomings in preoperational thought.</a:t>
            </a:r>
          </a:p>
        </p:txBody>
      </p:sp>
    </p:spTree>
    <p:extLst>
      <p:ext uri="{BB962C8B-B14F-4D97-AF65-F5344CB8AC3E}">
        <p14:creationId xmlns:p14="http://schemas.microsoft.com/office/powerpoint/2010/main" val="189145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229600" cy="5769008"/>
          </a:xfrm>
        </p:spPr>
        <p:txBody>
          <a:bodyPr/>
          <a:lstStyle/>
          <a:p>
            <a:pPr algn="just"/>
            <a:r>
              <a:rPr lang="en-US" sz="3200" dirty="0">
                <a:latin typeface="Times New Roman" pitchFamily="18" charset="0"/>
                <a:cs typeface="Times New Roman" pitchFamily="18" charset="0"/>
              </a:rPr>
              <a:t>Because they had not yet mastered the principle of conservation.</a:t>
            </a:r>
          </a:p>
          <a:p>
            <a:pPr algn="just"/>
            <a:endParaRPr lang="en-US" sz="3200" dirty="0">
              <a:latin typeface="Times New Roman" pitchFamily="18" charset="0"/>
              <a:cs typeface="Times New Roman" pitchFamily="18" charset="0"/>
            </a:endParaRPr>
          </a:p>
          <a:p>
            <a:pPr algn="just"/>
            <a:r>
              <a:rPr lang="en-US" sz="3200" i="1" dirty="0">
                <a:latin typeface="Times New Roman" pitchFamily="18" charset="0"/>
                <a:cs typeface="Times New Roman" pitchFamily="18" charset="0"/>
              </a:rPr>
              <a:t>“Conservation” </a:t>
            </a:r>
            <a:r>
              <a:rPr lang="en-US" sz="3200" dirty="0">
                <a:latin typeface="Times New Roman" pitchFamily="18" charset="0"/>
                <a:cs typeface="Times New Roman" pitchFamily="18" charset="0"/>
              </a:rPr>
              <a:t>is the awareness that physical quantities remain constant in spite of changes in their shape or appearance.</a:t>
            </a:r>
          </a:p>
          <a:p>
            <a:pPr algn="just">
              <a:buNone/>
            </a:pP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OR</a:t>
            </a:r>
          </a:p>
          <a:p>
            <a:pPr algn="just"/>
            <a:r>
              <a:rPr lang="en-US" sz="3200" i="1" dirty="0">
                <a:latin typeface="Times New Roman" pitchFamily="18" charset="0"/>
                <a:cs typeface="Times New Roman" pitchFamily="18" charset="0"/>
              </a:rPr>
              <a:t>“Conservation” </a:t>
            </a:r>
            <a:r>
              <a:rPr lang="en-US" sz="3200" dirty="0">
                <a:latin typeface="Times New Roman" pitchFamily="18" charset="0"/>
                <a:cs typeface="Times New Roman" pitchFamily="18" charset="0"/>
              </a:rPr>
              <a:t>is the knowledge that quantity is unrelated to the arrangement and physical appearance of objects.</a:t>
            </a:r>
          </a:p>
          <a:p>
            <a:endParaRPr lang="en-US" dirty="0"/>
          </a:p>
        </p:txBody>
      </p:sp>
    </p:spTree>
    <p:extLst>
      <p:ext uri="{BB962C8B-B14F-4D97-AF65-F5344CB8AC3E}">
        <p14:creationId xmlns:p14="http://schemas.microsoft.com/office/powerpoint/2010/main" val="383396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52600"/>
            <a:ext cx="8229600" cy="4702208"/>
          </a:xfrm>
        </p:spPr>
        <p:txBody>
          <a:bodyPr/>
          <a:lstStyle/>
          <a:p>
            <a:pPr algn="just"/>
            <a:r>
              <a:rPr lang="en-US" sz="3200" dirty="0">
                <a:latin typeface="Times New Roman" pitchFamily="18" charset="0"/>
                <a:cs typeface="Times New Roman" pitchFamily="18" charset="0"/>
              </a:rPr>
              <a:t>Children who have not mastered this concept do not know that the amount, volume, or length of an object does not change when its shape or configuration changes. </a:t>
            </a:r>
          </a:p>
          <a:p>
            <a:pPr algn="just">
              <a:buNone/>
            </a:pPr>
            <a:endParaRPr lang="en-US"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7042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Example </a:t>
            </a:r>
            <a:endParaRPr lang="en-US" dirty="0"/>
          </a:p>
        </p:txBody>
      </p:sp>
      <p:sp>
        <p:nvSpPr>
          <p:cNvPr id="3" name="Content Placeholder 2"/>
          <p:cNvSpPr>
            <a:spLocks noGrp="1"/>
          </p:cNvSpPr>
          <p:nvPr>
            <p:ph idx="1"/>
          </p:nvPr>
        </p:nvSpPr>
        <p:spPr>
          <a:xfrm>
            <a:off x="1981200" y="1600200"/>
            <a:ext cx="8229600" cy="4854608"/>
          </a:xfrm>
        </p:spPr>
        <p:txBody>
          <a:bodyPr>
            <a:noAutofit/>
          </a:bodyPr>
          <a:lstStyle/>
          <a:p>
            <a:pPr algn="just"/>
            <a:r>
              <a:rPr lang="en-US" sz="3200" dirty="0">
                <a:latin typeface="Times New Roman" pitchFamily="18" charset="0"/>
                <a:cs typeface="Times New Roman" pitchFamily="18" charset="0"/>
              </a:rPr>
              <a:t>Suppose you had two drinking glasses of different shapes—one short and broad and one tall and thin. Now imagine that you filled the short, broad one with soda about halfway and then poured the liquid from that glass into the tall one. The soda would appear to fill about three-quarters of the second glass. If someone asked you whether there was more soda in the second glass than there had been in the first, what would you say?</a:t>
            </a:r>
          </a:p>
        </p:txBody>
      </p:sp>
    </p:spTree>
    <p:extLst>
      <p:ext uri="{BB962C8B-B14F-4D97-AF65-F5344CB8AC3E}">
        <p14:creationId xmlns:p14="http://schemas.microsoft.com/office/powerpoint/2010/main" val="105132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Personality</a:t>
            </a:r>
          </a:p>
        </p:txBody>
      </p:sp>
      <p:sp>
        <p:nvSpPr>
          <p:cNvPr id="3" name="Content Placeholder 2"/>
          <p:cNvSpPr>
            <a:spLocks noGrp="1"/>
          </p:cNvSpPr>
          <p:nvPr>
            <p:ph idx="1"/>
          </p:nvPr>
        </p:nvSpPr>
        <p:spPr/>
        <p:txBody>
          <a:bodyPr/>
          <a:lstStyle/>
          <a:p>
            <a:pPr algn="just"/>
            <a:r>
              <a:rPr lang="en-US" dirty="0"/>
              <a:t>Personality is defined as the characteristic sets of behaviors, cognitions, and emotional patterns that evolve from biological and environmental factors. While there is no generally agreed upon definition of personality, most theories focus on motivation and psychological interactions with one's environment.</a:t>
            </a:r>
            <a:endParaRPr lang="en-US" dirty="0"/>
          </a:p>
        </p:txBody>
      </p:sp>
    </p:spTree>
    <p:extLst>
      <p:ext uri="{BB962C8B-B14F-4D97-AF65-F5344CB8AC3E}">
        <p14:creationId xmlns:p14="http://schemas.microsoft.com/office/powerpoint/2010/main" val="89125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2001"/>
            <a:ext cx="8229600" cy="5364163"/>
          </a:xfrm>
        </p:spPr>
        <p:txBody>
          <a:bodyPr>
            <a:normAutofit/>
          </a:bodyPr>
          <a:lstStyle/>
          <a:p>
            <a:pPr algn="just"/>
            <a:r>
              <a:rPr lang="en-US" sz="3200" dirty="0">
                <a:latin typeface="Times New Roman" pitchFamily="18" charset="0"/>
                <a:cs typeface="Times New Roman" pitchFamily="18" charset="0"/>
              </a:rPr>
              <a:t>You might think that such a simple question hardly deserves an answer; of course, there is no difference in the amount of soda in the two glasses.</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However, most 4-year-olds would be likely to say that there is more soda in the second glass. If you then poured the soda back into the short glass, they would say there is now less soda than there was in the taller glass.</a:t>
            </a:r>
          </a:p>
          <a:p>
            <a:endParaRPr lang="en-US" dirty="0"/>
          </a:p>
        </p:txBody>
      </p:sp>
    </p:spTree>
    <p:extLst>
      <p:ext uri="{BB962C8B-B14F-4D97-AF65-F5344CB8AC3E}">
        <p14:creationId xmlns:p14="http://schemas.microsoft.com/office/powerpoint/2010/main" val="142141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0"/>
            <a:ext cx="8229600" cy="5616608"/>
          </a:xfrm>
        </p:spPr>
        <p:txBody>
          <a:bodyPr>
            <a:normAutofit/>
          </a:bodyPr>
          <a:lstStyle/>
          <a:p>
            <a:pPr algn="just"/>
            <a:r>
              <a:rPr lang="en-US" sz="3200" dirty="0">
                <a:latin typeface="Times New Roman" pitchFamily="18" charset="0"/>
                <a:cs typeface="Times New Roman" pitchFamily="18" charset="0"/>
              </a:rPr>
              <a:t>Children who do not understand the principle of conservation invariably state that the amount of liquid changes as it is poured back and forth.</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They cannot comprehend that a transformation in appearance does not imply a transformation in amount.</a:t>
            </a:r>
          </a:p>
          <a:p>
            <a:endParaRPr lang="en-US" sz="3200" dirty="0"/>
          </a:p>
        </p:txBody>
      </p:sp>
    </p:spTree>
    <p:extLst>
      <p:ext uri="{BB962C8B-B14F-4D97-AF65-F5344CB8AC3E}">
        <p14:creationId xmlns:p14="http://schemas.microsoft.com/office/powerpoint/2010/main" val="227433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1"/>
            <a:ext cx="8229600" cy="5516563"/>
          </a:xfrm>
        </p:spPr>
        <p:txBody>
          <a:bodyPr>
            <a:normAutofit/>
          </a:bodyPr>
          <a:lstStyle/>
          <a:p>
            <a:pPr algn="just"/>
            <a:r>
              <a:rPr lang="en-US" sz="3200" dirty="0">
                <a:latin typeface="Times New Roman" pitchFamily="18" charset="0"/>
                <a:cs typeface="Times New Roman" pitchFamily="18" charset="0"/>
              </a:rPr>
              <a:t>According to Piaget, their inability To understand conservation is caused by some basic flaws in preoperational thinking. </a:t>
            </a:r>
          </a:p>
          <a:p>
            <a:pPr algn="just"/>
            <a:r>
              <a:rPr lang="en-US" sz="3200" dirty="0">
                <a:latin typeface="Times New Roman" pitchFamily="18" charset="0"/>
                <a:cs typeface="Times New Roman" pitchFamily="18" charset="0"/>
              </a:rPr>
              <a:t>These flaws include :</a:t>
            </a:r>
          </a:p>
          <a:p>
            <a:pPr algn="just"/>
            <a:r>
              <a:rPr lang="en-US" sz="3200" dirty="0" err="1">
                <a:latin typeface="Times New Roman" pitchFamily="18" charset="0"/>
                <a:cs typeface="Times New Roman" pitchFamily="18" charset="0"/>
              </a:rPr>
              <a:t>Centration</a:t>
            </a:r>
            <a:r>
              <a:rPr lang="en-US" sz="3200" dirty="0">
                <a:latin typeface="Times New Roman" pitchFamily="18" charset="0"/>
                <a:cs typeface="Times New Roman" pitchFamily="18" charset="0"/>
              </a:rPr>
              <a:t>, </a:t>
            </a:r>
          </a:p>
          <a:p>
            <a:pPr algn="just"/>
            <a:r>
              <a:rPr lang="en-US" sz="3200" dirty="0">
                <a:latin typeface="Times New Roman" pitchFamily="18" charset="0"/>
                <a:cs typeface="Times New Roman" pitchFamily="18" charset="0"/>
              </a:rPr>
              <a:t>Irreversibility</a:t>
            </a:r>
          </a:p>
          <a:p>
            <a:pPr algn="just"/>
            <a:r>
              <a:rPr lang="en-US" sz="3200" dirty="0">
                <a:latin typeface="Times New Roman" pitchFamily="18" charset="0"/>
                <a:cs typeface="Times New Roman" pitchFamily="18" charset="0"/>
              </a:rPr>
              <a:t>Egocentrism.</a:t>
            </a: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11500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1"/>
            <a:ext cx="8229600" cy="5211763"/>
          </a:xfrm>
        </p:spPr>
        <p:txBody>
          <a:bodyPr>
            <a:noAutofit/>
          </a:bodyPr>
          <a:lstStyle/>
          <a:p>
            <a:pPr algn="just"/>
            <a:r>
              <a:rPr lang="en-US" sz="3200" dirty="0">
                <a:latin typeface="Times New Roman" pitchFamily="18" charset="0"/>
                <a:cs typeface="Times New Roman" pitchFamily="18" charset="0"/>
              </a:rPr>
              <a:t>“</a:t>
            </a:r>
            <a:r>
              <a:rPr lang="en-US" sz="3200" i="1" dirty="0" err="1">
                <a:latin typeface="Times New Roman" pitchFamily="18" charset="0"/>
                <a:cs typeface="Times New Roman" pitchFamily="18" charset="0"/>
              </a:rPr>
              <a:t>Centration</a:t>
            </a:r>
            <a:r>
              <a:rPr lang="en-US" sz="3200" dirty="0">
                <a:latin typeface="Times New Roman" pitchFamily="18" charset="0"/>
                <a:cs typeface="Times New Roman" pitchFamily="18" charset="0"/>
              </a:rPr>
              <a:t>” is the tendency to focus on just one feature of a problem, neglecting other important aspects. </a:t>
            </a:r>
          </a:p>
          <a:p>
            <a:pPr algn="just">
              <a:buNone/>
            </a:pP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When working on the conservation problem with water, preoperational children tend to concentrate on the height of the water while ignoring the width. They have difficulty focusing on several aspects of a problem at once.</a:t>
            </a:r>
          </a:p>
        </p:txBody>
      </p:sp>
    </p:spTree>
    <p:extLst>
      <p:ext uri="{BB962C8B-B14F-4D97-AF65-F5344CB8AC3E}">
        <p14:creationId xmlns:p14="http://schemas.microsoft.com/office/powerpoint/2010/main" val="144678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1"/>
            <a:ext cx="8229600" cy="5135563"/>
          </a:xfrm>
        </p:spPr>
        <p:txBody>
          <a:bodyPr>
            <a:noAutofit/>
          </a:bodyPr>
          <a:lstStyle/>
          <a:p>
            <a:pPr algn="just"/>
            <a:r>
              <a:rPr lang="en-US" sz="3200" i="1" dirty="0">
                <a:latin typeface="Times New Roman" pitchFamily="18" charset="0"/>
                <a:cs typeface="Times New Roman" pitchFamily="18" charset="0"/>
              </a:rPr>
              <a:t>“Irreversibility” </a:t>
            </a:r>
            <a:r>
              <a:rPr lang="en-US" sz="3200" dirty="0">
                <a:latin typeface="Times New Roman" pitchFamily="18" charset="0"/>
                <a:cs typeface="Times New Roman" pitchFamily="18" charset="0"/>
              </a:rPr>
              <a:t>is the inability to envision reversing an action. Preoperational children can’t mentally “undo” something.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For instance, in grappling with the conservation of water, they don’t think about what would happen if the water were poured back from the tall beaker into the original beaker.</a:t>
            </a:r>
          </a:p>
        </p:txBody>
      </p:sp>
    </p:spTree>
    <p:extLst>
      <p:ext uri="{BB962C8B-B14F-4D97-AF65-F5344CB8AC3E}">
        <p14:creationId xmlns:p14="http://schemas.microsoft.com/office/powerpoint/2010/main" val="64799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1"/>
            <a:ext cx="8229600" cy="5287963"/>
          </a:xfrm>
        </p:spPr>
        <p:txBody>
          <a:bodyPr>
            <a:noAutofit/>
          </a:bodyPr>
          <a:lstStyle/>
          <a:p>
            <a:pPr algn="just"/>
            <a:r>
              <a:rPr lang="en-US" sz="3200" i="1" dirty="0">
                <a:latin typeface="Times New Roman" pitchFamily="18" charset="0"/>
                <a:cs typeface="Times New Roman" pitchFamily="18" charset="0"/>
              </a:rPr>
              <a:t>“Egocentrism” </a:t>
            </a:r>
            <a:r>
              <a:rPr lang="en-US" sz="3200" dirty="0">
                <a:latin typeface="Times New Roman" pitchFamily="18" charset="0"/>
                <a:cs typeface="Times New Roman" pitchFamily="18" charset="0"/>
              </a:rPr>
              <a:t>in thinking is characterized by a limited ability to share another person’s viewpoint.</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For instance, if you ask a preoperational girl whether her sister has a sister, she’ll probably say no if they are the only two girls in the family. She’s unable to view sisterhood from her sister’s perspective.</a:t>
            </a:r>
          </a:p>
        </p:txBody>
      </p:sp>
    </p:spTree>
    <p:extLst>
      <p:ext uri="{BB962C8B-B14F-4D97-AF65-F5344CB8AC3E}">
        <p14:creationId xmlns:p14="http://schemas.microsoft.com/office/powerpoint/2010/main" val="176754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Times New Roman" pitchFamily="18" charset="0"/>
                <a:cs typeface="Times New Roman" pitchFamily="18" charset="0"/>
              </a:rPr>
              <a:t>Concrete Operational Stage </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(7 to 12) </a:t>
            </a: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Piaget called this stage “</a:t>
            </a:r>
            <a:r>
              <a:rPr lang="en-US" sz="3200" i="1" dirty="0">
                <a:latin typeface="Times New Roman" pitchFamily="18" charset="0"/>
                <a:cs typeface="Times New Roman" pitchFamily="18" charset="0"/>
              </a:rPr>
              <a:t>concrete operations” </a:t>
            </a:r>
            <a:r>
              <a:rPr lang="en-US" sz="3200" dirty="0">
                <a:latin typeface="Times New Roman" pitchFamily="18" charset="0"/>
                <a:cs typeface="Times New Roman" pitchFamily="18" charset="0"/>
              </a:rPr>
              <a:t>because children can perform operations only on images of tangible objects and actual events.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Among the operations that children master during this stage are reversibility and </a:t>
            </a:r>
            <a:r>
              <a:rPr lang="en-US" sz="3200" dirty="0" err="1">
                <a:latin typeface="Times New Roman" pitchFamily="18" charset="0"/>
                <a:cs typeface="Times New Roman" pitchFamily="18" charset="0"/>
              </a:rPr>
              <a:t>decentration</a:t>
            </a:r>
            <a:r>
              <a:rPr lang="en-US" sz="3200"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46042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1"/>
            <a:ext cx="8229600" cy="5135563"/>
          </a:xfrm>
        </p:spPr>
        <p:txBody>
          <a:bodyPr>
            <a:normAutofit/>
          </a:bodyPr>
          <a:lstStyle/>
          <a:p>
            <a:pPr algn="just"/>
            <a:r>
              <a:rPr lang="en-US" sz="3200" i="1" dirty="0">
                <a:latin typeface="Times New Roman" pitchFamily="18" charset="0"/>
                <a:cs typeface="Times New Roman" pitchFamily="18" charset="0"/>
              </a:rPr>
              <a:t>Reversibility </a:t>
            </a:r>
            <a:r>
              <a:rPr lang="en-US" sz="3200" dirty="0">
                <a:latin typeface="Times New Roman" pitchFamily="18" charset="0"/>
                <a:cs typeface="Times New Roman" pitchFamily="18" charset="0"/>
              </a:rPr>
              <a:t>permits a child to mentally undo an action.</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For example, they can understand that when someone rolls a ball of clay into a long sausage shape, that person can recreate the original ball by reversing the action.</a:t>
            </a:r>
          </a:p>
        </p:txBody>
      </p:sp>
    </p:spTree>
    <p:extLst>
      <p:ext uri="{BB962C8B-B14F-4D97-AF65-F5344CB8AC3E}">
        <p14:creationId xmlns:p14="http://schemas.microsoft.com/office/powerpoint/2010/main" val="3149905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normAutofit lnSpcReduction="10000"/>
          </a:bodyPr>
          <a:lstStyle/>
          <a:p>
            <a:pPr algn="just"/>
            <a:r>
              <a:rPr lang="en-US" sz="3200" i="1" dirty="0">
                <a:latin typeface="Times New Roman" pitchFamily="18" charset="0"/>
                <a:cs typeface="Times New Roman" pitchFamily="18" charset="0"/>
              </a:rPr>
              <a:t>“</a:t>
            </a:r>
            <a:r>
              <a:rPr lang="en-US" sz="3200" i="1" dirty="0" err="1">
                <a:latin typeface="Times New Roman" pitchFamily="18" charset="0"/>
                <a:cs typeface="Times New Roman" pitchFamily="18" charset="0"/>
              </a:rPr>
              <a:t>Decentration</a:t>
            </a:r>
            <a:r>
              <a:rPr lang="en-US" sz="3200" i="1" dirty="0">
                <a:latin typeface="Times New Roman" pitchFamily="18" charset="0"/>
                <a:cs typeface="Times New Roman" pitchFamily="18" charset="0"/>
              </a:rPr>
              <a:t>” a</a:t>
            </a:r>
            <a:r>
              <a:rPr lang="en-US" sz="3200" dirty="0">
                <a:latin typeface="Times New Roman" pitchFamily="18" charset="0"/>
                <a:cs typeface="Times New Roman" pitchFamily="18" charset="0"/>
              </a:rPr>
              <a:t>llows the child to focus on more than one feature of a problem simultaneously.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The newfound ability to coordinate several aspects of a problem helps the child appreciate that there are several ways to look at things.</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This ability in turn leads to a decline in egocentrism and gradual mastery of conservation.</a:t>
            </a:r>
            <a:endParaRPr lang="en-US" dirty="0"/>
          </a:p>
        </p:txBody>
      </p:sp>
    </p:spTree>
    <p:extLst>
      <p:ext uri="{BB962C8B-B14F-4D97-AF65-F5344CB8AC3E}">
        <p14:creationId xmlns:p14="http://schemas.microsoft.com/office/powerpoint/2010/main" val="177092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3001"/>
            <a:ext cx="8229600" cy="4983163"/>
          </a:xfrm>
        </p:spPr>
        <p:txBody>
          <a:bodyPr>
            <a:normAutofit/>
          </a:bodyPr>
          <a:lstStyle/>
          <a:p>
            <a:pPr algn="just"/>
            <a:r>
              <a:rPr lang="en-US" sz="3200" dirty="0">
                <a:latin typeface="Times New Roman" pitchFamily="18" charset="0"/>
                <a:cs typeface="Times New Roman" pitchFamily="18" charset="0"/>
              </a:rPr>
              <a:t>Although children make important advances in their logical capabilities during the concrete operational stage, their thinking still displays one major limitation: They are largely bound to the concrete, physical reality of the world. For the most part, they have difficulty understanding questions of an abstract or hypothetical nature.</a:t>
            </a:r>
          </a:p>
        </p:txBody>
      </p:sp>
    </p:spTree>
    <p:extLst>
      <p:ext uri="{BB962C8B-B14F-4D97-AF65-F5344CB8AC3E}">
        <p14:creationId xmlns:p14="http://schemas.microsoft.com/office/powerpoint/2010/main" val="185117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Developmental psychology</a:t>
            </a:r>
            <a:endParaRPr lang="en-US" dirty="0"/>
          </a:p>
        </p:txBody>
      </p:sp>
      <p:sp>
        <p:nvSpPr>
          <p:cNvPr id="3" name="Content Placeholder 2"/>
          <p:cNvSpPr>
            <a:spLocks noGrp="1"/>
          </p:cNvSpPr>
          <p:nvPr>
            <p:ph idx="1"/>
          </p:nvPr>
        </p:nvSpPr>
        <p:spPr/>
        <p:txBody>
          <a:bodyPr>
            <a:normAutofit/>
          </a:bodyPr>
          <a:lstStyle/>
          <a:p>
            <a:pPr>
              <a:buNone/>
            </a:pPr>
            <a:endParaRPr lang="en-US" dirty="0" smtClean="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The branch of psychology that studies the patterns of growth and change that occur throughout life</a:t>
            </a:r>
            <a:r>
              <a:rPr lang="en-US" sz="3200" dirty="0"/>
              <a:t>.</a:t>
            </a:r>
          </a:p>
        </p:txBody>
      </p:sp>
    </p:spTree>
    <p:extLst>
      <p:ext uri="{BB962C8B-B14F-4D97-AF65-F5344CB8AC3E}">
        <p14:creationId xmlns:p14="http://schemas.microsoft.com/office/powerpoint/2010/main" val="638700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Times New Roman" pitchFamily="18" charset="0"/>
                <a:cs typeface="Times New Roman" pitchFamily="18" charset="0"/>
              </a:rPr>
              <a:t>Formal Operation (12 to Adulthood)  </a:t>
            </a:r>
          </a:p>
        </p:txBody>
      </p:sp>
      <p:sp>
        <p:nvSpPr>
          <p:cNvPr id="3" name="Content Placeholder 2"/>
          <p:cNvSpPr>
            <a:spLocks noGrp="1"/>
          </p:cNvSpPr>
          <p:nvPr>
            <p:ph idx="1"/>
          </p:nvPr>
        </p:nvSpPr>
        <p:spPr>
          <a:xfrm>
            <a:off x="1981200" y="1600200"/>
            <a:ext cx="8229600" cy="4854608"/>
          </a:xfrm>
        </p:spPr>
        <p:txBody>
          <a:bodyPr>
            <a:noAutofit/>
          </a:bodyPr>
          <a:lstStyle/>
          <a:p>
            <a:pPr algn="just"/>
            <a:r>
              <a:rPr lang="en-US" sz="3200" dirty="0">
                <a:latin typeface="Times New Roman" pitchFamily="18" charset="0"/>
                <a:cs typeface="Times New Roman" pitchFamily="18" charset="0"/>
              </a:rPr>
              <a:t>In this stage, children begin to apply their operations to “</a:t>
            </a:r>
            <a:r>
              <a:rPr lang="en-US" sz="3200" i="1" dirty="0">
                <a:latin typeface="Times New Roman" pitchFamily="18" charset="0"/>
                <a:cs typeface="Times New Roman" pitchFamily="18" charset="0"/>
              </a:rPr>
              <a:t>abstract” </a:t>
            </a:r>
            <a:r>
              <a:rPr lang="en-US" sz="3200" dirty="0">
                <a:latin typeface="Times New Roman" pitchFamily="18" charset="0"/>
                <a:cs typeface="Times New Roman" pitchFamily="18" charset="0"/>
              </a:rPr>
              <a:t>concepts in addition to concrete objects.</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During this stage, youngsters come to enjoy the heady contemplation</a:t>
            </a:r>
            <a:r>
              <a:rPr lang="en-US" sz="3200" dirty="0">
                <a:solidFill>
                  <a:srgbClr val="FF0000"/>
                </a:solidFill>
                <a:latin typeface="Times New Roman" pitchFamily="18" charset="0"/>
                <a:cs typeface="Times New Roman" pitchFamily="18" charset="0"/>
              </a:rPr>
              <a:t> </a:t>
            </a:r>
            <a:r>
              <a:rPr lang="en-US" sz="3200" dirty="0">
                <a:latin typeface="Times New Roman" pitchFamily="18" charset="0"/>
                <a:cs typeface="Times New Roman" pitchFamily="18" charset="0"/>
              </a:rPr>
              <a:t>of abstract concepts. Many adolescents spend hours mulling over hypothetical possibilities related to abstractions such as justice, love, and free will</a:t>
            </a:r>
            <a:r>
              <a:rPr lang="en-US" sz="3200" dirty="0"/>
              <a:t>.</a:t>
            </a:r>
          </a:p>
        </p:txBody>
      </p:sp>
    </p:spTree>
    <p:extLst>
      <p:ext uri="{BB962C8B-B14F-4D97-AF65-F5344CB8AC3E}">
        <p14:creationId xmlns:p14="http://schemas.microsoft.com/office/powerpoint/2010/main" val="3199158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noAutofit/>
          </a:bodyPr>
          <a:lstStyle/>
          <a:p>
            <a:pPr algn="just"/>
            <a:r>
              <a:rPr lang="en-US" sz="3200" dirty="0">
                <a:latin typeface="Times New Roman" pitchFamily="18" charset="0"/>
                <a:cs typeface="Times New Roman" pitchFamily="18" charset="0"/>
              </a:rPr>
              <a:t>Children in earlier developmental stages tend to attack problems quickly, with a trial-and-error approach.</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In contrast, children who have achieved formal operations are more likely to think things through. They envision possible courses of action and try to use logic to reason out the likely consequences of each possible solution before they act. </a:t>
            </a: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11761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854608"/>
          </a:xfrm>
        </p:spPr>
        <p:txBody>
          <a:bodyPr/>
          <a:lstStyle/>
          <a:p>
            <a:pPr algn="just"/>
            <a:r>
              <a:rPr lang="en-US" sz="3200" dirty="0">
                <a:latin typeface="Times New Roman" pitchFamily="18" charset="0"/>
                <a:cs typeface="Times New Roman" pitchFamily="18" charset="0"/>
              </a:rPr>
              <a:t>Thus, thought processes in the formal operational period can be characterized as abstract, systematic, logical, and reflective.</a:t>
            </a:r>
          </a:p>
          <a:p>
            <a:endParaRPr lang="en-US" dirty="0"/>
          </a:p>
        </p:txBody>
      </p:sp>
    </p:spTree>
    <p:extLst>
      <p:ext uri="{BB962C8B-B14F-4D97-AF65-F5344CB8AC3E}">
        <p14:creationId xmlns:p14="http://schemas.microsoft.com/office/powerpoint/2010/main" val="483283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47800" y="2"/>
          <a:ext cx="9220200" cy="6878785"/>
        </p:xfrm>
        <a:graphic>
          <a:graphicData uri="http://schemas.openxmlformats.org/drawingml/2006/table">
            <a:tbl>
              <a:tblPr firstRow="1" bandRow="1">
                <a:tableStyleId>{5C22544A-7EE6-4342-B048-85BDC9FD1C3A}</a:tableStyleId>
              </a:tblPr>
              <a:tblGrid>
                <a:gridCol w="3124200"/>
                <a:gridCol w="3048000"/>
                <a:gridCol w="3048000"/>
              </a:tblGrid>
              <a:tr h="410565">
                <a:tc>
                  <a:txBody>
                    <a:bodyPr/>
                    <a:lstStyle/>
                    <a:p>
                      <a:r>
                        <a:rPr lang="en-US" sz="1800" b="1" kern="1200" baseline="0" dirty="0" smtClean="0">
                          <a:solidFill>
                            <a:schemeClr val="lt1"/>
                          </a:solidFill>
                          <a:latin typeface="+mn-lt"/>
                          <a:ea typeface="+mn-ea"/>
                          <a:cs typeface="+mn-cs"/>
                        </a:rPr>
                        <a:t>Cognitive Stage</a:t>
                      </a:r>
                      <a:endParaRPr lang="en-US" dirty="0"/>
                    </a:p>
                  </a:txBody>
                  <a:tcPr/>
                </a:tc>
                <a:tc>
                  <a:txBody>
                    <a:bodyPr/>
                    <a:lstStyle/>
                    <a:p>
                      <a:r>
                        <a:rPr lang="en-US" sz="1800" b="1" kern="1200" baseline="0" dirty="0" smtClean="0">
                          <a:solidFill>
                            <a:schemeClr val="lt1"/>
                          </a:solidFill>
                          <a:latin typeface="+mn-lt"/>
                          <a:ea typeface="+mn-ea"/>
                          <a:cs typeface="+mn-cs"/>
                        </a:rPr>
                        <a:t>Age Range</a:t>
                      </a:r>
                      <a:endParaRPr lang="en-US" dirty="0"/>
                    </a:p>
                  </a:txBody>
                  <a:tcPr/>
                </a:tc>
                <a:tc>
                  <a:txBody>
                    <a:bodyPr/>
                    <a:lstStyle/>
                    <a:p>
                      <a:r>
                        <a:rPr lang="en-US" sz="1800" b="1" kern="1200" baseline="0" dirty="0" smtClean="0">
                          <a:solidFill>
                            <a:schemeClr val="lt1"/>
                          </a:solidFill>
                          <a:latin typeface="+mn-lt"/>
                          <a:ea typeface="+mn-ea"/>
                          <a:cs typeface="+mn-cs"/>
                        </a:rPr>
                        <a:t>Major Characteristics</a:t>
                      </a:r>
                      <a:endParaRPr lang="en-US" dirty="0"/>
                    </a:p>
                  </a:txBody>
                  <a:tcPr/>
                </a:tc>
              </a:tr>
              <a:tr h="1923470">
                <a:tc>
                  <a:txBody>
                    <a:bodyPr/>
                    <a:lstStyle/>
                    <a:p>
                      <a:r>
                        <a:rPr lang="en-US" sz="2000" kern="1200" baseline="0" dirty="0" err="1" smtClean="0">
                          <a:solidFill>
                            <a:schemeClr val="dk1"/>
                          </a:solidFill>
                          <a:latin typeface="Times New Roman" pitchFamily="18" charset="0"/>
                          <a:ea typeface="+mn-ea"/>
                          <a:cs typeface="Times New Roman" pitchFamily="18" charset="0"/>
                        </a:rPr>
                        <a:t>Sensorimotor</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Birth–2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Development of motor skills, little or no capacity for symbolic representation, development of object permanence after 9 months.</a:t>
                      </a:r>
                      <a:endParaRPr lang="en-US" sz="2000" dirty="0">
                        <a:latin typeface="Times New Roman" pitchFamily="18" charset="0"/>
                        <a:cs typeface="Times New Roman" pitchFamily="18" charset="0"/>
                      </a:endParaRPr>
                    </a:p>
                  </a:txBody>
                  <a:tcPr/>
                </a:tc>
              </a:tr>
              <a:tr h="1923470">
                <a:tc>
                  <a:txBody>
                    <a:bodyPr/>
                    <a:lstStyle/>
                    <a:p>
                      <a:r>
                        <a:rPr lang="en-US" sz="2000" kern="1200" baseline="0" dirty="0" smtClean="0">
                          <a:solidFill>
                            <a:schemeClr val="dk1"/>
                          </a:solidFill>
                          <a:latin typeface="Times New Roman" pitchFamily="18" charset="0"/>
                          <a:ea typeface="+mn-ea"/>
                          <a:cs typeface="Times New Roman" pitchFamily="18" charset="0"/>
                        </a:rPr>
                        <a:t>Preoperational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2–7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Development of symbolic thought marked by irreversibility, </a:t>
                      </a:r>
                      <a:r>
                        <a:rPr lang="en-US" sz="2000" kern="1200" baseline="0" dirty="0" err="1" smtClean="0">
                          <a:solidFill>
                            <a:schemeClr val="dk1"/>
                          </a:solidFill>
                          <a:latin typeface="Times New Roman" pitchFamily="18" charset="0"/>
                          <a:ea typeface="+mn-ea"/>
                          <a:cs typeface="Times New Roman" pitchFamily="18" charset="0"/>
                        </a:rPr>
                        <a:t>centration</a:t>
                      </a:r>
                      <a:r>
                        <a:rPr lang="en-US" sz="2000" kern="1200" baseline="0" dirty="0" smtClean="0">
                          <a:solidFill>
                            <a:schemeClr val="dk1"/>
                          </a:solidFill>
                          <a:latin typeface="Times New Roman" pitchFamily="18" charset="0"/>
                          <a:ea typeface="+mn-ea"/>
                          <a:cs typeface="Times New Roman" pitchFamily="18" charset="0"/>
                        </a:rPr>
                        <a:t>,</a:t>
                      </a:r>
                    </a:p>
                    <a:p>
                      <a:pPr algn="just"/>
                      <a:r>
                        <a:rPr lang="en-US" sz="2000" kern="1200" baseline="0" dirty="0" smtClean="0">
                          <a:solidFill>
                            <a:schemeClr val="dk1"/>
                          </a:solidFill>
                          <a:latin typeface="Times New Roman" pitchFamily="18" charset="0"/>
                          <a:ea typeface="+mn-ea"/>
                          <a:cs typeface="Times New Roman" pitchFamily="18" charset="0"/>
                        </a:rPr>
                        <a:t>and egocentrism.</a:t>
                      </a:r>
                      <a:endParaRPr lang="en-US" sz="2000" dirty="0">
                        <a:latin typeface="Times New Roman" pitchFamily="18" charset="0"/>
                        <a:cs typeface="Times New Roman" pitchFamily="18" charset="0"/>
                      </a:endParaRPr>
                    </a:p>
                  </a:txBody>
                  <a:tcPr/>
                </a:tc>
              </a:tr>
              <a:tr h="1603779">
                <a:tc>
                  <a:txBody>
                    <a:bodyPr/>
                    <a:lstStyle/>
                    <a:p>
                      <a:r>
                        <a:rPr lang="en-US" sz="2000" kern="1200" baseline="0" dirty="0" smtClean="0">
                          <a:solidFill>
                            <a:schemeClr val="dk1"/>
                          </a:solidFill>
                          <a:latin typeface="Times New Roman" pitchFamily="18" charset="0"/>
                          <a:ea typeface="+mn-ea"/>
                          <a:cs typeface="Times New Roman" pitchFamily="18" charset="0"/>
                        </a:rPr>
                        <a:t>Concrete 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7–12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Mental operations applied to concrete events; mastery</a:t>
                      </a:r>
                    </a:p>
                    <a:p>
                      <a:pPr algn="just"/>
                      <a:r>
                        <a:rPr lang="en-US" sz="2000" kern="1200" baseline="0" dirty="0" smtClean="0">
                          <a:solidFill>
                            <a:schemeClr val="dk1"/>
                          </a:solidFill>
                          <a:latin typeface="Times New Roman" pitchFamily="18" charset="0"/>
                          <a:ea typeface="+mn-ea"/>
                          <a:cs typeface="Times New Roman" pitchFamily="18" charset="0"/>
                        </a:rPr>
                        <a:t>Of conservation, </a:t>
                      </a:r>
                      <a:r>
                        <a:rPr lang="en-US" sz="2000" kern="1200" baseline="0" dirty="0" err="1" smtClean="0">
                          <a:solidFill>
                            <a:schemeClr val="dk1"/>
                          </a:solidFill>
                          <a:latin typeface="Times New Roman" pitchFamily="18" charset="0"/>
                          <a:ea typeface="+mn-ea"/>
                          <a:cs typeface="Times New Roman" pitchFamily="18" charset="0"/>
                        </a:rPr>
                        <a:t>decentration</a:t>
                      </a:r>
                      <a:r>
                        <a:rPr lang="en-US" sz="2000" kern="1200" baseline="0" dirty="0" smtClean="0">
                          <a:solidFill>
                            <a:schemeClr val="dk1"/>
                          </a:solidFill>
                          <a:latin typeface="Times New Roman" pitchFamily="18" charset="0"/>
                          <a:ea typeface="+mn-ea"/>
                          <a:cs typeface="Times New Roman" pitchFamily="18" charset="0"/>
                        </a:rPr>
                        <a:t> and concept of reversibility</a:t>
                      </a:r>
                      <a:endParaRPr lang="en-US" sz="2000" dirty="0">
                        <a:latin typeface="Times New Roman" pitchFamily="18" charset="0"/>
                        <a:cs typeface="Times New Roman" pitchFamily="18" charset="0"/>
                      </a:endParaRPr>
                    </a:p>
                  </a:txBody>
                  <a:tcPr/>
                </a:tc>
              </a:tr>
              <a:tr h="996716">
                <a:tc>
                  <a:txBody>
                    <a:bodyPr/>
                    <a:lstStyle/>
                    <a:p>
                      <a:r>
                        <a:rPr lang="en-US" sz="2000" kern="1200" baseline="0" dirty="0" smtClean="0">
                          <a:solidFill>
                            <a:schemeClr val="dk1"/>
                          </a:solidFill>
                          <a:latin typeface="Times New Roman" pitchFamily="18" charset="0"/>
                          <a:ea typeface="+mn-ea"/>
                          <a:cs typeface="Times New Roman" pitchFamily="18" charset="0"/>
                        </a:rPr>
                        <a:t>Formal 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12 years–adulthood</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Mental operations applied to abstract ideas; logical,</a:t>
                      </a:r>
                    </a:p>
                    <a:p>
                      <a:pPr algn="just"/>
                      <a:r>
                        <a:rPr lang="en-US" sz="2000" kern="1200" baseline="0" dirty="0" smtClean="0">
                          <a:solidFill>
                            <a:schemeClr val="dk1"/>
                          </a:solidFill>
                          <a:latin typeface="Times New Roman" pitchFamily="18" charset="0"/>
                          <a:ea typeface="+mn-ea"/>
                          <a:cs typeface="Times New Roman" pitchFamily="18" charset="0"/>
                        </a:rPr>
                        <a:t>systematic thinking.</a:t>
                      </a:r>
                      <a:endParaRPr lang="en-US" sz="20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27925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8229600" cy="5464208"/>
          </a:xfrm>
        </p:spPr>
        <p:txBody>
          <a:bodyPr>
            <a:normAutofit/>
          </a:bodyPr>
          <a:lstStyle/>
          <a:p>
            <a:pPr algn="just"/>
            <a:r>
              <a:rPr lang="en-US" sz="3200" dirty="0">
                <a:latin typeface="Times New Roman" pitchFamily="18" charset="0"/>
                <a:cs typeface="Times New Roman" pitchFamily="18" charset="0"/>
              </a:rPr>
              <a:t>Personality refers to an individual’s unique constellation of consistent behavioral traits.</a:t>
            </a:r>
          </a:p>
          <a:p>
            <a:pPr algn="just">
              <a:buNone/>
            </a:pPr>
            <a:r>
              <a:rPr lang="en-US" sz="3200" dirty="0">
                <a:latin typeface="Times New Roman" pitchFamily="18" charset="0"/>
                <a:cs typeface="Times New Roman" pitchFamily="18" charset="0"/>
              </a:rPr>
              <a:t>					OR</a:t>
            </a:r>
          </a:p>
          <a:p>
            <a:pPr algn="just"/>
            <a:r>
              <a:rPr lang="en-US" sz="3200" dirty="0">
                <a:latin typeface="Times New Roman" pitchFamily="18" charset="0"/>
                <a:cs typeface="Times New Roman" pitchFamily="18" charset="0"/>
              </a:rPr>
              <a:t>The pattern of enduring characteristics that produce consistency and individuality in a given person.</a:t>
            </a:r>
          </a:p>
          <a:p>
            <a:pPr algn="just"/>
            <a:endParaRPr lang="en-US" sz="3200" dirty="0">
              <a:latin typeface="Times New Roman" pitchFamily="18" charset="0"/>
              <a:cs typeface="Times New Roman" pitchFamily="18" charset="0"/>
            </a:endParaRPr>
          </a:p>
          <a:p>
            <a:endParaRPr lang="en-US" sz="3200" dirty="0"/>
          </a:p>
        </p:txBody>
      </p:sp>
    </p:spTree>
    <p:extLst>
      <p:ext uri="{BB962C8B-B14F-4D97-AF65-F5344CB8AC3E}">
        <p14:creationId xmlns:p14="http://schemas.microsoft.com/office/powerpoint/2010/main" val="433770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4101597907ffb63a1c82b8310c3c2b8.png"/>
          <p:cNvPicPr>
            <a:picLocks noGrp="1" noChangeAspect="1"/>
          </p:cNvPicPr>
          <p:nvPr>
            <p:ph idx="1"/>
          </p:nvPr>
        </p:nvPicPr>
        <p:blipFill>
          <a:blip r:embed="rId2"/>
          <a:stretch>
            <a:fillRect/>
          </a:stretch>
        </p:blipFill>
        <p:spPr>
          <a:xfrm>
            <a:off x="1524000" y="1"/>
            <a:ext cx="9144000" cy="6857999"/>
          </a:xfrm>
        </p:spPr>
      </p:pic>
    </p:spTree>
    <p:extLst>
      <p:ext uri="{BB962C8B-B14F-4D97-AF65-F5344CB8AC3E}">
        <p14:creationId xmlns:p14="http://schemas.microsoft.com/office/powerpoint/2010/main" val="2215056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Times New Roman" pitchFamily="18" charset="0"/>
                <a:cs typeface="Times New Roman" pitchFamily="18" charset="0"/>
              </a:rPr>
              <a:t>Trust-versus-Mistrust</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(birth to 1½ years)</a:t>
            </a:r>
          </a:p>
        </p:txBody>
      </p:sp>
      <p:sp>
        <p:nvSpPr>
          <p:cNvPr id="3" name="Content Placeholder 2"/>
          <p:cNvSpPr>
            <a:spLocks noGrp="1"/>
          </p:cNvSpPr>
          <p:nvPr>
            <p:ph idx="1"/>
          </p:nvPr>
        </p:nvSpPr>
        <p:spPr/>
        <p:txBody>
          <a:bodyPr>
            <a:noAutofit/>
          </a:bodyPr>
          <a:lstStyle/>
          <a:p>
            <a:pPr algn="just"/>
            <a:r>
              <a:rPr lang="en-US" sz="3200" dirty="0">
                <a:latin typeface="Times New Roman" pitchFamily="18" charset="0"/>
                <a:cs typeface="Times New Roman" pitchFamily="18" charset="0"/>
              </a:rPr>
              <a:t>In the first stage of psychosocial development, infants develop feelings of trust if their physical requirements and psychological needs for attachment are consistently met such necessities as food, a warm blanket, and changed diapers. </a:t>
            </a: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310022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1"/>
            <a:ext cx="8229600" cy="5287963"/>
          </a:xfrm>
        </p:spPr>
        <p:txBody>
          <a:bodyPr>
            <a:normAutofit/>
          </a:bodyPr>
          <a:lstStyle/>
          <a:p>
            <a:pPr algn="just">
              <a:buNone/>
            </a:pPr>
            <a:endParaRPr lang="en-US" dirty="0" smtClean="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In this way their interactions with the world are generally positive. the child should develop an optimistic, trusting attitude toward the world. </a:t>
            </a:r>
          </a:p>
          <a:p>
            <a:pPr algn="just">
              <a:buNone/>
            </a:pP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In contrast, inconsistent care and unpleasant interactions with others can lead to mistrust, pessimistic personality.</a:t>
            </a:r>
            <a:endParaRPr lang="en-US" sz="3200" b="1" dirty="0">
              <a:latin typeface="Times New Roman" pitchFamily="18" charset="0"/>
              <a:cs typeface="Times New Roman" pitchFamily="18" charset="0"/>
            </a:endParaRPr>
          </a:p>
          <a:p>
            <a:pPr algn="just">
              <a:buNone/>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10208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839200" cy="1143000"/>
          </a:xfrm>
        </p:spPr>
        <p:txBody>
          <a:bodyPr>
            <a:noAutofit/>
          </a:bodyPr>
          <a:lstStyle/>
          <a:p>
            <a:pPr algn="ctr"/>
            <a:r>
              <a:rPr lang="en-US" sz="4400" dirty="0">
                <a:latin typeface="Times New Roman" pitchFamily="18" charset="0"/>
                <a:cs typeface="Times New Roman" pitchFamily="18" charset="0"/>
              </a:rPr>
              <a:t>Autonomy-versus-shame-and-doubt Stage (1½ to 3 years)</a:t>
            </a:r>
          </a:p>
        </p:txBody>
      </p:sp>
      <p:sp>
        <p:nvSpPr>
          <p:cNvPr id="3" name="Content Placeholder 2"/>
          <p:cNvSpPr>
            <a:spLocks noGrp="1"/>
          </p:cNvSpPr>
          <p:nvPr>
            <p:ph idx="1"/>
          </p:nvPr>
        </p:nvSpPr>
        <p:spPr>
          <a:xfrm>
            <a:off x="1981200" y="1752600"/>
            <a:ext cx="8229600" cy="4572000"/>
          </a:xfrm>
        </p:spPr>
        <p:txBody>
          <a:bodyPr>
            <a:noAutofit/>
          </a:bodyPr>
          <a:lstStyle/>
          <a:p>
            <a:pPr algn="just"/>
            <a:r>
              <a:rPr lang="en-US" sz="3200" dirty="0">
                <a:latin typeface="Times New Roman" pitchFamily="18" charset="0"/>
                <a:cs typeface="Times New Roman" pitchFamily="18" charset="0"/>
              </a:rPr>
              <a:t>In the second stage, when parents begin toilet training and other efforts to regulate the child’s behavior. The child must begin to take some personal responsibility for feeding, dressing, and bathing.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Child develops independence and autonomy if exploration and freedom are encouraged or shame and self-doubt if they are restricted and overprotected.</a:t>
            </a: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53628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229600" cy="5769008"/>
          </a:xfrm>
        </p:spPr>
        <p:txBody>
          <a:bodyPr>
            <a:normAutofit/>
          </a:bodyPr>
          <a:lstStyle/>
          <a:p>
            <a:pPr algn="just"/>
            <a:r>
              <a:rPr lang="en-US" sz="3200" dirty="0">
                <a:latin typeface="Times New Roman" pitchFamily="18" charset="0"/>
                <a:cs typeface="Times New Roman" pitchFamily="18" charset="0"/>
              </a:rPr>
              <a:t>According to Erikson, the key to the development of autonomy during this period is that the child’s caregivers provide the appropriate amount of control. If parents provide too much control, children cannot assert themselves and develop their own sense of control over their environment; if parents provide too little control, the children become overly demanding.</a:t>
            </a:r>
          </a:p>
          <a:p>
            <a:pPr algn="just"/>
            <a:endParaRPr lang="en-US" sz="3200" dirty="0"/>
          </a:p>
        </p:txBody>
      </p:sp>
    </p:spTree>
    <p:extLst>
      <p:ext uri="{BB962C8B-B14F-4D97-AF65-F5344CB8AC3E}">
        <p14:creationId xmlns:p14="http://schemas.microsoft.com/office/powerpoint/2010/main" val="2294141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Development</a:t>
            </a:r>
            <a:endParaRPr lang="en-US" dirty="0"/>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Development is the sequence of age-related changes that occur as a person progresses from conception to death.</a:t>
            </a:r>
          </a:p>
          <a:p>
            <a:endParaRPr lang="en-US" sz="3200" dirty="0"/>
          </a:p>
        </p:txBody>
      </p:sp>
    </p:spTree>
    <p:extLst>
      <p:ext uri="{BB962C8B-B14F-4D97-AF65-F5344CB8AC3E}">
        <p14:creationId xmlns:p14="http://schemas.microsoft.com/office/powerpoint/2010/main" val="1096477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Times New Roman" pitchFamily="18" charset="0"/>
                <a:cs typeface="Times New Roman" pitchFamily="18" charset="0"/>
              </a:rPr>
              <a:t>Initiative Versus Guilt (</a:t>
            </a:r>
            <a:r>
              <a:rPr lang="en-US" sz="4400" dirty="0"/>
              <a:t>3 to 6)</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1981200" y="1524000"/>
            <a:ext cx="8229600" cy="4930808"/>
          </a:xfrm>
        </p:spPr>
        <p:txBody>
          <a:bodyPr>
            <a:noAutofit/>
          </a:bodyPr>
          <a:lstStyle/>
          <a:p>
            <a:pPr algn="just"/>
            <a:r>
              <a:rPr lang="en-US" sz="3200" dirty="0">
                <a:latin typeface="Times New Roman" pitchFamily="18" charset="0"/>
                <a:cs typeface="Times New Roman" pitchFamily="18" charset="0"/>
              </a:rPr>
              <a:t>In Erikson’s third stage, children experiment and take initiatives that may sometimes conflict with their parents’ rules.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Over controlling parents may begin to instill feelings of guilt, and self-esteem may suffer. </a:t>
            </a:r>
          </a:p>
        </p:txBody>
      </p:sp>
    </p:spTree>
    <p:extLst>
      <p:ext uri="{BB962C8B-B14F-4D97-AF65-F5344CB8AC3E}">
        <p14:creationId xmlns:p14="http://schemas.microsoft.com/office/powerpoint/2010/main" val="3231595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371600"/>
            <a:ext cx="8229600" cy="5083208"/>
          </a:xfrm>
        </p:spPr>
        <p:txBody>
          <a:bodyPr>
            <a:normAutofit/>
          </a:bodyPr>
          <a:lstStyle/>
          <a:p>
            <a:pPr algn="just"/>
            <a:r>
              <a:rPr lang="en-US" sz="3200" dirty="0">
                <a:latin typeface="Times New Roman" pitchFamily="18" charset="0"/>
                <a:cs typeface="Times New Roman" pitchFamily="18" charset="0"/>
              </a:rPr>
              <a:t>Parents need to support their children’s emerging independence while maintaining appropriate controls. In the ideal situation, children will retain their sense of initiative while learning to respect the rights and privileges of other family members.</a:t>
            </a:r>
            <a:endParaRPr lang="en-US" sz="3200" dirty="0"/>
          </a:p>
        </p:txBody>
      </p:sp>
    </p:spTree>
    <p:extLst>
      <p:ext uri="{BB962C8B-B14F-4D97-AF65-F5344CB8AC3E}">
        <p14:creationId xmlns:p14="http://schemas.microsoft.com/office/powerpoint/2010/main" val="2662679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Times New Roman" pitchFamily="18" charset="0"/>
                <a:cs typeface="Times New Roman" pitchFamily="18" charset="0"/>
              </a:rPr>
              <a:t>Industry-versus-inferiority (age 6 through puberty)</a:t>
            </a:r>
          </a:p>
        </p:txBody>
      </p:sp>
      <p:sp>
        <p:nvSpPr>
          <p:cNvPr id="3" name="Content Placeholder 2"/>
          <p:cNvSpPr>
            <a:spLocks noGrp="1"/>
          </p:cNvSpPr>
          <p:nvPr>
            <p:ph idx="1"/>
          </p:nvPr>
        </p:nvSpPr>
        <p:spPr/>
        <p:txBody>
          <a:bodyPr>
            <a:noAutofit/>
          </a:bodyPr>
          <a:lstStyle/>
          <a:p>
            <a:pPr algn="just"/>
            <a:r>
              <a:rPr lang="en-US" sz="3200" dirty="0">
                <a:latin typeface="Times New Roman" pitchFamily="18" charset="0"/>
                <a:cs typeface="Times New Roman" pitchFamily="18" charset="0"/>
              </a:rPr>
              <a:t>In the fourth stage, the challenge of learning to function socially is extended beyond the family to the broader social realm of the neighborhood and school.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During this period, increasing competency in all areas, whether social interactions or academic skills, characterizes successful psychosocial development. </a:t>
            </a:r>
          </a:p>
        </p:txBody>
      </p:sp>
    </p:spTree>
    <p:extLst>
      <p:ext uri="{BB962C8B-B14F-4D97-AF65-F5344CB8AC3E}">
        <p14:creationId xmlns:p14="http://schemas.microsoft.com/office/powerpoint/2010/main" val="3902603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0"/>
            <a:ext cx="8229600" cy="5007008"/>
          </a:xfrm>
        </p:spPr>
        <p:txBody>
          <a:bodyPr/>
          <a:lstStyle/>
          <a:p>
            <a:pPr algn="just"/>
            <a:r>
              <a:rPr lang="en-US" sz="3200" dirty="0">
                <a:latin typeface="Times New Roman" pitchFamily="18" charset="0"/>
                <a:cs typeface="Times New Roman" pitchFamily="18" charset="0"/>
              </a:rPr>
              <a:t>In contrast, difficulties in this stage lead to feelings of failure and inadequacy. Or, if things don’t go well in this broader social domain, they may develop a sense of inferiority.</a:t>
            </a:r>
          </a:p>
          <a:p>
            <a:endParaRPr lang="en-US" dirty="0"/>
          </a:p>
        </p:txBody>
      </p:sp>
    </p:spTree>
    <p:extLst>
      <p:ext uri="{BB962C8B-B14F-4D97-AF65-F5344CB8AC3E}">
        <p14:creationId xmlns:p14="http://schemas.microsoft.com/office/powerpoint/2010/main" val="2991719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Times New Roman" pitchFamily="18" charset="0"/>
                <a:cs typeface="Times New Roman" pitchFamily="18" charset="0"/>
              </a:rPr>
              <a:t>Identity-versus-role-confusion stage (Adolescence)</a:t>
            </a: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During this stage, a time of major testing, people try to determine what is unique about themselves.  They attempt to discover who they are, what their strengths are, and what kinds of roles they are best suited to play for the rest of their lives—in short, their identity. </a:t>
            </a:r>
          </a:p>
          <a:p>
            <a:pPr algn="just">
              <a:buNone/>
            </a:pPr>
            <a:endParaRPr lang="en-US" sz="4100" dirty="0">
              <a:latin typeface="Times New Roman" pitchFamily="18" charset="0"/>
              <a:cs typeface="Times New Roman" pitchFamily="18" charset="0"/>
            </a:endParaRPr>
          </a:p>
        </p:txBody>
      </p:sp>
    </p:spTree>
    <p:extLst>
      <p:ext uri="{BB962C8B-B14F-4D97-AF65-F5344CB8AC3E}">
        <p14:creationId xmlns:p14="http://schemas.microsoft.com/office/powerpoint/2010/main" val="940108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0"/>
            <a:ext cx="8229600" cy="5616608"/>
          </a:xfrm>
        </p:spPr>
        <p:txBody>
          <a:bodyPr>
            <a:noAutofit/>
          </a:bodyPr>
          <a:lstStyle/>
          <a:p>
            <a:pPr algn="just"/>
            <a:r>
              <a:rPr lang="en-US" sz="3200" dirty="0">
                <a:latin typeface="Times New Roman" pitchFamily="18" charset="0"/>
                <a:cs typeface="Times New Roman" pitchFamily="18" charset="0"/>
              </a:rPr>
              <a:t>A person confused about the most appropriate role to play in life may lack a stable identity, adopt an unacceptable role such as that of a social deviant, or have difficulty maintaining close personal relationships later in life. </a:t>
            </a:r>
          </a:p>
        </p:txBody>
      </p:sp>
    </p:spTree>
    <p:extLst>
      <p:ext uri="{BB962C8B-B14F-4D97-AF65-F5344CB8AC3E}">
        <p14:creationId xmlns:p14="http://schemas.microsoft.com/office/powerpoint/2010/main" val="1072863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0"/>
            <a:ext cx="8229600" cy="6150008"/>
          </a:xfrm>
        </p:spPr>
        <p:txBody>
          <a:bodyPr>
            <a:normAutofit/>
          </a:bodyPr>
          <a:lstStyle/>
          <a:p>
            <a:pPr algn="just">
              <a:buNone/>
            </a:pPr>
            <a:endParaRPr lang="en-US" sz="3200" dirty="0">
              <a:latin typeface="Times New Roman" pitchFamily="18" charset="0"/>
              <a:cs typeface="Times New Roman" pitchFamily="18" charset="0"/>
            </a:endParaRPr>
          </a:p>
          <a:p>
            <a:pPr algn="just">
              <a:lnSpc>
                <a:spcPct val="120000"/>
              </a:lnSpc>
            </a:pPr>
            <a:r>
              <a:rPr lang="en-US" sz="3200" dirty="0">
                <a:latin typeface="Times New Roman" pitchFamily="18" charset="0"/>
                <a:cs typeface="Times New Roman" pitchFamily="18" charset="0"/>
              </a:rPr>
              <a:t>During the identity-versus-role-confusion period, an adolescent feels pressure to identify what to do with his or her life. Because these pressures come at a time of major physical changes as well as important changes in what society expects of them, adolescents can find the period an especially difficult one. </a:t>
            </a:r>
          </a:p>
          <a:p>
            <a:pPr algn="just">
              <a:lnSpc>
                <a:spcPct val="120000"/>
              </a:lnSpc>
            </a:pPr>
            <a:endParaRPr lang="en-US" sz="4100" dirty="0">
              <a:latin typeface="Times New Roman" pitchFamily="18" charset="0"/>
              <a:cs typeface="Times New Roman" pitchFamily="18" charset="0"/>
            </a:endParaRPr>
          </a:p>
          <a:p>
            <a:pPr algn="just"/>
            <a:endParaRPr lang="en-US" sz="3500" dirty="0">
              <a:latin typeface="Times New Roman" pitchFamily="18" charset="0"/>
              <a:cs typeface="Times New Roman" pitchFamily="18" charset="0"/>
            </a:endParaRPr>
          </a:p>
        </p:txBody>
      </p:sp>
    </p:spTree>
    <p:extLst>
      <p:ext uri="{BB962C8B-B14F-4D97-AF65-F5344CB8AC3E}">
        <p14:creationId xmlns:p14="http://schemas.microsoft.com/office/powerpoint/2010/main" val="9257329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845208"/>
          </a:xfrm>
        </p:spPr>
        <p:txBody>
          <a:bodyPr>
            <a:normAutofit/>
          </a:bodyPr>
          <a:lstStyle/>
          <a:p>
            <a:pPr algn="just"/>
            <a:r>
              <a:rPr lang="en-US" sz="3200" dirty="0">
                <a:latin typeface="Times New Roman" pitchFamily="18" charset="0"/>
                <a:cs typeface="Times New Roman" pitchFamily="18" charset="0"/>
              </a:rPr>
              <a:t>The identity-versus-role-confusion stage has another important characteristic: declining reliance on adults for information with a shift toward using the peer group as a source of social judgments.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The peer group becomes increasingly important, enabling adolescents to form close, adult-like relationships and helping them clarify their personal identities.</a:t>
            </a: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70638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845208"/>
          </a:xfrm>
        </p:spPr>
        <p:txBody>
          <a:bodyPr>
            <a:normAutofit/>
          </a:bodyPr>
          <a:lstStyle/>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According to Erikson, the identity-versus-role-confusion stage marks a pivotal point in psychosocial development, paving the way for continued growth and the future development of personal relationships.</a:t>
            </a: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896327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Times New Roman" pitchFamily="18" charset="0"/>
                <a:cs typeface="Times New Roman" pitchFamily="18" charset="0"/>
              </a:rPr>
              <a:t>Intimacy-versus-isolation (Early adulthood)</a:t>
            </a:r>
          </a:p>
        </p:txBody>
      </p:sp>
      <p:sp>
        <p:nvSpPr>
          <p:cNvPr id="3" name="Content Placeholder 2"/>
          <p:cNvSpPr>
            <a:spLocks noGrp="1"/>
          </p:cNvSpPr>
          <p:nvPr>
            <p:ph idx="1"/>
          </p:nvPr>
        </p:nvSpPr>
        <p:spPr/>
        <p:txBody>
          <a:bodyPr>
            <a:noAutofit/>
          </a:bodyPr>
          <a:lstStyle/>
          <a:p>
            <a:pPr algn="just"/>
            <a:r>
              <a:rPr lang="en-US" sz="3200" dirty="0">
                <a:latin typeface="Times New Roman" pitchFamily="18" charset="0"/>
                <a:cs typeface="Times New Roman" pitchFamily="18" charset="0"/>
              </a:rPr>
              <a:t>During early adulthood, people enter the intimacy-versus-isolation stage. Spanning the period of early adulthood (from post adolescence to the early 30s), this stage focuses on developing close relationships with others. </a:t>
            </a:r>
          </a:p>
        </p:txBody>
      </p:sp>
    </p:spTree>
    <p:extLst>
      <p:ext uri="{BB962C8B-B14F-4D97-AF65-F5344CB8AC3E}">
        <p14:creationId xmlns:p14="http://schemas.microsoft.com/office/powerpoint/2010/main" val="1376605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a:bodyPr>
          <a:lstStyle/>
          <a:p>
            <a:pPr algn="just"/>
            <a:r>
              <a:rPr lang="en-US" dirty="0">
                <a:latin typeface="Times New Roman" pitchFamily="18" charset="0"/>
                <a:cs typeface="Times New Roman" pitchFamily="18" charset="0"/>
              </a:rPr>
              <a:t>It </a:t>
            </a:r>
            <a:r>
              <a:rPr lang="en-US" dirty="0" smtClean="0">
                <a:latin typeface="Times New Roman" pitchFamily="18" charset="0"/>
                <a:cs typeface="Times New Roman" pitchFamily="18" charset="0"/>
              </a:rPr>
              <a:t>includes </a:t>
            </a:r>
            <a:r>
              <a:rPr lang="en-US" dirty="0">
                <a:latin typeface="Times New Roman" pitchFamily="18" charset="0"/>
                <a:cs typeface="Times New Roman" pitchFamily="18" charset="0"/>
              </a:rPr>
              <a:t>both the </a:t>
            </a:r>
            <a:r>
              <a:rPr lang="en-US" dirty="0" smtClean="0">
                <a:latin typeface="Times New Roman" pitchFamily="18" charset="0"/>
                <a:cs typeface="Times New Roman" pitchFamily="18" charset="0"/>
              </a:rPr>
              <a:t>biological and </a:t>
            </a:r>
            <a:r>
              <a:rPr lang="en-US" dirty="0">
                <a:latin typeface="Times New Roman" pitchFamily="18" charset="0"/>
                <a:cs typeface="Times New Roman" pitchFamily="18" charset="0"/>
              </a:rPr>
              <a:t>behavioral changes that take place as people </a:t>
            </a:r>
            <a:r>
              <a:rPr lang="en-US" dirty="0" smtClean="0">
                <a:latin typeface="Times New Roman" pitchFamily="18" charset="0"/>
                <a:cs typeface="Times New Roman" pitchFamily="18" charset="0"/>
              </a:rPr>
              <a:t>grow older</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infant’s newfound ability to grasp </a:t>
            </a:r>
            <a:r>
              <a:rPr lang="en-US" dirty="0" smtClean="0">
                <a:latin typeface="Times New Roman" pitchFamily="18" charset="0"/>
                <a:cs typeface="Times New Roman" pitchFamily="18" charset="0"/>
              </a:rPr>
              <a:t>objects, a </a:t>
            </a:r>
            <a:r>
              <a:rPr lang="en-US" dirty="0">
                <a:latin typeface="Times New Roman" pitchFamily="18" charset="0"/>
                <a:cs typeface="Times New Roman" pitchFamily="18" charset="0"/>
              </a:rPr>
              <a:t>child’s gradual mastery of grammar, an </a:t>
            </a:r>
            <a:r>
              <a:rPr lang="en-US" dirty="0" smtClean="0">
                <a:latin typeface="Times New Roman" pitchFamily="18" charset="0"/>
                <a:cs typeface="Times New Roman" pitchFamily="18" charset="0"/>
              </a:rPr>
              <a:t>adolescent’s spurt </a:t>
            </a:r>
            <a:r>
              <a:rPr lang="en-US" dirty="0">
                <a:latin typeface="Times New Roman" pitchFamily="18" charset="0"/>
                <a:cs typeface="Times New Roman" pitchFamily="18" charset="0"/>
              </a:rPr>
              <a:t>in physical growth, a young adult’s </a:t>
            </a:r>
            <a:r>
              <a:rPr lang="en-US" dirty="0" smtClean="0">
                <a:latin typeface="Times New Roman" pitchFamily="18" charset="0"/>
                <a:cs typeface="Times New Roman" pitchFamily="18" charset="0"/>
              </a:rPr>
              <a:t>increasing commitment </a:t>
            </a:r>
            <a:r>
              <a:rPr lang="en-US" dirty="0">
                <a:latin typeface="Times New Roman" pitchFamily="18" charset="0"/>
                <a:cs typeface="Times New Roman" pitchFamily="18" charset="0"/>
              </a:rPr>
              <a:t>to a vocation, and an older adult’s </a:t>
            </a:r>
            <a:r>
              <a:rPr lang="en-US" dirty="0" smtClean="0">
                <a:latin typeface="Times New Roman" pitchFamily="18" charset="0"/>
                <a:cs typeface="Times New Roman" pitchFamily="18" charset="0"/>
              </a:rPr>
              <a:t>transition  into </a:t>
            </a:r>
            <a:r>
              <a:rPr lang="en-US" dirty="0">
                <a:latin typeface="Times New Roman" pitchFamily="18" charset="0"/>
                <a:cs typeface="Times New Roman" pitchFamily="18" charset="0"/>
              </a:rPr>
              <a:t>the role of grandparent all represent development</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These transitions are predictable </a:t>
            </a:r>
            <a:r>
              <a:rPr lang="en-US" dirty="0" smtClean="0">
                <a:latin typeface="Times New Roman" pitchFamily="18" charset="0"/>
                <a:cs typeface="Times New Roman" pitchFamily="18" charset="0"/>
              </a:rPr>
              <a:t>changes that </a:t>
            </a:r>
            <a:r>
              <a:rPr lang="en-US" dirty="0">
                <a:latin typeface="Times New Roman" pitchFamily="18" charset="0"/>
                <a:cs typeface="Times New Roman" pitchFamily="18" charset="0"/>
              </a:rPr>
              <a:t>are related to age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87182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0"/>
            <a:ext cx="8229600" cy="5540408"/>
          </a:xfrm>
        </p:spPr>
        <p:txBody>
          <a:bodyPr/>
          <a:lstStyle/>
          <a:p>
            <a:pPr algn="just"/>
            <a:r>
              <a:rPr lang="en-US" sz="3200" dirty="0">
                <a:latin typeface="Times New Roman" pitchFamily="18" charset="0"/>
                <a:cs typeface="Times New Roman" pitchFamily="18" charset="0"/>
              </a:rPr>
              <a:t>Difficulties during this stage result in feelings of loneliness and a fear of such relationships; successful resolution of the crises of this stage results in the possibility of forming relationships that are intimate on a physical, intellectual, and emotional level.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Successful resolution of the challenges in this stage should promote empathy and openness, rather than shrewdness and manipulativeness.</a:t>
            </a:r>
          </a:p>
          <a:p>
            <a:endParaRPr lang="en-US" dirty="0"/>
          </a:p>
        </p:txBody>
      </p:sp>
    </p:spTree>
    <p:extLst>
      <p:ext uri="{BB962C8B-B14F-4D97-AF65-F5344CB8AC3E}">
        <p14:creationId xmlns:p14="http://schemas.microsoft.com/office/powerpoint/2010/main" val="40763551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err="1">
                <a:latin typeface="Times New Roman" pitchFamily="18" charset="0"/>
                <a:cs typeface="Times New Roman" pitchFamily="18" charset="0"/>
              </a:rPr>
              <a:t>Generativity</a:t>
            </a:r>
            <a:r>
              <a:rPr lang="en-US" sz="4400" dirty="0">
                <a:latin typeface="Times New Roman" pitchFamily="18" charset="0"/>
                <a:cs typeface="Times New Roman" pitchFamily="18" charset="0"/>
              </a:rPr>
              <a:t>-versus-Stagnation (Middle adulthood)</a:t>
            </a:r>
          </a:p>
        </p:txBody>
      </p:sp>
      <p:sp>
        <p:nvSpPr>
          <p:cNvPr id="3" name="Content Placeholder 2"/>
          <p:cNvSpPr>
            <a:spLocks noGrp="1"/>
          </p:cNvSpPr>
          <p:nvPr>
            <p:ph idx="1"/>
          </p:nvPr>
        </p:nvSpPr>
        <p:spPr>
          <a:xfrm>
            <a:off x="1981200" y="1600200"/>
            <a:ext cx="8229600" cy="4854608"/>
          </a:xfrm>
        </p:spPr>
        <p:txBody>
          <a:bodyPr>
            <a:noAutofit/>
          </a:bodyPr>
          <a:lstStyle/>
          <a:p>
            <a:pPr algn="just"/>
            <a:r>
              <a:rPr lang="en-US" sz="3200" dirty="0">
                <a:latin typeface="Times New Roman" pitchFamily="18" charset="0"/>
                <a:cs typeface="Times New Roman" pitchFamily="18" charset="0"/>
              </a:rPr>
              <a:t>Development continues during middle adulthood as people enter the </a:t>
            </a:r>
            <a:r>
              <a:rPr lang="en-US" sz="3200" dirty="0" err="1">
                <a:latin typeface="Times New Roman" pitchFamily="18" charset="0"/>
                <a:cs typeface="Times New Roman" pitchFamily="18" charset="0"/>
              </a:rPr>
              <a:t>generativity</a:t>
            </a:r>
            <a:r>
              <a:rPr lang="en-US" sz="3200" dirty="0">
                <a:latin typeface="Times New Roman" pitchFamily="18" charset="0"/>
                <a:cs typeface="Times New Roman" pitchFamily="18" charset="0"/>
              </a:rPr>
              <a:t>-versus- stagnation stage.</a:t>
            </a:r>
          </a:p>
          <a:p>
            <a:pPr algn="just"/>
            <a:endParaRPr lang="en-US" sz="3200" dirty="0">
              <a:latin typeface="Times New Roman" pitchFamily="18" charset="0"/>
              <a:cs typeface="Times New Roman" pitchFamily="18" charset="0"/>
            </a:endParaRPr>
          </a:p>
          <a:p>
            <a:pPr algn="just"/>
            <a:r>
              <a:rPr lang="en-US" sz="3200" dirty="0" err="1">
                <a:latin typeface="Times New Roman" pitchFamily="18" charset="0"/>
                <a:cs typeface="Times New Roman" pitchFamily="18" charset="0"/>
              </a:rPr>
              <a:t>Generativity</a:t>
            </a:r>
            <a:r>
              <a:rPr lang="en-US" sz="3200" dirty="0">
                <a:latin typeface="Times New Roman" pitchFamily="18" charset="0"/>
                <a:cs typeface="Times New Roman" pitchFamily="18" charset="0"/>
              </a:rPr>
              <a:t> is the ability to contribute to one’s family, community, work, and society and to assist the development of the younger generation.</a:t>
            </a:r>
          </a:p>
        </p:txBody>
      </p:sp>
    </p:spTree>
    <p:extLst>
      <p:ext uri="{BB962C8B-B14F-4D97-AF65-F5344CB8AC3E}">
        <p14:creationId xmlns:p14="http://schemas.microsoft.com/office/powerpoint/2010/main" val="2494763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3000"/>
            <a:ext cx="8229600" cy="5311808"/>
          </a:xfrm>
        </p:spPr>
        <p:txBody>
          <a:bodyPr>
            <a:normAutofit/>
          </a:bodyPr>
          <a:lstStyle/>
          <a:p>
            <a:pPr algn="just"/>
            <a:r>
              <a:rPr lang="en-US" sz="3200" dirty="0">
                <a:latin typeface="Times New Roman" pitchFamily="18" charset="0"/>
                <a:cs typeface="Times New Roman" pitchFamily="18" charset="0"/>
              </a:rPr>
              <a:t>Success in this stage results in a person’s feeling positive about the continuity of life; difficulties in this stage lead a person to feel that his or her activities are trivial or stagnant and have done nothing for upcoming generations.</a:t>
            </a:r>
          </a:p>
          <a:p>
            <a:pPr algn="just"/>
            <a:endParaRPr lang="en-US" sz="3200" dirty="0"/>
          </a:p>
        </p:txBody>
      </p:sp>
    </p:spTree>
    <p:extLst>
      <p:ext uri="{BB962C8B-B14F-4D97-AF65-F5344CB8AC3E}">
        <p14:creationId xmlns:p14="http://schemas.microsoft.com/office/powerpoint/2010/main" val="5619126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latin typeface="Times New Roman" pitchFamily="18" charset="0"/>
                <a:cs typeface="Times New Roman" pitchFamily="18" charset="0"/>
              </a:rPr>
              <a:t>Integrity Versus Despair (Late adulthood)</a:t>
            </a:r>
          </a:p>
        </p:txBody>
      </p:sp>
      <p:sp>
        <p:nvSpPr>
          <p:cNvPr id="3" name="Content Placeholder 2"/>
          <p:cNvSpPr>
            <a:spLocks noGrp="1"/>
          </p:cNvSpPr>
          <p:nvPr>
            <p:ph idx="1"/>
          </p:nvPr>
        </p:nvSpPr>
        <p:spPr>
          <a:xfrm>
            <a:off x="1981200" y="1600200"/>
            <a:ext cx="8229600" cy="4854608"/>
          </a:xfrm>
        </p:spPr>
        <p:txBody>
          <a:bodyPr>
            <a:noAutofit/>
          </a:bodyPr>
          <a:lstStyle/>
          <a:p>
            <a:pPr algn="just"/>
            <a:r>
              <a:rPr lang="en-US" sz="3200" dirty="0">
                <a:latin typeface="Times New Roman" pitchFamily="18" charset="0"/>
                <a:cs typeface="Times New Roman" pitchFamily="18" charset="0"/>
              </a:rPr>
              <a:t>Finally, the last stage of psychosocial development, the ego-integrity-versus-despair stage, spans later adulthood and continues until death. </a:t>
            </a:r>
          </a:p>
          <a:p>
            <a:pPr algn="just"/>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Person reviews life’s accomplishments and failures. Now a sense of accomplishment signifies success in resolving the difficulties presented by this stage of life.</a:t>
            </a:r>
          </a:p>
        </p:txBody>
      </p:sp>
    </p:spTree>
    <p:extLst>
      <p:ext uri="{BB962C8B-B14F-4D97-AF65-F5344CB8AC3E}">
        <p14:creationId xmlns:p14="http://schemas.microsoft.com/office/powerpoint/2010/main" val="2924658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8229600" cy="5464208"/>
          </a:xfrm>
        </p:spPr>
        <p:txBody>
          <a:bodyPr/>
          <a:lstStyle/>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3200" dirty="0">
                <a:latin typeface="Times New Roman" pitchFamily="18" charset="0"/>
                <a:cs typeface="Times New Roman" pitchFamily="18" charset="0"/>
              </a:rPr>
              <a:t>Failure to resolve the difficulties results in regret over what might have been achieved but was not.</a:t>
            </a:r>
          </a:p>
          <a:p>
            <a:endParaRPr lang="en-US" dirty="0"/>
          </a:p>
        </p:txBody>
      </p:sp>
    </p:spTree>
    <p:extLst>
      <p:ext uri="{BB962C8B-B14F-4D97-AF65-F5344CB8AC3E}">
        <p14:creationId xmlns:p14="http://schemas.microsoft.com/office/powerpoint/2010/main" val="22181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67494"/>
            <a:ext cx="8382000" cy="1399032"/>
          </a:xfrm>
        </p:spPr>
        <p:txBody>
          <a:bodyPr>
            <a:noAutofit/>
          </a:bodyPr>
          <a:lstStyle/>
          <a:p>
            <a:r>
              <a:rPr lang="en-US" sz="4000" dirty="0">
                <a:latin typeface="Times New Roman" pitchFamily="18" charset="0"/>
                <a:cs typeface="Times New Roman" pitchFamily="18" charset="0"/>
              </a:rPr>
              <a:t>Stages of Psychosocial Development</a:t>
            </a:r>
            <a:endParaRPr lang="en-US" sz="4000" dirty="0"/>
          </a:p>
        </p:txBody>
      </p:sp>
      <p:pic>
        <p:nvPicPr>
          <p:cNvPr id="4" name="Content Placeholder 3" descr="921138893bc7c8ff2be527cdd236bbd7.jpg"/>
          <p:cNvPicPr>
            <a:picLocks noGrp="1" noChangeAspect="1"/>
          </p:cNvPicPr>
          <p:nvPr>
            <p:ph idx="1"/>
          </p:nvPr>
        </p:nvPicPr>
        <p:blipFill>
          <a:blip r:embed="rId2"/>
          <a:stretch>
            <a:fillRect/>
          </a:stretch>
        </p:blipFill>
        <p:spPr>
          <a:xfrm>
            <a:off x="1524000" y="1905000"/>
            <a:ext cx="9144000" cy="4953000"/>
          </a:xfrm>
        </p:spPr>
      </p:pic>
    </p:spTree>
    <p:extLst>
      <p:ext uri="{BB962C8B-B14F-4D97-AF65-F5344CB8AC3E}">
        <p14:creationId xmlns:p14="http://schemas.microsoft.com/office/powerpoint/2010/main" val="4233481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0"/>
            <a:ext cx="8229600" cy="5540408"/>
          </a:xfrm>
        </p:spPr>
        <p:txBody>
          <a:bodyPr>
            <a:normAutofit/>
          </a:bodyPr>
          <a:lstStyle/>
          <a:p>
            <a:pPr algn="just"/>
            <a:r>
              <a:rPr lang="en-US" sz="3200" dirty="0">
                <a:latin typeface="Times New Roman" pitchFamily="18" charset="0"/>
                <a:cs typeface="Times New Roman" pitchFamily="18" charset="0"/>
              </a:rPr>
              <a:t>Development is a lifelong process. We’ll divide the life span into four broad periods:</a:t>
            </a:r>
          </a:p>
          <a:p>
            <a:pPr algn="just">
              <a:buNone/>
            </a:pPr>
            <a:r>
              <a:rPr lang="en-US" sz="3200" dirty="0">
                <a:latin typeface="Times New Roman" pitchFamily="18" charset="0"/>
                <a:cs typeface="Times New Roman" pitchFamily="18" charset="0"/>
              </a:rPr>
              <a:t>	(1) The prenatal period (before birth) </a:t>
            </a:r>
          </a:p>
          <a:p>
            <a:pPr algn="just">
              <a:buNone/>
            </a:pPr>
            <a:r>
              <a:rPr lang="en-US" sz="3200" dirty="0">
                <a:latin typeface="Times New Roman" pitchFamily="18" charset="0"/>
                <a:cs typeface="Times New Roman" pitchFamily="18" charset="0"/>
              </a:rPr>
              <a:t>	(2) Childhood</a:t>
            </a:r>
          </a:p>
          <a:p>
            <a:pPr algn="just">
              <a:buNone/>
            </a:pPr>
            <a:r>
              <a:rPr lang="en-US" sz="3200" dirty="0">
                <a:latin typeface="Times New Roman" pitchFamily="18" charset="0"/>
                <a:cs typeface="Times New Roman" pitchFamily="18" charset="0"/>
              </a:rPr>
              <a:t>	(3) Adolescence</a:t>
            </a:r>
          </a:p>
          <a:p>
            <a:pPr algn="just">
              <a:buNone/>
            </a:pPr>
            <a:r>
              <a:rPr lang="en-US" sz="3200" dirty="0">
                <a:latin typeface="Times New Roman" pitchFamily="18" charset="0"/>
                <a:cs typeface="Times New Roman" pitchFamily="18" charset="0"/>
              </a:rPr>
              <a:t>	(4) Adulthood</a:t>
            </a:r>
          </a:p>
          <a:p>
            <a:endParaRPr lang="en-US" sz="3200" dirty="0"/>
          </a:p>
        </p:txBody>
      </p:sp>
    </p:spTree>
    <p:extLst>
      <p:ext uri="{BB962C8B-B14F-4D97-AF65-F5344CB8AC3E}">
        <p14:creationId xmlns:p14="http://schemas.microsoft.com/office/powerpoint/2010/main" val="130138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Times New Roman" pitchFamily="18" charset="0"/>
                <a:cs typeface="Times New Roman" pitchFamily="18" charset="0"/>
              </a:rPr>
              <a:t>The Growth of Thought: Cognitive Development</a:t>
            </a: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Cognitive development refers to transitions in youngsters’ patterns of thinking, including reasoning, remembering, and problem solving</a:t>
            </a:r>
          </a:p>
          <a:p>
            <a:pPr algn="just">
              <a:buNone/>
            </a:pP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68213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en-US" dirty="0" smtClean="0"/>
          </a:p>
        </p:txBody>
      </p:sp>
      <p:sp>
        <p:nvSpPr>
          <p:cNvPr id="5123" name="Rectangle 3"/>
          <p:cNvSpPr>
            <a:spLocks noGrp="1" noChangeArrowheads="1"/>
          </p:cNvSpPr>
          <p:nvPr>
            <p:ph type="body" idx="1"/>
          </p:nvPr>
        </p:nvSpPr>
        <p:spPr/>
        <p:txBody>
          <a:bodyPr/>
          <a:lstStyle/>
          <a:p>
            <a:pPr eaLnBrk="1" hangingPunct="1"/>
            <a:r>
              <a:rPr lang="en-US" altLang="en-US" dirty="0" smtClean="0"/>
              <a:t>Schema</a:t>
            </a:r>
          </a:p>
          <a:p>
            <a:pPr lvl="1" eaLnBrk="1" hangingPunct="1"/>
            <a:r>
              <a:rPr lang="en-US" altLang="en-US" dirty="0" smtClean="0"/>
              <a:t>Well defined mental structure </a:t>
            </a:r>
          </a:p>
          <a:p>
            <a:pPr eaLnBrk="1" hangingPunct="1"/>
            <a:r>
              <a:rPr lang="en-US" altLang="en-US" dirty="0" smtClean="0"/>
              <a:t>Equilibration</a:t>
            </a:r>
          </a:p>
          <a:p>
            <a:pPr lvl="1" eaLnBrk="1" hangingPunct="1"/>
            <a:r>
              <a:rPr lang="en-US" altLang="en-US" dirty="0" smtClean="0"/>
              <a:t>Maturity of schema </a:t>
            </a:r>
          </a:p>
        </p:txBody>
      </p:sp>
    </p:spTree>
    <p:extLst>
      <p:ext uri="{BB962C8B-B14F-4D97-AF65-F5344CB8AC3E}">
        <p14:creationId xmlns:p14="http://schemas.microsoft.com/office/powerpoint/2010/main" val="78332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1336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4400" b="1">
                <a:solidFill>
                  <a:schemeClr val="tx2"/>
                </a:solidFill>
                <a:effectLst>
                  <a:outerShdw blurRad="38100" dist="38100" dir="2700000" algn="tl">
                    <a:srgbClr val="000000"/>
                  </a:outerShdw>
                </a:effectLst>
              </a:rPr>
              <a:t>Piaget &amp; Learning</a:t>
            </a:r>
          </a:p>
        </p:txBody>
      </p:sp>
      <p:sp>
        <p:nvSpPr>
          <p:cNvPr id="6147" name="Rectangle 3"/>
          <p:cNvSpPr>
            <a:spLocks noChangeArrowheads="1"/>
          </p:cNvSpPr>
          <p:nvPr/>
        </p:nvSpPr>
        <p:spPr bwMode="auto">
          <a:xfrm>
            <a:off x="1752600" y="1143000"/>
            <a:ext cx="8915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b="1"/>
              <a:t>Equilibration</a:t>
            </a:r>
            <a:r>
              <a:rPr lang="en-US" altLang="en-US"/>
              <a:t>: assimilation &amp; accommodation </a:t>
            </a:r>
          </a:p>
          <a:p>
            <a:pPr lvl="1" eaLnBrk="1" hangingPunct="1">
              <a:buFontTx/>
              <a:buChar char="•"/>
            </a:pPr>
            <a:r>
              <a:rPr lang="en-US" altLang="en-US" sz="3000"/>
              <a:t>We adjust our ideas to make sense of reality</a:t>
            </a:r>
          </a:p>
          <a:p>
            <a:pPr eaLnBrk="1" hangingPunct="1"/>
            <a:r>
              <a:rPr lang="en-US" altLang="en-US" b="1"/>
              <a:t>Assimilation</a:t>
            </a:r>
            <a:r>
              <a:rPr lang="en-US" altLang="en-US"/>
              <a:t>:</a:t>
            </a:r>
          </a:p>
          <a:p>
            <a:pPr lvl="1" eaLnBrk="1" hangingPunct="1">
              <a:buFontTx/>
              <a:buChar char="•"/>
            </a:pPr>
            <a:r>
              <a:rPr lang="en-US" altLang="en-US" sz="3000">
                <a:solidFill>
                  <a:schemeClr val="folHlink"/>
                </a:solidFill>
              </a:rPr>
              <a:t>Involves interpreting new experiences in term of existing mental structures without changing them.</a:t>
            </a:r>
          </a:p>
          <a:p>
            <a:pPr lvl="1" eaLnBrk="1" hangingPunct="1">
              <a:buFontTx/>
              <a:buChar char="•"/>
            </a:pPr>
            <a:r>
              <a:rPr lang="en-US" altLang="en-US" sz="3000">
                <a:solidFill>
                  <a:schemeClr val="folHlink"/>
                </a:solidFill>
              </a:rPr>
              <a:t>process of matching external reality to an existing cognitive structure. </a:t>
            </a:r>
          </a:p>
          <a:p>
            <a:pPr eaLnBrk="1" hangingPunct="1"/>
            <a:endParaRPr lang="en-US" altLang="en-US" sz="3000">
              <a:solidFill>
                <a:schemeClr val="folHlink"/>
              </a:solidFill>
            </a:endParaRPr>
          </a:p>
        </p:txBody>
      </p:sp>
    </p:spTree>
    <p:extLst>
      <p:ext uri="{BB962C8B-B14F-4D97-AF65-F5344CB8AC3E}">
        <p14:creationId xmlns:p14="http://schemas.microsoft.com/office/powerpoint/2010/main" val="1495110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11</TotalTime>
  <Words>2358</Words>
  <Application>Microsoft Office PowerPoint</Application>
  <PresentationFormat>Widescreen</PresentationFormat>
  <Paragraphs>179</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Century Gothic</vt:lpstr>
      <vt:lpstr>Times New Roman</vt:lpstr>
      <vt:lpstr>Wingdings 3</vt:lpstr>
      <vt:lpstr>Ion</vt:lpstr>
      <vt:lpstr>Personality Development</vt:lpstr>
      <vt:lpstr>Personality</vt:lpstr>
      <vt:lpstr>Developmental psychology</vt:lpstr>
      <vt:lpstr>Development</vt:lpstr>
      <vt:lpstr>PowerPoint Presentation</vt:lpstr>
      <vt:lpstr>PowerPoint Presentation</vt:lpstr>
      <vt:lpstr>The Growth of Thought: Cognitive Development</vt:lpstr>
      <vt:lpstr>PowerPoint Presentation</vt:lpstr>
      <vt:lpstr>PowerPoint Presentation</vt:lpstr>
      <vt:lpstr>PowerPoint Presentation</vt:lpstr>
      <vt:lpstr>PowerPoint Presentation</vt:lpstr>
      <vt:lpstr>Piaget’s theory of cognitive development </vt:lpstr>
      <vt:lpstr>Sensorimotor Stage (birth to 2)</vt:lpstr>
      <vt:lpstr>PowerPoint Presentation</vt:lpstr>
      <vt:lpstr>PowerPoint Presentation</vt:lpstr>
      <vt:lpstr>Preoperational stage (2 to 7)</vt:lpstr>
      <vt:lpstr>PowerPoint Presentation</vt:lpstr>
      <vt:lpstr>PowerPoint Presentation</vt:lpstr>
      <vt:lpstr>Example </vt:lpstr>
      <vt:lpstr>PowerPoint Presentation</vt:lpstr>
      <vt:lpstr>PowerPoint Presentation</vt:lpstr>
      <vt:lpstr>PowerPoint Presentation</vt:lpstr>
      <vt:lpstr>PowerPoint Presentation</vt:lpstr>
      <vt:lpstr>PowerPoint Presentation</vt:lpstr>
      <vt:lpstr>PowerPoint Presentation</vt:lpstr>
      <vt:lpstr>Concrete Operational Stage  (7 to 12) </vt:lpstr>
      <vt:lpstr>PowerPoint Presentation</vt:lpstr>
      <vt:lpstr>PowerPoint Presentation</vt:lpstr>
      <vt:lpstr>PowerPoint Presentation</vt:lpstr>
      <vt:lpstr>Formal Operation (12 to Adulthood)  </vt:lpstr>
      <vt:lpstr>PowerPoint Presentation</vt:lpstr>
      <vt:lpstr>PowerPoint Presentation</vt:lpstr>
      <vt:lpstr>PowerPoint Presentation</vt:lpstr>
      <vt:lpstr>PowerPoint Presentation</vt:lpstr>
      <vt:lpstr>PowerPoint Presentation</vt:lpstr>
      <vt:lpstr>Trust-versus-Mistrust (birth to 1½ years)</vt:lpstr>
      <vt:lpstr>PowerPoint Presentation</vt:lpstr>
      <vt:lpstr>Autonomy-versus-shame-and-doubt Stage (1½ to 3 years)</vt:lpstr>
      <vt:lpstr>PowerPoint Presentation</vt:lpstr>
      <vt:lpstr>Initiative Versus Guilt (3 to 6)</vt:lpstr>
      <vt:lpstr>PowerPoint Presentation</vt:lpstr>
      <vt:lpstr>Industry-versus-inferiority (age 6 through puberty)</vt:lpstr>
      <vt:lpstr>PowerPoint Presentation</vt:lpstr>
      <vt:lpstr>Identity-versus-role-confusion stage (Adolescence)</vt:lpstr>
      <vt:lpstr>PowerPoint Presentation</vt:lpstr>
      <vt:lpstr>PowerPoint Presentation</vt:lpstr>
      <vt:lpstr>PowerPoint Presentation</vt:lpstr>
      <vt:lpstr>PowerPoint Presentation</vt:lpstr>
      <vt:lpstr>Intimacy-versus-isolation (Early adulthood)</vt:lpstr>
      <vt:lpstr>PowerPoint Presentation</vt:lpstr>
      <vt:lpstr>Generativity-versus-Stagnation (Middle adulthood)</vt:lpstr>
      <vt:lpstr>PowerPoint Presentation</vt:lpstr>
      <vt:lpstr>Integrity Versus Despair (Late adulthood)</vt:lpstr>
      <vt:lpstr>PowerPoint Presentation</vt:lpstr>
      <vt:lpstr>Stages of Psychosocial Development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Development</dc:title>
  <dc:creator>Ali G</dc:creator>
  <cp:lastModifiedBy>Ali G</cp:lastModifiedBy>
  <cp:revision>3</cp:revision>
  <dcterms:created xsi:type="dcterms:W3CDTF">2020-03-19T04:54:09Z</dcterms:created>
  <dcterms:modified xsi:type="dcterms:W3CDTF">2020-05-03T07:30:15Z</dcterms:modified>
</cp:coreProperties>
</file>