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61" r:id="rId3"/>
    <p:sldId id="267" r:id="rId4"/>
    <p:sldId id="266" r:id="rId5"/>
    <p:sldId id="265" r:id="rId6"/>
    <p:sldId id="264" r:id="rId7"/>
    <p:sldId id="263" r:id="rId8"/>
    <p:sldId id="262" r:id="rId9"/>
    <p:sldId id="260" r:id="rId10"/>
    <p:sldId id="268" r:id="rId11"/>
    <p:sldId id="259" r:id="rId12"/>
    <p:sldId id="258" r:id="rId13"/>
    <p:sldId id="273" r:id="rId14"/>
    <p:sldId id="272" r:id="rId15"/>
    <p:sldId id="271" r:id="rId16"/>
    <p:sldId id="270" r:id="rId17"/>
    <p:sldId id="281" r:id="rId18"/>
    <p:sldId id="280" r:id="rId19"/>
    <p:sldId id="279" r:id="rId20"/>
    <p:sldId id="278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867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7F0B510-F49E-4A33-A510-75DC7E24992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5155C8-71DF-4C48-B0FF-D872B7F610EC}" type="slidenum">
              <a:rPr lang="en-US"/>
              <a:pPr/>
              <a:t>5</a:t>
            </a:fld>
            <a:endParaRPr lang="en-US"/>
          </a:p>
        </p:txBody>
      </p:sp>
      <p:sp>
        <p:nvSpPr>
          <p:cNvPr id="2969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b="1">
                <a:solidFill>
                  <a:srgbClr val="00FFFF"/>
                </a:solidFill>
                <a:cs typeface="Arial" charset="0"/>
              </a:rPr>
              <a:t>Figure 5.3</a:t>
            </a:r>
            <a:endParaRPr lang="el-GR">
              <a:solidFill>
                <a:srgbClr val="00FFFF"/>
              </a:solidFill>
              <a:cs typeface="Arial" charset="0"/>
            </a:endParaRPr>
          </a:p>
          <a:p>
            <a:r>
              <a:rPr lang="el-GR">
                <a:solidFill>
                  <a:srgbClr val="00FFFF"/>
                </a:solidFill>
                <a:cs typeface="Arial" charset="0"/>
              </a:rPr>
              <a:t>The relationship between </a:t>
            </a:r>
            <a:r>
              <a:rPr lang="el-GR" i="1">
                <a:solidFill>
                  <a:srgbClr val="00FFFF"/>
                </a:solidFill>
                <a:cs typeface="Arial" charset="0"/>
              </a:rPr>
              <a:t>z</a:t>
            </a:r>
            <a:r>
              <a:rPr lang="el-GR">
                <a:solidFill>
                  <a:srgbClr val="00FFFF"/>
                </a:solidFill>
                <a:cs typeface="Arial" charset="0"/>
              </a:rPr>
              <a:t>-score values and locations in a population distribution.</a:t>
            </a:r>
          </a:p>
          <a:p>
            <a:r>
              <a:rPr lang="el-GR" b="1">
                <a:solidFill>
                  <a:srgbClr val="00FFFF"/>
                </a:solidFill>
                <a:cs typeface="Arial" charset="0"/>
              </a:rPr>
              <a:t>Figure 5.5</a:t>
            </a:r>
            <a:endParaRPr lang="el-GR">
              <a:solidFill>
                <a:srgbClr val="00FFFF"/>
              </a:solidFill>
              <a:cs typeface="Arial" charset="0"/>
            </a:endParaRPr>
          </a:p>
          <a:p>
            <a:r>
              <a:rPr lang="el-GR">
                <a:solidFill>
                  <a:srgbClr val="00FFFF"/>
                </a:solidFill>
                <a:cs typeface="Arial" charset="0"/>
              </a:rPr>
              <a:t>An entire population of scores is transformed into </a:t>
            </a:r>
            <a:r>
              <a:rPr lang="el-GR" i="1">
                <a:solidFill>
                  <a:srgbClr val="00FFFF"/>
                </a:solidFill>
                <a:cs typeface="Arial" charset="0"/>
              </a:rPr>
              <a:t>z</a:t>
            </a:r>
            <a:r>
              <a:rPr lang="el-GR">
                <a:solidFill>
                  <a:srgbClr val="00FFFF"/>
                </a:solidFill>
                <a:cs typeface="Arial" charset="0"/>
              </a:rPr>
              <a:t>-scores. The transformation does not change the shape of the population, but the mean is transformed into a value of 0 and the standard deviation is transformed to a value of 1.</a:t>
            </a:r>
            <a:endParaRPr lang="en-US">
              <a:solidFill>
                <a:srgbClr val="00FFFF"/>
              </a:solidFill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16988F-2FE5-4A3B-BC74-271410BB3D48}" type="slidenum">
              <a:rPr lang="en-US"/>
              <a:pPr/>
              <a:t>8</a:t>
            </a:fld>
            <a:endParaRPr lang="en-US"/>
          </a:p>
        </p:txBody>
      </p:sp>
      <p:sp>
        <p:nvSpPr>
          <p:cNvPr id="3072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b="1">
                <a:solidFill>
                  <a:srgbClr val="00FFFF"/>
                </a:solidFill>
                <a:cs typeface="Arial" charset="0"/>
              </a:rPr>
              <a:t>Figure 5.6</a:t>
            </a:r>
            <a:endParaRPr lang="el-GR">
              <a:solidFill>
                <a:srgbClr val="00FFFF"/>
              </a:solidFill>
              <a:cs typeface="Arial" charset="0"/>
            </a:endParaRPr>
          </a:p>
          <a:p>
            <a:r>
              <a:rPr lang="el-GR">
                <a:solidFill>
                  <a:srgbClr val="00FFFF"/>
                </a:solidFill>
                <a:cs typeface="Arial" charset="0"/>
              </a:rPr>
              <a:t>Following a </a:t>
            </a:r>
            <a:r>
              <a:rPr lang="el-GR" i="1">
                <a:solidFill>
                  <a:srgbClr val="00FFFF"/>
                </a:solidFill>
                <a:cs typeface="Arial" charset="0"/>
              </a:rPr>
              <a:t>z</a:t>
            </a:r>
            <a:r>
              <a:rPr lang="el-GR">
                <a:solidFill>
                  <a:srgbClr val="00FFFF"/>
                </a:solidFill>
                <a:cs typeface="Arial" charset="0"/>
              </a:rPr>
              <a:t>-score transformation, the </a:t>
            </a:r>
            <a:r>
              <a:rPr lang="el-GR" i="1">
                <a:solidFill>
                  <a:srgbClr val="00FFFF"/>
                </a:solidFill>
                <a:cs typeface="Arial" charset="0"/>
              </a:rPr>
              <a:t>X</a:t>
            </a:r>
            <a:r>
              <a:rPr lang="el-GR">
                <a:solidFill>
                  <a:srgbClr val="00FFFF"/>
                </a:solidFill>
                <a:cs typeface="Arial" charset="0"/>
              </a:rPr>
              <a:t>-axis is relabeled in </a:t>
            </a:r>
            <a:r>
              <a:rPr lang="el-GR" i="1">
                <a:solidFill>
                  <a:srgbClr val="00FFFF"/>
                </a:solidFill>
                <a:cs typeface="Arial" charset="0"/>
              </a:rPr>
              <a:t>z</a:t>
            </a:r>
            <a:r>
              <a:rPr lang="el-GR">
                <a:solidFill>
                  <a:srgbClr val="00FFFF"/>
                </a:solidFill>
                <a:cs typeface="Arial" charset="0"/>
              </a:rPr>
              <a:t>-score units. The distance that is equivalent to 1 standard deviation on the </a:t>
            </a:r>
            <a:r>
              <a:rPr lang="el-GR" i="1">
                <a:solidFill>
                  <a:srgbClr val="00FFFF"/>
                </a:solidFill>
                <a:cs typeface="Arial" charset="0"/>
              </a:rPr>
              <a:t>X</a:t>
            </a:r>
            <a:r>
              <a:rPr lang="el-GR">
                <a:solidFill>
                  <a:srgbClr val="00FFFF"/>
                </a:solidFill>
                <a:cs typeface="Arial" charset="0"/>
              </a:rPr>
              <a:t>-axis (σ</a:t>
            </a:r>
            <a:r>
              <a:rPr lang="en-US">
                <a:solidFill>
                  <a:srgbClr val="00FFFF"/>
                </a:solidFill>
                <a:cs typeface="Arial" charset="0"/>
              </a:rPr>
              <a:t> =</a:t>
            </a:r>
            <a:r>
              <a:rPr lang="el-GR">
                <a:solidFill>
                  <a:srgbClr val="00FFFF"/>
                </a:solidFill>
                <a:cs typeface="Arial" charset="0"/>
              </a:rPr>
              <a:t> 10 points in this example) corresponds to 1 point on the </a:t>
            </a:r>
            <a:r>
              <a:rPr lang="el-GR" i="1">
                <a:solidFill>
                  <a:srgbClr val="00FFFF"/>
                </a:solidFill>
                <a:cs typeface="Arial" charset="0"/>
              </a:rPr>
              <a:t>z</a:t>
            </a:r>
            <a:r>
              <a:rPr lang="el-GR">
                <a:solidFill>
                  <a:srgbClr val="00FFFF"/>
                </a:solidFill>
                <a:cs typeface="Arial" charset="0"/>
              </a:rPr>
              <a:t>-score scale.</a:t>
            </a:r>
            <a:endParaRPr lang="en-US">
              <a:solidFill>
                <a:srgbClr val="00FFFF"/>
              </a:solidFill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2D3E0C-38B1-4E56-8944-AA8AA09E7BDF}" type="slidenum">
              <a:rPr lang="en-US"/>
              <a:pPr/>
              <a:t>10</a:t>
            </a:fld>
            <a:endParaRPr lang="en-US"/>
          </a:p>
        </p:txBody>
      </p:sp>
      <p:sp>
        <p:nvSpPr>
          <p:cNvPr id="3174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b="1">
                <a:solidFill>
                  <a:srgbClr val="00FFFF"/>
                </a:solidFill>
                <a:cs typeface="Arial" charset="0"/>
              </a:rPr>
              <a:t>Figure 5.2</a:t>
            </a:r>
            <a:endParaRPr lang="el-GR">
              <a:solidFill>
                <a:srgbClr val="00FFFF"/>
              </a:solidFill>
              <a:cs typeface="Arial" charset="0"/>
            </a:endParaRPr>
          </a:p>
          <a:p>
            <a:r>
              <a:rPr lang="el-GR">
                <a:solidFill>
                  <a:srgbClr val="00FFFF"/>
                </a:solidFill>
                <a:cs typeface="Arial" charset="0"/>
              </a:rPr>
              <a:t>Two distributions of exam scores. For both distributions, μ</a:t>
            </a:r>
            <a:r>
              <a:rPr lang="en-US">
                <a:solidFill>
                  <a:srgbClr val="00FFFF"/>
                </a:solidFill>
                <a:cs typeface="Arial" charset="0"/>
              </a:rPr>
              <a:t> = </a:t>
            </a:r>
            <a:r>
              <a:rPr lang="el-GR">
                <a:solidFill>
                  <a:srgbClr val="00FFFF"/>
                </a:solidFill>
                <a:cs typeface="Arial" charset="0"/>
              </a:rPr>
              <a:t>70, but for one distribution, σ</a:t>
            </a:r>
            <a:r>
              <a:rPr lang="en-US">
                <a:solidFill>
                  <a:srgbClr val="00FFFF"/>
                </a:solidFill>
                <a:cs typeface="Arial" charset="0"/>
              </a:rPr>
              <a:t> = </a:t>
            </a:r>
            <a:r>
              <a:rPr lang="el-GR">
                <a:solidFill>
                  <a:srgbClr val="00FFFF"/>
                </a:solidFill>
                <a:cs typeface="Arial" charset="0"/>
              </a:rPr>
              <a:t>3, and for the other, σ</a:t>
            </a:r>
            <a:r>
              <a:rPr lang="en-US">
                <a:solidFill>
                  <a:srgbClr val="00FFFF"/>
                </a:solidFill>
                <a:cs typeface="Arial" charset="0"/>
              </a:rPr>
              <a:t> = </a:t>
            </a:r>
            <a:r>
              <a:rPr lang="el-GR">
                <a:solidFill>
                  <a:srgbClr val="00FFFF"/>
                </a:solidFill>
                <a:cs typeface="Arial" charset="0"/>
              </a:rPr>
              <a:t>12. The relative position of </a:t>
            </a:r>
            <a:r>
              <a:rPr lang="el-GR" i="1">
                <a:solidFill>
                  <a:srgbClr val="00FFFF"/>
                </a:solidFill>
                <a:cs typeface="Arial" charset="0"/>
              </a:rPr>
              <a:t>X </a:t>
            </a:r>
            <a:r>
              <a:rPr lang="en-US">
                <a:solidFill>
                  <a:srgbClr val="00FFFF"/>
                </a:solidFill>
                <a:cs typeface="Arial" charset="0"/>
              </a:rPr>
              <a:t>= </a:t>
            </a:r>
            <a:r>
              <a:rPr lang="el-GR">
                <a:solidFill>
                  <a:srgbClr val="00FFFF"/>
                </a:solidFill>
                <a:cs typeface="Arial" charset="0"/>
              </a:rPr>
              <a:t>76 is very different for the two distributions.</a:t>
            </a:r>
          </a:p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DDAAAA-7F4D-44C2-B4C9-8DEBB094E0EC}" type="slidenum">
              <a:rPr lang="en-US"/>
              <a:pPr/>
              <a:t>13</a:t>
            </a:fld>
            <a:endParaRPr lang="en-US"/>
          </a:p>
        </p:txBody>
      </p:sp>
      <p:sp>
        <p:nvSpPr>
          <p:cNvPr id="3277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b="1">
                <a:solidFill>
                  <a:srgbClr val="00FFFF"/>
                </a:solidFill>
                <a:cs typeface="Arial" charset="0"/>
              </a:rPr>
              <a:t>Figure 5.7</a:t>
            </a:r>
            <a:endParaRPr lang="el-GR">
              <a:solidFill>
                <a:srgbClr val="00FFFF"/>
              </a:solidFill>
              <a:cs typeface="Arial" charset="0"/>
            </a:endParaRPr>
          </a:p>
          <a:p>
            <a:r>
              <a:rPr lang="el-GR">
                <a:solidFill>
                  <a:srgbClr val="00FFFF"/>
                </a:solidFill>
                <a:cs typeface="Arial" charset="0"/>
              </a:rPr>
              <a:t>Transforming a distribution of raw scores (a) into </a:t>
            </a:r>
            <a:r>
              <a:rPr lang="el-GR" i="1">
                <a:solidFill>
                  <a:srgbClr val="00FFFF"/>
                </a:solidFill>
                <a:cs typeface="Arial" charset="0"/>
              </a:rPr>
              <a:t>z</a:t>
            </a:r>
            <a:r>
              <a:rPr lang="el-GR">
                <a:solidFill>
                  <a:srgbClr val="00FFFF"/>
                </a:solidFill>
                <a:cs typeface="Arial" charset="0"/>
              </a:rPr>
              <a:t>-scores (b) will not change the shape of the distribution.</a:t>
            </a:r>
          </a:p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02180D-33C5-488A-BFD2-5FCEB7FDA73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B7DF9B-C071-4BE6-A062-E073331BC98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01EF1D-4DA3-4BD6-B2B0-7A82549086C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9FAEC8-EE68-4A7D-A8EF-EA3ABE0DF43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12D599-3644-482F-89C4-91509AFBEC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478ABC-5280-442C-991C-5B8DE71DA6D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C2F14A-71A1-4853-95D4-3D044ADF3E2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420EC2-839A-4E08-BE7D-CBFBA57EC0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CE9A8E-CAEA-4545-8987-DBDA177B95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41A72B-92AC-44F4-BC06-16A2FD7ADAD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02C49B-45BA-4F14-A2AD-3A585EA1D7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 descr="psych_head_new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-19050" y="-14288"/>
            <a:ext cx="9182100" cy="6886576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BBAB060-4669-4C3F-BF2E-05E617A9C5B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4621D-D43D-4AA1-8829-CF88EB6E0B35}" type="slidenum">
              <a:rPr lang="en-US"/>
              <a:pPr/>
              <a:t>1</a:t>
            </a:fld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Chapter 5: z-scores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1" name="Picture 5" descr="05f0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6613" y="88900"/>
            <a:ext cx="7469187" cy="6680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F3F23-392E-4338-825A-BB77F093F448}" type="slidenum">
              <a:rPr lang="en-US"/>
              <a:pPr/>
              <a:t>11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Z-scores and Locations (cont.)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The fact that z-scores identify exact locations within a distribution means that z-scores can be used as descriptive statistics and as inferential statistics.  </a:t>
            </a:r>
          </a:p>
          <a:p>
            <a:pPr lvl="1">
              <a:lnSpc>
                <a:spcPct val="90000"/>
              </a:lnSpc>
            </a:pPr>
            <a:r>
              <a:rPr lang="en-US"/>
              <a:t>As descriptive statistics, z-scores describe exactly where each individual is located.  </a:t>
            </a:r>
          </a:p>
          <a:p>
            <a:pPr lvl="1">
              <a:lnSpc>
                <a:spcPct val="90000"/>
              </a:lnSpc>
            </a:pPr>
            <a:r>
              <a:rPr lang="en-US"/>
              <a:t>As inferential statistics, z-scores determine whether a specific sample is representative of its population, or is extreme and unrepresentative. 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B0858-E6EB-46DD-951D-F2238F492889}" type="slidenum">
              <a:rPr lang="en-US"/>
              <a:pPr/>
              <a:t>12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z-Scores as a Standardized Distribution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When an entire distribution of X values is transformed into z-scores, the resulting distribution of z-scores will always have a mean of zero and a standard deviation of one.  </a:t>
            </a:r>
          </a:p>
          <a:p>
            <a:pPr>
              <a:lnSpc>
                <a:spcPct val="90000"/>
              </a:lnSpc>
            </a:pPr>
            <a:r>
              <a:rPr lang="en-US"/>
              <a:t>The transformation does not change the shape of the original distribution and it does not change the location of any individual score relative to others in the distribution.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61" name="Picture 5" descr="05f0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38225" y="88900"/>
            <a:ext cx="7065963" cy="6680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0D12B-6D43-426C-A3D7-9CAF24C84598}" type="slidenum">
              <a:rPr lang="en-US"/>
              <a:pPr/>
              <a:t>14</a:t>
            </a:fld>
            <a:endParaRPr 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z-Scores as a Standardized Distribution (cont.)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 advantage of standardizing distributions is that two (or more) different distributions can be made the same.  </a:t>
            </a:r>
          </a:p>
          <a:p>
            <a:pPr lvl="1"/>
            <a:r>
              <a:rPr lang="en-US"/>
              <a:t>For example, one distribution has </a:t>
            </a:r>
            <a:r>
              <a:rPr lang="en-US">
                <a:latin typeface="Lucida Grande" pitchFamily="28" charset="0"/>
              </a:rPr>
              <a:t>μ</a:t>
            </a:r>
            <a:r>
              <a:rPr lang="en-US"/>
              <a:t> = 100 and          </a:t>
            </a:r>
            <a:r>
              <a:rPr lang="en-US">
                <a:latin typeface="Lucida Grande" pitchFamily="28" charset="0"/>
              </a:rPr>
              <a:t>σ</a:t>
            </a:r>
            <a:r>
              <a:rPr lang="en-US"/>
              <a:t> = 10, and another distribution has </a:t>
            </a:r>
            <a:r>
              <a:rPr lang="en-US">
                <a:latin typeface="Lucida Grande" pitchFamily="28" charset="0"/>
              </a:rPr>
              <a:t>μ</a:t>
            </a:r>
            <a:r>
              <a:rPr lang="en-US"/>
              <a:t> = 40 and </a:t>
            </a:r>
            <a:r>
              <a:rPr lang="en-US">
                <a:latin typeface="Lucida Grande" pitchFamily="28" charset="0"/>
              </a:rPr>
              <a:t>σ</a:t>
            </a:r>
            <a:r>
              <a:rPr lang="en-US"/>
              <a:t> = 6.  </a:t>
            </a:r>
          </a:p>
          <a:p>
            <a:pPr lvl="1"/>
            <a:r>
              <a:rPr lang="en-US"/>
              <a:t>When these distribution are transformed to z-scores, both will have </a:t>
            </a:r>
            <a:r>
              <a:rPr lang="en-US">
                <a:latin typeface="Lucida Grande" pitchFamily="28" charset="0"/>
              </a:rPr>
              <a:t>μ</a:t>
            </a:r>
            <a:r>
              <a:rPr lang="en-US"/>
              <a:t> = 0 and </a:t>
            </a:r>
            <a:r>
              <a:rPr lang="en-US">
                <a:latin typeface="Lucida Grande" pitchFamily="28" charset="0"/>
              </a:rPr>
              <a:t>σ</a:t>
            </a:r>
            <a:r>
              <a:rPr lang="en-US"/>
              <a:t> = 1. 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E4C0C-B52C-41EC-A500-54AF893CE866}" type="slidenum">
              <a:rPr lang="en-US"/>
              <a:pPr/>
              <a:t>15</a:t>
            </a:fld>
            <a:endParaRPr lang="en-US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z-Scores as a Standardized Distribution (cont.)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Because z-score distributions all have the same mean and standard deviation, individual scores from different distributions can be directly compared.  </a:t>
            </a:r>
          </a:p>
          <a:p>
            <a:r>
              <a:rPr lang="en-US"/>
              <a:t>A z-score of +1.00 specifies the same location in all z-score distributions.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8B2A8-EEB7-4A4E-AAF7-C32548D23DB6}" type="slidenum">
              <a:rPr lang="en-US"/>
              <a:pPr/>
              <a:t>16</a:t>
            </a:fld>
            <a:endParaRPr lang="en-US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z-Scores and Samples 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It is also possible to calculate z-scores for samples.  </a:t>
            </a:r>
          </a:p>
          <a:p>
            <a:r>
              <a:rPr lang="en-US"/>
              <a:t>The definition of a z-score is the same for either a sample or a population, and the formulas are also the same except that the sample mean and standard deviation are used in place of the population mean and standard deviation.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F2ED5-FDC5-4699-B83E-B2E33AB35021}" type="slidenum">
              <a:rPr lang="en-US"/>
              <a:pPr/>
              <a:t>17</a:t>
            </a:fld>
            <a:endParaRPr lang="en-US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z-Scores and Samples (cont.)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029200"/>
          </a:xfrm>
        </p:spPr>
        <p:txBody>
          <a:bodyPr/>
          <a:lstStyle/>
          <a:p>
            <a:r>
              <a:rPr lang="en-US" sz="2800"/>
              <a:t>Thus, for a score from a sample,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2800"/>
              <a:t>       X – M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2800"/>
              <a:t>z  =  </a:t>
            </a:r>
            <a:r>
              <a:rPr lang="en-US" sz="2800">
                <a:ea typeface="ヒラギノ角ゴ Pro W3" pitchFamily="28" charset="-128"/>
              </a:rPr>
              <a:t>─────</a:t>
            </a:r>
            <a:endParaRPr lang="en-US" sz="2800"/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2800"/>
              <a:t>      s</a:t>
            </a:r>
          </a:p>
          <a:p>
            <a:r>
              <a:rPr lang="en-US" sz="2800"/>
              <a:t>Using z-scores to standardize a sample also has the same effect as standardizing a population.  </a:t>
            </a:r>
          </a:p>
          <a:p>
            <a:r>
              <a:rPr lang="en-US" sz="2800"/>
              <a:t>Specifically, the mean of the z-scores will be zero and the standard deviation of the z-scores will be equal to 1.00 provided the standard deviation is computed using the sample formula (dividing n – 1 instead of n).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CC240-4D54-411A-96F3-3089E1295E55}" type="slidenum">
              <a:rPr lang="en-US"/>
              <a:pPr/>
              <a:t>18</a:t>
            </a:fld>
            <a:endParaRPr lang="en-US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Other Standardized Distributions Based on z-Scores 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Although transforming X values into z-scores creates a standardized distribution, many people find z-scores burdensome because they consist of many decimal values and negative numbers.  </a:t>
            </a:r>
          </a:p>
          <a:p>
            <a:r>
              <a:rPr lang="en-US"/>
              <a:t>Therefore, it is often more convenient to standardize a distribution into numerical values that are simpler than z-scores.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525C7-FAA7-4254-A18B-6CA1DF6BF492}" type="slidenum">
              <a:rPr lang="en-US"/>
              <a:pPr/>
              <a:t>19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Other Standardized Distributions Based on z-Scores (cont.)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To create a simpler standardized distribution, you first select the mean and standard deviation that you would like for the new distribution.  </a:t>
            </a:r>
          </a:p>
          <a:p>
            <a:r>
              <a:rPr lang="en-US"/>
              <a:t>Then, z-scores are used to identify each individual's position in the original distribution and to compute the individual's position in the new distribution.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636A3-D4BF-4187-8385-BA39CA081562}" type="slidenum">
              <a:rPr lang="en-US"/>
              <a:pPr/>
              <a:t>2</a:t>
            </a:fld>
            <a:endParaRPr lang="en-US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z-Scores and Location 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/>
              <a:t>By itself, a raw score or X value provides very little information about how that particular score compares with other values in the distribution.  </a:t>
            </a:r>
          </a:p>
          <a:p>
            <a:pPr>
              <a:lnSpc>
                <a:spcPct val="80000"/>
              </a:lnSpc>
            </a:pPr>
            <a:r>
              <a:rPr lang="en-US" sz="2800"/>
              <a:t>A score of X = 53, for example, may be a relatively low score, or an average score, or an extremely high score depending on the mean and standard deviation for the distribution from which the score was obtained.  </a:t>
            </a:r>
          </a:p>
          <a:p>
            <a:pPr>
              <a:lnSpc>
                <a:spcPct val="80000"/>
              </a:lnSpc>
            </a:pPr>
            <a:r>
              <a:rPr lang="en-US" sz="2800"/>
              <a:t>If the raw score is transformed into a z-score, however, the value of the z-score tells exactly where the score is located relative to all the other scores in the distribution. 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277D3-F386-408E-A879-8B2C0E2CAC50}" type="slidenum">
              <a:rPr lang="en-US"/>
              <a:pPr/>
              <a:t>20</a:t>
            </a:fld>
            <a:endParaRPr lang="en-US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Other Standardized Distributions Based on z-Scores (cont.)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5029200"/>
          </a:xfrm>
        </p:spPr>
        <p:txBody>
          <a:bodyPr/>
          <a:lstStyle/>
          <a:p>
            <a:r>
              <a:rPr lang="en-US" sz="2800"/>
              <a:t>Suppose, for example, that you want to standardize a distribution so that the new mean is </a:t>
            </a:r>
            <a:r>
              <a:rPr lang="en-US" sz="2800">
                <a:latin typeface="Lucida Grande" pitchFamily="28" charset="0"/>
              </a:rPr>
              <a:t>μ</a:t>
            </a:r>
            <a:r>
              <a:rPr lang="en-US" sz="2800"/>
              <a:t> = 50 and the new standard deviation is </a:t>
            </a:r>
            <a:r>
              <a:rPr lang="en-US" sz="2800">
                <a:latin typeface="Lucida Grande" pitchFamily="28" charset="0"/>
              </a:rPr>
              <a:t>σ</a:t>
            </a:r>
            <a:r>
              <a:rPr lang="en-US" sz="2800"/>
              <a:t> = 10.  </a:t>
            </a:r>
          </a:p>
          <a:p>
            <a:r>
              <a:rPr lang="en-US" sz="2800"/>
              <a:t>An individual with z = –1.00 in the original distribution would be assigned a score of X = 40 (below </a:t>
            </a:r>
            <a:r>
              <a:rPr lang="en-US" sz="2800">
                <a:latin typeface="Lucida Grande" pitchFamily="28" charset="0"/>
              </a:rPr>
              <a:t>μ</a:t>
            </a:r>
            <a:r>
              <a:rPr lang="en-US" sz="2800"/>
              <a:t> by one standard deviation) in the standardized distribution.  </a:t>
            </a:r>
          </a:p>
          <a:p>
            <a:r>
              <a:rPr lang="en-US" sz="2800"/>
              <a:t>Repeating this process for each individual score allows you to transform an entire distribution into a new, standardized distribution.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3835B-C624-43FF-AA02-3990D6D4CF2D}" type="slidenum">
              <a:rPr lang="en-US"/>
              <a:pPr/>
              <a:t>3</a:t>
            </a:fld>
            <a:endParaRPr lang="en-US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z-Scores and Location (cont.)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The process of changing an X value into a z-score involves creating a signed number, called a </a:t>
            </a:r>
            <a:r>
              <a:rPr lang="en-US" sz="2800" b="1"/>
              <a:t>z-score</a:t>
            </a:r>
            <a:r>
              <a:rPr lang="en-US" sz="2800"/>
              <a:t>, such that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/>
              <a:t>		a. The sign of the z-score (+ or  –) 	identifies 	whether the X value is located above the 	mean (positive) or below the mean 	(negative). 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/>
              <a:t>		b. The numerical value of the z-score 	corresponds to the number of standard       	deviations between X and the mean of the 	distribution.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C611-E845-44E9-9A20-63E89C207EFC}" type="slidenum">
              <a:rPr lang="en-US"/>
              <a:pPr/>
              <a:t>4</a:t>
            </a:fld>
            <a:endParaRPr lang="en-US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z-Scores and Location (cont.)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Thus, a score that is located two standard deviations above the mean will have a z-score of +2.00.  And, a z-score of +2.00 always indicates a location above the mean by two standard deviations.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9" name="Picture 5" descr="05f0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89125" y="152400"/>
            <a:ext cx="5365750" cy="3090863"/>
          </a:xfrm>
          <a:prstGeom prst="rect">
            <a:avLst/>
          </a:prstGeom>
          <a:noFill/>
        </p:spPr>
      </p:pic>
      <p:pic>
        <p:nvPicPr>
          <p:cNvPr id="11270" name="Picture 6" descr="05f0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8900" y="3733800"/>
            <a:ext cx="8966200" cy="28860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A4EA9-E35E-4815-92A3-58CD07B3B9D3}" type="slidenum">
              <a:rPr lang="en-US"/>
              <a:pPr/>
              <a:t>6</a:t>
            </a:fld>
            <a:endParaRPr lang="en-US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Transforming back and forth between X and z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The basic z-score definition is usually sufficient to complete most z-score transformations.  However, the definition can be written in mathematical notation to create a formula for computing the z-score for any value of X. 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/>
              <a:t>        X –  </a:t>
            </a:r>
            <a:r>
              <a:rPr lang="en-US">
                <a:latin typeface="Lucida Grande" pitchFamily="28" charset="0"/>
              </a:rPr>
              <a:t>μ</a:t>
            </a:r>
            <a:endParaRPr lang="en-US"/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/>
              <a:t>z  =  </a:t>
            </a:r>
            <a:r>
              <a:rPr lang="en-US">
                <a:ea typeface="ヒラギノ角ゴ Pro W3" pitchFamily="28" charset="-128"/>
              </a:rPr>
              <a:t>────</a:t>
            </a:r>
            <a:endParaRPr lang="en-US"/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/>
              <a:t>       </a:t>
            </a:r>
            <a:r>
              <a:rPr lang="en-US">
                <a:latin typeface="Lucida Grande" pitchFamily="28" charset="0"/>
              </a:rPr>
              <a:t>σ</a:t>
            </a:r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74428-67B0-437F-86F0-65B9CD784901}" type="slidenum">
              <a:rPr lang="en-US"/>
              <a:pPr/>
              <a:t>7</a:t>
            </a:fld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Transforming back and forth between X and z (cont.)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Also, the terms in the formula can be regrouped to create an equation for computing the value of X corresponding to any specific z-score.</a:t>
            </a:r>
          </a:p>
          <a:p>
            <a:pPr>
              <a:buFontTx/>
              <a:buNone/>
            </a:pPr>
            <a:endParaRPr lang="en-US"/>
          </a:p>
          <a:p>
            <a:pPr algn="ctr">
              <a:buFontTx/>
              <a:buNone/>
            </a:pPr>
            <a:r>
              <a:rPr lang="en-US"/>
              <a:t> X  =  </a:t>
            </a:r>
            <a:r>
              <a:rPr lang="en-US">
                <a:latin typeface="Lucida Grande" pitchFamily="28" charset="0"/>
              </a:rPr>
              <a:t>μ</a:t>
            </a:r>
            <a:r>
              <a:rPr lang="en-US"/>
              <a:t> + z</a:t>
            </a:r>
            <a:r>
              <a:rPr lang="en-US">
                <a:latin typeface="Lucida Grande" pitchFamily="28" charset="0"/>
              </a:rPr>
              <a:t>σ</a:t>
            </a:r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7" name="Picture 5" descr="05f0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4963" y="88900"/>
            <a:ext cx="8474075" cy="6680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3B7EF-DA33-4EB0-9497-06DCE541CCE4}" type="slidenum">
              <a:rPr lang="en-US"/>
              <a:pPr/>
              <a:t>9</a:t>
            </a:fld>
            <a:endParaRPr 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Z-scores and Locations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In addition to knowing the basic definition of a z-score and the formula for a z-score, it is useful to be able to visualize z-scores as locations in a distribution.</a:t>
            </a:r>
          </a:p>
          <a:p>
            <a:pPr>
              <a:lnSpc>
                <a:spcPct val="90000"/>
              </a:lnSpc>
            </a:pPr>
            <a:r>
              <a:rPr lang="en-US" sz="2800"/>
              <a:t>Remember, z = 0 is in the center (at the mean), and the extreme tails correspond to z-scores of approximately –2.00 on the left and +2.00 on the right.  </a:t>
            </a:r>
          </a:p>
          <a:p>
            <a:pPr>
              <a:lnSpc>
                <a:spcPct val="90000"/>
              </a:lnSpc>
            </a:pPr>
            <a:r>
              <a:rPr lang="en-US" sz="2800"/>
              <a:t>Although more extreme z-score values are possible, most of the distribution is contained between z = –2.00 and z = +2.00.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1164</Words>
  <Application>Microsoft Office PowerPoint</Application>
  <PresentationFormat>On-screen Show (4:3)</PresentationFormat>
  <Paragraphs>88</Paragraphs>
  <Slides>20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Lucida Grande</vt:lpstr>
      <vt:lpstr>ヒラギノ角ゴ Pro W3</vt:lpstr>
      <vt:lpstr>Default Design</vt:lpstr>
      <vt:lpstr>Chapter 5: z-scores</vt:lpstr>
      <vt:lpstr>z-Scores and Location </vt:lpstr>
      <vt:lpstr>z-Scores and Location (cont.)</vt:lpstr>
      <vt:lpstr>z-Scores and Location (cont.)</vt:lpstr>
      <vt:lpstr>Slide 5</vt:lpstr>
      <vt:lpstr>Transforming back and forth between X and z</vt:lpstr>
      <vt:lpstr>Transforming back and forth between X and z (cont.)</vt:lpstr>
      <vt:lpstr>Slide 8</vt:lpstr>
      <vt:lpstr>Z-scores and Locations</vt:lpstr>
      <vt:lpstr>Slide 10</vt:lpstr>
      <vt:lpstr>Z-scores and Locations (cont.)</vt:lpstr>
      <vt:lpstr>z-Scores as a Standardized Distribution</vt:lpstr>
      <vt:lpstr>Slide 13</vt:lpstr>
      <vt:lpstr>z-Scores as a Standardized Distribution (cont.)</vt:lpstr>
      <vt:lpstr>z-Scores as a Standardized Distribution (cont.)</vt:lpstr>
      <vt:lpstr>z-Scores and Samples </vt:lpstr>
      <vt:lpstr>z-Scores and Samples (cont.)</vt:lpstr>
      <vt:lpstr>Other Standardized Distributions Based on z-Scores </vt:lpstr>
      <vt:lpstr>Other Standardized Distributions Based on z-Scores (cont.)</vt:lpstr>
      <vt:lpstr>Other Standardized Distributions Based on z-Scores (cont.)</vt:lpstr>
    </vt:vector>
  </TitlesOfParts>
  <Company>Thomson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5: z-scores</dc:title>
  <dc:creator>TL User</dc:creator>
  <cp:lastModifiedBy>DELL</cp:lastModifiedBy>
  <cp:revision>7</cp:revision>
  <dcterms:created xsi:type="dcterms:W3CDTF">2008-11-21T00:35:55Z</dcterms:created>
  <dcterms:modified xsi:type="dcterms:W3CDTF">2019-01-02T18:48:25Z</dcterms:modified>
</cp:coreProperties>
</file>