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77" r:id="rId4"/>
    <p:sldId id="278" r:id="rId5"/>
    <p:sldId id="279" r:id="rId6"/>
    <p:sldId id="280" r:id="rId7"/>
    <p:sldId id="281" r:id="rId8"/>
    <p:sldId id="291" r:id="rId9"/>
    <p:sldId id="258" r:id="rId10"/>
    <p:sldId id="282" r:id="rId11"/>
    <p:sldId id="259" r:id="rId12"/>
    <p:sldId id="283" r:id="rId13"/>
    <p:sldId id="261" r:id="rId14"/>
    <p:sldId id="284" r:id="rId15"/>
    <p:sldId id="262" r:id="rId16"/>
    <p:sldId id="285" r:id="rId17"/>
    <p:sldId id="286" r:id="rId18"/>
    <p:sldId id="263" r:id="rId19"/>
    <p:sldId id="287" r:id="rId20"/>
    <p:sldId id="292" r:id="rId21"/>
    <p:sldId id="264" r:id="rId22"/>
    <p:sldId id="265" r:id="rId23"/>
    <p:sldId id="266" r:id="rId24"/>
    <p:sldId id="267" r:id="rId25"/>
    <p:sldId id="268" r:id="rId26"/>
    <p:sldId id="270" r:id="rId27"/>
    <p:sldId id="271" r:id="rId28"/>
    <p:sldId id="272" r:id="rId29"/>
    <p:sldId id="289" r:id="rId30"/>
    <p:sldId id="273" r:id="rId31"/>
    <p:sldId id="274" r:id="rId32"/>
    <p:sldId id="275" r:id="rId33"/>
    <p:sldId id="290" r:id="rId34"/>
    <p:sldId id="269" r:id="rId35"/>
    <p:sldId id="288" r:id="rId36"/>
    <p:sldId id="293"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7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C4EBEF1-A817-4367-A0A5-E57A0FE5B5DD}" type="datetimeFigureOut">
              <a:rPr lang="en-US" smtClean="0"/>
              <a:pPr/>
              <a:t>4/27/2020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7B3501F-9A80-4BC1-84CA-52507A961CC3}"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4EBEF1-A817-4367-A0A5-E57A0FE5B5D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4EBEF1-A817-4367-A0A5-E57A0FE5B5D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4EBEF1-A817-4367-A0A5-E57A0FE5B5D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4EBEF1-A817-4367-A0A5-E57A0FE5B5DD}"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47B3501F-9A80-4BC1-84CA-52507A961CC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4EBEF1-A817-4367-A0A5-E57A0FE5B5D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C4EBEF1-A817-4367-A0A5-E57A0FE5B5DD}"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4EBEF1-A817-4367-A0A5-E57A0FE5B5DD}"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EBEF1-A817-4367-A0A5-E57A0FE5B5DD}"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4EBEF1-A817-4367-A0A5-E57A0FE5B5D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4EBEF1-A817-4367-A0A5-E57A0FE5B5DD}"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3501F-9A80-4BC1-84CA-52507A961C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C4EBEF1-A817-4367-A0A5-E57A0FE5B5DD}" type="datetimeFigureOut">
              <a:rPr lang="en-US" smtClean="0"/>
              <a:pPr/>
              <a:t>4/27/2020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7B3501F-9A80-4BC1-84CA-52507A961CC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biologydictionary.net/base-pai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biologydictionary.net/peptide-bon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iologydictionary.net/amino-acid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biologydictionary.net/start-cod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biologydictionary.net/molecul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iologydictionary.net/nucleotid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iologydictionary.net/ribosom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iologydictionary.net/anticod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Translation </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3500" dirty="0">
                <a:latin typeface="Times New Roman" pitchFamily="18" charset="0"/>
                <a:cs typeface="Times New Roman" pitchFamily="18" charset="0"/>
              </a:rPr>
              <a:t>Translation refers to the process of creating proteins from an </a:t>
            </a:r>
            <a:r>
              <a:rPr lang="en-US" sz="3500" u="sng" dirty="0" smtClean="0">
                <a:latin typeface="Times New Roman" pitchFamily="18" charset="0"/>
                <a:cs typeface="Times New Roman" pitchFamily="18" charset="0"/>
              </a:rPr>
              <a:t>mRNA</a:t>
            </a:r>
            <a:r>
              <a:rPr lang="en-US" sz="3500" dirty="0">
                <a:latin typeface="Times New Roman" pitchFamily="18" charset="0"/>
                <a:cs typeface="Times New Roman" pitchFamily="18" charset="0"/>
              </a:rPr>
              <a:t> template. The sequence of nucleotides on the RNA is translated into the amino acid sequence of proteins and this reaction is carried out by </a:t>
            </a:r>
            <a:r>
              <a:rPr lang="en-US" sz="3500" dirty="0" err="1">
                <a:latin typeface="Times New Roman" pitchFamily="18" charset="0"/>
                <a:cs typeface="Times New Roman" pitchFamily="18" charset="0"/>
              </a:rPr>
              <a:t>ribosomes</a:t>
            </a:r>
            <a:r>
              <a:rPr lang="en-US" sz="35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80560"/>
          </a:xfrm>
        </p:spPr>
        <p:txBody>
          <a:bodyPr>
            <a:normAutofit/>
          </a:bodyPr>
          <a:lstStyle/>
          <a:p>
            <a:pPr>
              <a:buNone/>
            </a:pPr>
            <a:r>
              <a:rPr lang="en-US" sz="3500" dirty="0" smtClean="0">
                <a:latin typeface="Times New Roman" pitchFamily="18" charset="0"/>
                <a:cs typeface="Times New Roman" pitchFamily="18" charset="0"/>
              </a:rPr>
              <a:t>The </a:t>
            </a:r>
            <a:r>
              <a:rPr lang="en-US" sz="3500" dirty="0" err="1" smtClean="0">
                <a:latin typeface="Times New Roman" pitchFamily="18" charset="0"/>
                <a:cs typeface="Times New Roman" pitchFamily="18" charset="0"/>
              </a:rPr>
              <a:t>anticodon</a:t>
            </a:r>
            <a:r>
              <a:rPr lang="en-US" sz="3500" dirty="0" smtClean="0">
                <a:latin typeface="Times New Roman" pitchFamily="18" charset="0"/>
                <a:cs typeface="Times New Roman" pitchFamily="18" charset="0"/>
              </a:rPr>
              <a:t> sequence is complementary to the mRNA </a:t>
            </a:r>
            <a:r>
              <a:rPr lang="en-US" sz="3500" dirty="0" err="1" smtClean="0">
                <a:latin typeface="Times New Roman" pitchFamily="18" charset="0"/>
                <a:cs typeface="Times New Roman" pitchFamily="18" charset="0"/>
              </a:rPr>
              <a:t>codon</a:t>
            </a:r>
            <a:r>
              <a:rPr lang="en-US" sz="3500" dirty="0" smtClean="0">
                <a:latin typeface="Times New Roman" pitchFamily="18" charset="0"/>
                <a:cs typeface="Times New Roman" pitchFamily="18" charset="0"/>
              </a:rPr>
              <a:t>, and runs in an </a:t>
            </a:r>
            <a:r>
              <a:rPr lang="en-US" sz="3500" dirty="0" err="1" smtClean="0">
                <a:latin typeface="Times New Roman" pitchFamily="18" charset="0"/>
                <a:cs typeface="Times New Roman" pitchFamily="18" charset="0"/>
              </a:rPr>
              <a:t>antiparallel</a:t>
            </a:r>
            <a:r>
              <a:rPr lang="en-US" sz="3500" dirty="0" smtClean="0">
                <a:latin typeface="Times New Roman" pitchFamily="18" charset="0"/>
                <a:cs typeface="Times New Roman" pitchFamily="18" charset="0"/>
              </a:rPr>
              <a:t> direction, allowing the two molecules to </a:t>
            </a:r>
            <a:r>
              <a:rPr lang="en-US" sz="3500" u="sng" dirty="0" smtClean="0">
                <a:latin typeface="Times New Roman" pitchFamily="18" charset="0"/>
                <a:cs typeface="Times New Roman" pitchFamily="18" charset="0"/>
                <a:hlinkClick r:id="rId2" tooltip="base pair"/>
              </a:rPr>
              <a:t>base pair</a:t>
            </a:r>
            <a:r>
              <a:rPr lang="en-US" sz="3500" dirty="0" smtClean="0">
                <a:latin typeface="Times New Roman" pitchFamily="18" charset="0"/>
                <a:cs typeface="Times New Roman" pitchFamily="18" charset="0"/>
              </a:rPr>
              <a:t> with each other.</a:t>
            </a:r>
            <a:endParaRPr lang="en-US" sz="3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371600"/>
            <a:ext cx="8229600" cy="4754563"/>
          </a:xfrm>
        </p:spPr>
        <p:txBody>
          <a:bodyPr>
            <a:normAutofit/>
          </a:bodyPr>
          <a:lstStyle/>
          <a:p>
            <a:pPr>
              <a:buNone/>
            </a:pPr>
            <a:r>
              <a:rPr lang="en-US" sz="3500" dirty="0">
                <a:latin typeface="Times New Roman" pitchFamily="18" charset="0"/>
                <a:cs typeface="Times New Roman" pitchFamily="18" charset="0"/>
              </a:rPr>
              <a:t>A group of enzymes called </a:t>
            </a:r>
            <a:r>
              <a:rPr lang="en-US" sz="3500" dirty="0" err="1">
                <a:solidFill>
                  <a:srgbClr val="FF0000"/>
                </a:solidFill>
                <a:latin typeface="Times New Roman" pitchFamily="18" charset="0"/>
                <a:cs typeface="Times New Roman" pitchFamily="18" charset="0"/>
              </a:rPr>
              <a:t>aminoacyl</a:t>
            </a:r>
            <a:r>
              <a:rPr lang="en-US" sz="3500" dirty="0">
                <a:solidFill>
                  <a:srgbClr val="FF0000"/>
                </a:solidFill>
                <a:latin typeface="Times New Roman" pitchFamily="18" charset="0"/>
                <a:cs typeface="Times New Roman" pitchFamily="18" charset="0"/>
              </a:rPr>
              <a:t> </a:t>
            </a:r>
            <a:r>
              <a:rPr lang="en-US" sz="3500" dirty="0" err="1">
                <a:solidFill>
                  <a:srgbClr val="FF0000"/>
                </a:solidFill>
                <a:latin typeface="Times New Roman" pitchFamily="18" charset="0"/>
                <a:cs typeface="Times New Roman" pitchFamily="18" charset="0"/>
              </a:rPr>
              <a:t>tRNA</a:t>
            </a:r>
            <a:r>
              <a:rPr lang="en-US" sz="3500" dirty="0">
                <a:solidFill>
                  <a:srgbClr val="FF0000"/>
                </a:solidFill>
                <a:latin typeface="Times New Roman" pitchFamily="18" charset="0"/>
                <a:cs typeface="Times New Roman" pitchFamily="18" charset="0"/>
              </a:rPr>
              <a:t> </a:t>
            </a:r>
            <a:r>
              <a:rPr lang="en-US" sz="3500" dirty="0" err="1">
                <a:solidFill>
                  <a:srgbClr val="FF0000"/>
                </a:solidFill>
                <a:latin typeface="Times New Roman" pitchFamily="18" charset="0"/>
                <a:cs typeface="Times New Roman" pitchFamily="18" charset="0"/>
              </a:rPr>
              <a:t>synthetases</a:t>
            </a:r>
            <a:r>
              <a:rPr lang="en-US" sz="3500" dirty="0">
                <a:latin typeface="Times New Roman" pitchFamily="18" charset="0"/>
                <a:cs typeface="Times New Roman" pitchFamily="18" charset="0"/>
              </a:rPr>
              <a:t> attach the appropriate amino acid to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molecules based on their </a:t>
            </a:r>
            <a:r>
              <a:rPr lang="en-US" sz="3500" dirty="0" err="1">
                <a:latin typeface="Times New Roman" pitchFamily="18" charset="0"/>
                <a:cs typeface="Times New Roman" pitchFamily="18" charset="0"/>
              </a:rPr>
              <a:t>anticodon</a:t>
            </a:r>
            <a:r>
              <a:rPr lang="en-US" sz="3500" dirty="0">
                <a:latin typeface="Times New Roman" pitchFamily="18" charset="0"/>
                <a:cs typeface="Times New Roman" pitchFamily="18" charset="0"/>
              </a:rPr>
              <a:t>. There is one </a:t>
            </a:r>
            <a:r>
              <a:rPr lang="en-US" sz="3500" dirty="0" err="1">
                <a:latin typeface="Times New Roman" pitchFamily="18" charset="0"/>
                <a:cs typeface="Times New Roman" pitchFamily="18" charset="0"/>
              </a:rPr>
              <a:t>aminoacyl</a:t>
            </a:r>
            <a:r>
              <a:rPr lang="en-US" sz="3500" dirty="0">
                <a:latin typeface="Times New Roman" pitchFamily="18" charset="0"/>
                <a:cs typeface="Times New Roman" pitchFamily="18" charset="0"/>
              </a:rPr>
              <a:t>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a:t>
            </a:r>
            <a:r>
              <a:rPr lang="en-US" sz="3500" dirty="0" err="1">
                <a:latin typeface="Times New Roman" pitchFamily="18" charset="0"/>
                <a:cs typeface="Times New Roman" pitchFamily="18" charset="0"/>
              </a:rPr>
              <a:t>synthetase</a:t>
            </a:r>
            <a:r>
              <a:rPr lang="en-US" sz="3500" dirty="0">
                <a:latin typeface="Times New Roman" pitchFamily="18" charset="0"/>
                <a:cs typeface="Times New Roman" pitchFamily="18" charset="0"/>
              </a:rPr>
              <a:t> for each of the 20 amino acids and the enzyme can recognize all the </a:t>
            </a:r>
            <a:r>
              <a:rPr lang="en-US" sz="3500" dirty="0" err="1">
                <a:latin typeface="Times New Roman" pitchFamily="18" charset="0"/>
                <a:cs typeface="Times New Roman" pitchFamily="18" charset="0"/>
              </a:rPr>
              <a:t>anticodons</a:t>
            </a:r>
            <a:r>
              <a:rPr lang="en-US" sz="3500" dirty="0">
                <a:latin typeface="Times New Roman" pitchFamily="18" charset="0"/>
                <a:cs typeface="Times New Roman" pitchFamily="18" charset="0"/>
              </a:rPr>
              <a:t> that represent that particular amino </a:t>
            </a:r>
            <a:r>
              <a:rPr lang="en-US" sz="3500" dirty="0" smtClean="0">
                <a:latin typeface="Times New Roman" pitchFamily="18" charset="0"/>
                <a:cs typeface="Times New Roman" pitchFamily="18" charset="0"/>
              </a:rPr>
              <a:t>acid</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500" dirty="0" smtClean="0">
                <a:latin typeface="Times New Roman" pitchFamily="18" charset="0"/>
                <a:cs typeface="Times New Roman" pitchFamily="18" charset="0"/>
              </a:rPr>
              <a:t>These enzymes use the energy from ATP to attach the amino acid to the last nucleotide on the 3′ end of </a:t>
            </a:r>
            <a:r>
              <a:rPr lang="en-US" sz="3500" dirty="0" err="1" smtClean="0">
                <a:latin typeface="Times New Roman" pitchFamily="18" charset="0"/>
                <a:cs typeface="Times New Roman" pitchFamily="18" charset="0"/>
              </a:rPr>
              <a:t>tRNA</a:t>
            </a:r>
            <a:r>
              <a:rPr lang="en-US" sz="3500" dirty="0" smtClean="0">
                <a:latin typeface="Times New Roman" pitchFamily="18" charset="0"/>
                <a:cs typeface="Times New Roman" pitchFamily="18" charset="0"/>
              </a:rPr>
              <a:t>. The </a:t>
            </a:r>
            <a:r>
              <a:rPr lang="en-US" sz="3500" dirty="0" err="1" smtClean="0">
                <a:latin typeface="Times New Roman" pitchFamily="18" charset="0"/>
                <a:cs typeface="Times New Roman" pitchFamily="18" charset="0"/>
              </a:rPr>
              <a:t>tRNA</a:t>
            </a:r>
            <a:r>
              <a:rPr lang="en-US" sz="3500" dirty="0" smtClean="0">
                <a:latin typeface="Times New Roman" pitchFamily="18" charset="0"/>
                <a:cs typeface="Times New Roman" pitchFamily="18" charset="0"/>
              </a:rPr>
              <a:t> is now considered to be ‘charged’ and can participate in the protein synthesizing reactions on the ribosome.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95400"/>
          </a:xfrm>
        </p:spPr>
        <p:txBody>
          <a:bodyPr>
            <a:normAutofit fontScale="90000"/>
          </a:bodyPr>
          <a:lstStyle/>
          <a:p>
            <a:r>
              <a:rPr lang="en-US" b="1" u="sng" dirty="0">
                <a:latin typeface="Times New Roman" pitchFamily="18" charset="0"/>
                <a:cs typeface="Times New Roman" pitchFamily="18" charset="0"/>
              </a:rPr>
              <a:t>Ribosome Structure and Function</a:t>
            </a:r>
            <a:r>
              <a:rPr lang="en-US" dirty="0"/>
              <a:t/>
            </a:r>
            <a:br>
              <a:rPr lang="en-US" dirty="0"/>
            </a:br>
            <a:endParaRPr lang="en-US" dirty="0"/>
          </a:p>
        </p:txBody>
      </p:sp>
      <p:sp>
        <p:nvSpPr>
          <p:cNvPr id="3" name="Content Placeholder 2"/>
          <p:cNvSpPr>
            <a:spLocks noGrp="1"/>
          </p:cNvSpPr>
          <p:nvPr>
            <p:ph idx="1"/>
          </p:nvPr>
        </p:nvSpPr>
        <p:spPr>
          <a:xfrm>
            <a:off x="457200" y="2209800"/>
            <a:ext cx="8229600" cy="3916363"/>
          </a:xfrm>
        </p:spPr>
        <p:txBody>
          <a:bodyPr/>
          <a:lstStyle/>
          <a:p>
            <a:pPr>
              <a:buNone/>
            </a:pPr>
            <a:r>
              <a:rPr lang="en-US" sz="3500" dirty="0" err="1">
                <a:latin typeface="Times New Roman" pitchFamily="18" charset="0"/>
                <a:cs typeface="Times New Roman" pitchFamily="18" charset="0"/>
              </a:rPr>
              <a:t>Ribosomes</a:t>
            </a:r>
            <a:r>
              <a:rPr lang="en-US" sz="3500" dirty="0">
                <a:latin typeface="Times New Roman" pitchFamily="18" charset="0"/>
                <a:cs typeface="Times New Roman" pitchFamily="18" charset="0"/>
              </a:rPr>
              <a:t> are macromolecular, multi-subunit structures containing RNA as well as protein and are the primary machines that drive protein synthesis.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normAutofit/>
          </a:bodyPr>
          <a:lstStyle/>
          <a:p>
            <a:pPr>
              <a:buNone/>
            </a:pPr>
            <a:r>
              <a:rPr lang="en-US" sz="3500" dirty="0" smtClean="0">
                <a:latin typeface="Times New Roman" pitchFamily="18" charset="0"/>
                <a:cs typeface="Times New Roman" pitchFamily="18" charset="0"/>
              </a:rPr>
              <a:t>The structure of the ribosome derives primarily from it RNA component </a:t>
            </a:r>
            <a:r>
              <a:rPr lang="en-US" sz="3500" dirty="0" smtClean="0">
                <a:solidFill>
                  <a:schemeClr val="accent4">
                    <a:lumMod val="50000"/>
                  </a:schemeClr>
                </a:solidFill>
                <a:latin typeface="Times New Roman" pitchFamily="18" charset="0"/>
                <a:cs typeface="Times New Roman" pitchFamily="18" charset="0"/>
              </a:rPr>
              <a:t>(</a:t>
            </a:r>
            <a:r>
              <a:rPr lang="en-US" sz="3500" u="sng" dirty="0" smtClean="0">
                <a:solidFill>
                  <a:schemeClr val="accent4">
                    <a:lumMod val="50000"/>
                  </a:schemeClr>
                </a:solidFill>
                <a:latin typeface="Times New Roman" pitchFamily="18" charset="0"/>
                <a:cs typeface="Times New Roman" pitchFamily="18" charset="0"/>
              </a:rPr>
              <a:t>ribosomal RNA </a:t>
            </a:r>
            <a:r>
              <a:rPr lang="en-US" sz="3500" dirty="0" smtClean="0">
                <a:solidFill>
                  <a:schemeClr val="accent4">
                    <a:lumMod val="50000"/>
                  </a:schemeClr>
                </a:solidFill>
                <a:latin typeface="Times New Roman" pitchFamily="18" charset="0"/>
                <a:cs typeface="Times New Roman" pitchFamily="18" charset="0"/>
              </a:rPr>
              <a:t> or </a:t>
            </a:r>
            <a:r>
              <a:rPr lang="en-US" sz="3500" dirty="0" err="1" smtClean="0">
                <a:solidFill>
                  <a:schemeClr val="accent4">
                    <a:lumMod val="50000"/>
                  </a:schemeClr>
                </a:solidFill>
                <a:latin typeface="Times New Roman" pitchFamily="18" charset="0"/>
                <a:cs typeface="Times New Roman" pitchFamily="18" charset="0"/>
              </a:rPr>
              <a:t>rRNA</a:t>
            </a:r>
            <a:r>
              <a:rPr lang="en-US" sz="3500" dirty="0" smtClean="0">
                <a:solidFill>
                  <a:schemeClr val="accent4">
                    <a:lumMod val="50000"/>
                  </a:schemeClr>
                </a:solidFill>
                <a:latin typeface="Times New Roman" pitchFamily="18" charset="0"/>
                <a:cs typeface="Times New Roman" pitchFamily="18" charset="0"/>
              </a:rPr>
              <a:t>) </a:t>
            </a:r>
            <a:r>
              <a:rPr lang="en-US" sz="3500" dirty="0" smtClean="0">
                <a:latin typeface="Times New Roman" pitchFamily="18" charset="0"/>
                <a:cs typeface="Times New Roman" pitchFamily="18" charset="0"/>
              </a:rPr>
              <a:t>and base-pairing with mRNA and </a:t>
            </a:r>
            <a:r>
              <a:rPr lang="en-US" sz="3500" dirty="0" err="1" smtClean="0">
                <a:latin typeface="Times New Roman" pitchFamily="18" charset="0"/>
                <a:cs typeface="Times New Roman" pitchFamily="18" charset="0"/>
              </a:rPr>
              <a:t>tRNA</a:t>
            </a:r>
            <a:r>
              <a:rPr lang="en-US" sz="3500" dirty="0" smtClean="0">
                <a:latin typeface="Times New Roman" pitchFamily="18" charset="0"/>
                <a:cs typeface="Times New Roman" pitchFamily="18" charset="0"/>
              </a:rPr>
              <a:t> is crucial to its function.</a:t>
            </a:r>
            <a:endParaRPr lang="en-US" sz="3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normAutofit/>
          </a:bodyPr>
          <a:lstStyle/>
          <a:p>
            <a:pPr>
              <a:buNone/>
            </a:pPr>
            <a:r>
              <a:rPr lang="en-US" sz="3500" dirty="0">
                <a:latin typeface="Times New Roman" pitchFamily="18" charset="0"/>
                <a:cs typeface="Times New Roman" pitchFamily="18" charset="0"/>
              </a:rPr>
              <a:t>The ribosome contains two subunits and translation is initiated when the </a:t>
            </a:r>
            <a:r>
              <a:rPr lang="en-US" sz="3500" dirty="0">
                <a:solidFill>
                  <a:srgbClr val="FF0000"/>
                </a:solidFill>
                <a:latin typeface="Times New Roman" pitchFamily="18" charset="0"/>
                <a:cs typeface="Times New Roman" pitchFamily="18" charset="0"/>
              </a:rPr>
              <a:t>smaller</a:t>
            </a:r>
            <a:r>
              <a:rPr lang="en-US" sz="3500" dirty="0">
                <a:latin typeface="Times New Roman" pitchFamily="18" charset="0"/>
                <a:cs typeface="Times New Roman" pitchFamily="18" charset="0"/>
              </a:rPr>
              <a:t> </a:t>
            </a:r>
            <a:r>
              <a:rPr lang="en-US" sz="3500" dirty="0">
                <a:solidFill>
                  <a:srgbClr val="FF0000"/>
                </a:solidFill>
                <a:latin typeface="Times New Roman" pitchFamily="18" charset="0"/>
                <a:cs typeface="Times New Roman" pitchFamily="18" charset="0"/>
              </a:rPr>
              <a:t>subunit</a:t>
            </a:r>
            <a:r>
              <a:rPr lang="en-US" sz="3500" dirty="0">
                <a:latin typeface="Times New Roman" pitchFamily="18" charset="0"/>
                <a:cs typeface="Times New Roman" pitchFamily="18" charset="0"/>
              </a:rPr>
              <a:t> binds to sequences upstream of the coding sequence on the </a:t>
            </a:r>
            <a:r>
              <a:rPr lang="en-US" sz="3500" dirty="0" smtClean="0">
                <a:latin typeface="Times New Roman" pitchFamily="18" charset="0"/>
                <a:cs typeface="Times New Roman" pitchFamily="18" charset="0"/>
              </a:rPr>
              <a:t>mRNA. </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a:bodyPr>
          <a:lstStyle/>
          <a:p>
            <a:pPr>
              <a:buNone/>
            </a:pPr>
            <a:r>
              <a:rPr lang="en-US" sz="3500" dirty="0" smtClean="0">
                <a:latin typeface="Times New Roman" pitchFamily="18" charset="0"/>
                <a:cs typeface="Times New Roman" pitchFamily="18" charset="0"/>
              </a:rPr>
              <a:t>Prokaryotic translation begins with the </a:t>
            </a:r>
            <a:r>
              <a:rPr lang="en-US" sz="3500" dirty="0" err="1" smtClean="0">
                <a:latin typeface="Times New Roman" pitchFamily="18" charset="0"/>
                <a:cs typeface="Times New Roman" pitchFamily="18" charset="0"/>
              </a:rPr>
              <a:t>rRNA</a:t>
            </a:r>
            <a:r>
              <a:rPr lang="en-US" sz="3500" dirty="0" smtClean="0">
                <a:latin typeface="Times New Roman" pitchFamily="18" charset="0"/>
                <a:cs typeface="Times New Roman" pitchFamily="18" charset="0"/>
              </a:rPr>
              <a:t> directly binding to the mRNA, whereas eukaryotic translation involves other proteins called </a:t>
            </a:r>
            <a:r>
              <a:rPr lang="en-US" sz="3500" dirty="0" smtClean="0">
                <a:solidFill>
                  <a:srgbClr val="FF0000"/>
                </a:solidFill>
                <a:latin typeface="Times New Roman" pitchFamily="18" charset="0"/>
                <a:cs typeface="Times New Roman" pitchFamily="18" charset="0"/>
              </a:rPr>
              <a:t>initiation factors</a:t>
            </a:r>
            <a:r>
              <a:rPr lang="en-US" sz="3500" dirty="0" smtClean="0">
                <a:latin typeface="Times New Roman" pitchFamily="18" charset="0"/>
                <a:cs typeface="Times New Roman" pitchFamily="18" charset="0"/>
              </a:rPr>
              <a:t>.</a:t>
            </a:r>
            <a:endParaRPr lang="en-US" sz="3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lstStyle/>
          <a:p>
            <a:pPr>
              <a:buNone/>
            </a:pPr>
            <a:r>
              <a:rPr lang="en-US" sz="3500" dirty="0" smtClean="0">
                <a:latin typeface="Times New Roman" pitchFamily="18" charset="0"/>
                <a:cs typeface="Times New Roman" pitchFamily="18" charset="0"/>
              </a:rPr>
              <a:t>The smaller subunit, along with some other proteins recruit the larger subunit of the ribosome, and translation begins.</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a:buNone/>
            </a:pPr>
            <a:r>
              <a:rPr lang="en-US" sz="3400" dirty="0">
                <a:latin typeface="Times New Roman" pitchFamily="18" charset="0"/>
                <a:cs typeface="Times New Roman" pitchFamily="18" charset="0"/>
              </a:rPr>
              <a:t>Primarily, the ribosome contains three important regions – </a:t>
            </a:r>
            <a:r>
              <a:rPr lang="en-US" sz="3400" dirty="0">
                <a:solidFill>
                  <a:schemeClr val="tx2"/>
                </a:solidFill>
                <a:latin typeface="Times New Roman" pitchFamily="18" charset="0"/>
                <a:cs typeface="Times New Roman" pitchFamily="18" charset="0"/>
              </a:rPr>
              <a:t>the P site, the A site a</a:t>
            </a:r>
            <a:r>
              <a:rPr lang="en-US" sz="3400" dirty="0">
                <a:latin typeface="Times New Roman" pitchFamily="18" charset="0"/>
                <a:cs typeface="Times New Roman" pitchFamily="18" charset="0"/>
              </a:rPr>
              <a:t>nd </a:t>
            </a:r>
            <a:r>
              <a:rPr lang="en-US" sz="3400" dirty="0">
                <a:solidFill>
                  <a:schemeClr val="tx2"/>
                </a:solidFill>
                <a:latin typeface="Times New Roman" pitchFamily="18" charset="0"/>
                <a:cs typeface="Times New Roman" pitchFamily="18" charset="0"/>
              </a:rPr>
              <a:t>the E site </a:t>
            </a:r>
            <a:r>
              <a:rPr lang="en-US" sz="3400" dirty="0">
                <a:latin typeface="Times New Roman" pitchFamily="18" charset="0"/>
                <a:cs typeface="Times New Roman" pitchFamily="18" charset="0"/>
              </a:rPr>
              <a:t>– formed by the three-dimensional shape of the </a:t>
            </a:r>
            <a:r>
              <a:rPr lang="en-US" sz="3400" dirty="0" err="1" smtClean="0">
                <a:latin typeface="Times New Roman" pitchFamily="18" charset="0"/>
                <a:cs typeface="Times New Roman" pitchFamily="18" charset="0"/>
              </a:rPr>
              <a:t>rRNA</a:t>
            </a:r>
            <a:endParaRPr lang="en-US" sz="3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500" dirty="0" smtClean="0">
                <a:latin typeface="Times New Roman" pitchFamily="18" charset="0"/>
                <a:cs typeface="Times New Roman" pitchFamily="18" charset="0"/>
              </a:rPr>
              <a:t>The P site binds to the growing polypeptide, the A site anchors an incoming charged </a:t>
            </a:r>
            <a:r>
              <a:rPr lang="en-US" sz="3500" dirty="0" err="1" smtClean="0">
                <a:latin typeface="Times New Roman" pitchFamily="18" charset="0"/>
                <a:cs typeface="Times New Roman" pitchFamily="18" charset="0"/>
              </a:rPr>
              <a:t>tRNA</a:t>
            </a:r>
            <a:r>
              <a:rPr lang="en-US" sz="3500" dirty="0" smtClean="0">
                <a:latin typeface="Times New Roman" pitchFamily="18" charset="0"/>
                <a:cs typeface="Times New Roman" pitchFamily="18" charset="0"/>
              </a:rPr>
              <a:t> and after </a:t>
            </a:r>
            <a:r>
              <a:rPr lang="en-US" sz="3500" u="sng" dirty="0" smtClean="0">
                <a:latin typeface="Times New Roman" pitchFamily="18" charset="0"/>
                <a:cs typeface="Times New Roman" pitchFamily="18" charset="0"/>
                <a:hlinkClick r:id="rId2" tooltip="peptide bond"/>
              </a:rPr>
              <a:t>peptide bond</a:t>
            </a:r>
            <a:r>
              <a:rPr lang="en-US" sz="3500" dirty="0" smtClean="0">
                <a:latin typeface="Times New Roman" pitchFamily="18" charset="0"/>
                <a:cs typeface="Times New Roman" pitchFamily="18" charset="0"/>
              </a:rPr>
              <a:t> formation, the </a:t>
            </a:r>
            <a:r>
              <a:rPr lang="en-US" sz="3500" dirty="0" err="1" smtClean="0">
                <a:latin typeface="Times New Roman" pitchFamily="18" charset="0"/>
                <a:cs typeface="Times New Roman" pitchFamily="18" charset="0"/>
              </a:rPr>
              <a:t>tRNA</a:t>
            </a:r>
            <a:r>
              <a:rPr lang="en-US" sz="3500" dirty="0" smtClean="0">
                <a:latin typeface="Times New Roman" pitchFamily="18" charset="0"/>
                <a:cs typeface="Times New Roman" pitchFamily="18" charset="0"/>
              </a:rPr>
              <a:t> binds briefly to the E site before leaving the ribosome.</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lstStyle/>
          <a:p>
            <a:r>
              <a:rPr lang="en-US" b="1" u="sng" dirty="0" smtClean="0">
                <a:latin typeface="Times New Roman" pitchFamily="18" charset="0"/>
                <a:cs typeface="Times New Roman" pitchFamily="18" charset="0"/>
              </a:rPr>
              <a:t>Genetic code</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221163"/>
          </a:xfrm>
        </p:spPr>
        <p:txBody>
          <a:bodyPr>
            <a:normAutofit/>
          </a:bodyPr>
          <a:lstStyle/>
          <a:p>
            <a:pPr>
              <a:buNone/>
            </a:pPr>
            <a:r>
              <a:rPr lang="en-US" sz="3500" dirty="0" smtClean="0">
                <a:latin typeface="Times New Roman" pitchFamily="18" charset="0"/>
                <a:cs typeface="Times New Roman" pitchFamily="18" charset="0"/>
              </a:rPr>
              <a:t>When nucleic acids were discovered as the primary genetic material, one important question came to the fore. There are only 4 bases in nucleic acids whereas proteins are made of 20 </a:t>
            </a:r>
            <a:r>
              <a:rPr lang="en-US" sz="3500" u="sng" dirty="0" smtClean="0">
                <a:latin typeface="Times New Roman" pitchFamily="18" charset="0"/>
                <a:cs typeface="Times New Roman" pitchFamily="18" charset="0"/>
                <a:hlinkClick r:id="rId2" tooltip="amino acids"/>
              </a:rPr>
              <a:t>amino acids</a:t>
            </a:r>
            <a:r>
              <a:rPr lang="en-US" sz="3500" dirty="0" smtClean="0">
                <a:latin typeface="Times New Roman" pitchFamily="18" charset="0"/>
                <a:cs typeface="Times New Roman" pitchFamily="18" charset="0"/>
              </a:rPr>
              <a:t>. </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llustration of the molecules involved in protein translation. A ribosome is shown with mRNA and tRNA. Amino acids are emerging to form a protein chain."/>
          <p:cNvPicPr>
            <a:picLocks noGrp="1"/>
          </p:cNvPicPr>
          <p:nvPr>
            <p:ph idx="1"/>
          </p:nvPr>
        </p:nvPicPr>
        <p:blipFill>
          <a:blip r:embed="rId2" cstate="print"/>
          <a:stretch>
            <a:fillRect/>
          </a:stretch>
        </p:blipFill>
        <p:spPr bwMode="auto">
          <a:xfrm>
            <a:off x="1985962" y="1649412"/>
            <a:ext cx="5172075" cy="461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fontScale="90000"/>
          </a:bodyPr>
          <a:lstStyle/>
          <a:p>
            <a:r>
              <a:rPr lang="en-US" b="1" u="sng" dirty="0">
                <a:latin typeface="Times New Roman" pitchFamily="18" charset="0"/>
                <a:cs typeface="Times New Roman" pitchFamily="18" charset="0"/>
              </a:rPr>
              <a:t>Translation Mechanism</a:t>
            </a:r>
            <a:br>
              <a:rPr lang="en-US" b="1" u="sng" dirty="0">
                <a:latin typeface="Times New Roman" pitchFamily="18" charset="0"/>
                <a:cs typeface="Times New Roman" pitchFamily="18" charset="0"/>
              </a:rPr>
            </a:b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556760"/>
          </a:xfrm>
        </p:spPr>
        <p:txBody>
          <a:bodyPr/>
          <a:lstStyle/>
          <a:p>
            <a:pPr>
              <a:buNone/>
            </a:pPr>
            <a:r>
              <a:rPr lang="en-US" sz="3500" dirty="0">
                <a:latin typeface="Times New Roman" pitchFamily="18" charset="0"/>
                <a:cs typeface="Times New Roman" pitchFamily="18" charset="0"/>
              </a:rPr>
              <a:t>Translation proceeds in three stages – initiation, elongation and termination. Each of these is associated with different proteins and at every step, </a:t>
            </a:r>
            <a:r>
              <a:rPr lang="en-US" sz="3500" dirty="0">
                <a:solidFill>
                  <a:srgbClr val="FF0000"/>
                </a:solidFill>
                <a:latin typeface="Times New Roman" pitchFamily="18" charset="0"/>
                <a:cs typeface="Times New Roman" pitchFamily="18" charset="0"/>
              </a:rPr>
              <a:t>ATP </a:t>
            </a:r>
            <a:r>
              <a:rPr lang="en-US" sz="3500" dirty="0">
                <a:latin typeface="Times New Roman" pitchFamily="18" charset="0"/>
                <a:cs typeface="Times New Roman" pitchFamily="18" charset="0"/>
              </a:rPr>
              <a:t>and </a:t>
            </a:r>
            <a:r>
              <a:rPr lang="en-US" sz="3500" dirty="0">
                <a:solidFill>
                  <a:srgbClr val="FF0000"/>
                </a:solidFill>
                <a:latin typeface="Times New Roman" pitchFamily="18" charset="0"/>
                <a:cs typeface="Times New Roman" pitchFamily="18" charset="0"/>
              </a:rPr>
              <a:t>GTP</a:t>
            </a:r>
            <a:r>
              <a:rPr lang="en-US" sz="3500" dirty="0">
                <a:latin typeface="Times New Roman" pitchFamily="18" charset="0"/>
                <a:cs typeface="Times New Roman" pitchFamily="18" charset="0"/>
              </a:rPr>
              <a:t> are used as energy sources</a:t>
            </a:r>
            <a:r>
              <a:rPr lang="en-US" dirty="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500" dirty="0">
                <a:latin typeface="Times New Roman" pitchFamily="18" charset="0"/>
                <a:cs typeface="Times New Roman" pitchFamily="18" charset="0"/>
              </a:rPr>
              <a:t>A single mRNA can be translated by multiple </a:t>
            </a:r>
            <a:r>
              <a:rPr lang="en-US" sz="3500" dirty="0" err="1">
                <a:latin typeface="Times New Roman" pitchFamily="18" charset="0"/>
                <a:cs typeface="Times New Roman" pitchFamily="18" charset="0"/>
              </a:rPr>
              <a:t>ribosomes</a:t>
            </a:r>
            <a:r>
              <a:rPr lang="en-US" sz="3500" dirty="0">
                <a:latin typeface="Times New Roman" pitchFamily="18" charset="0"/>
                <a:cs typeface="Times New Roman" pitchFamily="18" charset="0"/>
              </a:rPr>
              <a:t> in a process called </a:t>
            </a:r>
            <a:r>
              <a:rPr lang="en-US" sz="3500" dirty="0" err="1">
                <a:solidFill>
                  <a:schemeClr val="tx2"/>
                </a:solidFill>
                <a:latin typeface="Times New Roman" pitchFamily="18" charset="0"/>
                <a:cs typeface="Times New Roman" pitchFamily="18" charset="0"/>
              </a:rPr>
              <a:t>translatome</a:t>
            </a:r>
            <a:r>
              <a:rPr lang="en-US" sz="3500" dirty="0">
                <a:solidFill>
                  <a:schemeClr val="tx2"/>
                </a:solidFill>
                <a:latin typeface="Times New Roman" pitchFamily="18" charset="0"/>
                <a:cs typeface="Times New Roman" pitchFamily="18" charset="0"/>
              </a:rPr>
              <a:t>. </a:t>
            </a:r>
            <a:r>
              <a:rPr lang="en-US" sz="3500" dirty="0">
                <a:latin typeface="Times New Roman" pitchFamily="18" charset="0"/>
                <a:cs typeface="Times New Roman" pitchFamily="18" charset="0"/>
              </a:rPr>
              <a:t>These complexes were initially called </a:t>
            </a:r>
            <a:r>
              <a:rPr lang="en-US" sz="3500" dirty="0" err="1">
                <a:solidFill>
                  <a:schemeClr val="tx2"/>
                </a:solidFill>
                <a:latin typeface="Times New Roman" pitchFamily="18" charset="0"/>
                <a:cs typeface="Times New Roman" pitchFamily="18" charset="0"/>
              </a:rPr>
              <a:t>ergosomes</a:t>
            </a:r>
            <a:r>
              <a:rPr lang="en-US" sz="3500" dirty="0">
                <a:latin typeface="Times New Roman" pitchFamily="18" charset="0"/>
                <a:cs typeface="Times New Roman" pitchFamily="18" charset="0"/>
              </a:rPr>
              <a:t> and are now called </a:t>
            </a:r>
            <a:r>
              <a:rPr lang="en-US" sz="3500" dirty="0" err="1">
                <a:solidFill>
                  <a:schemeClr val="tx2"/>
                </a:solidFill>
                <a:latin typeface="Times New Roman" pitchFamily="18" charset="0"/>
                <a:cs typeface="Times New Roman" pitchFamily="18" charset="0"/>
              </a:rPr>
              <a:t>polysomes</a:t>
            </a:r>
            <a:r>
              <a:rPr lang="en-US" sz="3500" dirty="0">
                <a:solidFill>
                  <a:schemeClr val="tx2"/>
                </a:solidFill>
                <a:latin typeface="Times New Roman" pitchFamily="18" charset="0"/>
                <a:cs typeface="Times New Roman" pitchFamily="18" charset="0"/>
              </a:rPr>
              <a:t> or </a:t>
            </a:r>
            <a:r>
              <a:rPr lang="en-US" sz="3500" dirty="0" err="1">
                <a:solidFill>
                  <a:schemeClr val="tx2"/>
                </a:solidFill>
                <a:latin typeface="Times New Roman" pitchFamily="18" charset="0"/>
                <a:cs typeface="Times New Roman" pitchFamily="18" charset="0"/>
              </a:rPr>
              <a:t>polyribosomes</a:t>
            </a:r>
            <a:r>
              <a:rPr lang="en-US" sz="3500" dirty="0">
                <a:solidFill>
                  <a:schemeClr val="tx2"/>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STEPS</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sz="4000" b="1" dirty="0" smtClean="0">
                <a:latin typeface="Times New Roman" pitchFamily="18" charset="0"/>
                <a:cs typeface="Times New Roman" pitchFamily="18" charset="0"/>
              </a:rPr>
              <a:t>Initiation</a:t>
            </a:r>
          </a:p>
          <a:p>
            <a:pPr marL="514350" indent="-514350">
              <a:buFont typeface="+mj-lt"/>
              <a:buAutoNum type="arabicPeriod"/>
            </a:pPr>
            <a:r>
              <a:rPr lang="en-US" sz="4000" b="1" dirty="0" smtClean="0">
                <a:latin typeface="Times New Roman" pitchFamily="18" charset="0"/>
                <a:cs typeface="Times New Roman" pitchFamily="18" charset="0"/>
              </a:rPr>
              <a:t>Elongation</a:t>
            </a:r>
          </a:p>
          <a:p>
            <a:pPr marL="514350" indent="-514350">
              <a:buFont typeface="+mj-lt"/>
              <a:buAutoNum type="arabicPeriod"/>
            </a:pPr>
            <a:r>
              <a:rPr lang="en-US" sz="4000" b="1" dirty="0" smtClean="0">
                <a:latin typeface="Times New Roman" pitchFamily="18" charset="0"/>
                <a:cs typeface="Times New Roman" pitchFamily="18" charset="0"/>
              </a:rPr>
              <a:t>Termination</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Initiation</a:t>
            </a:r>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sz="3000" dirty="0">
                <a:latin typeface="Times New Roman" pitchFamily="18" charset="0"/>
                <a:cs typeface="Times New Roman" pitchFamily="18" charset="0"/>
              </a:rPr>
              <a:t>Translation begins with the mature mRNA transcript being exported from the nucleus and its 5′ cap being recognized by the smaller subunit of a ribosome. The ribosomal subunit, along with a special </a:t>
            </a:r>
            <a:r>
              <a:rPr lang="en-US" sz="3000" dirty="0" err="1">
                <a:latin typeface="Times New Roman" pitchFamily="18" charset="0"/>
                <a:cs typeface="Times New Roman" pitchFamily="18" charset="0"/>
              </a:rPr>
              <a:t>tRNA</a:t>
            </a:r>
            <a:r>
              <a:rPr lang="en-US" sz="3000" dirty="0">
                <a:latin typeface="Times New Roman" pitchFamily="18" charset="0"/>
                <a:cs typeface="Times New Roman" pitchFamily="18" charset="0"/>
              </a:rPr>
              <a:t>, scans the mRNA to find the start site for translation, which is often AUG – the </a:t>
            </a:r>
            <a:r>
              <a:rPr lang="en-US" sz="3000" dirty="0" err="1">
                <a:latin typeface="Times New Roman" pitchFamily="18" charset="0"/>
                <a:cs typeface="Times New Roman" pitchFamily="18" charset="0"/>
              </a:rPr>
              <a:t>codon</a:t>
            </a:r>
            <a:r>
              <a:rPr lang="en-US" sz="3000" dirty="0">
                <a:latin typeface="Times New Roman" pitchFamily="18" charset="0"/>
                <a:cs typeface="Times New Roman" pitchFamily="18" charset="0"/>
              </a:rPr>
              <a:t> for </a:t>
            </a:r>
            <a:r>
              <a:rPr lang="en-US" sz="3000" dirty="0" err="1">
                <a:latin typeface="Times New Roman" pitchFamily="18" charset="0"/>
                <a:cs typeface="Times New Roman" pitchFamily="18" charset="0"/>
              </a:rPr>
              <a:t>methionine</a:t>
            </a:r>
            <a:r>
              <a:rPr lang="en-US" sz="3000" dirty="0">
                <a:latin typeface="Times New Roman" pitchFamily="18" charset="0"/>
                <a:cs typeface="Times New Roman" pitchFamily="18" charset="0"/>
              </a:rPr>
              <a:t>. The sequences around the AUG </a:t>
            </a:r>
            <a:r>
              <a:rPr lang="en-US" sz="3000" u="sng" dirty="0">
                <a:latin typeface="Times New Roman" pitchFamily="18" charset="0"/>
                <a:cs typeface="Times New Roman" pitchFamily="18" charset="0"/>
                <a:hlinkClick r:id="rId2" tooltip="start codon"/>
              </a:rPr>
              <a:t>start </a:t>
            </a:r>
            <a:r>
              <a:rPr lang="en-US" sz="3000" u="sng" dirty="0" err="1">
                <a:latin typeface="Times New Roman" pitchFamily="18" charset="0"/>
                <a:cs typeface="Times New Roman" pitchFamily="18" charset="0"/>
                <a:hlinkClick r:id="rId2" tooltip="start codon"/>
              </a:rPr>
              <a:t>codon</a:t>
            </a:r>
            <a:r>
              <a:rPr lang="en-US" sz="3000" dirty="0">
                <a:latin typeface="Times New Roman" pitchFamily="18" charset="0"/>
                <a:cs typeface="Times New Roman" pitchFamily="18" charset="0"/>
              </a:rPr>
              <a:t> are also important and can determine how strongly an mRNA is translated.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pPr>
              <a:buNone/>
            </a:pPr>
            <a:r>
              <a:rPr lang="en-US" sz="3500" dirty="0">
                <a:latin typeface="Times New Roman" pitchFamily="18" charset="0"/>
                <a:cs typeface="Times New Roman" pitchFamily="18" charset="0"/>
              </a:rPr>
              <a:t>Initiation also involves the activity of a number of helper proteins called initiation factors, whose function is to ensure that the various parts of the translation machinery come together in an orderly manner.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a:buNone/>
            </a:pPr>
            <a:r>
              <a:rPr lang="en-US" sz="3500" dirty="0">
                <a:latin typeface="Times New Roman" pitchFamily="18" charset="0"/>
                <a:cs typeface="Times New Roman" pitchFamily="18" charset="0"/>
              </a:rPr>
              <a:t>The ribosome and initiator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move slowly along the mRNA till the start </a:t>
            </a:r>
            <a:r>
              <a:rPr lang="en-US" sz="3500" dirty="0" err="1">
                <a:latin typeface="Times New Roman" pitchFamily="18" charset="0"/>
                <a:cs typeface="Times New Roman" pitchFamily="18" charset="0"/>
              </a:rPr>
              <a:t>codon</a:t>
            </a:r>
            <a:r>
              <a:rPr lang="en-US" sz="3500" dirty="0">
                <a:latin typeface="Times New Roman" pitchFamily="18" charset="0"/>
                <a:cs typeface="Times New Roman" pitchFamily="18" charset="0"/>
              </a:rPr>
              <a:t> is located. The structural features of this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ensure that it is recognized by initiation factors and discriminated against by translation elongation factors.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pPr>
              <a:buNone/>
            </a:pPr>
            <a:r>
              <a:rPr lang="en-US" sz="3500" dirty="0">
                <a:latin typeface="Times New Roman" pitchFamily="18" charset="0"/>
                <a:cs typeface="Times New Roman" pitchFamily="18" charset="0"/>
              </a:rPr>
              <a:t>The </a:t>
            </a:r>
            <a:r>
              <a:rPr lang="en-US" sz="3500" dirty="0" err="1">
                <a:latin typeface="Times New Roman" pitchFamily="18" charset="0"/>
                <a:cs typeface="Times New Roman" pitchFamily="18" charset="0"/>
              </a:rPr>
              <a:t>methionine</a:t>
            </a:r>
            <a:r>
              <a:rPr lang="en-US" sz="3500" dirty="0">
                <a:latin typeface="Times New Roman" pitchFamily="18" charset="0"/>
                <a:cs typeface="Times New Roman" pitchFamily="18" charset="0"/>
              </a:rPr>
              <a:t> attached to this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is also adapted to be exclusive for initiation – the amino group is modified to make N-</a:t>
            </a:r>
            <a:r>
              <a:rPr lang="en-US" sz="3500" dirty="0" err="1">
                <a:latin typeface="Times New Roman" pitchFamily="18" charset="0"/>
                <a:cs typeface="Times New Roman" pitchFamily="18" charset="0"/>
              </a:rPr>
              <a:t>formyl</a:t>
            </a:r>
            <a:r>
              <a:rPr lang="en-US" sz="3500" dirty="0">
                <a:latin typeface="Times New Roman" pitchFamily="18" charset="0"/>
                <a:cs typeface="Times New Roman" pitchFamily="18" charset="0"/>
              </a:rPr>
              <a:t> </a:t>
            </a:r>
            <a:r>
              <a:rPr lang="en-US" sz="3500" dirty="0" err="1">
                <a:latin typeface="Times New Roman" pitchFamily="18" charset="0"/>
                <a:cs typeface="Times New Roman" pitchFamily="18" charset="0"/>
              </a:rPr>
              <a:t>methionine</a:t>
            </a:r>
            <a:r>
              <a:rPr lang="en-US" sz="3500" dirty="0">
                <a:latin typeface="Times New Roman" pitchFamily="18" charset="0"/>
                <a:cs typeface="Times New Roman" pitchFamily="18" charset="0"/>
              </a:rPr>
              <a:t>, preventing it from participating in the elongation phase of translation</a:t>
            </a:r>
            <a:r>
              <a:rPr lang="en-US" sz="3500" dirty="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pPr>
              <a:buNone/>
            </a:pPr>
            <a:r>
              <a:rPr lang="en-US" sz="3500" dirty="0">
                <a:latin typeface="Times New Roman" pitchFamily="18" charset="0"/>
                <a:cs typeface="Times New Roman" pitchFamily="18" charset="0"/>
              </a:rPr>
              <a:t>Once the larger subunit of the ribosome arrives at the translation start site, and the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is located at its </a:t>
            </a:r>
            <a:r>
              <a:rPr lang="en-US" sz="3500" dirty="0">
                <a:solidFill>
                  <a:schemeClr val="tx2"/>
                </a:solidFill>
                <a:latin typeface="Times New Roman" pitchFamily="18" charset="0"/>
                <a:cs typeface="Times New Roman" pitchFamily="18" charset="0"/>
              </a:rPr>
              <a:t>P site, </a:t>
            </a:r>
            <a:r>
              <a:rPr lang="en-US" sz="3500" dirty="0">
                <a:latin typeface="Times New Roman" pitchFamily="18" charset="0"/>
                <a:cs typeface="Times New Roman" pitchFamily="18" charset="0"/>
              </a:rPr>
              <a:t>initiation is said to be complete.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https://teachmephysiology.com/wp-content/uploads/2016/11/Eukaryotic_Translation_Initiation-1.png"/>
          <p:cNvPicPr>
            <a:picLocks noGrp="1"/>
          </p:cNvPicPr>
          <p:nvPr>
            <p:ph idx="1"/>
          </p:nvPr>
        </p:nvPicPr>
        <p:blipFill>
          <a:blip r:embed="rId2" cstate="print"/>
          <a:srcRect/>
          <a:stretch>
            <a:fillRect/>
          </a:stretch>
        </p:blipFill>
        <p:spPr bwMode="auto">
          <a:xfrm>
            <a:off x="609600" y="457200"/>
            <a:ext cx="79248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a:buNone/>
            </a:pPr>
            <a:r>
              <a:rPr lang="en-US" sz="3500" dirty="0" smtClean="0">
                <a:latin typeface="Times New Roman" pitchFamily="18" charset="0"/>
                <a:cs typeface="Times New Roman" pitchFamily="18" charset="0"/>
              </a:rPr>
              <a:t>Therefore, it is not possible to have a direct one-to-one correlation between the sequences of nucleotides and amino acids. Even having two nucleotides code for a single amino acid is insufficient. </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Elongation </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3500" dirty="0">
                <a:latin typeface="Times New Roman" pitchFamily="18" charset="0"/>
                <a:cs typeface="Times New Roman" pitchFamily="18" charset="0"/>
              </a:rPr>
              <a:t>Binding of the initiator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to the </a:t>
            </a:r>
            <a:r>
              <a:rPr lang="en-US" sz="3500" dirty="0">
                <a:solidFill>
                  <a:srgbClr val="FF0000"/>
                </a:solidFill>
                <a:latin typeface="Times New Roman" pitchFamily="18" charset="0"/>
                <a:cs typeface="Times New Roman" pitchFamily="18" charset="0"/>
              </a:rPr>
              <a:t>P site </a:t>
            </a:r>
            <a:r>
              <a:rPr lang="en-US" sz="3500" dirty="0">
                <a:latin typeface="Times New Roman" pitchFamily="18" charset="0"/>
                <a:cs typeface="Times New Roman" pitchFamily="18" charset="0"/>
              </a:rPr>
              <a:t>on the ribosome </a:t>
            </a:r>
            <a:r>
              <a:rPr lang="en-US" sz="3500" dirty="0" smtClean="0">
                <a:latin typeface="Times New Roman" pitchFamily="18" charset="0"/>
                <a:cs typeface="Times New Roman" pitchFamily="18" charset="0"/>
              </a:rPr>
              <a:t>brings </a:t>
            </a:r>
            <a:r>
              <a:rPr lang="en-US" sz="3500" dirty="0">
                <a:latin typeface="Times New Roman" pitchFamily="18" charset="0"/>
                <a:cs typeface="Times New Roman" pitchFamily="18" charset="0"/>
              </a:rPr>
              <a:t>it into close contact with the amino </a:t>
            </a:r>
            <a:r>
              <a:rPr lang="en-US" sz="3500" dirty="0" smtClean="0">
                <a:latin typeface="Times New Roman" pitchFamily="18" charset="0"/>
                <a:cs typeface="Times New Roman" pitchFamily="18" charset="0"/>
              </a:rPr>
              <a:t>or </a:t>
            </a:r>
            <a:r>
              <a:rPr lang="en-US" sz="3500" dirty="0" smtClean="0">
                <a:solidFill>
                  <a:srgbClr val="FF0000"/>
                </a:solidFill>
                <a:latin typeface="Times New Roman" pitchFamily="18" charset="0"/>
                <a:cs typeface="Times New Roman" pitchFamily="18" charset="0"/>
              </a:rPr>
              <a:t>‘A’ site </a:t>
            </a:r>
            <a:r>
              <a:rPr lang="en-US" sz="3500" dirty="0" smtClean="0">
                <a:latin typeface="Times New Roman" pitchFamily="18" charset="0"/>
                <a:cs typeface="Times New Roman" pitchFamily="18" charset="0"/>
              </a:rPr>
              <a:t>of </a:t>
            </a:r>
            <a:r>
              <a:rPr lang="en-US" sz="3500" dirty="0">
                <a:latin typeface="Times New Roman" pitchFamily="18" charset="0"/>
                <a:cs typeface="Times New Roman" pitchFamily="18" charset="0"/>
              </a:rPr>
              <a:t>the ribosome, where the next </a:t>
            </a:r>
            <a:r>
              <a:rPr lang="en-US" sz="3500" dirty="0" err="1">
                <a:latin typeface="Times New Roman" pitchFamily="18" charset="0"/>
                <a:cs typeface="Times New Roman" pitchFamily="18" charset="0"/>
              </a:rPr>
              <a:t>codon</a:t>
            </a:r>
            <a:r>
              <a:rPr lang="en-US" sz="3500" dirty="0">
                <a:latin typeface="Times New Roman" pitchFamily="18" charset="0"/>
                <a:cs typeface="Times New Roman" pitchFamily="18" charset="0"/>
              </a:rPr>
              <a:t> awaits translation. New </a:t>
            </a:r>
            <a:r>
              <a:rPr lang="en-US" sz="3500" dirty="0" err="1">
                <a:latin typeface="Times New Roman" pitchFamily="18" charset="0"/>
                <a:cs typeface="Times New Roman" pitchFamily="18" charset="0"/>
              </a:rPr>
              <a:t>tRNAs</a:t>
            </a:r>
            <a:r>
              <a:rPr lang="en-US" sz="3500" dirty="0">
                <a:latin typeface="Times New Roman" pitchFamily="18" charset="0"/>
                <a:cs typeface="Times New Roman" pitchFamily="18" charset="0"/>
              </a:rPr>
              <a:t> carrying amino acids enter the ribosome at the A site.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buNone/>
            </a:pPr>
            <a:r>
              <a:rPr lang="en-US" sz="3500" dirty="0">
                <a:latin typeface="Times New Roman" pitchFamily="18" charset="0"/>
                <a:cs typeface="Times New Roman" pitchFamily="18" charset="0"/>
              </a:rPr>
              <a:t>Through complementary base pairing and the energy from one </a:t>
            </a:r>
            <a:r>
              <a:rPr lang="en-US" sz="3500" u="sng" dirty="0">
                <a:latin typeface="Times New Roman" pitchFamily="18" charset="0"/>
                <a:cs typeface="Times New Roman" pitchFamily="18" charset="0"/>
                <a:hlinkClick r:id="rId2" tooltip="molecule"/>
              </a:rPr>
              <a:t>molecule</a:t>
            </a:r>
            <a:r>
              <a:rPr lang="en-US" sz="3500" dirty="0">
                <a:latin typeface="Times New Roman" pitchFamily="18" charset="0"/>
                <a:cs typeface="Times New Roman" pitchFamily="18" charset="0"/>
              </a:rPr>
              <a:t> of GTP, the correct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binds to the ribosome. Ribosomal RNA then catalyzes the formation of a peptide bond between the first and second amino acids where the first </a:t>
            </a:r>
            <a:r>
              <a:rPr lang="en-US" sz="3500" dirty="0" err="1">
                <a:latin typeface="Times New Roman" pitchFamily="18" charset="0"/>
                <a:cs typeface="Times New Roman" pitchFamily="18" charset="0"/>
              </a:rPr>
              <a:t>methionine</a:t>
            </a:r>
            <a:r>
              <a:rPr lang="en-US" sz="3500" dirty="0">
                <a:latin typeface="Times New Roman" pitchFamily="18" charset="0"/>
                <a:cs typeface="Times New Roman" pitchFamily="18" charset="0"/>
              </a:rPr>
              <a:t> appears to have been ‘transferred’ to the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on the A site.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a:buNone/>
            </a:pPr>
            <a:r>
              <a:rPr lang="en-US" sz="3500" dirty="0">
                <a:latin typeface="Times New Roman" pitchFamily="18" charset="0"/>
                <a:cs typeface="Times New Roman" pitchFamily="18" charset="0"/>
              </a:rPr>
              <a:t>Once the peptide bond is formed, the empty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exits the ribosome and the ribosome itself moves ahead by exactly one </a:t>
            </a:r>
            <a:r>
              <a:rPr lang="en-US" sz="3500" dirty="0" err="1">
                <a:latin typeface="Times New Roman" pitchFamily="18" charset="0"/>
                <a:cs typeface="Times New Roman" pitchFamily="18" charset="0"/>
              </a:rPr>
              <a:t>codon</a:t>
            </a:r>
            <a:r>
              <a:rPr lang="en-US" sz="3500" dirty="0">
                <a:latin typeface="Times New Roman" pitchFamily="18" charset="0"/>
                <a:cs typeface="Times New Roman" pitchFamily="18" charset="0"/>
              </a:rPr>
              <a:t>, so that the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on the </a:t>
            </a:r>
            <a:r>
              <a:rPr lang="en-US" sz="3500" dirty="0">
                <a:solidFill>
                  <a:srgbClr val="FF0000"/>
                </a:solidFill>
                <a:latin typeface="Times New Roman" pitchFamily="18" charset="0"/>
                <a:cs typeface="Times New Roman" pitchFamily="18" charset="0"/>
              </a:rPr>
              <a:t>A site </a:t>
            </a:r>
            <a:r>
              <a:rPr lang="en-US" sz="3500" dirty="0">
                <a:latin typeface="Times New Roman" pitchFamily="18" charset="0"/>
                <a:cs typeface="Times New Roman" pitchFamily="18" charset="0"/>
              </a:rPr>
              <a:t>moves into the </a:t>
            </a:r>
            <a:r>
              <a:rPr lang="en-US" sz="3500" dirty="0">
                <a:solidFill>
                  <a:srgbClr val="FF0000"/>
                </a:solidFill>
                <a:latin typeface="Times New Roman" pitchFamily="18" charset="0"/>
                <a:cs typeface="Times New Roman" pitchFamily="18" charset="0"/>
              </a:rPr>
              <a:t>P site. </a:t>
            </a:r>
            <a:r>
              <a:rPr lang="en-US" sz="3500" dirty="0">
                <a:latin typeface="Times New Roman" pitchFamily="18" charset="0"/>
                <a:cs typeface="Times New Roman" pitchFamily="18" charset="0"/>
              </a:rPr>
              <a:t>This also exposes the next </a:t>
            </a:r>
            <a:r>
              <a:rPr lang="en-US" sz="3500" dirty="0" err="1">
                <a:latin typeface="Times New Roman" pitchFamily="18" charset="0"/>
                <a:cs typeface="Times New Roman" pitchFamily="18" charset="0"/>
              </a:rPr>
              <a:t>codon</a:t>
            </a:r>
            <a:r>
              <a:rPr lang="en-US" sz="3500" dirty="0">
                <a:latin typeface="Times New Roman" pitchFamily="18" charset="0"/>
                <a:cs typeface="Times New Roman" pitchFamily="18" charset="0"/>
              </a:rPr>
              <a:t> to the A site, ready for the third </a:t>
            </a:r>
            <a:r>
              <a:rPr lang="en-US" sz="3500" dirty="0" err="1">
                <a:latin typeface="Times New Roman" pitchFamily="18" charset="0"/>
                <a:cs typeface="Times New Roman" pitchFamily="18" charset="0"/>
              </a:rPr>
              <a:t>tRNA</a:t>
            </a:r>
            <a:r>
              <a:rPr lang="en-US" sz="3500" dirty="0">
                <a:latin typeface="Times New Roman" pitchFamily="18" charset="0"/>
                <a:cs typeface="Times New Roman" pitchFamily="18" charset="0"/>
              </a:rPr>
              <a:t>. This process continues till a stop </a:t>
            </a:r>
            <a:r>
              <a:rPr lang="en-US" sz="3500" dirty="0" err="1">
                <a:latin typeface="Times New Roman" pitchFamily="18" charset="0"/>
                <a:cs typeface="Times New Roman" pitchFamily="18" charset="0"/>
              </a:rPr>
              <a:t>codon</a:t>
            </a:r>
            <a:r>
              <a:rPr lang="en-US" sz="3500" dirty="0">
                <a:latin typeface="Times New Roman" pitchFamily="18" charset="0"/>
                <a:cs typeface="Times New Roman" pitchFamily="18" charset="0"/>
              </a:rPr>
              <a:t> is reached</a:t>
            </a:r>
            <a:r>
              <a:rPr lang="en-US" sz="3500" dirty="0"/>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Translation. Protein from RNA - Presentation Biology"/>
          <p:cNvPicPr>
            <a:picLocks noGrp="1"/>
          </p:cNvPicPr>
          <p:nvPr>
            <p:ph idx="1"/>
          </p:nvPr>
        </p:nvPicPr>
        <p:blipFill>
          <a:blip r:embed="rId2" cstate="print"/>
          <a:srcRect/>
          <a:stretch>
            <a:fillRect/>
          </a:stretch>
        </p:blipFill>
        <p:spPr bwMode="auto">
          <a:xfrm>
            <a:off x="685800" y="457200"/>
            <a:ext cx="80010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pitchFamily="18" charset="0"/>
                <a:cs typeface="Times New Roman" pitchFamily="18" charset="0"/>
              </a:rPr>
              <a:t>Termination </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3500" dirty="0">
                <a:latin typeface="Times New Roman" pitchFamily="18" charset="0"/>
                <a:cs typeface="Times New Roman" pitchFamily="18" charset="0"/>
              </a:rPr>
              <a:t>When a stop </a:t>
            </a:r>
            <a:r>
              <a:rPr lang="en-US" sz="3500" dirty="0" err="1">
                <a:latin typeface="Times New Roman" pitchFamily="18" charset="0"/>
                <a:cs typeface="Times New Roman" pitchFamily="18" charset="0"/>
              </a:rPr>
              <a:t>codon</a:t>
            </a:r>
            <a:r>
              <a:rPr lang="en-US" sz="3500" dirty="0">
                <a:latin typeface="Times New Roman" pitchFamily="18" charset="0"/>
                <a:cs typeface="Times New Roman" pitchFamily="18" charset="0"/>
              </a:rPr>
              <a:t> is present at the </a:t>
            </a:r>
            <a:r>
              <a:rPr lang="en-US" sz="3500" dirty="0">
                <a:solidFill>
                  <a:srgbClr val="FF0000"/>
                </a:solidFill>
                <a:latin typeface="Times New Roman" pitchFamily="18" charset="0"/>
                <a:cs typeface="Times New Roman" pitchFamily="18" charset="0"/>
              </a:rPr>
              <a:t>A site </a:t>
            </a:r>
            <a:r>
              <a:rPr lang="en-US" sz="3500" dirty="0">
                <a:latin typeface="Times New Roman" pitchFamily="18" charset="0"/>
                <a:cs typeface="Times New Roman" pitchFamily="18" charset="0"/>
              </a:rPr>
              <a:t>it is recognized by a set of proteins called release factors. They induce the ribosome to attach a molecule of water to the growing polypeptide chain, rather than another amino </a:t>
            </a:r>
            <a:r>
              <a:rPr lang="en-US" sz="3500" dirty="0" smtClean="0">
                <a:latin typeface="Times New Roman" pitchFamily="18" charset="0"/>
                <a:cs typeface="Times New Roman" pitchFamily="18" charset="0"/>
              </a:rPr>
              <a:t>acid</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lstStyle/>
          <a:p>
            <a:pPr>
              <a:buNone/>
            </a:pPr>
            <a:r>
              <a:rPr lang="en-US" sz="3500" dirty="0" smtClean="0">
                <a:latin typeface="Times New Roman" pitchFamily="18" charset="0"/>
                <a:cs typeface="Times New Roman" pitchFamily="18" charset="0"/>
              </a:rPr>
              <a:t>This terminates the process of translation, and releases the polypeptide from the ribosome. The two subunits of the ribosome also dissociate from each other, ready for the next cycle of translation.</a:t>
            </a:r>
          </a:p>
          <a:p>
            <a:pPr>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ranslation. Protein from RNA - Presentation Biology"/>
          <p:cNvPicPr>
            <a:picLocks noGrp="1"/>
          </p:cNvPicPr>
          <p:nvPr>
            <p:ph idx="1"/>
          </p:nvPr>
        </p:nvPicPr>
        <p:blipFill>
          <a:blip r:embed="rId2" cstate="print"/>
          <a:srcRect/>
          <a:stretch>
            <a:fillRect/>
          </a:stretch>
        </p:blipFill>
        <p:spPr bwMode="auto">
          <a:xfrm>
            <a:off x="838200" y="381000"/>
            <a:ext cx="7772400" cy="586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480560"/>
          </a:xfrm>
        </p:spPr>
        <p:txBody>
          <a:bodyPr>
            <a:normAutofit/>
          </a:bodyPr>
          <a:lstStyle/>
          <a:p>
            <a:pPr>
              <a:buNone/>
            </a:pPr>
            <a:r>
              <a:rPr lang="en-US" sz="8000" dirty="0" smtClean="0">
                <a:solidFill>
                  <a:srgbClr val="FF0000"/>
                </a:solidFill>
                <a:latin typeface="Blackadder ITC" pitchFamily="82" charset="0"/>
              </a:rPr>
              <a:t>           Thank you</a:t>
            </a:r>
            <a:endParaRPr lang="en-US" sz="8000" dirty="0">
              <a:solidFill>
                <a:srgbClr val="FF0000"/>
              </a:solidFill>
              <a:latin typeface="Blackadder ITC"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buNone/>
            </a:pPr>
            <a:r>
              <a:rPr lang="en-US" dirty="0" smtClean="0"/>
              <a:t> </a:t>
            </a:r>
            <a:r>
              <a:rPr lang="en-US" sz="3500" dirty="0" smtClean="0">
                <a:latin typeface="Times New Roman" pitchFamily="18" charset="0"/>
                <a:cs typeface="Times New Roman" pitchFamily="18" charset="0"/>
              </a:rPr>
              <a:t>Therefore, it was suggested that amino acids were coded by stretches of three nucleotides called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A series of experiments in the 1960s confirmed this hypothesis and also showed that these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do not overlap with each other. In addition, since stretches of 3 nucleotides can give rise to a total of 64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a single amino acid can be coded by multiple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a property that is called </a:t>
            </a:r>
            <a:r>
              <a:rPr lang="en-US" sz="3500" dirty="0" smtClean="0">
                <a:solidFill>
                  <a:schemeClr val="accent4">
                    <a:lumMod val="50000"/>
                  </a:schemeClr>
                </a:solidFill>
                <a:latin typeface="Times New Roman" pitchFamily="18" charset="0"/>
                <a:cs typeface="Times New Roman" pitchFamily="18" charset="0"/>
              </a:rPr>
              <a:t>‘degeneracy’</a:t>
            </a:r>
            <a:r>
              <a:rPr lang="en-US" sz="35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None/>
            </a:pPr>
            <a:r>
              <a:rPr lang="en-US" sz="3500" dirty="0" smtClean="0">
                <a:latin typeface="Times New Roman" pitchFamily="18" charset="0"/>
                <a:cs typeface="Times New Roman" pitchFamily="18" charset="0"/>
              </a:rPr>
              <a:t>Often, the difference between degenerate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is the third base which is called the ‘wobble position’. For instance, the amino acid serine can be coded by six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of which four are: </a:t>
            </a:r>
            <a:r>
              <a:rPr lang="en-US" sz="3500" dirty="0" smtClean="0">
                <a:solidFill>
                  <a:srgbClr val="C00000"/>
                </a:solidFill>
                <a:latin typeface="Times New Roman" pitchFamily="18" charset="0"/>
                <a:cs typeface="Times New Roman" pitchFamily="18" charset="0"/>
              </a:rPr>
              <a:t>UCA, UCG, UCU</a:t>
            </a:r>
            <a:r>
              <a:rPr lang="en-US" sz="3500" dirty="0" smtClean="0">
                <a:latin typeface="Times New Roman" pitchFamily="18" charset="0"/>
                <a:cs typeface="Times New Roman" pitchFamily="18" charset="0"/>
              </a:rPr>
              <a:t> </a:t>
            </a:r>
            <a:r>
              <a:rPr lang="en-US" sz="3500" dirty="0" smtClean="0">
                <a:solidFill>
                  <a:srgbClr val="C00000"/>
                </a:solidFill>
                <a:latin typeface="Times New Roman" pitchFamily="18" charset="0"/>
                <a:cs typeface="Times New Roman" pitchFamily="18" charset="0"/>
              </a:rPr>
              <a:t>or UCC</a:t>
            </a:r>
            <a:r>
              <a:rPr lang="en-US" sz="3500" dirty="0" smtClean="0">
                <a:latin typeface="Times New Roman" pitchFamily="18" charset="0"/>
                <a:cs typeface="Times New Roman" pitchFamily="18" charset="0"/>
              </a:rPr>
              <a:t>. Similarly, phenylalanine can be represented by either UUU or UUC on the mRNA and </a:t>
            </a:r>
            <a:r>
              <a:rPr lang="en-US" sz="3500" dirty="0" err="1" smtClean="0">
                <a:latin typeface="Times New Roman" pitchFamily="18" charset="0"/>
                <a:cs typeface="Times New Roman" pitchFamily="18" charset="0"/>
              </a:rPr>
              <a:t>leucine</a:t>
            </a:r>
            <a:r>
              <a:rPr lang="en-US" sz="3500" dirty="0" smtClean="0">
                <a:latin typeface="Times New Roman" pitchFamily="18" charset="0"/>
                <a:cs typeface="Times New Roman" pitchFamily="18" charset="0"/>
              </a:rPr>
              <a:t> is coded by a total of six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None/>
            </a:pPr>
            <a:r>
              <a:rPr lang="en-US" sz="3500" dirty="0" smtClean="0">
                <a:latin typeface="Times New Roman" pitchFamily="18" charset="0"/>
                <a:cs typeface="Times New Roman" pitchFamily="18" charset="0"/>
              </a:rPr>
              <a:t>This degeneracy is aided by the fact that the third </a:t>
            </a:r>
            <a:r>
              <a:rPr lang="en-US" sz="3500" u="sng" dirty="0" smtClean="0">
                <a:latin typeface="Times New Roman" pitchFamily="18" charset="0"/>
                <a:cs typeface="Times New Roman" pitchFamily="18" charset="0"/>
                <a:hlinkClick r:id="rId2" tooltip="nucleotide"/>
              </a:rPr>
              <a:t>nucleotide</a:t>
            </a:r>
            <a:r>
              <a:rPr lang="en-US" sz="3500" dirty="0" smtClean="0">
                <a:latin typeface="Times New Roman" pitchFamily="18" charset="0"/>
                <a:cs typeface="Times New Roman" pitchFamily="18" charset="0"/>
              </a:rPr>
              <a:t> in every </a:t>
            </a:r>
            <a:r>
              <a:rPr lang="en-US" sz="3500" dirty="0" err="1" smtClean="0">
                <a:latin typeface="Times New Roman" pitchFamily="18" charset="0"/>
                <a:cs typeface="Times New Roman" pitchFamily="18" charset="0"/>
              </a:rPr>
              <a:t>codon</a:t>
            </a:r>
            <a:r>
              <a:rPr lang="en-US" sz="3500" dirty="0" smtClean="0">
                <a:latin typeface="Times New Roman" pitchFamily="18" charset="0"/>
                <a:cs typeface="Times New Roman" pitchFamily="18" charset="0"/>
              </a:rPr>
              <a:t> binds loosely to its corresponding </a:t>
            </a:r>
            <a:r>
              <a:rPr lang="en-US" sz="3500" dirty="0" err="1" smtClean="0">
                <a:latin typeface="Times New Roman" pitchFamily="18" charset="0"/>
                <a:cs typeface="Times New Roman" pitchFamily="18" charset="0"/>
              </a:rPr>
              <a:t>tRNA</a:t>
            </a:r>
            <a:r>
              <a:rPr lang="en-US" sz="3500" dirty="0" smtClean="0">
                <a:latin typeface="Times New Roman" pitchFamily="18" charset="0"/>
                <a:cs typeface="Times New Roman" pitchFamily="18" charset="0"/>
              </a:rPr>
              <a:t>, allowing unusual types of bases to pair with each other.</a:t>
            </a:r>
          </a:p>
          <a:p>
            <a:pPr>
              <a:buNone/>
            </a:pPr>
            <a:r>
              <a:rPr lang="en-US" sz="3500" dirty="0" smtClean="0">
                <a:latin typeface="Times New Roman" pitchFamily="18" charset="0"/>
                <a:cs typeface="Times New Roman" pitchFamily="18" charset="0"/>
              </a:rPr>
              <a:t>Out of the </a:t>
            </a:r>
            <a:r>
              <a:rPr lang="en-US" sz="3500" dirty="0" smtClean="0">
                <a:solidFill>
                  <a:srgbClr val="C00000"/>
                </a:solidFill>
                <a:latin typeface="Times New Roman" pitchFamily="18" charset="0"/>
                <a:cs typeface="Times New Roman" pitchFamily="18" charset="0"/>
              </a:rPr>
              <a:t>64 </a:t>
            </a:r>
            <a:r>
              <a:rPr lang="en-US" sz="3500" dirty="0" err="1" smtClean="0">
                <a:solidFill>
                  <a:srgbClr val="C00000"/>
                </a:solidFill>
                <a:latin typeface="Times New Roman" pitchFamily="18" charset="0"/>
                <a:cs typeface="Times New Roman" pitchFamily="18" charset="0"/>
              </a:rPr>
              <a:t>codons</a:t>
            </a:r>
            <a:r>
              <a:rPr lang="en-US" sz="3500" dirty="0" smtClean="0">
                <a:solidFill>
                  <a:srgbClr val="C00000"/>
                </a:solidFill>
                <a:latin typeface="Times New Roman" pitchFamily="18" charset="0"/>
                <a:cs typeface="Times New Roman" pitchFamily="18" charset="0"/>
              </a:rPr>
              <a:t> </a:t>
            </a:r>
            <a:r>
              <a:rPr lang="en-US" sz="3500" dirty="0" smtClean="0">
                <a:latin typeface="Times New Roman" pitchFamily="18" charset="0"/>
                <a:cs typeface="Times New Roman" pitchFamily="18" charset="0"/>
              </a:rPr>
              <a:t>made by various combinations of </a:t>
            </a:r>
            <a:r>
              <a:rPr lang="en-US" sz="3500" dirty="0" smtClean="0">
                <a:solidFill>
                  <a:srgbClr val="C00000"/>
                </a:solidFill>
                <a:latin typeface="Times New Roman" pitchFamily="18" charset="0"/>
                <a:cs typeface="Times New Roman" pitchFamily="18" charset="0"/>
              </a:rPr>
              <a:t>4 nucleotides</a:t>
            </a:r>
            <a:r>
              <a:rPr lang="en-US" sz="3500" dirty="0" smtClean="0">
                <a:latin typeface="Times New Roman" pitchFamily="18" charset="0"/>
                <a:cs typeface="Times New Roman" pitchFamily="18" charset="0"/>
              </a:rPr>
              <a:t>, 3 are stop </a:t>
            </a:r>
            <a:r>
              <a:rPr lang="en-US" sz="3500" dirty="0" err="1" smtClean="0">
                <a:latin typeface="Times New Roman" pitchFamily="18" charset="0"/>
                <a:cs typeface="Times New Roman" pitchFamily="18" charset="0"/>
              </a:rPr>
              <a:t>codons</a:t>
            </a:r>
            <a:r>
              <a:rPr lang="en-US" sz="3500" dirty="0" smtClean="0">
                <a:latin typeface="Times New Roman" pitchFamily="18" charset="0"/>
                <a:cs typeface="Times New Roman" pitchFamily="18" charset="0"/>
              </a:rPr>
              <a:t>, that signal the end of translation.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3500" dirty="0" smtClean="0">
                <a:latin typeface="Times New Roman" pitchFamily="18" charset="0"/>
                <a:cs typeface="Times New Roman" pitchFamily="18" charset="0"/>
              </a:rPr>
              <a:t>These are </a:t>
            </a:r>
            <a:r>
              <a:rPr lang="en-US" sz="3500" dirty="0" smtClean="0">
                <a:solidFill>
                  <a:srgbClr val="C00000"/>
                </a:solidFill>
                <a:latin typeface="Times New Roman" pitchFamily="18" charset="0"/>
                <a:cs typeface="Times New Roman" pitchFamily="18" charset="0"/>
              </a:rPr>
              <a:t>UAA, UAG and UGA </a:t>
            </a:r>
            <a:r>
              <a:rPr lang="en-US" sz="3500" dirty="0" smtClean="0">
                <a:latin typeface="Times New Roman" pitchFamily="18" charset="0"/>
                <a:cs typeface="Times New Roman" pitchFamily="18" charset="0"/>
              </a:rPr>
              <a:t>and are recognized by proteins called </a:t>
            </a:r>
            <a:r>
              <a:rPr lang="en-US" sz="3500" dirty="0" smtClean="0">
                <a:solidFill>
                  <a:srgbClr val="FFFF00"/>
                </a:solidFill>
                <a:latin typeface="Times New Roman" pitchFamily="18" charset="0"/>
                <a:cs typeface="Times New Roman" pitchFamily="18" charset="0"/>
              </a:rPr>
              <a:t>release</a:t>
            </a:r>
            <a:r>
              <a:rPr lang="en-US" sz="3500" dirty="0" smtClean="0">
                <a:latin typeface="Times New Roman" pitchFamily="18" charset="0"/>
                <a:cs typeface="Times New Roman" pitchFamily="18" charset="0"/>
              </a:rPr>
              <a:t> </a:t>
            </a:r>
            <a:r>
              <a:rPr lang="en-US" sz="3500" dirty="0" smtClean="0">
                <a:solidFill>
                  <a:srgbClr val="FFFF00"/>
                </a:solidFill>
                <a:latin typeface="Times New Roman" pitchFamily="18" charset="0"/>
                <a:cs typeface="Times New Roman" pitchFamily="18" charset="0"/>
              </a:rPr>
              <a:t>factors</a:t>
            </a:r>
            <a:r>
              <a:rPr lang="en-US" sz="3500" dirty="0" smtClean="0">
                <a:latin typeface="Times New Roman" pitchFamily="18" charset="0"/>
                <a:cs typeface="Times New Roman" pitchFamily="18" charset="0"/>
              </a:rPr>
              <a:t> rather than by </a:t>
            </a:r>
            <a:r>
              <a:rPr lang="en-US" sz="3500" dirty="0" err="1" smtClean="0">
                <a:latin typeface="Times New Roman" pitchFamily="18" charset="0"/>
                <a:cs typeface="Times New Roman" pitchFamily="18" charset="0"/>
              </a:rPr>
              <a:t>tRNAs</a:t>
            </a:r>
            <a:r>
              <a:rPr lang="en-US" sz="3500" dirty="0" smtClean="0">
                <a:latin typeface="Times New Roman" pitchFamily="18" charset="0"/>
                <a:cs typeface="Times New Roman" pitchFamily="18" charset="0"/>
              </a:rPr>
              <a:t>. When a </a:t>
            </a:r>
            <a:r>
              <a:rPr lang="en-US" sz="3500" u="sng" dirty="0" smtClean="0">
                <a:latin typeface="Times New Roman" pitchFamily="18" charset="0"/>
                <a:cs typeface="Times New Roman" pitchFamily="18" charset="0"/>
                <a:hlinkClick r:id="rId2" tooltip="ribosome"/>
              </a:rPr>
              <a:t>ribosome</a:t>
            </a:r>
            <a:r>
              <a:rPr lang="en-US" sz="3500" dirty="0" smtClean="0">
                <a:latin typeface="Times New Roman" pitchFamily="18" charset="0"/>
                <a:cs typeface="Times New Roman" pitchFamily="18" charset="0"/>
              </a:rPr>
              <a:t> encounters a stop </a:t>
            </a:r>
            <a:r>
              <a:rPr lang="en-US" sz="3500" dirty="0" err="1" smtClean="0">
                <a:latin typeface="Times New Roman" pitchFamily="18" charset="0"/>
                <a:cs typeface="Times New Roman" pitchFamily="18" charset="0"/>
              </a:rPr>
              <a:t>codon</a:t>
            </a:r>
            <a:r>
              <a:rPr lang="en-US" sz="3500" dirty="0" smtClean="0">
                <a:latin typeface="Times New Roman" pitchFamily="18" charset="0"/>
                <a:cs typeface="Times New Roman" pitchFamily="18" charset="0"/>
              </a:rPr>
              <a:t>, it dissociates from the mRNA through the enzymatic action of release factors</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showing a tRNA acting as an adapter connecting an mRNA codon to an amino acid. At one end, the tRNA has an anticodon of 3'-UAC-5', and it binds to a codon in an mRNA that has a sequence of 5'-AUG-3' through complementary base pairing. The other end of the tRNA carries the amino acid methionine (Met), which is the the amino acid specified by the mRNA codon AUG."/>
          <p:cNvPicPr>
            <a:picLocks noGrp="1"/>
          </p:cNvPicPr>
          <p:nvPr>
            <p:ph idx="1"/>
          </p:nvPr>
        </p:nvPicPr>
        <p:blipFill>
          <a:blip r:embed="rId2" cstate="print"/>
          <a:srcRect/>
          <a:stretch>
            <a:fillRect/>
          </a:stretch>
        </p:blipFill>
        <p:spPr bwMode="auto">
          <a:xfrm>
            <a:off x="762000" y="609600"/>
            <a:ext cx="78486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en-US" b="1" u="sng" dirty="0" err="1" smtClean="0">
                <a:latin typeface="Times New Roman" pitchFamily="18" charset="0"/>
                <a:cs typeface="Times New Roman" pitchFamily="18" charset="0"/>
              </a:rPr>
              <a:t>tRNA</a:t>
            </a:r>
            <a:r>
              <a:rPr lang="en-US" b="1" u="sng" dirty="0" smtClean="0">
                <a:latin typeface="Times New Roman" pitchFamily="18" charset="0"/>
                <a:cs typeface="Times New Roman" pitchFamily="18" charset="0"/>
              </a:rPr>
              <a:t> Structure and Function</a:t>
            </a:r>
            <a:br>
              <a:rPr lang="en-US" b="1" u="sng" dirty="0" smtClean="0">
                <a:latin typeface="Times New Roman" pitchFamily="18" charset="0"/>
                <a:cs typeface="Times New Roman" pitchFamily="18" charset="0"/>
              </a:rPr>
            </a:b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rmAutofit fontScale="92500"/>
          </a:bodyPr>
          <a:lstStyle/>
          <a:p>
            <a:pPr>
              <a:buNone/>
            </a:pPr>
            <a:endParaRPr lang="en-US" dirty="0"/>
          </a:p>
          <a:p>
            <a:pPr>
              <a:buNone/>
            </a:pPr>
            <a:r>
              <a:rPr lang="en-US" sz="3500" dirty="0">
                <a:latin typeface="Times New Roman" pitchFamily="18" charset="0"/>
                <a:cs typeface="Times New Roman" pitchFamily="18" charset="0"/>
              </a:rPr>
              <a:t>Transfer RNA act as adapter molecules between mRNA and amino acids, bringing the appropriate amino acid to the ribosome based on mRNA </a:t>
            </a:r>
            <a:r>
              <a:rPr lang="en-US" sz="3500" dirty="0" err="1">
                <a:latin typeface="Times New Roman" pitchFamily="18" charset="0"/>
                <a:cs typeface="Times New Roman" pitchFamily="18" charset="0"/>
              </a:rPr>
              <a:t>codons</a:t>
            </a:r>
            <a:r>
              <a:rPr lang="en-US" sz="3500" dirty="0">
                <a:latin typeface="Times New Roman" pitchFamily="18" charset="0"/>
                <a:cs typeface="Times New Roman" pitchFamily="18" charset="0"/>
              </a:rPr>
              <a:t>. </a:t>
            </a:r>
            <a:r>
              <a:rPr lang="en-US" sz="3500" dirty="0" err="1">
                <a:latin typeface="Times New Roman" pitchFamily="18" charset="0"/>
                <a:cs typeface="Times New Roman" pitchFamily="18" charset="0"/>
              </a:rPr>
              <a:t>tRNAs</a:t>
            </a:r>
            <a:r>
              <a:rPr lang="en-US" sz="3500" dirty="0">
                <a:latin typeface="Times New Roman" pitchFamily="18" charset="0"/>
                <a:cs typeface="Times New Roman" pitchFamily="18" charset="0"/>
              </a:rPr>
              <a:t> contain a three-base </a:t>
            </a:r>
            <a:r>
              <a:rPr lang="en-US" sz="3500" u="sng" dirty="0" err="1" smtClean="0">
                <a:latin typeface="Times New Roman" pitchFamily="18" charset="0"/>
                <a:cs typeface="Times New Roman" pitchFamily="18" charset="0"/>
                <a:hlinkClick r:id="rId2" tooltip="anticodon"/>
              </a:rPr>
              <a:t>anticodon</a:t>
            </a:r>
            <a:r>
              <a:rPr lang="en-US" sz="3500" dirty="0" err="1" smtClean="0">
                <a:latin typeface="Times New Roman" pitchFamily="18" charset="0"/>
                <a:cs typeface="Times New Roman" pitchFamily="18" charset="0"/>
              </a:rPr>
              <a:t>that</a:t>
            </a:r>
            <a:r>
              <a:rPr lang="en-US" sz="3500" dirty="0" smtClean="0">
                <a:latin typeface="Times New Roman" pitchFamily="18" charset="0"/>
                <a:cs typeface="Times New Roman" pitchFamily="18" charset="0"/>
              </a:rPr>
              <a:t> </a:t>
            </a:r>
            <a:r>
              <a:rPr lang="en-US" sz="3500" dirty="0">
                <a:latin typeface="Times New Roman" pitchFamily="18" charset="0"/>
                <a:cs typeface="Times New Roman" pitchFamily="18" charset="0"/>
              </a:rPr>
              <a:t>can recognize and bind with mRNA as well as act as a signal for the correct amino acid. </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122</TotalTime>
  <Words>967</Words>
  <Application>Microsoft Office PowerPoint</Application>
  <PresentationFormat>On-screen Show (4:3)</PresentationFormat>
  <Paragraphs>46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Apex</vt:lpstr>
      <vt:lpstr>Translation </vt:lpstr>
      <vt:lpstr>Genetic code</vt:lpstr>
      <vt:lpstr>Slide 3</vt:lpstr>
      <vt:lpstr>Slide 4</vt:lpstr>
      <vt:lpstr>Slide 5</vt:lpstr>
      <vt:lpstr>Slide 6</vt:lpstr>
      <vt:lpstr>Slide 7</vt:lpstr>
      <vt:lpstr>Slide 8</vt:lpstr>
      <vt:lpstr>tRNA Structure and Function </vt:lpstr>
      <vt:lpstr>Slide 10</vt:lpstr>
      <vt:lpstr>Slide 11</vt:lpstr>
      <vt:lpstr>Slide 12</vt:lpstr>
      <vt:lpstr>Ribosome Structure and Function </vt:lpstr>
      <vt:lpstr>Slide 14</vt:lpstr>
      <vt:lpstr>Slide 15</vt:lpstr>
      <vt:lpstr>Slide 16</vt:lpstr>
      <vt:lpstr>Slide 17</vt:lpstr>
      <vt:lpstr>Slide 18</vt:lpstr>
      <vt:lpstr>Slide 19</vt:lpstr>
      <vt:lpstr>Slide 20</vt:lpstr>
      <vt:lpstr>Translation Mechanism </vt:lpstr>
      <vt:lpstr>Slide 22</vt:lpstr>
      <vt:lpstr>STEPS</vt:lpstr>
      <vt:lpstr>Initiation </vt:lpstr>
      <vt:lpstr>Slide 25</vt:lpstr>
      <vt:lpstr>Slide 26</vt:lpstr>
      <vt:lpstr>Slide 27</vt:lpstr>
      <vt:lpstr>Slide 28</vt:lpstr>
      <vt:lpstr>Slide 29</vt:lpstr>
      <vt:lpstr>Elongation </vt:lpstr>
      <vt:lpstr>Slide 31</vt:lpstr>
      <vt:lpstr>Slide 32</vt:lpstr>
      <vt:lpstr>Slide 33</vt:lpstr>
      <vt:lpstr>Termination </vt:lpstr>
      <vt:lpstr>Slide 35</vt:lpstr>
      <vt:lpstr>Slide 36</vt:lpstr>
      <vt:lpstr>Slide 37</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saad aftab</dc:creator>
  <cp:lastModifiedBy>Muhammad Jawad</cp:lastModifiedBy>
  <cp:revision>14</cp:revision>
  <dcterms:created xsi:type="dcterms:W3CDTF">2020-04-17T12:47:31Z</dcterms:created>
  <dcterms:modified xsi:type="dcterms:W3CDTF">2020-04-27T08:42:34Z</dcterms:modified>
</cp:coreProperties>
</file>