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12192000" cy="6858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charset="0"/>
      <p:regular r:id="rId18"/>
      <p:italic r:id="rId19"/>
    </p:embeddedFont>
    <p:embeddedFont>
      <p:font typeface="Comic Sans MS" pitchFamily="66" charset="0"/>
      <p:regular r:id="rId20"/>
      <p:bold r:id="rId21"/>
    </p:embeddedFont>
    <p:embeddedFont>
      <p:font typeface="Century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2" y="532873"/>
                </a:lnTo>
                <a:lnTo>
                  <a:pt x="1448469" y="509952"/>
                </a:lnTo>
                <a:lnTo>
                  <a:pt x="1402509" y="487488"/>
                </a:lnTo>
                <a:lnTo>
                  <a:pt x="1356195" y="465474"/>
                </a:lnTo>
                <a:lnTo>
                  <a:pt x="1309547" y="443903"/>
                </a:lnTo>
                <a:lnTo>
                  <a:pt x="1262585" y="422765"/>
                </a:lnTo>
                <a:lnTo>
                  <a:pt x="1215331" y="402054"/>
                </a:lnTo>
                <a:lnTo>
                  <a:pt x="1167806" y="381761"/>
                </a:lnTo>
                <a:lnTo>
                  <a:pt x="1120030" y="361880"/>
                </a:lnTo>
                <a:lnTo>
                  <a:pt x="1072025" y="342401"/>
                </a:lnTo>
                <a:lnTo>
                  <a:pt x="1023810" y="323317"/>
                </a:lnTo>
                <a:lnTo>
                  <a:pt x="975408" y="304621"/>
                </a:lnTo>
                <a:lnTo>
                  <a:pt x="926838" y="286304"/>
                </a:lnTo>
                <a:lnTo>
                  <a:pt x="878122" y="268359"/>
                </a:lnTo>
                <a:lnTo>
                  <a:pt x="829281" y="250778"/>
                </a:lnTo>
                <a:lnTo>
                  <a:pt x="780335" y="233552"/>
                </a:lnTo>
                <a:lnTo>
                  <a:pt x="731306" y="216676"/>
                </a:lnTo>
                <a:lnTo>
                  <a:pt x="682213" y="200139"/>
                </a:lnTo>
                <a:lnTo>
                  <a:pt x="633079" y="183935"/>
                </a:lnTo>
                <a:lnTo>
                  <a:pt x="583923" y="168056"/>
                </a:lnTo>
                <a:lnTo>
                  <a:pt x="534767" y="152494"/>
                </a:lnTo>
                <a:lnTo>
                  <a:pt x="485632" y="137241"/>
                </a:lnTo>
                <a:lnTo>
                  <a:pt x="436538" y="122290"/>
                </a:lnTo>
                <a:lnTo>
                  <a:pt x="387506" y="107632"/>
                </a:lnTo>
                <a:lnTo>
                  <a:pt x="338558" y="93260"/>
                </a:lnTo>
                <a:lnTo>
                  <a:pt x="289713" y="79166"/>
                </a:lnTo>
                <a:lnTo>
                  <a:pt x="240994" y="65342"/>
                </a:lnTo>
                <a:lnTo>
                  <a:pt x="192420" y="51780"/>
                </a:lnTo>
                <a:lnTo>
                  <a:pt x="144013" y="38473"/>
                </a:lnTo>
                <a:lnTo>
                  <a:pt x="95793" y="25412"/>
                </a:lnTo>
                <a:lnTo>
                  <a:pt x="47782" y="1259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3"/>
                </a:moveTo>
                <a:lnTo>
                  <a:pt x="39967" y="1799241"/>
                </a:lnTo>
                <a:lnTo>
                  <a:pt x="79858" y="1767980"/>
                </a:lnTo>
                <a:lnTo>
                  <a:pt x="119670" y="1736542"/>
                </a:lnTo>
                <a:lnTo>
                  <a:pt x="159401" y="1704928"/>
                </a:lnTo>
                <a:lnTo>
                  <a:pt x="199047" y="1673138"/>
                </a:lnTo>
                <a:lnTo>
                  <a:pt x="238606" y="1641175"/>
                </a:lnTo>
                <a:lnTo>
                  <a:pt x="278075" y="1609037"/>
                </a:lnTo>
                <a:lnTo>
                  <a:pt x="317452" y="1576728"/>
                </a:lnTo>
                <a:lnTo>
                  <a:pt x="356734" y="1544248"/>
                </a:lnTo>
                <a:lnTo>
                  <a:pt x="395919" y="1511597"/>
                </a:lnTo>
                <a:lnTo>
                  <a:pt x="435003" y="1478777"/>
                </a:lnTo>
                <a:lnTo>
                  <a:pt x="473985" y="1445789"/>
                </a:lnTo>
                <a:lnTo>
                  <a:pt x="512861" y="1412633"/>
                </a:lnTo>
                <a:lnTo>
                  <a:pt x="551629" y="1379312"/>
                </a:lnTo>
                <a:lnTo>
                  <a:pt x="590287" y="1345825"/>
                </a:lnTo>
                <a:lnTo>
                  <a:pt x="628831" y="1312174"/>
                </a:lnTo>
                <a:lnTo>
                  <a:pt x="667259" y="1278360"/>
                </a:lnTo>
                <a:lnTo>
                  <a:pt x="705569" y="1244385"/>
                </a:lnTo>
                <a:lnTo>
                  <a:pt x="743757" y="1210247"/>
                </a:lnTo>
                <a:lnTo>
                  <a:pt x="781821" y="1175950"/>
                </a:lnTo>
                <a:lnTo>
                  <a:pt x="819759" y="1141494"/>
                </a:lnTo>
                <a:lnTo>
                  <a:pt x="857568" y="1106880"/>
                </a:lnTo>
                <a:lnTo>
                  <a:pt x="895245" y="1072109"/>
                </a:lnTo>
                <a:lnTo>
                  <a:pt x="932787" y="1037182"/>
                </a:lnTo>
                <a:lnTo>
                  <a:pt x="970193" y="1002099"/>
                </a:lnTo>
                <a:lnTo>
                  <a:pt x="1007459" y="966863"/>
                </a:lnTo>
                <a:lnTo>
                  <a:pt x="1044582" y="931474"/>
                </a:lnTo>
                <a:lnTo>
                  <a:pt x="1081561" y="895933"/>
                </a:lnTo>
                <a:lnTo>
                  <a:pt x="1118392" y="860241"/>
                </a:lnTo>
                <a:lnTo>
                  <a:pt x="1155073" y="824399"/>
                </a:lnTo>
                <a:lnTo>
                  <a:pt x="1191601" y="788408"/>
                </a:lnTo>
                <a:lnTo>
                  <a:pt x="1227973" y="752269"/>
                </a:lnTo>
                <a:lnTo>
                  <a:pt x="1264187" y="715984"/>
                </a:lnTo>
                <a:lnTo>
                  <a:pt x="1300241" y="679552"/>
                </a:lnTo>
                <a:lnTo>
                  <a:pt x="1336131" y="642976"/>
                </a:lnTo>
                <a:lnTo>
                  <a:pt x="1371855" y="606256"/>
                </a:lnTo>
                <a:lnTo>
                  <a:pt x="1407411" y="569393"/>
                </a:lnTo>
                <a:lnTo>
                  <a:pt x="1442795" y="532388"/>
                </a:lnTo>
                <a:lnTo>
                  <a:pt x="1478006" y="495242"/>
                </a:lnTo>
                <a:lnTo>
                  <a:pt x="1513039" y="457957"/>
                </a:lnTo>
                <a:lnTo>
                  <a:pt x="1547894" y="420533"/>
                </a:lnTo>
                <a:lnTo>
                  <a:pt x="1582567" y="382971"/>
                </a:lnTo>
                <a:lnTo>
                  <a:pt x="1617055" y="345272"/>
                </a:lnTo>
                <a:lnTo>
                  <a:pt x="1651357" y="307438"/>
                </a:lnTo>
                <a:lnTo>
                  <a:pt x="1685468" y="269469"/>
                </a:lnTo>
                <a:lnTo>
                  <a:pt x="1719387" y="231366"/>
                </a:lnTo>
                <a:lnTo>
                  <a:pt x="1753111" y="193131"/>
                </a:lnTo>
                <a:lnTo>
                  <a:pt x="1786638" y="154764"/>
                </a:lnTo>
                <a:lnTo>
                  <a:pt x="1819964" y="116266"/>
                </a:lnTo>
                <a:lnTo>
                  <a:pt x="1853088" y="77639"/>
                </a:lnTo>
                <a:lnTo>
                  <a:pt x="1886006" y="38883"/>
                </a:lnTo>
                <a:lnTo>
                  <a:pt x="19187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9" y="345322"/>
                </a:lnTo>
                <a:lnTo>
                  <a:pt x="869978" y="323783"/>
                </a:lnTo>
                <a:lnTo>
                  <a:pt x="822909" y="302658"/>
                </a:lnTo>
                <a:lnTo>
                  <a:pt x="775557" y="281939"/>
                </a:lnTo>
                <a:lnTo>
                  <a:pt x="727948" y="261621"/>
                </a:lnTo>
                <a:lnTo>
                  <a:pt x="680106" y="241696"/>
                </a:lnTo>
                <a:lnTo>
                  <a:pt x="632057" y="222157"/>
                </a:lnTo>
                <a:lnTo>
                  <a:pt x="583826" y="202996"/>
                </a:lnTo>
                <a:lnTo>
                  <a:pt x="535437" y="184207"/>
                </a:lnTo>
                <a:lnTo>
                  <a:pt x="486918" y="165782"/>
                </a:lnTo>
                <a:lnTo>
                  <a:pt x="438291" y="147714"/>
                </a:lnTo>
                <a:lnTo>
                  <a:pt x="389583" y="129997"/>
                </a:lnTo>
                <a:lnTo>
                  <a:pt x="340818" y="112622"/>
                </a:lnTo>
                <a:lnTo>
                  <a:pt x="292022" y="95583"/>
                </a:lnTo>
                <a:lnTo>
                  <a:pt x="243220" y="78872"/>
                </a:lnTo>
                <a:lnTo>
                  <a:pt x="194438" y="62483"/>
                </a:lnTo>
                <a:lnTo>
                  <a:pt x="145699" y="46409"/>
                </a:lnTo>
                <a:lnTo>
                  <a:pt x="97030" y="30641"/>
                </a:lnTo>
                <a:lnTo>
                  <a:pt x="48455" y="1517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3"/>
                </a:moveTo>
                <a:lnTo>
                  <a:pt x="39546" y="1547081"/>
                </a:lnTo>
                <a:lnTo>
                  <a:pt x="79018" y="1515145"/>
                </a:lnTo>
                <a:lnTo>
                  <a:pt x="118415" y="1483054"/>
                </a:lnTo>
                <a:lnTo>
                  <a:pt x="157733" y="1450809"/>
                </a:lnTo>
                <a:lnTo>
                  <a:pt x="196970" y="1418411"/>
                </a:lnTo>
                <a:lnTo>
                  <a:pt x="236122" y="1385859"/>
                </a:lnTo>
                <a:lnTo>
                  <a:pt x="275187" y="1353154"/>
                </a:lnTo>
                <a:lnTo>
                  <a:pt x="314161" y="1320296"/>
                </a:lnTo>
                <a:lnTo>
                  <a:pt x="353043" y="1287285"/>
                </a:lnTo>
                <a:lnTo>
                  <a:pt x="391830" y="1254123"/>
                </a:lnTo>
                <a:lnTo>
                  <a:pt x="430517" y="1220808"/>
                </a:lnTo>
                <a:lnTo>
                  <a:pt x="469104" y="1187342"/>
                </a:lnTo>
                <a:lnTo>
                  <a:pt x="507586" y="1153725"/>
                </a:lnTo>
                <a:lnTo>
                  <a:pt x="545962" y="1119957"/>
                </a:lnTo>
                <a:lnTo>
                  <a:pt x="584228" y="1086038"/>
                </a:lnTo>
                <a:lnTo>
                  <a:pt x="622381" y="1051969"/>
                </a:lnTo>
                <a:lnTo>
                  <a:pt x="660419" y="1017750"/>
                </a:lnTo>
                <a:lnTo>
                  <a:pt x="698339" y="983382"/>
                </a:lnTo>
                <a:lnTo>
                  <a:pt x="736138" y="948864"/>
                </a:lnTo>
                <a:lnTo>
                  <a:pt x="773813" y="914197"/>
                </a:lnTo>
                <a:lnTo>
                  <a:pt x="811362" y="879381"/>
                </a:lnTo>
                <a:lnTo>
                  <a:pt x="848781" y="844417"/>
                </a:lnTo>
                <a:lnTo>
                  <a:pt x="886068" y="809304"/>
                </a:lnTo>
                <a:lnTo>
                  <a:pt x="923220" y="774044"/>
                </a:lnTo>
                <a:lnTo>
                  <a:pt x="960234" y="738637"/>
                </a:lnTo>
                <a:lnTo>
                  <a:pt x="997108" y="703082"/>
                </a:lnTo>
                <a:lnTo>
                  <a:pt x="1033838" y="667380"/>
                </a:lnTo>
                <a:lnTo>
                  <a:pt x="1070422" y="631532"/>
                </a:lnTo>
                <a:lnTo>
                  <a:pt x="1106857" y="595538"/>
                </a:lnTo>
                <a:lnTo>
                  <a:pt x="1143141" y="559398"/>
                </a:lnTo>
                <a:lnTo>
                  <a:pt x="1179269" y="523112"/>
                </a:lnTo>
                <a:lnTo>
                  <a:pt x="1215240" y="486681"/>
                </a:lnTo>
                <a:lnTo>
                  <a:pt x="1251051" y="450105"/>
                </a:lnTo>
                <a:lnTo>
                  <a:pt x="1286699" y="413384"/>
                </a:lnTo>
                <a:lnTo>
                  <a:pt x="1322180" y="376519"/>
                </a:lnTo>
                <a:lnTo>
                  <a:pt x="1357493" y="339510"/>
                </a:lnTo>
                <a:lnTo>
                  <a:pt x="1392635" y="302357"/>
                </a:lnTo>
                <a:lnTo>
                  <a:pt x="1427602" y="265061"/>
                </a:lnTo>
                <a:lnTo>
                  <a:pt x="1462392" y="227622"/>
                </a:lnTo>
                <a:lnTo>
                  <a:pt x="1497002" y="190040"/>
                </a:lnTo>
                <a:lnTo>
                  <a:pt x="1531430" y="152316"/>
                </a:lnTo>
                <a:lnTo>
                  <a:pt x="1565672" y="114449"/>
                </a:lnTo>
                <a:lnTo>
                  <a:pt x="1599725" y="76441"/>
                </a:lnTo>
                <a:lnTo>
                  <a:pt x="1633587" y="38291"/>
                </a:lnTo>
                <a:lnTo>
                  <a:pt x="1667255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47" y="237263"/>
                </a:lnTo>
                <a:lnTo>
                  <a:pt x="572353" y="217263"/>
                </a:lnTo>
                <a:lnTo>
                  <a:pt x="525891" y="197554"/>
                </a:lnTo>
                <a:lnTo>
                  <a:pt x="479171" y="178136"/>
                </a:lnTo>
                <a:lnTo>
                  <a:pt x="432203" y="159011"/>
                </a:lnTo>
                <a:lnTo>
                  <a:pt x="384998" y="140176"/>
                </a:lnTo>
                <a:lnTo>
                  <a:pt x="337565" y="121634"/>
                </a:lnTo>
                <a:lnTo>
                  <a:pt x="289915" y="103383"/>
                </a:lnTo>
                <a:lnTo>
                  <a:pt x="242057" y="85423"/>
                </a:lnTo>
                <a:lnTo>
                  <a:pt x="194001" y="67755"/>
                </a:lnTo>
                <a:lnTo>
                  <a:pt x="145757" y="50379"/>
                </a:lnTo>
                <a:lnTo>
                  <a:pt x="97336" y="33294"/>
                </a:lnTo>
                <a:lnTo>
                  <a:pt x="48746" y="1650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9" y="1403531"/>
                </a:lnTo>
                <a:lnTo>
                  <a:pt x="79112" y="1371302"/>
                </a:lnTo>
                <a:lnTo>
                  <a:pt x="118535" y="1338921"/>
                </a:lnTo>
                <a:lnTo>
                  <a:pt x="157865" y="1306389"/>
                </a:lnTo>
                <a:lnTo>
                  <a:pt x="197101" y="1273706"/>
                </a:lnTo>
                <a:lnTo>
                  <a:pt x="236240" y="1240872"/>
                </a:lnTo>
                <a:lnTo>
                  <a:pt x="275279" y="1207888"/>
                </a:lnTo>
                <a:lnTo>
                  <a:pt x="314215" y="1174754"/>
                </a:lnTo>
                <a:lnTo>
                  <a:pt x="353047" y="1141470"/>
                </a:lnTo>
                <a:lnTo>
                  <a:pt x="391772" y="1108038"/>
                </a:lnTo>
                <a:lnTo>
                  <a:pt x="430388" y="1074457"/>
                </a:lnTo>
                <a:lnTo>
                  <a:pt x="468891" y="1040728"/>
                </a:lnTo>
                <a:lnTo>
                  <a:pt x="507279" y="1006851"/>
                </a:lnTo>
                <a:lnTo>
                  <a:pt x="545551" y="972827"/>
                </a:lnTo>
                <a:lnTo>
                  <a:pt x="583703" y="938656"/>
                </a:lnTo>
                <a:lnTo>
                  <a:pt x="621732" y="904338"/>
                </a:lnTo>
                <a:lnTo>
                  <a:pt x="659638" y="869875"/>
                </a:lnTo>
                <a:lnTo>
                  <a:pt x="697416" y="835265"/>
                </a:lnTo>
                <a:lnTo>
                  <a:pt x="735064" y="800511"/>
                </a:lnTo>
                <a:lnTo>
                  <a:pt x="772581" y="765611"/>
                </a:lnTo>
                <a:lnTo>
                  <a:pt x="809963" y="730567"/>
                </a:lnTo>
                <a:lnTo>
                  <a:pt x="847208" y="695379"/>
                </a:lnTo>
                <a:lnTo>
                  <a:pt x="884313" y="660048"/>
                </a:lnTo>
                <a:lnTo>
                  <a:pt x="921277" y="624573"/>
                </a:lnTo>
                <a:lnTo>
                  <a:pt x="958096" y="588956"/>
                </a:lnTo>
                <a:lnTo>
                  <a:pt x="994768" y="553196"/>
                </a:lnTo>
                <a:lnTo>
                  <a:pt x="1031291" y="517295"/>
                </a:lnTo>
                <a:lnTo>
                  <a:pt x="1067662" y="481251"/>
                </a:lnTo>
                <a:lnTo>
                  <a:pt x="1103878" y="445067"/>
                </a:lnTo>
                <a:lnTo>
                  <a:pt x="1139937" y="408742"/>
                </a:lnTo>
                <a:lnTo>
                  <a:pt x="1175837" y="372277"/>
                </a:lnTo>
                <a:lnTo>
                  <a:pt x="1211576" y="335671"/>
                </a:lnTo>
                <a:lnTo>
                  <a:pt x="1247149" y="298927"/>
                </a:lnTo>
                <a:lnTo>
                  <a:pt x="1282556" y="262043"/>
                </a:lnTo>
                <a:lnTo>
                  <a:pt x="1317794" y="225021"/>
                </a:lnTo>
                <a:lnTo>
                  <a:pt x="1352859" y="187860"/>
                </a:lnTo>
                <a:lnTo>
                  <a:pt x="1387751" y="150562"/>
                </a:lnTo>
                <a:lnTo>
                  <a:pt x="1422465" y="113127"/>
                </a:lnTo>
                <a:lnTo>
                  <a:pt x="1457001" y="75554"/>
                </a:lnTo>
                <a:lnTo>
                  <a:pt x="1491354" y="37845"/>
                </a:lnTo>
                <a:lnTo>
                  <a:pt x="15255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0" y="1292669"/>
                </a:lnTo>
                <a:lnTo>
                  <a:pt x="77575" y="1259312"/>
                </a:lnTo>
                <a:lnTo>
                  <a:pt x="116233" y="1225810"/>
                </a:lnTo>
                <a:lnTo>
                  <a:pt x="154801" y="1192162"/>
                </a:lnTo>
                <a:lnTo>
                  <a:pt x="193277" y="1158369"/>
                </a:lnTo>
                <a:lnTo>
                  <a:pt x="231659" y="1124429"/>
                </a:lnTo>
                <a:lnTo>
                  <a:pt x="269945" y="1090344"/>
                </a:lnTo>
                <a:lnTo>
                  <a:pt x="308131" y="1056113"/>
                </a:lnTo>
                <a:lnTo>
                  <a:pt x="346217" y="1021736"/>
                </a:lnTo>
                <a:lnTo>
                  <a:pt x="384200" y="987213"/>
                </a:lnTo>
                <a:lnTo>
                  <a:pt x="422077" y="952545"/>
                </a:lnTo>
                <a:lnTo>
                  <a:pt x="459846" y="917731"/>
                </a:lnTo>
                <a:lnTo>
                  <a:pt x="497505" y="882771"/>
                </a:lnTo>
                <a:lnTo>
                  <a:pt x="535052" y="847665"/>
                </a:lnTo>
                <a:lnTo>
                  <a:pt x="572484" y="812414"/>
                </a:lnTo>
                <a:lnTo>
                  <a:pt x="609800" y="777016"/>
                </a:lnTo>
                <a:lnTo>
                  <a:pt x="646997" y="741473"/>
                </a:lnTo>
                <a:lnTo>
                  <a:pt x="684072" y="705785"/>
                </a:lnTo>
                <a:lnTo>
                  <a:pt x="721024" y="669950"/>
                </a:lnTo>
                <a:lnTo>
                  <a:pt x="757850" y="633970"/>
                </a:lnTo>
                <a:lnTo>
                  <a:pt x="794548" y="597843"/>
                </a:lnTo>
                <a:lnTo>
                  <a:pt x="831115" y="561572"/>
                </a:lnTo>
                <a:lnTo>
                  <a:pt x="867550" y="525154"/>
                </a:lnTo>
                <a:lnTo>
                  <a:pt x="903850" y="488590"/>
                </a:lnTo>
                <a:lnTo>
                  <a:pt x="940013" y="451881"/>
                </a:lnTo>
                <a:lnTo>
                  <a:pt x="976037" y="415026"/>
                </a:lnTo>
                <a:lnTo>
                  <a:pt x="1011919" y="378025"/>
                </a:lnTo>
                <a:lnTo>
                  <a:pt x="1047657" y="340879"/>
                </a:lnTo>
                <a:lnTo>
                  <a:pt x="1083250" y="303586"/>
                </a:lnTo>
                <a:lnTo>
                  <a:pt x="1118693" y="266148"/>
                </a:lnTo>
                <a:lnTo>
                  <a:pt x="1153986" y="228564"/>
                </a:lnTo>
                <a:lnTo>
                  <a:pt x="1189127" y="190835"/>
                </a:lnTo>
                <a:lnTo>
                  <a:pt x="1224112" y="152959"/>
                </a:lnTo>
                <a:lnTo>
                  <a:pt x="1258939" y="114938"/>
                </a:lnTo>
                <a:lnTo>
                  <a:pt x="1293607" y="76771"/>
                </a:lnTo>
                <a:lnTo>
                  <a:pt x="1328114" y="38458"/>
                </a:lnTo>
                <a:lnTo>
                  <a:pt x="1362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0"/>
            <a:ext cx="5173980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2" y="1117704"/>
                </a:lnTo>
                <a:lnTo>
                  <a:pt x="75758" y="1084658"/>
                </a:lnTo>
                <a:lnTo>
                  <a:pt x="113477" y="1051483"/>
                </a:lnTo>
                <a:lnTo>
                  <a:pt x="151087" y="1018179"/>
                </a:lnTo>
                <a:lnTo>
                  <a:pt x="188586" y="984747"/>
                </a:lnTo>
                <a:lnTo>
                  <a:pt x="225973" y="951189"/>
                </a:lnTo>
                <a:lnTo>
                  <a:pt x="263246" y="917504"/>
                </a:lnTo>
                <a:lnTo>
                  <a:pt x="300404" y="883693"/>
                </a:lnTo>
                <a:lnTo>
                  <a:pt x="337445" y="849759"/>
                </a:lnTo>
                <a:lnTo>
                  <a:pt x="374367" y="815700"/>
                </a:lnTo>
                <a:lnTo>
                  <a:pt x="411169" y="781518"/>
                </a:lnTo>
                <a:lnTo>
                  <a:pt x="447849" y="747214"/>
                </a:lnTo>
                <a:lnTo>
                  <a:pt x="484406" y="712788"/>
                </a:lnTo>
                <a:lnTo>
                  <a:pt x="520838" y="678242"/>
                </a:lnTo>
                <a:lnTo>
                  <a:pt x="557144" y="643576"/>
                </a:lnTo>
                <a:lnTo>
                  <a:pt x="593321" y="608791"/>
                </a:lnTo>
                <a:lnTo>
                  <a:pt x="629369" y="573888"/>
                </a:lnTo>
                <a:lnTo>
                  <a:pt x="665286" y="538867"/>
                </a:lnTo>
                <a:lnTo>
                  <a:pt x="701069" y="503730"/>
                </a:lnTo>
                <a:lnTo>
                  <a:pt x="736718" y="468476"/>
                </a:lnTo>
                <a:lnTo>
                  <a:pt x="772231" y="433108"/>
                </a:lnTo>
                <a:lnTo>
                  <a:pt x="807607" y="397625"/>
                </a:lnTo>
                <a:lnTo>
                  <a:pt x="842843" y="362029"/>
                </a:lnTo>
                <a:lnTo>
                  <a:pt x="877938" y="326320"/>
                </a:lnTo>
                <a:lnTo>
                  <a:pt x="912891" y="290499"/>
                </a:lnTo>
                <a:lnTo>
                  <a:pt x="947700" y="254567"/>
                </a:lnTo>
                <a:lnTo>
                  <a:pt x="982363" y="218525"/>
                </a:lnTo>
                <a:lnTo>
                  <a:pt x="1016879" y="182373"/>
                </a:lnTo>
                <a:lnTo>
                  <a:pt x="1051246" y="146113"/>
                </a:lnTo>
                <a:lnTo>
                  <a:pt x="1085463" y="109744"/>
                </a:lnTo>
                <a:lnTo>
                  <a:pt x="1119528" y="73269"/>
                </a:lnTo>
                <a:lnTo>
                  <a:pt x="1153439" y="36687"/>
                </a:lnTo>
                <a:lnTo>
                  <a:pt x="118719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3" y="761054"/>
                </a:lnTo>
                <a:lnTo>
                  <a:pt x="78009" y="727946"/>
                </a:lnTo>
                <a:lnTo>
                  <a:pt x="116925" y="694680"/>
                </a:lnTo>
                <a:lnTo>
                  <a:pt x="155781" y="661260"/>
                </a:lnTo>
                <a:lnTo>
                  <a:pt x="194572" y="627687"/>
                </a:lnTo>
                <a:lnTo>
                  <a:pt x="233298" y="593964"/>
                </a:lnTo>
                <a:lnTo>
                  <a:pt x="271955" y="560094"/>
                </a:lnTo>
                <a:lnTo>
                  <a:pt x="310542" y="526078"/>
                </a:lnTo>
                <a:lnTo>
                  <a:pt x="349056" y="491919"/>
                </a:lnTo>
                <a:lnTo>
                  <a:pt x="387495" y="457620"/>
                </a:lnTo>
                <a:lnTo>
                  <a:pt x="425856" y="423182"/>
                </a:lnTo>
                <a:lnTo>
                  <a:pt x="464138" y="388609"/>
                </a:lnTo>
                <a:lnTo>
                  <a:pt x="502339" y="353901"/>
                </a:lnTo>
                <a:lnTo>
                  <a:pt x="540455" y="319063"/>
                </a:lnTo>
                <a:lnTo>
                  <a:pt x="578485" y="284096"/>
                </a:lnTo>
                <a:lnTo>
                  <a:pt x="616426" y="249002"/>
                </a:lnTo>
                <a:lnTo>
                  <a:pt x="654277" y="213784"/>
                </a:lnTo>
                <a:lnTo>
                  <a:pt x="692035" y="178444"/>
                </a:lnTo>
                <a:lnTo>
                  <a:pt x="729697" y="142985"/>
                </a:lnTo>
                <a:lnTo>
                  <a:pt x="767262" y="107408"/>
                </a:lnTo>
                <a:lnTo>
                  <a:pt x="804726" y="71717"/>
                </a:lnTo>
                <a:lnTo>
                  <a:pt x="842089" y="35913"/>
                </a:lnTo>
                <a:lnTo>
                  <a:pt x="8793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364" y="0"/>
                </a:moveTo>
                <a:lnTo>
                  <a:pt x="0" y="0"/>
                </a:lnTo>
                <a:lnTo>
                  <a:pt x="0" y="502920"/>
                </a:lnTo>
                <a:lnTo>
                  <a:pt x="3674364" y="502920"/>
                </a:lnTo>
                <a:lnTo>
                  <a:pt x="3674364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195" y="2275332"/>
            <a:ext cx="3668395" cy="2624455"/>
          </a:xfrm>
          <a:custGeom>
            <a:avLst/>
            <a:gdLst/>
            <a:ahLst/>
            <a:cxnLst/>
            <a:rect l="l" t="t" r="r" b="b"/>
            <a:pathLst>
              <a:path w="3668395" h="2624454">
                <a:moveTo>
                  <a:pt x="3668267" y="0"/>
                </a:moveTo>
                <a:lnTo>
                  <a:pt x="0" y="0"/>
                </a:lnTo>
                <a:lnTo>
                  <a:pt x="0" y="2624328"/>
                </a:lnTo>
                <a:lnTo>
                  <a:pt x="3668267" y="2624328"/>
                </a:lnTo>
                <a:lnTo>
                  <a:pt x="3668267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2" y="532873"/>
                </a:lnTo>
                <a:lnTo>
                  <a:pt x="1448469" y="509952"/>
                </a:lnTo>
                <a:lnTo>
                  <a:pt x="1402509" y="487488"/>
                </a:lnTo>
                <a:lnTo>
                  <a:pt x="1356195" y="465474"/>
                </a:lnTo>
                <a:lnTo>
                  <a:pt x="1309547" y="443903"/>
                </a:lnTo>
                <a:lnTo>
                  <a:pt x="1262585" y="422765"/>
                </a:lnTo>
                <a:lnTo>
                  <a:pt x="1215331" y="402054"/>
                </a:lnTo>
                <a:lnTo>
                  <a:pt x="1167806" y="381761"/>
                </a:lnTo>
                <a:lnTo>
                  <a:pt x="1120030" y="361880"/>
                </a:lnTo>
                <a:lnTo>
                  <a:pt x="1072025" y="342401"/>
                </a:lnTo>
                <a:lnTo>
                  <a:pt x="1023810" y="323317"/>
                </a:lnTo>
                <a:lnTo>
                  <a:pt x="975408" y="304621"/>
                </a:lnTo>
                <a:lnTo>
                  <a:pt x="926838" y="286304"/>
                </a:lnTo>
                <a:lnTo>
                  <a:pt x="878122" y="268359"/>
                </a:lnTo>
                <a:lnTo>
                  <a:pt x="829281" y="250778"/>
                </a:lnTo>
                <a:lnTo>
                  <a:pt x="780335" y="233552"/>
                </a:lnTo>
                <a:lnTo>
                  <a:pt x="731306" y="216676"/>
                </a:lnTo>
                <a:lnTo>
                  <a:pt x="682213" y="200139"/>
                </a:lnTo>
                <a:lnTo>
                  <a:pt x="633079" y="183935"/>
                </a:lnTo>
                <a:lnTo>
                  <a:pt x="583923" y="168056"/>
                </a:lnTo>
                <a:lnTo>
                  <a:pt x="534767" y="152494"/>
                </a:lnTo>
                <a:lnTo>
                  <a:pt x="485632" y="137241"/>
                </a:lnTo>
                <a:lnTo>
                  <a:pt x="436538" y="122290"/>
                </a:lnTo>
                <a:lnTo>
                  <a:pt x="387506" y="107632"/>
                </a:lnTo>
                <a:lnTo>
                  <a:pt x="338558" y="93260"/>
                </a:lnTo>
                <a:lnTo>
                  <a:pt x="289713" y="79166"/>
                </a:lnTo>
                <a:lnTo>
                  <a:pt x="240994" y="65342"/>
                </a:lnTo>
                <a:lnTo>
                  <a:pt x="192420" y="51780"/>
                </a:lnTo>
                <a:lnTo>
                  <a:pt x="144013" y="38473"/>
                </a:lnTo>
                <a:lnTo>
                  <a:pt x="95793" y="25412"/>
                </a:lnTo>
                <a:lnTo>
                  <a:pt x="47782" y="1259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3"/>
                </a:moveTo>
                <a:lnTo>
                  <a:pt x="39967" y="1799241"/>
                </a:lnTo>
                <a:lnTo>
                  <a:pt x="79858" y="1767980"/>
                </a:lnTo>
                <a:lnTo>
                  <a:pt x="119670" y="1736542"/>
                </a:lnTo>
                <a:lnTo>
                  <a:pt x="159401" y="1704928"/>
                </a:lnTo>
                <a:lnTo>
                  <a:pt x="199047" y="1673138"/>
                </a:lnTo>
                <a:lnTo>
                  <a:pt x="238606" y="1641175"/>
                </a:lnTo>
                <a:lnTo>
                  <a:pt x="278075" y="1609037"/>
                </a:lnTo>
                <a:lnTo>
                  <a:pt x="317452" y="1576728"/>
                </a:lnTo>
                <a:lnTo>
                  <a:pt x="356734" y="1544248"/>
                </a:lnTo>
                <a:lnTo>
                  <a:pt x="395919" y="1511597"/>
                </a:lnTo>
                <a:lnTo>
                  <a:pt x="435003" y="1478777"/>
                </a:lnTo>
                <a:lnTo>
                  <a:pt x="473985" y="1445789"/>
                </a:lnTo>
                <a:lnTo>
                  <a:pt x="512861" y="1412633"/>
                </a:lnTo>
                <a:lnTo>
                  <a:pt x="551629" y="1379312"/>
                </a:lnTo>
                <a:lnTo>
                  <a:pt x="590287" y="1345825"/>
                </a:lnTo>
                <a:lnTo>
                  <a:pt x="628831" y="1312174"/>
                </a:lnTo>
                <a:lnTo>
                  <a:pt x="667259" y="1278360"/>
                </a:lnTo>
                <a:lnTo>
                  <a:pt x="705569" y="1244385"/>
                </a:lnTo>
                <a:lnTo>
                  <a:pt x="743757" y="1210247"/>
                </a:lnTo>
                <a:lnTo>
                  <a:pt x="781821" y="1175950"/>
                </a:lnTo>
                <a:lnTo>
                  <a:pt x="819759" y="1141494"/>
                </a:lnTo>
                <a:lnTo>
                  <a:pt x="857568" y="1106880"/>
                </a:lnTo>
                <a:lnTo>
                  <a:pt x="895245" y="1072109"/>
                </a:lnTo>
                <a:lnTo>
                  <a:pt x="932787" y="1037182"/>
                </a:lnTo>
                <a:lnTo>
                  <a:pt x="970193" y="1002099"/>
                </a:lnTo>
                <a:lnTo>
                  <a:pt x="1007459" y="966863"/>
                </a:lnTo>
                <a:lnTo>
                  <a:pt x="1044582" y="931474"/>
                </a:lnTo>
                <a:lnTo>
                  <a:pt x="1081561" y="895933"/>
                </a:lnTo>
                <a:lnTo>
                  <a:pt x="1118392" y="860241"/>
                </a:lnTo>
                <a:lnTo>
                  <a:pt x="1155073" y="824399"/>
                </a:lnTo>
                <a:lnTo>
                  <a:pt x="1191601" y="788408"/>
                </a:lnTo>
                <a:lnTo>
                  <a:pt x="1227973" y="752269"/>
                </a:lnTo>
                <a:lnTo>
                  <a:pt x="1264187" y="715984"/>
                </a:lnTo>
                <a:lnTo>
                  <a:pt x="1300241" y="679552"/>
                </a:lnTo>
                <a:lnTo>
                  <a:pt x="1336131" y="642976"/>
                </a:lnTo>
                <a:lnTo>
                  <a:pt x="1371855" y="606256"/>
                </a:lnTo>
                <a:lnTo>
                  <a:pt x="1407411" y="569393"/>
                </a:lnTo>
                <a:lnTo>
                  <a:pt x="1442795" y="532388"/>
                </a:lnTo>
                <a:lnTo>
                  <a:pt x="1478006" y="495242"/>
                </a:lnTo>
                <a:lnTo>
                  <a:pt x="1513039" y="457957"/>
                </a:lnTo>
                <a:lnTo>
                  <a:pt x="1547894" y="420533"/>
                </a:lnTo>
                <a:lnTo>
                  <a:pt x="1582567" y="382971"/>
                </a:lnTo>
                <a:lnTo>
                  <a:pt x="1617055" y="345272"/>
                </a:lnTo>
                <a:lnTo>
                  <a:pt x="1651357" y="307438"/>
                </a:lnTo>
                <a:lnTo>
                  <a:pt x="1685468" y="269469"/>
                </a:lnTo>
                <a:lnTo>
                  <a:pt x="1719387" y="231366"/>
                </a:lnTo>
                <a:lnTo>
                  <a:pt x="1753111" y="193131"/>
                </a:lnTo>
                <a:lnTo>
                  <a:pt x="1786638" y="154764"/>
                </a:lnTo>
                <a:lnTo>
                  <a:pt x="1819964" y="116266"/>
                </a:lnTo>
                <a:lnTo>
                  <a:pt x="1853088" y="77639"/>
                </a:lnTo>
                <a:lnTo>
                  <a:pt x="1886006" y="38883"/>
                </a:lnTo>
                <a:lnTo>
                  <a:pt x="19187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9" y="345322"/>
                </a:lnTo>
                <a:lnTo>
                  <a:pt x="869978" y="323783"/>
                </a:lnTo>
                <a:lnTo>
                  <a:pt x="822909" y="302658"/>
                </a:lnTo>
                <a:lnTo>
                  <a:pt x="775557" y="281939"/>
                </a:lnTo>
                <a:lnTo>
                  <a:pt x="727948" y="261621"/>
                </a:lnTo>
                <a:lnTo>
                  <a:pt x="680106" y="241696"/>
                </a:lnTo>
                <a:lnTo>
                  <a:pt x="632057" y="222157"/>
                </a:lnTo>
                <a:lnTo>
                  <a:pt x="583826" y="202996"/>
                </a:lnTo>
                <a:lnTo>
                  <a:pt x="535437" y="184207"/>
                </a:lnTo>
                <a:lnTo>
                  <a:pt x="486918" y="165782"/>
                </a:lnTo>
                <a:lnTo>
                  <a:pt x="438291" y="147714"/>
                </a:lnTo>
                <a:lnTo>
                  <a:pt x="389583" y="129997"/>
                </a:lnTo>
                <a:lnTo>
                  <a:pt x="340818" y="112622"/>
                </a:lnTo>
                <a:lnTo>
                  <a:pt x="292022" y="95583"/>
                </a:lnTo>
                <a:lnTo>
                  <a:pt x="243220" y="78872"/>
                </a:lnTo>
                <a:lnTo>
                  <a:pt x="194438" y="62483"/>
                </a:lnTo>
                <a:lnTo>
                  <a:pt x="145699" y="46409"/>
                </a:lnTo>
                <a:lnTo>
                  <a:pt x="97030" y="30641"/>
                </a:lnTo>
                <a:lnTo>
                  <a:pt x="48455" y="1517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3"/>
                </a:moveTo>
                <a:lnTo>
                  <a:pt x="39546" y="1547081"/>
                </a:lnTo>
                <a:lnTo>
                  <a:pt x="79018" y="1515145"/>
                </a:lnTo>
                <a:lnTo>
                  <a:pt x="118415" y="1483054"/>
                </a:lnTo>
                <a:lnTo>
                  <a:pt x="157733" y="1450809"/>
                </a:lnTo>
                <a:lnTo>
                  <a:pt x="196970" y="1418411"/>
                </a:lnTo>
                <a:lnTo>
                  <a:pt x="236122" y="1385859"/>
                </a:lnTo>
                <a:lnTo>
                  <a:pt x="275187" y="1353154"/>
                </a:lnTo>
                <a:lnTo>
                  <a:pt x="314161" y="1320296"/>
                </a:lnTo>
                <a:lnTo>
                  <a:pt x="353043" y="1287285"/>
                </a:lnTo>
                <a:lnTo>
                  <a:pt x="391830" y="1254123"/>
                </a:lnTo>
                <a:lnTo>
                  <a:pt x="430517" y="1220808"/>
                </a:lnTo>
                <a:lnTo>
                  <a:pt x="469104" y="1187342"/>
                </a:lnTo>
                <a:lnTo>
                  <a:pt x="507586" y="1153725"/>
                </a:lnTo>
                <a:lnTo>
                  <a:pt x="545962" y="1119957"/>
                </a:lnTo>
                <a:lnTo>
                  <a:pt x="584228" y="1086038"/>
                </a:lnTo>
                <a:lnTo>
                  <a:pt x="622381" y="1051969"/>
                </a:lnTo>
                <a:lnTo>
                  <a:pt x="660419" y="1017750"/>
                </a:lnTo>
                <a:lnTo>
                  <a:pt x="698339" y="983382"/>
                </a:lnTo>
                <a:lnTo>
                  <a:pt x="736138" y="948864"/>
                </a:lnTo>
                <a:lnTo>
                  <a:pt x="773813" y="914197"/>
                </a:lnTo>
                <a:lnTo>
                  <a:pt x="811362" y="879381"/>
                </a:lnTo>
                <a:lnTo>
                  <a:pt x="848781" y="844417"/>
                </a:lnTo>
                <a:lnTo>
                  <a:pt x="886068" y="809304"/>
                </a:lnTo>
                <a:lnTo>
                  <a:pt x="923220" y="774044"/>
                </a:lnTo>
                <a:lnTo>
                  <a:pt x="960234" y="738637"/>
                </a:lnTo>
                <a:lnTo>
                  <a:pt x="997108" y="703082"/>
                </a:lnTo>
                <a:lnTo>
                  <a:pt x="1033838" y="667380"/>
                </a:lnTo>
                <a:lnTo>
                  <a:pt x="1070422" y="631532"/>
                </a:lnTo>
                <a:lnTo>
                  <a:pt x="1106857" y="595538"/>
                </a:lnTo>
                <a:lnTo>
                  <a:pt x="1143141" y="559398"/>
                </a:lnTo>
                <a:lnTo>
                  <a:pt x="1179269" y="523112"/>
                </a:lnTo>
                <a:lnTo>
                  <a:pt x="1215240" y="486681"/>
                </a:lnTo>
                <a:lnTo>
                  <a:pt x="1251051" y="450105"/>
                </a:lnTo>
                <a:lnTo>
                  <a:pt x="1286699" y="413384"/>
                </a:lnTo>
                <a:lnTo>
                  <a:pt x="1322180" y="376519"/>
                </a:lnTo>
                <a:lnTo>
                  <a:pt x="1357493" y="339510"/>
                </a:lnTo>
                <a:lnTo>
                  <a:pt x="1392635" y="302357"/>
                </a:lnTo>
                <a:lnTo>
                  <a:pt x="1427602" y="265061"/>
                </a:lnTo>
                <a:lnTo>
                  <a:pt x="1462392" y="227622"/>
                </a:lnTo>
                <a:lnTo>
                  <a:pt x="1497002" y="190040"/>
                </a:lnTo>
                <a:lnTo>
                  <a:pt x="1531430" y="152316"/>
                </a:lnTo>
                <a:lnTo>
                  <a:pt x="1565672" y="114449"/>
                </a:lnTo>
                <a:lnTo>
                  <a:pt x="1599725" y="76441"/>
                </a:lnTo>
                <a:lnTo>
                  <a:pt x="1633587" y="38291"/>
                </a:lnTo>
                <a:lnTo>
                  <a:pt x="1667255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47" y="237263"/>
                </a:lnTo>
                <a:lnTo>
                  <a:pt x="572353" y="217263"/>
                </a:lnTo>
                <a:lnTo>
                  <a:pt x="525891" y="197554"/>
                </a:lnTo>
                <a:lnTo>
                  <a:pt x="479171" y="178136"/>
                </a:lnTo>
                <a:lnTo>
                  <a:pt x="432203" y="159011"/>
                </a:lnTo>
                <a:lnTo>
                  <a:pt x="384998" y="140176"/>
                </a:lnTo>
                <a:lnTo>
                  <a:pt x="337565" y="121634"/>
                </a:lnTo>
                <a:lnTo>
                  <a:pt x="289915" y="103383"/>
                </a:lnTo>
                <a:lnTo>
                  <a:pt x="242057" y="85423"/>
                </a:lnTo>
                <a:lnTo>
                  <a:pt x="194001" y="67755"/>
                </a:lnTo>
                <a:lnTo>
                  <a:pt x="145757" y="50379"/>
                </a:lnTo>
                <a:lnTo>
                  <a:pt x="97336" y="33294"/>
                </a:lnTo>
                <a:lnTo>
                  <a:pt x="48746" y="1650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9" y="1403531"/>
                </a:lnTo>
                <a:lnTo>
                  <a:pt x="79112" y="1371302"/>
                </a:lnTo>
                <a:lnTo>
                  <a:pt x="118535" y="1338921"/>
                </a:lnTo>
                <a:lnTo>
                  <a:pt x="157865" y="1306389"/>
                </a:lnTo>
                <a:lnTo>
                  <a:pt x="197101" y="1273706"/>
                </a:lnTo>
                <a:lnTo>
                  <a:pt x="236240" y="1240872"/>
                </a:lnTo>
                <a:lnTo>
                  <a:pt x="275279" y="1207888"/>
                </a:lnTo>
                <a:lnTo>
                  <a:pt x="314215" y="1174754"/>
                </a:lnTo>
                <a:lnTo>
                  <a:pt x="353047" y="1141470"/>
                </a:lnTo>
                <a:lnTo>
                  <a:pt x="391772" y="1108038"/>
                </a:lnTo>
                <a:lnTo>
                  <a:pt x="430388" y="1074457"/>
                </a:lnTo>
                <a:lnTo>
                  <a:pt x="468891" y="1040728"/>
                </a:lnTo>
                <a:lnTo>
                  <a:pt x="507279" y="1006851"/>
                </a:lnTo>
                <a:lnTo>
                  <a:pt x="545551" y="972827"/>
                </a:lnTo>
                <a:lnTo>
                  <a:pt x="583703" y="938656"/>
                </a:lnTo>
                <a:lnTo>
                  <a:pt x="621732" y="904338"/>
                </a:lnTo>
                <a:lnTo>
                  <a:pt x="659638" y="869875"/>
                </a:lnTo>
                <a:lnTo>
                  <a:pt x="697416" y="835265"/>
                </a:lnTo>
                <a:lnTo>
                  <a:pt x="735064" y="800511"/>
                </a:lnTo>
                <a:lnTo>
                  <a:pt x="772581" y="765611"/>
                </a:lnTo>
                <a:lnTo>
                  <a:pt x="809963" y="730567"/>
                </a:lnTo>
                <a:lnTo>
                  <a:pt x="847208" y="695379"/>
                </a:lnTo>
                <a:lnTo>
                  <a:pt x="884313" y="660048"/>
                </a:lnTo>
                <a:lnTo>
                  <a:pt x="921277" y="624573"/>
                </a:lnTo>
                <a:lnTo>
                  <a:pt x="958096" y="588956"/>
                </a:lnTo>
                <a:lnTo>
                  <a:pt x="994768" y="553196"/>
                </a:lnTo>
                <a:lnTo>
                  <a:pt x="1031291" y="517295"/>
                </a:lnTo>
                <a:lnTo>
                  <a:pt x="1067662" y="481251"/>
                </a:lnTo>
                <a:lnTo>
                  <a:pt x="1103878" y="445067"/>
                </a:lnTo>
                <a:lnTo>
                  <a:pt x="1139937" y="408742"/>
                </a:lnTo>
                <a:lnTo>
                  <a:pt x="1175837" y="372277"/>
                </a:lnTo>
                <a:lnTo>
                  <a:pt x="1211576" y="335671"/>
                </a:lnTo>
                <a:lnTo>
                  <a:pt x="1247149" y="298927"/>
                </a:lnTo>
                <a:lnTo>
                  <a:pt x="1282556" y="262043"/>
                </a:lnTo>
                <a:lnTo>
                  <a:pt x="1317794" y="225021"/>
                </a:lnTo>
                <a:lnTo>
                  <a:pt x="1352859" y="187860"/>
                </a:lnTo>
                <a:lnTo>
                  <a:pt x="1387751" y="150562"/>
                </a:lnTo>
                <a:lnTo>
                  <a:pt x="1422465" y="113127"/>
                </a:lnTo>
                <a:lnTo>
                  <a:pt x="1457001" y="75554"/>
                </a:lnTo>
                <a:lnTo>
                  <a:pt x="1491354" y="37845"/>
                </a:lnTo>
                <a:lnTo>
                  <a:pt x="15255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0" y="1292669"/>
                </a:lnTo>
                <a:lnTo>
                  <a:pt x="77575" y="1259312"/>
                </a:lnTo>
                <a:lnTo>
                  <a:pt x="116233" y="1225810"/>
                </a:lnTo>
                <a:lnTo>
                  <a:pt x="154801" y="1192162"/>
                </a:lnTo>
                <a:lnTo>
                  <a:pt x="193277" y="1158369"/>
                </a:lnTo>
                <a:lnTo>
                  <a:pt x="231659" y="1124429"/>
                </a:lnTo>
                <a:lnTo>
                  <a:pt x="269945" y="1090344"/>
                </a:lnTo>
                <a:lnTo>
                  <a:pt x="308131" y="1056113"/>
                </a:lnTo>
                <a:lnTo>
                  <a:pt x="346217" y="1021736"/>
                </a:lnTo>
                <a:lnTo>
                  <a:pt x="384200" y="987213"/>
                </a:lnTo>
                <a:lnTo>
                  <a:pt x="422077" y="952545"/>
                </a:lnTo>
                <a:lnTo>
                  <a:pt x="459846" y="917731"/>
                </a:lnTo>
                <a:lnTo>
                  <a:pt x="497505" y="882771"/>
                </a:lnTo>
                <a:lnTo>
                  <a:pt x="535052" y="847665"/>
                </a:lnTo>
                <a:lnTo>
                  <a:pt x="572484" y="812414"/>
                </a:lnTo>
                <a:lnTo>
                  <a:pt x="609800" y="777016"/>
                </a:lnTo>
                <a:lnTo>
                  <a:pt x="646997" y="741473"/>
                </a:lnTo>
                <a:lnTo>
                  <a:pt x="684072" y="705785"/>
                </a:lnTo>
                <a:lnTo>
                  <a:pt x="721024" y="669950"/>
                </a:lnTo>
                <a:lnTo>
                  <a:pt x="757850" y="633970"/>
                </a:lnTo>
                <a:lnTo>
                  <a:pt x="794548" y="597843"/>
                </a:lnTo>
                <a:lnTo>
                  <a:pt x="831115" y="561572"/>
                </a:lnTo>
                <a:lnTo>
                  <a:pt x="867550" y="525154"/>
                </a:lnTo>
                <a:lnTo>
                  <a:pt x="903850" y="488590"/>
                </a:lnTo>
                <a:lnTo>
                  <a:pt x="940013" y="451881"/>
                </a:lnTo>
                <a:lnTo>
                  <a:pt x="976037" y="415026"/>
                </a:lnTo>
                <a:lnTo>
                  <a:pt x="1011919" y="378025"/>
                </a:lnTo>
                <a:lnTo>
                  <a:pt x="1047657" y="340879"/>
                </a:lnTo>
                <a:lnTo>
                  <a:pt x="1083250" y="303586"/>
                </a:lnTo>
                <a:lnTo>
                  <a:pt x="1118693" y="266148"/>
                </a:lnTo>
                <a:lnTo>
                  <a:pt x="1153986" y="228564"/>
                </a:lnTo>
                <a:lnTo>
                  <a:pt x="1189127" y="190835"/>
                </a:lnTo>
                <a:lnTo>
                  <a:pt x="1224112" y="152959"/>
                </a:lnTo>
                <a:lnTo>
                  <a:pt x="1258939" y="114938"/>
                </a:lnTo>
                <a:lnTo>
                  <a:pt x="1293607" y="76771"/>
                </a:lnTo>
                <a:lnTo>
                  <a:pt x="1328114" y="38458"/>
                </a:lnTo>
                <a:lnTo>
                  <a:pt x="1362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0"/>
            <a:ext cx="5173980" cy="6856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2" y="1117704"/>
                </a:lnTo>
                <a:lnTo>
                  <a:pt x="75758" y="1084658"/>
                </a:lnTo>
                <a:lnTo>
                  <a:pt x="113477" y="1051483"/>
                </a:lnTo>
                <a:lnTo>
                  <a:pt x="151087" y="1018179"/>
                </a:lnTo>
                <a:lnTo>
                  <a:pt x="188586" y="984747"/>
                </a:lnTo>
                <a:lnTo>
                  <a:pt x="225973" y="951189"/>
                </a:lnTo>
                <a:lnTo>
                  <a:pt x="263246" y="917504"/>
                </a:lnTo>
                <a:lnTo>
                  <a:pt x="300404" y="883693"/>
                </a:lnTo>
                <a:lnTo>
                  <a:pt x="337445" y="849759"/>
                </a:lnTo>
                <a:lnTo>
                  <a:pt x="374367" y="815700"/>
                </a:lnTo>
                <a:lnTo>
                  <a:pt x="411169" y="781518"/>
                </a:lnTo>
                <a:lnTo>
                  <a:pt x="447849" y="747214"/>
                </a:lnTo>
                <a:lnTo>
                  <a:pt x="484406" y="712788"/>
                </a:lnTo>
                <a:lnTo>
                  <a:pt x="520838" y="678242"/>
                </a:lnTo>
                <a:lnTo>
                  <a:pt x="557144" y="643576"/>
                </a:lnTo>
                <a:lnTo>
                  <a:pt x="593321" y="608791"/>
                </a:lnTo>
                <a:lnTo>
                  <a:pt x="629369" y="573888"/>
                </a:lnTo>
                <a:lnTo>
                  <a:pt x="665286" y="538867"/>
                </a:lnTo>
                <a:lnTo>
                  <a:pt x="701069" y="503730"/>
                </a:lnTo>
                <a:lnTo>
                  <a:pt x="736718" y="468476"/>
                </a:lnTo>
                <a:lnTo>
                  <a:pt x="772231" y="433108"/>
                </a:lnTo>
                <a:lnTo>
                  <a:pt x="807607" y="397625"/>
                </a:lnTo>
                <a:lnTo>
                  <a:pt x="842843" y="362029"/>
                </a:lnTo>
                <a:lnTo>
                  <a:pt x="877938" y="326320"/>
                </a:lnTo>
                <a:lnTo>
                  <a:pt x="912891" y="290499"/>
                </a:lnTo>
                <a:lnTo>
                  <a:pt x="947700" y="254567"/>
                </a:lnTo>
                <a:lnTo>
                  <a:pt x="982363" y="218525"/>
                </a:lnTo>
                <a:lnTo>
                  <a:pt x="1016879" y="182373"/>
                </a:lnTo>
                <a:lnTo>
                  <a:pt x="1051246" y="146113"/>
                </a:lnTo>
                <a:lnTo>
                  <a:pt x="1085463" y="109744"/>
                </a:lnTo>
                <a:lnTo>
                  <a:pt x="1119528" y="73269"/>
                </a:lnTo>
                <a:lnTo>
                  <a:pt x="1153439" y="36687"/>
                </a:lnTo>
                <a:lnTo>
                  <a:pt x="118719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3" y="761054"/>
                </a:lnTo>
                <a:lnTo>
                  <a:pt x="78009" y="727946"/>
                </a:lnTo>
                <a:lnTo>
                  <a:pt x="116925" y="694680"/>
                </a:lnTo>
                <a:lnTo>
                  <a:pt x="155781" y="661260"/>
                </a:lnTo>
                <a:lnTo>
                  <a:pt x="194572" y="627687"/>
                </a:lnTo>
                <a:lnTo>
                  <a:pt x="233298" y="593964"/>
                </a:lnTo>
                <a:lnTo>
                  <a:pt x="271955" y="560094"/>
                </a:lnTo>
                <a:lnTo>
                  <a:pt x="310542" y="526078"/>
                </a:lnTo>
                <a:lnTo>
                  <a:pt x="349056" y="491919"/>
                </a:lnTo>
                <a:lnTo>
                  <a:pt x="387495" y="457620"/>
                </a:lnTo>
                <a:lnTo>
                  <a:pt x="425856" y="423182"/>
                </a:lnTo>
                <a:lnTo>
                  <a:pt x="464138" y="388609"/>
                </a:lnTo>
                <a:lnTo>
                  <a:pt x="502339" y="353901"/>
                </a:lnTo>
                <a:lnTo>
                  <a:pt x="540455" y="319063"/>
                </a:lnTo>
                <a:lnTo>
                  <a:pt x="578485" y="284096"/>
                </a:lnTo>
                <a:lnTo>
                  <a:pt x="616426" y="249002"/>
                </a:lnTo>
                <a:lnTo>
                  <a:pt x="654277" y="213784"/>
                </a:lnTo>
                <a:lnTo>
                  <a:pt x="692035" y="178444"/>
                </a:lnTo>
                <a:lnTo>
                  <a:pt x="729697" y="142985"/>
                </a:lnTo>
                <a:lnTo>
                  <a:pt x="767262" y="107408"/>
                </a:lnTo>
                <a:lnTo>
                  <a:pt x="804726" y="71717"/>
                </a:lnTo>
                <a:lnTo>
                  <a:pt x="842089" y="35913"/>
                </a:lnTo>
                <a:lnTo>
                  <a:pt x="8793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364" y="0"/>
                </a:moveTo>
                <a:lnTo>
                  <a:pt x="0" y="0"/>
                </a:lnTo>
                <a:lnTo>
                  <a:pt x="0" y="502920"/>
                </a:lnTo>
                <a:lnTo>
                  <a:pt x="3674364" y="502920"/>
                </a:lnTo>
                <a:lnTo>
                  <a:pt x="3674364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8220" y="17780"/>
            <a:ext cx="865555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5914" y="2504059"/>
            <a:ext cx="7319645" cy="143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" y="0"/>
            <a:ext cx="12198096" cy="6871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3351" y="1187196"/>
            <a:ext cx="8844280" cy="715010"/>
          </a:xfrm>
          <a:custGeom>
            <a:avLst/>
            <a:gdLst/>
            <a:ahLst/>
            <a:cxnLst/>
            <a:rect l="l" t="t" r="r" b="b"/>
            <a:pathLst>
              <a:path w="8844280" h="715010">
                <a:moveTo>
                  <a:pt x="8843772" y="0"/>
                </a:moveTo>
                <a:lnTo>
                  <a:pt x="0" y="0"/>
                </a:lnTo>
                <a:lnTo>
                  <a:pt x="0" y="714755"/>
                </a:lnTo>
                <a:lnTo>
                  <a:pt x="8843772" y="714755"/>
                </a:lnTo>
                <a:lnTo>
                  <a:pt x="8843772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1784" y="5312664"/>
            <a:ext cx="408940" cy="352425"/>
          </a:xfrm>
          <a:custGeom>
            <a:avLst/>
            <a:gdLst/>
            <a:ahLst/>
            <a:cxnLst/>
            <a:rect l="l" t="t" r="r" b="b"/>
            <a:pathLst>
              <a:path w="408939" h="352425">
                <a:moveTo>
                  <a:pt x="408431" y="0"/>
                </a:moveTo>
                <a:lnTo>
                  <a:pt x="0" y="0"/>
                </a:lnTo>
                <a:lnTo>
                  <a:pt x="204215" y="352044"/>
                </a:lnTo>
                <a:lnTo>
                  <a:pt x="408431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8779" y="1991867"/>
            <a:ext cx="8846820" cy="3321050"/>
          </a:xfrm>
          <a:custGeom>
            <a:avLst/>
            <a:gdLst/>
            <a:ahLst/>
            <a:cxnLst/>
            <a:rect l="l" t="t" r="r" b="b"/>
            <a:pathLst>
              <a:path w="8846820" h="3321050">
                <a:moveTo>
                  <a:pt x="8846820" y="0"/>
                </a:moveTo>
                <a:lnTo>
                  <a:pt x="0" y="0"/>
                </a:lnTo>
                <a:lnTo>
                  <a:pt x="0" y="3320796"/>
                </a:lnTo>
                <a:lnTo>
                  <a:pt x="8846820" y="3320796"/>
                </a:lnTo>
                <a:lnTo>
                  <a:pt x="8846820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6751" y="2048382"/>
            <a:ext cx="6805930" cy="136906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510790" marR="5080" indent="-2498090">
              <a:lnSpc>
                <a:spcPts val="4700"/>
              </a:lnSpc>
              <a:spcBef>
                <a:spcPts val="1235"/>
              </a:spcBef>
            </a:pPr>
            <a:r>
              <a:rPr sz="4900" b="0" spc="-220" dirty="0">
                <a:solidFill>
                  <a:srgbClr val="92D050"/>
                </a:solidFill>
                <a:latin typeface="Calibri Light"/>
                <a:cs typeface="Calibri Light"/>
              </a:rPr>
              <a:t>TRANSLOCATION </a:t>
            </a:r>
            <a:r>
              <a:rPr sz="4900" b="0" spc="-100" dirty="0">
                <a:solidFill>
                  <a:srgbClr val="92D050"/>
                </a:solidFill>
                <a:latin typeface="Calibri Light"/>
                <a:cs typeface="Calibri Light"/>
              </a:rPr>
              <a:t>OF</a:t>
            </a:r>
            <a:r>
              <a:rPr sz="4900" b="0" spc="-885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sz="4900" b="0" spc="-160" dirty="0">
                <a:solidFill>
                  <a:srgbClr val="92D050"/>
                </a:solidFill>
                <a:latin typeface="Calibri Light"/>
                <a:cs typeface="Calibri Light"/>
              </a:rPr>
              <a:t>FOOD </a:t>
            </a:r>
            <a:r>
              <a:rPr sz="4900" b="0" spc="-80" dirty="0">
                <a:solidFill>
                  <a:srgbClr val="92D050"/>
                </a:solidFill>
                <a:latin typeface="Calibri Light"/>
                <a:cs typeface="Calibri Light"/>
              </a:rPr>
              <a:t>IN  </a:t>
            </a:r>
            <a:r>
              <a:rPr sz="4900" b="0" spc="-170" dirty="0">
                <a:solidFill>
                  <a:srgbClr val="92D050"/>
                </a:solidFill>
                <a:latin typeface="Calibri Light"/>
                <a:cs typeface="Calibri Light"/>
              </a:rPr>
              <a:t>PLANTS</a:t>
            </a:r>
            <a:endParaRPr sz="49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5" y="2275332"/>
            <a:ext cx="3668395" cy="2624455"/>
          </a:xfrm>
          <a:custGeom>
            <a:avLst/>
            <a:gdLst/>
            <a:ahLst/>
            <a:cxnLst/>
            <a:rect l="l" t="t" r="r" b="b"/>
            <a:pathLst>
              <a:path w="3668395" h="2624454">
                <a:moveTo>
                  <a:pt x="3668267" y="0"/>
                </a:moveTo>
                <a:lnTo>
                  <a:pt x="0" y="0"/>
                </a:lnTo>
                <a:lnTo>
                  <a:pt x="0" y="2624328"/>
                </a:lnTo>
                <a:lnTo>
                  <a:pt x="3668267" y="2624328"/>
                </a:lnTo>
                <a:lnTo>
                  <a:pt x="3668267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2994" y="172693"/>
            <a:ext cx="8467725" cy="14897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Comic Sans MS"/>
                <a:cs typeface="Comic Sans MS"/>
              </a:rPr>
              <a:t>In </a:t>
            </a:r>
            <a:r>
              <a:rPr sz="2400" b="1" i="1" spc="-5" dirty="0">
                <a:solidFill>
                  <a:srgbClr val="660066"/>
                </a:solidFill>
                <a:latin typeface="Comic Sans MS"/>
                <a:cs typeface="Comic Sans MS"/>
              </a:rPr>
              <a:t>source</a:t>
            </a:r>
            <a:r>
              <a:rPr sz="2400" b="1" i="1" spc="-85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660066"/>
                </a:solidFill>
                <a:latin typeface="Comic Sans MS"/>
                <a:cs typeface="Comic Sans MS"/>
              </a:rPr>
              <a:t>tissue</a:t>
            </a:r>
            <a:r>
              <a:rPr sz="2400" spc="-5" dirty="0">
                <a:latin typeface="Comic Sans MS"/>
                <a:cs typeface="Comic Sans MS"/>
              </a:rPr>
              <a:t>…</a:t>
            </a:r>
            <a:endParaRPr sz="2400">
              <a:latin typeface="Comic Sans MS"/>
              <a:cs typeface="Comic Sans MS"/>
            </a:endParaRPr>
          </a:p>
          <a:p>
            <a:pPr marL="469900" marR="5080">
              <a:lnSpc>
                <a:spcPts val="2590"/>
              </a:lnSpc>
              <a:spcBef>
                <a:spcPts val="620"/>
              </a:spcBef>
            </a:pPr>
            <a:r>
              <a:rPr sz="2400" spc="-5" dirty="0">
                <a:latin typeface="Comic Sans MS"/>
                <a:cs typeface="Comic Sans MS"/>
              </a:rPr>
              <a:t>sugars </a:t>
            </a:r>
            <a:r>
              <a:rPr sz="2400" dirty="0">
                <a:latin typeface="Comic Sans MS"/>
                <a:cs typeface="Comic Sans MS"/>
              </a:rPr>
              <a:t>are </a:t>
            </a:r>
            <a:r>
              <a:rPr sz="2400" spc="-5" dirty="0">
                <a:latin typeface="Comic Sans MS"/>
                <a:cs typeface="Comic Sans MS"/>
              </a:rPr>
              <a:t>moved from photosynthetic </a:t>
            </a:r>
            <a:r>
              <a:rPr sz="2400" dirty="0">
                <a:latin typeface="Comic Sans MS"/>
                <a:cs typeface="Comic Sans MS"/>
              </a:rPr>
              <a:t>cells and </a:t>
            </a:r>
            <a:r>
              <a:rPr sz="2400" spc="-5" dirty="0">
                <a:latin typeface="Comic Sans MS"/>
                <a:cs typeface="Comic Sans MS"/>
              </a:rPr>
              <a:t>actively  loaded (uses ATP </a:t>
            </a:r>
            <a:r>
              <a:rPr sz="2400" dirty="0">
                <a:latin typeface="Comic Sans MS"/>
                <a:cs typeface="Comic Sans MS"/>
              </a:rPr>
              <a:t>energy) </a:t>
            </a:r>
            <a:r>
              <a:rPr sz="2400" spc="-5" dirty="0">
                <a:latin typeface="Comic Sans MS"/>
                <a:cs typeface="Comic Sans MS"/>
              </a:rPr>
              <a:t>into companion </a:t>
            </a:r>
            <a:r>
              <a:rPr sz="2400" dirty="0">
                <a:latin typeface="Comic Sans MS"/>
                <a:cs typeface="Comic Sans MS"/>
              </a:rPr>
              <a:t>cells and </a:t>
            </a:r>
            <a:r>
              <a:rPr sz="2400" spc="-10" dirty="0">
                <a:latin typeface="Comic Sans MS"/>
                <a:cs typeface="Comic Sans MS"/>
              </a:rPr>
              <a:t>sieve  </a:t>
            </a:r>
            <a:r>
              <a:rPr sz="2400" spc="-5" dirty="0">
                <a:latin typeface="Comic Sans MS"/>
                <a:cs typeface="Comic Sans MS"/>
              </a:rPr>
              <a:t>tube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elements.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133600"/>
            <a:ext cx="5658611" cy="437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163" y="191211"/>
            <a:ext cx="5540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90" dirty="0">
                <a:latin typeface="Microsoft YaHei UI Light"/>
                <a:cs typeface="Microsoft YaHei UI Light"/>
              </a:rPr>
              <a:t>The </a:t>
            </a:r>
            <a:r>
              <a:rPr sz="4000" b="0" spc="-155" dirty="0">
                <a:latin typeface="Microsoft YaHei UI Light"/>
                <a:cs typeface="Microsoft YaHei UI Light"/>
              </a:rPr>
              <a:t>Pressure </a:t>
            </a:r>
            <a:r>
              <a:rPr sz="4000" b="0" spc="-114" dirty="0">
                <a:latin typeface="Microsoft YaHei UI Light"/>
                <a:cs typeface="Microsoft YaHei UI Light"/>
              </a:rPr>
              <a:t>-Flow</a:t>
            </a:r>
            <a:r>
              <a:rPr sz="4000" b="0" spc="-770" dirty="0">
                <a:latin typeface="Microsoft YaHei UI Light"/>
                <a:cs typeface="Microsoft YaHei UI Light"/>
              </a:rPr>
              <a:t> </a:t>
            </a:r>
            <a:r>
              <a:rPr sz="4000" b="0" spc="-114" dirty="0">
                <a:latin typeface="Microsoft YaHei UI Light"/>
                <a:cs typeface="Microsoft YaHei UI Light"/>
              </a:rPr>
              <a:t>Model</a:t>
            </a:r>
            <a:endParaRPr sz="40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1167130"/>
            <a:ext cx="4521835" cy="4988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89915" marR="5080" indent="-577850">
              <a:lnSpc>
                <a:spcPct val="80000"/>
              </a:lnSpc>
              <a:spcBef>
                <a:spcPts val="725"/>
              </a:spcBef>
              <a:buClr>
                <a:srgbClr val="F81B01"/>
              </a:buClr>
              <a:buSzPct val="109615"/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sz="2600" dirty="0">
                <a:latin typeface="Century"/>
                <a:cs typeface="Century"/>
              </a:rPr>
              <a:t>Phloem loading leads </a:t>
            </a:r>
            <a:r>
              <a:rPr sz="2600" spc="-5" dirty="0">
                <a:latin typeface="Century"/>
                <a:cs typeface="Century"/>
              </a:rPr>
              <a:t>to</a:t>
            </a:r>
            <a:r>
              <a:rPr sz="2600" spc="-80" dirty="0">
                <a:latin typeface="Century"/>
                <a:cs typeface="Century"/>
              </a:rPr>
              <a:t> </a:t>
            </a:r>
            <a:r>
              <a:rPr sz="2600" dirty="0">
                <a:latin typeface="Century"/>
                <a:cs typeface="Century"/>
              </a:rPr>
              <a:t>a  buildup of sugars </a:t>
            </a:r>
            <a:r>
              <a:rPr sz="2600" spc="-5" dirty="0">
                <a:latin typeface="Century"/>
                <a:cs typeface="Century"/>
              </a:rPr>
              <a:t>(the  </a:t>
            </a:r>
            <a:r>
              <a:rPr sz="2600" dirty="0">
                <a:latin typeface="Century"/>
                <a:cs typeface="Century"/>
              </a:rPr>
              <a:t>phloem cells become  hypertonic)</a:t>
            </a:r>
            <a:endParaRPr sz="2600">
              <a:latin typeface="Century"/>
              <a:cs typeface="Century"/>
            </a:endParaRPr>
          </a:p>
          <a:p>
            <a:pPr marL="589915" indent="-577850">
              <a:lnSpc>
                <a:spcPct val="100000"/>
              </a:lnSpc>
              <a:spcBef>
                <a:spcPts val="385"/>
              </a:spcBef>
              <a:buClr>
                <a:srgbClr val="F81B01"/>
              </a:buClr>
              <a:buSzPct val="109615"/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sz="2600" dirty="0">
                <a:latin typeface="Century"/>
                <a:cs typeface="Century"/>
              </a:rPr>
              <a:t>Due </a:t>
            </a:r>
            <a:r>
              <a:rPr sz="2600" spc="-5" dirty="0">
                <a:latin typeface="Century"/>
                <a:cs typeface="Century"/>
              </a:rPr>
              <a:t>to</a:t>
            </a:r>
            <a:r>
              <a:rPr sz="2600" spc="-15" dirty="0">
                <a:latin typeface="Century"/>
                <a:cs typeface="Century"/>
              </a:rPr>
              <a:t> </a:t>
            </a:r>
            <a:r>
              <a:rPr sz="2600" dirty="0">
                <a:latin typeface="Century"/>
                <a:cs typeface="Century"/>
              </a:rPr>
              <a:t>which</a:t>
            </a:r>
            <a:endParaRPr sz="26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120"/>
              </a:spcBef>
              <a:buClr>
                <a:srgbClr val="F81B01"/>
              </a:buClr>
              <a:buSzPct val="109615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entury"/>
                <a:cs typeface="Century"/>
              </a:rPr>
              <a:t>solute </a:t>
            </a:r>
            <a:r>
              <a:rPr sz="2600" spc="-5" dirty="0">
                <a:latin typeface="Century"/>
                <a:cs typeface="Century"/>
              </a:rPr>
              <a:t>potential</a:t>
            </a:r>
            <a:r>
              <a:rPr sz="2600" spc="-55" dirty="0">
                <a:latin typeface="Century"/>
                <a:cs typeface="Century"/>
              </a:rPr>
              <a:t> </a:t>
            </a:r>
            <a:r>
              <a:rPr sz="2600" spc="-5" dirty="0">
                <a:latin typeface="Century"/>
                <a:cs typeface="Century"/>
              </a:rPr>
              <a:t>decreases</a:t>
            </a:r>
            <a:endParaRPr sz="26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75"/>
              </a:spcBef>
              <a:buClr>
                <a:srgbClr val="F81B01"/>
              </a:buClr>
              <a:buSzPct val="109615"/>
              <a:buAutoNum type="arabicPeriod"/>
              <a:tabLst>
                <a:tab pos="527685" algn="l"/>
                <a:tab pos="528320" algn="l"/>
              </a:tabLst>
            </a:pPr>
            <a:r>
              <a:rPr sz="2600" spc="-40" dirty="0">
                <a:latin typeface="Century"/>
                <a:cs typeface="Century"/>
              </a:rPr>
              <a:t>Water </a:t>
            </a:r>
            <a:r>
              <a:rPr sz="2600" spc="-5" dirty="0">
                <a:latin typeface="Century"/>
                <a:cs typeface="Century"/>
              </a:rPr>
              <a:t>potential</a:t>
            </a:r>
            <a:r>
              <a:rPr sz="2600" spc="-40" dirty="0">
                <a:latin typeface="Century"/>
                <a:cs typeface="Century"/>
              </a:rPr>
              <a:t> </a:t>
            </a:r>
            <a:r>
              <a:rPr sz="2600" dirty="0">
                <a:latin typeface="Century"/>
                <a:cs typeface="Century"/>
              </a:rPr>
              <a:t>decreases</a:t>
            </a:r>
            <a:endParaRPr sz="2600">
              <a:latin typeface="Century"/>
              <a:cs typeface="Century"/>
            </a:endParaRPr>
          </a:p>
          <a:p>
            <a:pPr marL="589915" marR="37465" indent="-577850">
              <a:lnSpc>
                <a:spcPts val="2500"/>
              </a:lnSpc>
              <a:spcBef>
                <a:spcPts val="935"/>
              </a:spcBef>
              <a:buClr>
                <a:srgbClr val="F81B01"/>
              </a:buClr>
              <a:buSzPct val="109615"/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sz="2600" spc="-5" dirty="0">
                <a:latin typeface="Century"/>
                <a:cs typeface="Century"/>
              </a:rPr>
              <a:t>In </a:t>
            </a:r>
            <a:r>
              <a:rPr sz="2600" dirty="0">
                <a:latin typeface="Century"/>
                <a:cs typeface="Century"/>
              </a:rPr>
              <a:t>response, water</a:t>
            </a:r>
            <a:r>
              <a:rPr sz="2600" spc="-70" dirty="0">
                <a:latin typeface="Century"/>
                <a:cs typeface="Century"/>
              </a:rPr>
              <a:t> </a:t>
            </a:r>
            <a:r>
              <a:rPr sz="2600" spc="-5" dirty="0">
                <a:latin typeface="Century"/>
                <a:cs typeface="Century"/>
              </a:rPr>
              <a:t>enters  sieve </a:t>
            </a:r>
            <a:r>
              <a:rPr sz="2600" dirty="0">
                <a:latin typeface="Century"/>
                <a:cs typeface="Century"/>
              </a:rPr>
              <a:t>elements from  xylem </a:t>
            </a:r>
            <a:r>
              <a:rPr sz="2600" spc="-5" dirty="0">
                <a:latin typeface="Century"/>
                <a:cs typeface="Century"/>
              </a:rPr>
              <a:t>via</a:t>
            </a:r>
            <a:r>
              <a:rPr sz="2600" spc="-15" dirty="0">
                <a:latin typeface="Century"/>
                <a:cs typeface="Century"/>
              </a:rPr>
              <a:t> </a:t>
            </a:r>
            <a:r>
              <a:rPr sz="2600" dirty="0">
                <a:latin typeface="Century"/>
                <a:cs typeface="Century"/>
              </a:rPr>
              <a:t>osmosis</a:t>
            </a:r>
            <a:endParaRPr sz="2600">
              <a:latin typeface="Century"/>
              <a:cs typeface="Century"/>
            </a:endParaRPr>
          </a:p>
          <a:p>
            <a:pPr>
              <a:lnSpc>
                <a:spcPct val="100000"/>
              </a:lnSpc>
              <a:buClr>
                <a:srgbClr val="F81B01"/>
              </a:buClr>
              <a:buFont typeface="Wingdings"/>
              <a:buChar char=""/>
            </a:pPr>
            <a:endParaRPr sz="3800">
              <a:latin typeface="Century"/>
              <a:cs typeface="Century"/>
            </a:endParaRPr>
          </a:p>
          <a:p>
            <a:pPr marL="589915" marR="871855" indent="-577850">
              <a:lnSpc>
                <a:spcPct val="74500"/>
              </a:lnSpc>
              <a:buClr>
                <a:srgbClr val="F81B01"/>
              </a:buClr>
              <a:buSzPct val="103636"/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sz="2750" b="1" i="1" spc="-85" dirty="0">
                <a:latin typeface="Century"/>
                <a:cs typeface="Century"/>
              </a:rPr>
              <a:t>Thus </a:t>
            </a:r>
            <a:r>
              <a:rPr sz="2750" b="1" i="1" spc="-80" dirty="0">
                <a:latin typeface="Century"/>
                <a:cs typeface="Century"/>
              </a:rPr>
              <a:t>phloem</a:t>
            </a:r>
            <a:r>
              <a:rPr sz="2750" b="1" i="1" spc="-150" dirty="0">
                <a:latin typeface="Century"/>
                <a:cs typeface="Century"/>
              </a:rPr>
              <a:t> </a:t>
            </a:r>
            <a:r>
              <a:rPr sz="2750" b="1" i="1" spc="-70" dirty="0">
                <a:latin typeface="Century"/>
                <a:cs typeface="Century"/>
              </a:rPr>
              <a:t>turgor  </a:t>
            </a:r>
            <a:r>
              <a:rPr sz="2750" b="1" i="1" spc="-75" dirty="0">
                <a:latin typeface="Century"/>
                <a:cs typeface="Century"/>
              </a:rPr>
              <a:t>pressure</a:t>
            </a:r>
            <a:r>
              <a:rPr sz="2750" b="1" i="1" spc="-100" dirty="0">
                <a:latin typeface="Century"/>
                <a:cs typeface="Century"/>
              </a:rPr>
              <a:t> </a:t>
            </a:r>
            <a:r>
              <a:rPr sz="2750" b="1" i="1" spc="-75" dirty="0">
                <a:latin typeface="Century"/>
                <a:cs typeface="Century"/>
              </a:rPr>
              <a:t>increases</a:t>
            </a:r>
            <a:endParaRPr sz="275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6667" y="1194611"/>
            <a:ext cx="3762697" cy="560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163" y="191211"/>
            <a:ext cx="5540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90" dirty="0">
                <a:latin typeface="Microsoft YaHei UI Light"/>
                <a:cs typeface="Microsoft YaHei UI Light"/>
              </a:rPr>
              <a:t>The </a:t>
            </a:r>
            <a:r>
              <a:rPr sz="4000" b="0" spc="-155" dirty="0">
                <a:latin typeface="Microsoft YaHei UI Light"/>
                <a:cs typeface="Microsoft YaHei UI Light"/>
              </a:rPr>
              <a:t>Pressure </a:t>
            </a:r>
            <a:r>
              <a:rPr sz="4000" b="0" spc="-114" dirty="0">
                <a:latin typeface="Microsoft YaHei UI Light"/>
                <a:cs typeface="Microsoft YaHei UI Light"/>
              </a:rPr>
              <a:t>-Flow</a:t>
            </a:r>
            <a:r>
              <a:rPr sz="4000" b="0" spc="-770" dirty="0">
                <a:latin typeface="Microsoft YaHei UI Light"/>
                <a:cs typeface="Microsoft YaHei UI Light"/>
              </a:rPr>
              <a:t> </a:t>
            </a:r>
            <a:r>
              <a:rPr sz="4000" b="0" spc="-114" dirty="0">
                <a:latin typeface="Microsoft YaHei UI Light"/>
                <a:cs typeface="Microsoft YaHei UI Light"/>
              </a:rPr>
              <a:t>Model</a:t>
            </a:r>
            <a:endParaRPr sz="40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4017" y="1028871"/>
            <a:ext cx="4758690" cy="55251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89915" indent="-577850">
              <a:lnSpc>
                <a:spcPct val="100000"/>
              </a:lnSpc>
              <a:spcBef>
                <a:spcPts val="325"/>
              </a:spcBef>
              <a:buClr>
                <a:srgbClr val="F81B01"/>
              </a:buClr>
              <a:buSzPct val="109090"/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b="1" i="1" spc="-10" dirty="0">
                <a:solidFill>
                  <a:srgbClr val="660066"/>
                </a:solidFill>
                <a:latin typeface="Times New Roman"/>
                <a:cs typeface="Times New Roman"/>
              </a:rPr>
              <a:t>sink</a:t>
            </a:r>
            <a:r>
              <a:rPr sz="2200" b="1" i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660066"/>
                </a:solidFill>
                <a:latin typeface="Times New Roman"/>
                <a:cs typeface="Times New Roman"/>
              </a:rPr>
              <a:t>tissue…</a:t>
            </a:r>
            <a:endParaRPr sz="2200">
              <a:latin typeface="Times New Roman"/>
              <a:cs typeface="Times New Roman"/>
            </a:endParaRPr>
          </a:p>
          <a:p>
            <a:pPr marL="965200" marR="365125" lvl="1" indent="-495300">
              <a:lnSpc>
                <a:spcPct val="100000"/>
              </a:lnSpc>
              <a:spcBef>
                <a:spcPts val="480"/>
              </a:spcBef>
              <a:buClr>
                <a:srgbClr val="F81B01"/>
              </a:buClr>
              <a:buSzPct val="109090"/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2200" spc="-5" dirty="0">
                <a:latin typeface="Century"/>
                <a:cs typeface="Century"/>
              </a:rPr>
              <a:t>Phloem unloading leads </a:t>
            </a:r>
            <a:r>
              <a:rPr sz="2200" spc="-10" dirty="0">
                <a:latin typeface="Century"/>
                <a:cs typeface="Century"/>
              </a:rPr>
              <a:t>to  </a:t>
            </a:r>
            <a:r>
              <a:rPr sz="2200" spc="-5" dirty="0">
                <a:latin typeface="Century"/>
                <a:cs typeface="Century"/>
              </a:rPr>
              <a:t>lower sugar concentration  (the phloem cells become  hypotonic)</a:t>
            </a:r>
            <a:endParaRPr sz="2200">
              <a:latin typeface="Century"/>
              <a:cs typeface="Century"/>
            </a:endParaRPr>
          </a:p>
          <a:p>
            <a:pPr marL="965200" lvl="1" indent="-495300">
              <a:lnSpc>
                <a:spcPct val="100000"/>
              </a:lnSpc>
              <a:spcBef>
                <a:spcPts val="509"/>
              </a:spcBef>
              <a:buClr>
                <a:srgbClr val="F81B01"/>
              </a:buClr>
              <a:buSzPct val="109090"/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2200" spc="-5" dirty="0">
                <a:latin typeface="Century"/>
                <a:cs typeface="Century"/>
              </a:rPr>
              <a:t>Due to</a:t>
            </a:r>
            <a:r>
              <a:rPr sz="2200" dirty="0">
                <a:latin typeface="Century"/>
                <a:cs typeface="Century"/>
              </a:rPr>
              <a:t> </a:t>
            </a:r>
            <a:r>
              <a:rPr sz="2200" spc="-5" dirty="0">
                <a:latin typeface="Century"/>
                <a:cs typeface="Century"/>
              </a:rPr>
              <a:t>which</a:t>
            </a:r>
            <a:endParaRPr sz="2200">
              <a:latin typeface="Century"/>
              <a:cs typeface="Century"/>
            </a:endParaRPr>
          </a:p>
          <a:p>
            <a:pPr marL="927100" indent="-457200">
              <a:lnSpc>
                <a:spcPct val="100000"/>
              </a:lnSpc>
              <a:spcBef>
                <a:spcPts val="290"/>
              </a:spcBef>
              <a:buClr>
                <a:srgbClr val="F81B01"/>
              </a:buClr>
              <a:buSzPct val="109090"/>
              <a:buAutoNum type="arabicPeriod"/>
              <a:tabLst>
                <a:tab pos="926465" algn="l"/>
                <a:tab pos="927100" algn="l"/>
              </a:tabLst>
            </a:pPr>
            <a:r>
              <a:rPr sz="2200" spc="-5" dirty="0">
                <a:latin typeface="Century"/>
                <a:cs typeface="Century"/>
              </a:rPr>
              <a:t>Solute potential</a:t>
            </a:r>
            <a:r>
              <a:rPr sz="2200" spc="-40" dirty="0">
                <a:latin typeface="Century"/>
                <a:cs typeface="Century"/>
              </a:rPr>
              <a:t> </a:t>
            </a:r>
            <a:r>
              <a:rPr sz="2200" spc="-5" dirty="0">
                <a:latin typeface="Century"/>
                <a:cs typeface="Century"/>
              </a:rPr>
              <a:t>increases</a:t>
            </a:r>
            <a:endParaRPr sz="2200">
              <a:latin typeface="Century"/>
              <a:cs typeface="Century"/>
            </a:endParaRPr>
          </a:p>
          <a:p>
            <a:pPr marL="927100" indent="-457200">
              <a:lnSpc>
                <a:spcPct val="100000"/>
              </a:lnSpc>
              <a:spcBef>
                <a:spcPts val="265"/>
              </a:spcBef>
              <a:buClr>
                <a:srgbClr val="F81B01"/>
              </a:buClr>
              <a:buSzPct val="109090"/>
              <a:buAutoNum type="arabicPeriod"/>
              <a:tabLst>
                <a:tab pos="926465" algn="l"/>
                <a:tab pos="927100" algn="l"/>
              </a:tabLst>
            </a:pPr>
            <a:r>
              <a:rPr sz="2200" spc="-40" dirty="0">
                <a:latin typeface="Century"/>
                <a:cs typeface="Century"/>
              </a:rPr>
              <a:t>Water </a:t>
            </a:r>
            <a:r>
              <a:rPr sz="2200" spc="-5" dirty="0">
                <a:latin typeface="Century"/>
                <a:cs typeface="Century"/>
              </a:rPr>
              <a:t>potential</a:t>
            </a:r>
            <a:r>
              <a:rPr sz="2200" spc="-10" dirty="0">
                <a:latin typeface="Century"/>
                <a:cs typeface="Century"/>
              </a:rPr>
              <a:t> </a:t>
            </a:r>
            <a:r>
              <a:rPr sz="2200" spc="-5" dirty="0">
                <a:latin typeface="Century"/>
                <a:cs typeface="Century"/>
              </a:rPr>
              <a:t>increases</a:t>
            </a:r>
            <a:endParaRPr sz="2200">
              <a:latin typeface="Century"/>
              <a:cs typeface="Century"/>
            </a:endParaRPr>
          </a:p>
          <a:p>
            <a:pPr marL="965200" marR="131445" indent="-495300">
              <a:lnSpc>
                <a:spcPct val="100000"/>
              </a:lnSpc>
              <a:spcBef>
                <a:spcPts val="465"/>
              </a:spcBef>
              <a:buClr>
                <a:srgbClr val="F81B01"/>
              </a:buClr>
              <a:buSzPct val="109090"/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2200" spc="-5" dirty="0">
                <a:latin typeface="Century"/>
                <a:cs typeface="Century"/>
              </a:rPr>
              <a:t>So, </a:t>
            </a:r>
            <a:r>
              <a:rPr sz="2200" spc="-40" dirty="0">
                <a:latin typeface="Century"/>
                <a:cs typeface="Century"/>
              </a:rPr>
              <a:t>Water </a:t>
            </a:r>
            <a:r>
              <a:rPr sz="2200" spc="-5" dirty="0">
                <a:latin typeface="Century"/>
                <a:cs typeface="Century"/>
              </a:rPr>
              <a:t>leaves </a:t>
            </a:r>
            <a:r>
              <a:rPr sz="2200" spc="-10" dirty="0">
                <a:latin typeface="Century"/>
                <a:cs typeface="Century"/>
              </a:rPr>
              <a:t>the </a:t>
            </a:r>
            <a:r>
              <a:rPr sz="2200" spc="-5" dirty="0">
                <a:latin typeface="Century"/>
                <a:cs typeface="Century"/>
              </a:rPr>
              <a:t>phloem  and enters sink sieve  elements and xylem (via  osmosis)</a:t>
            </a:r>
            <a:endParaRPr sz="2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81B01"/>
              </a:buClr>
              <a:buFont typeface="Wingdings"/>
              <a:buChar char=""/>
            </a:pPr>
            <a:endParaRPr sz="3100">
              <a:latin typeface="Century"/>
              <a:cs typeface="Century"/>
            </a:endParaRPr>
          </a:p>
          <a:p>
            <a:pPr marL="964565" marR="5080" indent="-495300">
              <a:lnSpc>
                <a:spcPts val="2600"/>
              </a:lnSpc>
              <a:buClr>
                <a:srgbClr val="F81B01"/>
              </a:buClr>
              <a:buSzPct val="104347"/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2300" b="1" i="1" spc="-55" dirty="0">
                <a:latin typeface="Century"/>
                <a:cs typeface="Century"/>
              </a:rPr>
              <a:t>Thus phloem </a:t>
            </a:r>
            <a:r>
              <a:rPr sz="2300" b="1" i="1" spc="-45" dirty="0">
                <a:latin typeface="Century"/>
                <a:cs typeface="Century"/>
              </a:rPr>
              <a:t>turgor</a:t>
            </a:r>
            <a:r>
              <a:rPr sz="2300" b="1" i="1" spc="-105" dirty="0">
                <a:latin typeface="Century"/>
                <a:cs typeface="Century"/>
              </a:rPr>
              <a:t> </a:t>
            </a:r>
            <a:r>
              <a:rPr sz="2300" b="1" i="1" spc="-50" dirty="0">
                <a:latin typeface="Century"/>
                <a:cs typeface="Century"/>
              </a:rPr>
              <a:t>pressure  decreases</a:t>
            </a:r>
            <a:endParaRPr sz="23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6667" y="1194611"/>
            <a:ext cx="3762697" cy="560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5" y="2275332"/>
            <a:ext cx="3668395" cy="2624455"/>
          </a:xfrm>
          <a:custGeom>
            <a:avLst/>
            <a:gdLst/>
            <a:ahLst/>
            <a:cxnLst/>
            <a:rect l="l" t="t" r="r" b="b"/>
            <a:pathLst>
              <a:path w="3668395" h="2624454">
                <a:moveTo>
                  <a:pt x="3668267" y="0"/>
                </a:moveTo>
                <a:lnTo>
                  <a:pt x="0" y="0"/>
                </a:lnTo>
                <a:lnTo>
                  <a:pt x="0" y="2624328"/>
                </a:lnTo>
                <a:lnTo>
                  <a:pt x="3668267" y="2624328"/>
                </a:lnTo>
                <a:lnTo>
                  <a:pt x="3668267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93564" y="1776983"/>
            <a:ext cx="5629910" cy="3394075"/>
          </a:xfrm>
          <a:prstGeom prst="rect">
            <a:avLst/>
          </a:prstGeom>
          <a:ln w="9144">
            <a:solidFill>
              <a:srgbClr val="FB472A"/>
            </a:solidFill>
          </a:ln>
        </p:spPr>
        <p:txBody>
          <a:bodyPr vert="horz" wrap="square" lIns="0" tIns="381000" rIns="0" bIns="0" rtlCol="0">
            <a:spAutoFit/>
          </a:bodyPr>
          <a:lstStyle/>
          <a:p>
            <a:pPr marL="347345" indent="-257175">
              <a:lnSpc>
                <a:spcPct val="100000"/>
              </a:lnSpc>
              <a:spcBef>
                <a:spcPts val="3000"/>
              </a:spcBef>
              <a:buClr>
                <a:srgbClr val="F81B01"/>
              </a:buClr>
              <a:buSzPct val="107500"/>
              <a:buFont typeface="Wingdings"/>
              <a:buChar char=""/>
              <a:tabLst>
                <a:tab pos="347980" algn="l"/>
              </a:tabLst>
            </a:pPr>
            <a:r>
              <a:rPr sz="4000" b="1" spc="-5" dirty="0">
                <a:solidFill>
                  <a:srgbClr val="454545"/>
                </a:solidFill>
                <a:latin typeface="Times New Roman"/>
                <a:cs typeface="Times New Roman"/>
              </a:rPr>
              <a:t>Phloem</a:t>
            </a:r>
            <a:r>
              <a:rPr sz="4000" b="1" spc="-10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454545"/>
                </a:solidFill>
                <a:latin typeface="Times New Roman"/>
                <a:cs typeface="Times New Roman"/>
              </a:rPr>
              <a:t>sap</a:t>
            </a:r>
            <a:endParaRPr sz="4000">
              <a:latin typeface="Times New Roman"/>
              <a:cs typeface="Times New Roman"/>
            </a:endParaRPr>
          </a:p>
          <a:p>
            <a:pPr marL="777240" lvl="1" indent="-229235">
              <a:lnSpc>
                <a:spcPct val="100000"/>
              </a:lnSpc>
              <a:spcBef>
                <a:spcPts val="1255"/>
              </a:spcBef>
              <a:buClr>
                <a:srgbClr val="F81B01"/>
              </a:buClr>
              <a:buSzPct val="110416"/>
              <a:buFont typeface="Wingdings"/>
              <a:buChar char=""/>
              <a:tabLst>
                <a:tab pos="777875" algn="l"/>
              </a:tabLst>
            </a:pPr>
            <a:r>
              <a:rPr sz="2400" dirty="0">
                <a:solidFill>
                  <a:srgbClr val="454545"/>
                </a:solidFill>
                <a:latin typeface="Times New Roman"/>
                <a:cs typeface="Times New Roman"/>
              </a:rPr>
              <a:t>Is an aqueous solution that is</a:t>
            </a:r>
            <a:r>
              <a:rPr sz="2400" spc="-100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54545"/>
                </a:solidFill>
                <a:latin typeface="Times New Roman"/>
                <a:cs typeface="Times New Roman"/>
              </a:rPr>
              <a:t>mostly</a:t>
            </a:r>
            <a:endParaRPr sz="2400">
              <a:latin typeface="Times New Roman"/>
              <a:cs typeface="Times New Roman"/>
            </a:endParaRPr>
          </a:p>
          <a:p>
            <a:pPr marL="77724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solidFill>
                  <a:srgbClr val="FB472A"/>
                </a:solidFill>
                <a:latin typeface="Times New Roman"/>
                <a:cs typeface="Times New Roman"/>
              </a:rPr>
              <a:t>sucrose</a:t>
            </a:r>
            <a:endParaRPr sz="2400">
              <a:latin typeface="Times New Roman"/>
              <a:cs typeface="Times New Roman"/>
            </a:endParaRPr>
          </a:p>
          <a:p>
            <a:pPr marL="777240" marR="771525" lvl="1" indent="-228600">
              <a:lnSpc>
                <a:spcPct val="120000"/>
              </a:lnSpc>
              <a:spcBef>
                <a:spcPts val="490"/>
              </a:spcBef>
              <a:buClr>
                <a:srgbClr val="F81B01"/>
              </a:buClr>
              <a:buSzPct val="110416"/>
              <a:buFont typeface="Wingdings"/>
              <a:buChar char=""/>
              <a:tabLst>
                <a:tab pos="777875" algn="l"/>
              </a:tabLst>
            </a:pPr>
            <a:r>
              <a:rPr sz="2400" spc="-15" dirty="0">
                <a:solidFill>
                  <a:srgbClr val="454545"/>
                </a:solidFill>
                <a:latin typeface="Times New Roman"/>
                <a:cs typeface="Times New Roman"/>
              </a:rPr>
              <a:t>Travels </a:t>
            </a:r>
            <a:r>
              <a:rPr sz="2400" dirty="0">
                <a:solidFill>
                  <a:srgbClr val="454545"/>
                </a:solidFill>
                <a:latin typeface="Times New Roman"/>
                <a:cs typeface="Times New Roman"/>
              </a:rPr>
              <a:t>from </a:t>
            </a:r>
            <a:r>
              <a:rPr sz="2400" b="1" dirty="0">
                <a:solidFill>
                  <a:srgbClr val="FB472A"/>
                </a:solidFill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FB472A"/>
                </a:solidFill>
                <a:latin typeface="Times New Roman"/>
                <a:cs typeface="Times New Roman"/>
              </a:rPr>
              <a:t>sugar </a:t>
            </a:r>
            <a:r>
              <a:rPr sz="2400" b="1" spc="-10" dirty="0">
                <a:solidFill>
                  <a:srgbClr val="FB472A"/>
                </a:solidFill>
                <a:latin typeface="Times New Roman"/>
                <a:cs typeface="Times New Roman"/>
              </a:rPr>
              <a:t>source </a:t>
            </a:r>
            <a:r>
              <a:rPr sz="2400" b="1" dirty="0">
                <a:solidFill>
                  <a:srgbClr val="FB472A"/>
                </a:solidFill>
                <a:latin typeface="Times New Roman"/>
                <a:cs typeface="Times New Roman"/>
              </a:rPr>
              <a:t>to</a:t>
            </a:r>
            <a:r>
              <a:rPr sz="2400" b="1" spc="-100" dirty="0">
                <a:solidFill>
                  <a:srgbClr val="FB472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B472A"/>
                </a:solidFill>
                <a:latin typeface="Times New Roman"/>
                <a:cs typeface="Times New Roman"/>
              </a:rPr>
              <a:t>a  </a:t>
            </a:r>
            <a:r>
              <a:rPr sz="2400" b="1" spc="-5" dirty="0">
                <a:solidFill>
                  <a:srgbClr val="FB472A"/>
                </a:solidFill>
                <a:latin typeface="Times New Roman"/>
                <a:cs typeface="Times New Roman"/>
              </a:rPr>
              <a:t>sugar</a:t>
            </a:r>
            <a:r>
              <a:rPr sz="2400" b="1" spc="-55" dirty="0">
                <a:solidFill>
                  <a:srgbClr val="FB472A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B472A"/>
                </a:solidFill>
                <a:latin typeface="Times New Roman"/>
                <a:cs typeface="Times New Roman"/>
              </a:rPr>
              <a:t>sink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2" y="532873"/>
                </a:lnTo>
                <a:lnTo>
                  <a:pt x="1448469" y="509952"/>
                </a:lnTo>
                <a:lnTo>
                  <a:pt x="1402509" y="487488"/>
                </a:lnTo>
                <a:lnTo>
                  <a:pt x="1356195" y="465474"/>
                </a:lnTo>
                <a:lnTo>
                  <a:pt x="1309547" y="443903"/>
                </a:lnTo>
                <a:lnTo>
                  <a:pt x="1262585" y="422765"/>
                </a:lnTo>
                <a:lnTo>
                  <a:pt x="1215331" y="402054"/>
                </a:lnTo>
                <a:lnTo>
                  <a:pt x="1167806" y="381761"/>
                </a:lnTo>
                <a:lnTo>
                  <a:pt x="1120030" y="361880"/>
                </a:lnTo>
                <a:lnTo>
                  <a:pt x="1072025" y="342401"/>
                </a:lnTo>
                <a:lnTo>
                  <a:pt x="1023810" y="323317"/>
                </a:lnTo>
                <a:lnTo>
                  <a:pt x="975408" y="304621"/>
                </a:lnTo>
                <a:lnTo>
                  <a:pt x="926838" y="286304"/>
                </a:lnTo>
                <a:lnTo>
                  <a:pt x="878122" y="268359"/>
                </a:lnTo>
                <a:lnTo>
                  <a:pt x="829281" y="250778"/>
                </a:lnTo>
                <a:lnTo>
                  <a:pt x="780335" y="233552"/>
                </a:lnTo>
                <a:lnTo>
                  <a:pt x="731306" y="216676"/>
                </a:lnTo>
                <a:lnTo>
                  <a:pt x="682213" y="200139"/>
                </a:lnTo>
                <a:lnTo>
                  <a:pt x="633079" y="183935"/>
                </a:lnTo>
                <a:lnTo>
                  <a:pt x="583923" y="168056"/>
                </a:lnTo>
                <a:lnTo>
                  <a:pt x="534767" y="152494"/>
                </a:lnTo>
                <a:lnTo>
                  <a:pt x="485632" y="137241"/>
                </a:lnTo>
                <a:lnTo>
                  <a:pt x="436538" y="122290"/>
                </a:lnTo>
                <a:lnTo>
                  <a:pt x="387506" y="107632"/>
                </a:lnTo>
                <a:lnTo>
                  <a:pt x="338558" y="93260"/>
                </a:lnTo>
                <a:lnTo>
                  <a:pt x="289713" y="79166"/>
                </a:lnTo>
                <a:lnTo>
                  <a:pt x="240994" y="65342"/>
                </a:lnTo>
                <a:lnTo>
                  <a:pt x="192420" y="51780"/>
                </a:lnTo>
                <a:lnTo>
                  <a:pt x="144013" y="38473"/>
                </a:lnTo>
                <a:lnTo>
                  <a:pt x="95793" y="25412"/>
                </a:lnTo>
                <a:lnTo>
                  <a:pt x="47782" y="1259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3"/>
                </a:moveTo>
                <a:lnTo>
                  <a:pt x="39967" y="1799241"/>
                </a:lnTo>
                <a:lnTo>
                  <a:pt x="79858" y="1767980"/>
                </a:lnTo>
                <a:lnTo>
                  <a:pt x="119670" y="1736542"/>
                </a:lnTo>
                <a:lnTo>
                  <a:pt x="159401" y="1704928"/>
                </a:lnTo>
                <a:lnTo>
                  <a:pt x="199047" y="1673138"/>
                </a:lnTo>
                <a:lnTo>
                  <a:pt x="238606" y="1641175"/>
                </a:lnTo>
                <a:lnTo>
                  <a:pt x="278075" y="1609037"/>
                </a:lnTo>
                <a:lnTo>
                  <a:pt x="317452" y="1576728"/>
                </a:lnTo>
                <a:lnTo>
                  <a:pt x="356734" y="1544248"/>
                </a:lnTo>
                <a:lnTo>
                  <a:pt x="395919" y="1511597"/>
                </a:lnTo>
                <a:lnTo>
                  <a:pt x="435003" y="1478777"/>
                </a:lnTo>
                <a:lnTo>
                  <a:pt x="473985" y="1445789"/>
                </a:lnTo>
                <a:lnTo>
                  <a:pt x="512861" y="1412633"/>
                </a:lnTo>
                <a:lnTo>
                  <a:pt x="551629" y="1379312"/>
                </a:lnTo>
                <a:lnTo>
                  <a:pt x="590287" y="1345825"/>
                </a:lnTo>
                <a:lnTo>
                  <a:pt x="628831" y="1312174"/>
                </a:lnTo>
                <a:lnTo>
                  <a:pt x="667259" y="1278360"/>
                </a:lnTo>
                <a:lnTo>
                  <a:pt x="705569" y="1244385"/>
                </a:lnTo>
                <a:lnTo>
                  <a:pt x="743757" y="1210247"/>
                </a:lnTo>
                <a:lnTo>
                  <a:pt x="781821" y="1175950"/>
                </a:lnTo>
                <a:lnTo>
                  <a:pt x="819759" y="1141494"/>
                </a:lnTo>
                <a:lnTo>
                  <a:pt x="857568" y="1106880"/>
                </a:lnTo>
                <a:lnTo>
                  <a:pt x="895245" y="1072109"/>
                </a:lnTo>
                <a:lnTo>
                  <a:pt x="932787" y="1037182"/>
                </a:lnTo>
                <a:lnTo>
                  <a:pt x="970193" y="1002099"/>
                </a:lnTo>
                <a:lnTo>
                  <a:pt x="1007459" y="966863"/>
                </a:lnTo>
                <a:lnTo>
                  <a:pt x="1044582" y="931474"/>
                </a:lnTo>
                <a:lnTo>
                  <a:pt x="1081561" y="895933"/>
                </a:lnTo>
                <a:lnTo>
                  <a:pt x="1118392" y="860241"/>
                </a:lnTo>
                <a:lnTo>
                  <a:pt x="1155073" y="824399"/>
                </a:lnTo>
                <a:lnTo>
                  <a:pt x="1191601" y="788408"/>
                </a:lnTo>
                <a:lnTo>
                  <a:pt x="1227973" y="752269"/>
                </a:lnTo>
                <a:lnTo>
                  <a:pt x="1264187" y="715984"/>
                </a:lnTo>
                <a:lnTo>
                  <a:pt x="1300241" y="679552"/>
                </a:lnTo>
                <a:lnTo>
                  <a:pt x="1336131" y="642976"/>
                </a:lnTo>
                <a:lnTo>
                  <a:pt x="1371855" y="606256"/>
                </a:lnTo>
                <a:lnTo>
                  <a:pt x="1407411" y="569393"/>
                </a:lnTo>
                <a:lnTo>
                  <a:pt x="1442795" y="532388"/>
                </a:lnTo>
                <a:lnTo>
                  <a:pt x="1478006" y="495242"/>
                </a:lnTo>
                <a:lnTo>
                  <a:pt x="1513039" y="457957"/>
                </a:lnTo>
                <a:lnTo>
                  <a:pt x="1547894" y="420533"/>
                </a:lnTo>
                <a:lnTo>
                  <a:pt x="1582567" y="382971"/>
                </a:lnTo>
                <a:lnTo>
                  <a:pt x="1617055" y="345272"/>
                </a:lnTo>
                <a:lnTo>
                  <a:pt x="1651357" y="307438"/>
                </a:lnTo>
                <a:lnTo>
                  <a:pt x="1685468" y="269469"/>
                </a:lnTo>
                <a:lnTo>
                  <a:pt x="1719387" y="231366"/>
                </a:lnTo>
                <a:lnTo>
                  <a:pt x="1753111" y="193131"/>
                </a:lnTo>
                <a:lnTo>
                  <a:pt x="1786638" y="154764"/>
                </a:lnTo>
                <a:lnTo>
                  <a:pt x="1819964" y="116266"/>
                </a:lnTo>
                <a:lnTo>
                  <a:pt x="1853088" y="77639"/>
                </a:lnTo>
                <a:lnTo>
                  <a:pt x="1886006" y="38883"/>
                </a:lnTo>
                <a:lnTo>
                  <a:pt x="19187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9" y="345322"/>
                </a:lnTo>
                <a:lnTo>
                  <a:pt x="869978" y="323783"/>
                </a:lnTo>
                <a:lnTo>
                  <a:pt x="822909" y="302658"/>
                </a:lnTo>
                <a:lnTo>
                  <a:pt x="775557" y="281939"/>
                </a:lnTo>
                <a:lnTo>
                  <a:pt x="727948" y="261621"/>
                </a:lnTo>
                <a:lnTo>
                  <a:pt x="680106" y="241696"/>
                </a:lnTo>
                <a:lnTo>
                  <a:pt x="632057" y="222157"/>
                </a:lnTo>
                <a:lnTo>
                  <a:pt x="583826" y="202996"/>
                </a:lnTo>
                <a:lnTo>
                  <a:pt x="535437" y="184207"/>
                </a:lnTo>
                <a:lnTo>
                  <a:pt x="486918" y="165782"/>
                </a:lnTo>
                <a:lnTo>
                  <a:pt x="438291" y="147714"/>
                </a:lnTo>
                <a:lnTo>
                  <a:pt x="389583" y="129997"/>
                </a:lnTo>
                <a:lnTo>
                  <a:pt x="340818" y="112622"/>
                </a:lnTo>
                <a:lnTo>
                  <a:pt x="292022" y="95583"/>
                </a:lnTo>
                <a:lnTo>
                  <a:pt x="243220" y="78872"/>
                </a:lnTo>
                <a:lnTo>
                  <a:pt x="194438" y="62483"/>
                </a:lnTo>
                <a:lnTo>
                  <a:pt x="145699" y="46409"/>
                </a:lnTo>
                <a:lnTo>
                  <a:pt x="97030" y="30641"/>
                </a:lnTo>
                <a:lnTo>
                  <a:pt x="48455" y="1517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3"/>
                </a:moveTo>
                <a:lnTo>
                  <a:pt x="39546" y="1547081"/>
                </a:lnTo>
                <a:lnTo>
                  <a:pt x="79018" y="1515145"/>
                </a:lnTo>
                <a:lnTo>
                  <a:pt x="118415" y="1483054"/>
                </a:lnTo>
                <a:lnTo>
                  <a:pt x="157733" y="1450809"/>
                </a:lnTo>
                <a:lnTo>
                  <a:pt x="196970" y="1418411"/>
                </a:lnTo>
                <a:lnTo>
                  <a:pt x="236122" y="1385859"/>
                </a:lnTo>
                <a:lnTo>
                  <a:pt x="275187" y="1353154"/>
                </a:lnTo>
                <a:lnTo>
                  <a:pt x="314161" y="1320296"/>
                </a:lnTo>
                <a:lnTo>
                  <a:pt x="353043" y="1287285"/>
                </a:lnTo>
                <a:lnTo>
                  <a:pt x="391830" y="1254123"/>
                </a:lnTo>
                <a:lnTo>
                  <a:pt x="430517" y="1220808"/>
                </a:lnTo>
                <a:lnTo>
                  <a:pt x="469104" y="1187342"/>
                </a:lnTo>
                <a:lnTo>
                  <a:pt x="507586" y="1153725"/>
                </a:lnTo>
                <a:lnTo>
                  <a:pt x="545962" y="1119957"/>
                </a:lnTo>
                <a:lnTo>
                  <a:pt x="584228" y="1086038"/>
                </a:lnTo>
                <a:lnTo>
                  <a:pt x="622381" y="1051969"/>
                </a:lnTo>
                <a:lnTo>
                  <a:pt x="660419" y="1017750"/>
                </a:lnTo>
                <a:lnTo>
                  <a:pt x="698339" y="983382"/>
                </a:lnTo>
                <a:lnTo>
                  <a:pt x="736138" y="948864"/>
                </a:lnTo>
                <a:lnTo>
                  <a:pt x="773813" y="914197"/>
                </a:lnTo>
                <a:lnTo>
                  <a:pt x="811362" y="879381"/>
                </a:lnTo>
                <a:lnTo>
                  <a:pt x="848781" y="844417"/>
                </a:lnTo>
                <a:lnTo>
                  <a:pt x="886068" y="809304"/>
                </a:lnTo>
                <a:lnTo>
                  <a:pt x="923220" y="774044"/>
                </a:lnTo>
                <a:lnTo>
                  <a:pt x="960234" y="738637"/>
                </a:lnTo>
                <a:lnTo>
                  <a:pt x="997108" y="703082"/>
                </a:lnTo>
                <a:lnTo>
                  <a:pt x="1033838" y="667380"/>
                </a:lnTo>
                <a:lnTo>
                  <a:pt x="1070422" y="631532"/>
                </a:lnTo>
                <a:lnTo>
                  <a:pt x="1106857" y="595538"/>
                </a:lnTo>
                <a:lnTo>
                  <a:pt x="1143141" y="559398"/>
                </a:lnTo>
                <a:lnTo>
                  <a:pt x="1179269" y="523112"/>
                </a:lnTo>
                <a:lnTo>
                  <a:pt x="1215240" y="486681"/>
                </a:lnTo>
                <a:lnTo>
                  <a:pt x="1251051" y="450105"/>
                </a:lnTo>
                <a:lnTo>
                  <a:pt x="1286699" y="413384"/>
                </a:lnTo>
                <a:lnTo>
                  <a:pt x="1322180" y="376519"/>
                </a:lnTo>
                <a:lnTo>
                  <a:pt x="1357493" y="339510"/>
                </a:lnTo>
                <a:lnTo>
                  <a:pt x="1392635" y="302357"/>
                </a:lnTo>
                <a:lnTo>
                  <a:pt x="1427602" y="265061"/>
                </a:lnTo>
                <a:lnTo>
                  <a:pt x="1462392" y="227622"/>
                </a:lnTo>
                <a:lnTo>
                  <a:pt x="1497002" y="190040"/>
                </a:lnTo>
                <a:lnTo>
                  <a:pt x="1531430" y="152316"/>
                </a:lnTo>
                <a:lnTo>
                  <a:pt x="1565672" y="114449"/>
                </a:lnTo>
                <a:lnTo>
                  <a:pt x="1599725" y="76441"/>
                </a:lnTo>
                <a:lnTo>
                  <a:pt x="1633587" y="38291"/>
                </a:lnTo>
                <a:lnTo>
                  <a:pt x="1667255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47" y="237263"/>
                </a:lnTo>
                <a:lnTo>
                  <a:pt x="572353" y="217263"/>
                </a:lnTo>
                <a:lnTo>
                  <a:pt x="525891" y="197554"/>
                </a:lnTo>
                <a:lnTo>
                  <a:pt x="479171" y="178136"/>
                </a:lnTo>
                <a:lnTo>
                  <a:pt x="432203" y="159011"/>
                </a:lnTo>
                <a:lnTo>
                  <a:pt x="384998" y="140176"/>
                </a:lnTo>
                <a:lnTo>
                  <a:pt x="337565" y="121634"/>
                </a:lnTo>
                <a:lnTo>
                  <a:pt x="289915" y="103383"/>
                </a:lnTo>
                <a:lnTo>
                  <a:pt x="242057" y="85423"/>
                </a:lnTo>
                <a:lnTo>
                  <a:pt x="194001" y="67755"/>
                </a:lnTo>
                <a:lnTo>
                  <a:pt x="145757" y="50379"/>
                </a:lnTo>
                <a:lnTo>
                  <a:pt x="97336" y="33294"/>
                </a:lnTo>
                <a:lnTo>
                  <a:pt x="48746" y="1650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9" y="1403531"/>
                </a:lnTo>
                <a:lnTo>
                  <a:pt x="79112" y="1371302"/>
                </a:lnTo>
                <a:lnTo>
                  <a:pt x="118535" y="1338921"/>
                </a:lnTo>
                <a:lnTo>
                  <a:pt x="157865" y="1306389"/>
                </a:lnTo>
                <a:lnTo>
                  <a:pt x="197101" y="1273706"/>
                </a:lnTo>
                <a:lnTo>
                  <a:pt x="236240" y="1240872"/>
                </a:lnTo>
                <a:lnTo>
                  <a:pt x="275279" y="1207888"/>
                </a:lnTo>
                <a:lnTo>
                  <a:pt x="314215" y="1174754"/>
                </a:lnTo>
                <a:lnTo>
                  <a:pt x="353047" y="1141470"/>
                </a:lnTo>
                <a:lnTo>
                  <a:pt x="391772" y="1108038"/>
                </a:lnTo>
                <a:lnTo>
                  <a:pt x="430388" y="1074457"/>
                </a:lnTo>
                <a:lnTo>
                  <a:pt x="468891" y="1040728"/>
                </a:lnTo>
                <a:lnTo>
                  <a:pt x="507279" y="1006851"/>
                </a:lnTo>
                <a:lnTo>
                  <a:pt x="545551" y="972827"/>
                </a:lnTo>
                <a:lnTo>
                  <a:pt x="583703" y="938656"/>
                </a:lnTo>
                <a:lnTo>
                  <a:pt x="621732" y="904338"/>
                </a:lnTo>
                <a:lnTo>
                  <a:pt x="659638" y="869875"/>
                </a:lnTo>
                <a:lnTo>
                  <a:pt x="697416" y="835265"/>
                </a:lnTo>
                <a:lnTo>
                  <a:pt x="735064" y="800511"/>
                </a:lnTo>
                <a:lnTo>
                  <a:pt x="772581" y="765611"/>
                </a:lnTo>
                <a:lnTo>
                  <a:pt x="809963" y="730567"/>
                </a:lnTo>
                <a:lnTo>
                  <a:pt x="847208" y="695379"/>
                </a:lnTo>
                <a:lnTo>
                  <a:pt x="884313" y="660048"/>
                </a:lnTo>
                <a:lnTo>
                  <a:pt x="921277" y="624573"/>
                </a:lnTo>
                <a:lnTo>
                  <a:pt x="958096" y="588956"/>
                </a:lnTo>
                <a:lnTo>
                  <a:pt x="994768" y="553196"/>
                </a:lnTo>
                <a:lnTo>
                  <a:pt x="1031291" y="517295"/>
                </a:lnTo>
                <a:lnTo>
                  <a:pt x="1067662" y="481251"/>
                </a:lnTo>
                <a:lnTo>
                  <a:pt x="1103878" y="445067"/>
                </a:lnTo>
                <a:lnTo>
                  <a:pt x="1139937" y="408742"/>
                </a:lnTo>
                <a:lnTo>
                  <a:pt x="1175837" y="372277"/>
                </a:lnTo>
                <a:lnTo>
                  <a:pt x="1211576" y="335671"/>
                </a:lnTo>
                <a:lnTo>
                  <a:pt x="1247149" y="298927"/>
                </a:lnTo>
                <a:lnTo>
                  <a:pt x="1282556" y="262043"/>
                </a:lnTo>
                <a:lnTo>
                  <a:pt x="1317794" y="225021"/>
                </a:lnTo>
                <a:lnTo>
                  <a:pt x="1352859" y="187860"/>
                </a:lnTo>
                <a:lnTo>
                  <a:pt x="1387751" y="150562"/>
                </a:lnTo>
                <a:lnTo>
                  <a:pt x="1422465" y="113127"/>
                </a:lnTo>
                <a:lnTo>
                  <a:pt x="1457001" y="75554"/>
                </a:lnTo>
                <a:lnTo>
                  <a:pt x="1491354" y="37845"/>
                </a:lnTo>
                <a:lnTo>
                  <a:pt x="15255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0" y="1292669"/>
                </a:lnTo>
                <a:lnTo>
                  <a:pt x="77575" y="1259312"/>
                </a:lnTo>
                <a:lnTo>
                  <a:pt x="116233" y="1225810"/>
                </a:lnTo>
                <a:lnTo>
                  <a:pt x="154801" y="1192162"/>
                </a:lnTo>
                <a:lnTo>
                  <a:pt x="193277" y="1158369"/>
                </a:lnTo>
                <a:lnTo>
                  <a:pt x="231659" y="1124429"/>
                </a:lnTo>
                <a:lnTo>
                  <a:pt x="269945" y="1090344"/>
                </a:lnTo>
                <a:lnTo>
                  <a:pt x="308131" y="1056113"/>
                </a:lnTo>
                <a:lnTo>
                  <a:pt x="346217" y="1021736"/>
                </a:lnTo>
                <a:lnTo>
                  <a:pt x="384200" y="987213"/>
                </a:lnTo>
                <a:lnTo>
                  <a:pt x="422077" y="952545"/>
                </a:lnTo>
                <a:lnTo>
                  <a:pt x="459846" y="917731"/>
                </a:lnTo>
                <a:lnTo>
                  <a:pt x="497505" y="882771"/>
                </a:lnTo>
                <a:lnTo>
                  <a:pt x="535052" y="847665"/>
                </a:lnTo>
                <a:lnTo>
                  <a:pt x="572484" y="812414"/>
                </a:lnTo>
                <a:lnTo>
                  <a:pt x="609800" y="777016"/>
                </a:lnTo>
                <a:lnTo>
                  <a:pt x="646997" y="741473"/>
                </a:lnTo>
                <a:lnTo>
                  <a:pt x="684072" y="705785"/>
                </a:lnTo>
                <a:lnTo>
                  <a:pt x="721024" y="669950"/>
                </a:lnTo>
                <a:lnTo>
                  <a:pt x="757850" y="633970"/>
                </a:lnTo>
                <a:lnTo>
                  <a:pt x="794548" y="597843"/>
                </a:lnTo>
                <a:lnTo>
                  <a:pt x="831115" y="561572"/>
                </a:lnTo>
                <a:lnTo>
                  <a:pt x="867550" y="525154"/>
                </a:lnTo>
                <a:lnTo>
                  <a:pt x="903850" y="488590"/>
                </a:lnTo>
                <a:lnTo>
                  <a:pt x="940013" y="451881"/>
                </a:lnTo>
                <a:lnTo>
                  <a:pt x="976037" y="415026"/>
                </a:lnTo>
                <a:lnTo>
                  <a:pt x="1011919" y="378025"/>
                </a:lnTo>
                <a:lnTo>
                  <a:pt x="1047657" y="340879"/>
                </a:lnTo>
                <a:lnTo>
                  <a:pt x="1083250" y="303586"/>
                </a:lnTo>
                <a:lnTo>
                  <a:pt x="1118693" y="266148"/>
                </a:lnTo>
                <a:lnTo>
                  <a:pt x="1153986" y="228564"/>
                </a:lnTo>
                <a:lnTo>
                  <a:pt x="1189127" y="190835"/>
                </a:lnTo>
                <a:lnTo>
                  <a:pt x="1224112" y="152959"/>
                </a:lnTo>
                <a:lnTo>
                  <a:pt x="1258939" y="114938"/>
                </a:lnTo>
                <a:lnTo>
                  <a:pt x="1293607" y="76771"/>
                </a:lnTo>
                <a:lnTo>
                  <a:pt x="1328114" y="38458"/>
                </a:lnTo>
                <a:lnTo>
                  <a:pt x="1362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5173980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2" y="1117704"/>
                </a:lnTo>
                <a:lnTo>
                  <a:pt x="75758" y="1084658"/>
                </a:lnTo>
                <a:lnTo>
                  <a:pt x="113477" y="1051483"/>
                </a:lnTo>
                <a:lnTo>
                  <a:pt x="151087" y="1018179"/>
                </a:lnTo>
                <a:lnTo>
                  <a:pt x="188586" y="984747"/>
                </a:lnTo>
                <a:lnTo>
                  <a:pt x="225973" y="951189"/>
                </a:lnTo>
                <a:lnTo>
                  <a:pt x="263246" y="917504"/>
                </a:lnTo>
                <a:lnTo>
                  <a:pt x="300404" y="883693"/>
                </a:lnTo>
                <a:lnTo>
                  <a:pt x="337445" y="849759"/>
                </a:lnTo>
                <a:lnTo>
                  <a:pt x="374367" y="815700"/>
                </a:lnTo>
                <a:lnTo>
                  <a:pt x="411169" y="781518"/>
                </a:lnTo>
                <a:lnTo>
                  <a:pt x="447849" y="747214"/>
                </a:lnTo>
                <a:lnTo>
                  <a:pt x="484406" y="712788"/>
                </a:lnTo>
                <a:lnTo>
                  <a:pt x="520838" y="678242"/>
                </a:lnTo>
                <a:lnTo>
                  <a:pt x="557144" y="643576"/>
                </a:lnTo>
                <a:lnTo>
                  <a:pt x="593321" y="608791"/>
                </a:lnTo>
                <a:lnTo>
                  <a:pt x="629369" y="573888"/>
                </a:lnTo>
                <a:lnTo>
                  <a:pt x="665286" y="538867"/>
                </a:lnTo>
                <a:lnTo>
                  <a:pt x="701069" y="503730"/>
                </a:lnTo>
                <a:lnTo>
                  <a:pt x="736718" y="468476"/>
                </a:lnTo>
                <a:lnTo>
                  <a:pt x="772231" y="433108"/>
                </a:lnTo>
                <a:lnTo>
                  <a:pt x="807607" y="397625"/>
                </a:lnTo>
                <a:lnTo>
                  <a:pt x="842843" y="362029"/>
                </a:lnTo>
                <a:lnTo>
                  <a:pt x="877938" y="326320"/>
                </a:lnTo>
                <a:lnTo>
                  <a:pt x="912891" y="290499"/>
                </a:lnTo>
                <a:lnTo>
                  <a:pt x="947700" y="254567"/>
                </a:lnTo>
                <a:lnTo>
                  <a:pt x="982363" y="218525"/>
                </a:lnTo>
                <a:lnTo>
                  <a:pt x="1016879" y="182373"/>
                </a:lnTo>
                <a:lnTo>
                  <a:pt x="1051246" y="146113"/>
                </a:lnTo>
                <a:lnTo>
                  <a:pt x="1085463" y="109744"/>
                </a:lnTo>
                <a:lnTo>
                  <a:pt x="1119528" y="73269"/>
                </a:lnTo>
                <a:lnTo>
                  <a:pt x="1153439" y="36687"/>
                </a:lnTo>
                <a:lnTo>
                  <a:pt x="118719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3" y="761054"/>
                </a:lnTo>
                <a:lnTo>
                  <a:pt x="78009" y="727946"/>
                </a:lnTo>
                <a:lnTo>
                  <a:pt x="116925" y="694680"/>
                </a:lnTo>
                <a:lnTo>
                  <a:pt x="155781" y="661260"/>
                </a:lnTo>
                <a:lnTo>
                  <a:pt x="194572" y="627687"/>
                </a:lnTo>
                <a:lnTo>
                  <a:pt x="233298" y="593964"/>
                </a:lnTo>
                <a:lnTo>
                  <a:pt x="271955" y="560094"/>
                </a:lnTo>
                <a:lnTo>
                  <a:pt x="310542" y="526078"/>
                </a:lnTo>
                <a:lnTo>
                  <a:pt x="349056" y="491919"/>
                </a:lnTo>
                <a:lnTo>
                  <a:pt x="387495" y="457620"/>
                </a:lnTo>
                <a:lnTo>
                  <a:pt x="425856" y="423182"/>
                </a:lnTo>
                <a:lnTo>
                  <a:pt x="464138" y="388609"/>
                </a:lnTo>
                <a:lnTo>
                  <a:pt x="502339" y="353901"/>
                </a:lnTo>
                <a:lnTo>
                  <a:pt x="540455" y="319063"/>
                </a:lnTo>
                <a:lnTo>
                  <a:pt x="578485" y="284096"/>
                </a:lnTo>
                <a:lnTo>
                  <a:pt x="616426" y="249002"/>
                </a:lnTo>
                <a:lnTo>
                  <a:pt x="654277" y="213784"/>
                </a:lnTo>
                <a:lnTo>
                  <a:pt x="692035" y="178444"/>
                </a:lnTo>
                <a:lnTo>
                  <a:pt x="729697" y="142985"/>
                </a:lnTo>
                <a:lnTo>
                  <a:pt x="767262" y="107408"/>
                </a:lnTo>
                <a:lnTo>
                  <a:pt x="804726" y="71717"/>
                </a:lnTo>
                <a:lnTo>
                  <a:pt x="842089" y="35913"/>
                </a:lnTo>
                <a:lnTo>
                  <a:pt x="8793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364" y="0"/>
                </a:moveTo>
                <a:lnTo>
                  <a:pt x="0" y="0"/>
                </a:lnTo>
                <a:lnTo>
                  <a:pt x="0" y="502920"/>
                </a:lnTo>
                <a:lnTo>
                  <a:pt x="3674364" y="502920"/>
                </a:lnTo>
                <a:lnTo>
                  <a:pt x="3674364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F81B0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5875" algn="ctr">
              <a:lnSpc>
                <a:spcPct val="100000"/>
              </a:lnSpc>
              <a:spcBef>
                <a:spcPts val="2685"/>
              </a:spcBef>
            </a:pPr>
            <a:r>
              <a:rPr sz="4000" b="0" i="1" spc="-190" dirty="0">
                <a:solidFill>
                  <a:srgbClr val="52AF2D"/>
                </a:solidFill>
                <a:latin typeface="Calibri Light"/>
                <a:cs typeface="Calibri Light"/>
              </a:rPr>
              <a:t>Source </a:t>
            </a:r>
            <a:r>
              <a:rPr sz="4000" b="0" i="1" spc="-185" dirty="0">
                <a:solidFill>
                  <a:srgbClr val="52AF2D"/>
                </a:solidFill>
                <a:latin typeface="Calibri Light"/>
                <a:cs typeface="Calibri Light"/>
              </a:rPr>
              <a:t>and</a:t>
            </a:r>
            <a:r>
              <a:rPr sz="4000" b="0" i="1" spc="-235" dirty="0">
                <a:solidFill>
                  <a:srgbClr val="52AF2D"/>
                </a:solidFill>
                <a:latin typeface="Calibri Light"/>
                <a:cs typeface="Calibri Light"/>
              </a:rPr>
              <a:t> </a:t>
            </a:r>
            <a:r>
              <a:rPr sz="4000" b="0" i="1" spc="-130" dirty="0">
                <a:solidFill>
                  <a:srgbClr val="52AF2D"/>
                </a:solidFill>
                <a:latin typeface="Calibri Light"/>
                <a:cs typeface="Calibri Light"/>
              </a:rPr>
              <a:t>sink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5903" y="409955"/>
            <a:ext cx="7086600" cy="1940560"/>
          </a:xfrm>
          <a:custGeom>
            <a:avLst/>
            <a:gdLst/>
            <a:ahLst/>
            <a:cxnLst/>
            <a:rect l="l" t="t" r="r" b="b"/>
            <a:pathLst>
              <a:path w="7086600" h="1940560">
                <a:moveTo>
                  <a:pt x="7086600" y="0"/>
                </a:moveTo>
                <a:lnTo>
                  <a:pt x="0" y="0"/>
                </a:lnTo>
                <a:lnTo>
                  <a:pt x="0" y="1940052"/>
                </a:lnTo>
                <a:lnTo>
                  <a:pt x="7086600" y="1940052"/>
                </a:lnTo>
                <a:lnTo>
                  <a:pt x="7086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45914" y="428625"/>
            <a:ext cx="458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Any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exporting</a:t>
            </a:r>
            <a:r>
              <a:rPr sz="2800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organ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5914" y="977798"/>
            <a:ext cx="5429885" cy="130937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Storage </a:t>
            </a:r>
            <a:r>
              <a:rPr sz="2800" spc="-10" dirty="0">
                <a:latin typeface="Times New Roman"/>
                <a:cs typeface="Times New Roman"/>
              </a:rPr>
              <a:t>organ </a:t>
            </a:r>
            <a:r>
              <a:rPr sz="2800" dirty="0">
                <a:latin typeface="Times New Roman"/>
                <a:cs typeface="Times New Roman"/>
              </a:rPr>
              <a:t>during </a:t>
            </a:r>
            <a:r>
              <a:rPr sz="2800" spc="-5" dirty="0">
                <a:latin typeface="Times New Roman"/>
                <a:cs typeface="Times New Roman"/>
              </a:rPr>
              <a:t>export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phase</a:t>
            </a:r>
            <a:endParaRPr sz="2800">
              <a:latin typeface="Times New Roman"/>
              <a:cs typeface="Times New Roman"/>
            </a:endParaRPr>
          </a:p>
          <a:p>
            <a:pPr marL="615950" indent="-603885">
              <a:lnSpc>
                <a:spcPct val="100000"/>
              </a:lnSpc>
              <a:spcBef>
                <a:spcPts val="1695"/>
              </a:spcBef>
              <a:buAutoNum type="arabicPeriod"/>
              <a:tabLst>
                <a:tab pos="615950" algn="l"/>
                <a:tab pos="616585" algn="l"/>
              </a:tabLst>
            </a:pPr>
            <a:r>
              <a:rPr sz="2800" spc="-5" dirty="0">
                <a:latin typeface="Times New Roman"/>
                <a:cs typeface="Times New Roman"/>
              </a:rPr>
              <a:t>mature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65903" y="2485644"/>
            <a:ext cx="7516495" cy="4093845"/>
          </a:xfrm>
          <a:custGeom>
            <a:avLst/>
            <a:gdLst/>
            <a:ahLst/>
            <a:cxnLst/>
            <a:rect l="l" t="t" r="r" b="b"/>
            <a:pathLst>
              <a:path w="7516495" h="4093845">
                <a:moveTo>
                  <a:pt x="7516368" y="0"/>
                </a:moveTo>
                <a:lnTo>
                  <a:pt x="0" y="0"/>
                </a:lnTo>
                <a:lnTo>
                  <a:pt x="0" y="4093464"/>
                </a:lnTo>
                <a:lnTo>
                  <a:pt x="7516368" y="4093464"/>
                </a:lnTo>
                <a:lnTo>
                  <a:pt x="7516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  <a:tabLst>
                <a:tab pos="1335405" algn="l"/>
              </a:tabLst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Sinks</a:t>
            </a:r>
            <a:r>
              <a:rPr dirty="0"/>
              <a:t>:	</a:t>
            </a:r>
            <a:r>
              <a:rPr spc="-5" dirty="0"/>
              <a:t>Any </a:t>
            </a:r>
            <a:r>
              <a:rPr b="1" spc="-5" dirty="0">
                <a:latin typeface="Times New Roman"/>
                <a:cs typeface="Times New Roman"/>
              </a:rPr>
              <a:t>non-photosynthetic organ </a:t>
            </a:r>
            <a:r>
              <a:rPr spc="-5" dirty="0"/>
              <a:t>that does  </a:t>
            </a:r>
            <a:r>
              <a:rPr dirty="0"/>
              <a:t>not </a:t>
            </a:r>
            <a:r>
              <a:rPr spc="-5" dirty="0"/>
              <a:t>produce enough photosynthetic products to  </a:t>
            </a:r>
            <a:r>
              <a:rPr dirty="0"/>
              <a:t>support </a:t>
            </a:r>
            <a:r>
              <a:rPr spc="-5" dirty="0"/>
              <a:t>their own growth and</a:t>
            </a:r>
            <a:r>
              <a:rPr spc="-30" dirty="0"/>
              <a:t> </a:t>
            </a:r>
            <a:r>
              <a:rPr spc="-5" dirty="0"/>
              <a:t>development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5914" y="3908831"/>
            <a:ext cx="4342765" cy="19462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Apical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regions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Immature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fruits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Developing </a:t>
            </a:r>
            <a:r>
              <a:rPr sz="2800" dirty="0">
                <a:latin typeface="Times New Roman"/>
                <a:cs typeface="Times New Roman"/>
              </a:rPr>
              <a:t>storage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195" y="2275332"/>
            <a:ext cx="3668395" cy="2624455"/>
          </a:xfrm>
          <a:prstGeom prst="rect">
            <a:avLst/>
          </a:prstGeom>
          <a:solidFill>
            <a:srgbClr val="F81B0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200">
              <a:latin typeface="Times New Roman"/>
              <a:cs typeface="Times New Roman"/>
            </a:endParaRPr>
          </a:p>
          <a:p>
            <a:pPr marL="646430" marR="623570" indent="177800">
              <a:lnSpc>
                <a:spcPts val="4079"/>
              </a:lnSpc>
            </a:pPr>
            <a:r>
              <a:rPr sz="4000" b="0" spc="-200" dirty="0">
                <a:solidFill>
                  <a:srgbClr val="92D050"/>
                </a:solidFill>
                <a:latin typeface="Calibri Light"/>
                <a:cs typeface="Calibri Light"/>
              </a:rPr>
              <a:t>Pathway </a:t>
            </a:r>
            <a:r>
              <a:rPr sz="4000" b="0" spc="-90" dirty="0">
                <a:solidFill>
                  <a:srgbClr val="92D050"/>
                </a:solidFill>
                <a:latin typeface="Calibri Light"/>
                <a:cs typeface="Calibri Light"/>
              </a:rPr>
              <a:t>of  </a:t>
            </a:r>
            <a:r>
              <a:rPr sz="4000" b="0" spc="-170" dirty="0">
                <a:solidFill>
                  <a:srgbClr val="92D050"/>
                </a:solidFill>
                <a:latin typeface="Calibri Light"/>
                <a:cs typeface="Calibri Light"/>
              </a:rPr>
              <a:t>t</a:t>
            </a:r>
            <a:r>
              <a:rPr sz="4000" b="0" spc="-245" dirty="0">
                <a:solidFill>
                  <a:srgbClr val="92D050"/>
                </a:solidFill>
                <a:latin typeface="Calibri Light"/>
                <a:cs typeface="Calibri Light"/>
              </a:rPr>
              <a:t>r</a:t>
            </a:r>
            <a:r>
              <a:rPr sz="4000" b="0" spc="-185" dirty="0">
                <a:solidFill>
                  <a:srgbClr val="92D050"/>
                </a:solidFill>
                <a:latin typeface="Calibri Light"/>
                <a:cs typeface="Calibri Light"/>
              </a:rPr>
              <a:t>a</a:t>
            </a:r>
            <a:r>
              <a:rPr sz="4000" b="0" spc="-200" dirty="0">
                <a:solidFill>
                  <a:srgbClr val="92D050"/>
                </a:solidFill>
                <a:latin typeface="Calibri Light"/>
                <a:cs typeface="Calibri Light"/>
              </a:rPr>
              <a:t>n</a:t>
            </a:r>
            <a:r>
              <a:rPr sz="4000" b="0" spc="-185" dirty="0">
                <a:solidFill>
                  <a:srgbClr val="92D050"/>
                </a:solidFill>
                <a:latin typeface="Calibri Light"/>
                <a:cs typeface="Calibri Light"/>
              </a:rPr>
              <a:t>s</a:t>
            </a:r>
            <a:r>
              <a:rPr sz="4000" b="0" spc="-170" dirty="0">
                <a:solidFill>
                  <a:srgbClr val="92D050"/>
                </a:solidFill>
                <a:latin typeface="Calibri Light"/>
                <a:cs typeface="Calibri Light"/>
              </a:rPr>
              <a:t>l</a:t>
            </a:r>
            <a:r>
              <a:rPr sz="4000" b="0" spc="-185" dirty="0">
                <a:solidFill>
                  <a:srgbClr val="92D050"/>
                </a:solidFill>
                <a:latin typeface="Calibri Light"/>
                <a:cs typeface="Calibri Light"/>
              </a:rPr>
              <a:t>o</a:t>
            </a:r>
            <a:r>
              <a:rPr sz="4000" b="0" spc="-229" dirty="0">
                <a:solidFill>
                  <a:srgbClr val="92D050"/>
                </a:solidFill>
                <a:latin typeface="Calibri Light"/>
                <a:cs typeface="Calibri Light"/>
              </a:rPr>
              <a:t>c</a:t>
            </a:r>
            <a:r>
              <a:rPr sz="4000" b="0" spc="-220" dirty="0">
                <a:solidFill>
                  <a:srgbClr val="92D050"/>
                </a:solidFill>
                <a:latin typeface="Calibri Light"/>
                <a:cs typeface="Calibri Light"/>
              </a:rPr>
              <a:t>a</a:t>
            </a:r>
            <a:r>
              <a:rPr sz="4000" b="0" spc="-180" dirty="0">
                <a:solidFill>
                  <a:srgbClr val="92D050"/>
                </a:solidFill>
                <a:latin typeface="Calibri Light"/>
                <a:cs typeface="Calibri Light"/>
              </a:rPr>
              <a:t>ti</a:t>
            </a:r>
            <a:r>
              <a:rPr sz="4000" b="0" spc="-195" dirty="0">
                <a:solidFill>
                  <a:srgbClr val="92D050"/>
                </a:solidFill>
                <a:latin typeface="Calibri Light"/>
                <a:cs typeface="Calibri Light"/>
              </a:rPr>
              <a:t>o</a:t>
            </a:r>
            <a:r>
              <a:rPr sz="4000" b="0" spc="-5" dirty="0">
                <a:solidFill>
                  <a:srgbClr val="92D050"/>
                </a:solidFill>
                <a:latin typeface="Calibri Light"/>
                <a:cs typeface="Calibri Light"/>
              </a:rPr>
              <a:t>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7855" y="1767948"/>
            <a:ext cx="5830570" cy="273367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30"/>
              </a:spcBef>
              <a:buClr>
                <a:srgbClr val="F81B01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i="1" dirty="0">
                <a:solidFill>
                  <a:srgbClr val="660066"/>
                </a:solidFill>
                <a:latin typeface="Comic Sans MS"/>
                <a:cs typeface="Comic Sans MS"/>
              </a:rPr>
              <a:t>Pathway of</a:t>
            </a:r>
            <a:r>
              <a:rPr sz="2400" b="1" i="1" spc="-30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660066"/>
                </a:solidFill>
                <a:latin typeface="Comic Sans MS"/>
                <a:cs typeface="Comic Sans MS"/>
              </a:rPr>
              <a:t>translocation</a:t>
            </a:r>
            <a:r>
              <a:rPr sz="2400" spc="-5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698500" marR="502920" lvl="1" indent="-228600">
              <a:lnSpc>
                <a:spcPct val="120000"/>
              </a:lnSpc>
              <a:spcBef>
                <a:spcPts val="570"/>
              </a:spcBef>
              <a:buClr>
                <a:srgbClr val="F81B01"/>
              </a:buClr>
              <a:buSzPct val="110000"/>
              <a:buFont typeface="Wingdings"/>
              <a:buChar char=""/>
              <a:tabLst>
                <a:tab pos="698500" algn="l"/>
              </a:tabLst>
            </a:pPr>
            <a:r>
              <a:rPr sz="2000" spc="-5" dirty="0">
                <a:latin typeface="Comic Sans MS"/>
                <a:cs typeface="Comic Sans MS"/>
              </a:rPr>
              <a:t>Sugars and </a:t>
            </a:r>
            <a:r>
              <a:rPr sz="2000" dirty="0">
                <a:latin typeface="Comic Sans MS"/>
                <a:cs typeface="Comic Sans MS"/>
              </a:rPr>
              <a:t>other </a:t>
            </a:r>
            <a:r>
              <a:rPr sz="2000" spc="-5" dirty="0">
                <a:latin typeface="Comic Sans MS"/>
                <a:cs typeface="Comic Sans MS"/>
              </a:rPr>
              <a:t>organic materials are  </a:t>
            </a:r>
            <a:r>
              <a:rPr sz="2000" dirty="0">
                <a:latin typeface="Comic Sans MS"/>
                <a:cs typeface="Comic Sans MS"/>
              </a:rPr>
              <a:t>conducted </a:t>
            </a:r>
            <a:r>
              <a:rPr sz="2000" spc="-5" dirty="0">
                <a:latin typeface="Comic Sans MS"/>
                <a:cs typeface="Comic Sans MS"/>
              </a:rPr>
              <a:t>throughout the plant in the  </a:t>
            </a:r>
            <a:r>
              <a:rPr sz="2000" dirty="0">
                <a:latin typeface="Comic Sans MS"/>
                <a:cs typeface="Comic Sans MS"/>
              </a:rPr>
              <a:t>phloem </a:t>
            </a:r>
            <a:r>
              <a:rPr sz="2000" spc="-5" dirty="0">
                <a:latin typeface="Comic Sans MS"/>
                <a:cs typeface="Comic Sans MS"/>
              </a:rPr>
              <a:t>by means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sieve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elements</a:t>
            </a:r>
            <a:endParaRPr sz="2000">
              <a:latin typeface="Comic Sans MS"/>
              <a:cs typeface="Comic Sans MS"/>
            </a:endParaRPr>
          </a:p>
          <a:p>
            <a:pPr marL="1155700" marR="5080" lvl="2" indent="-229235">
              <a:lnSpc>
                <a:spcPct val="120000"/>
              </a:lnSpc>
              <a:spcBef>
                <a:spcPts val="520"/>
              </a:spcBef>
              <a:buClr>
                <a:srgbClr val="F81B01"/>
              </a:buClr>
              <a:buSzPct val="108333"/>
              <a:buFont typeface="Wingdings"/>
              <a:buChar char=""/>
              <a:tabLst>
                <a:tab pos="1156335" algn="l"/>
              </a:tabLst>
            </a:pP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Sieve elements </a:t>
            </a:r>
            <a:r>
              <a:rPr sz="1800" b="1" i="1" spc="-10" dirty="0">
                <a:solidFill>
                  <a:srgbClr val="FF0000"/>
                </a:solidFill>
                <a:latin typeface="Comic Sans MS"/>
                <a:cs typeface="Comic Sans MS"/>
              </a:rPr>
              <a:t>display </a:t>
            </a:r>
            <a:r>
              <a:rPr sz="1800" b="1" i="1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variety </a:t>
            </a:r>
            <a:r>
              <a:rPr sz="1800" b="1" i="1" dirty="0">
                <a:solidFill>
                  <a:srgbClr val="FF0000"/>
                </a:solidFill>
                <a:latin typeface="Comic Sans MS"/>
                <a:cs typeface="Comic Sans MS"/>
              </a:rPr>
              <a:t>of  structural </a:t>
            </a: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adaptations that </a:t>
            </a:r>
            <a:r>
              <a:rPr sz="1800" b="1" i="1" dirty="0">
                <a:solidFill>
                  <a:srgbClr val="FF0000"/>
                </a:solidFill>
                <a:latin typeface="Comic Sans MS"/>
                <a:cs typeface="Comic Sans MS"/>
              </a:rPr>
              <a:t>make the </a:t>
            </a: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well  </a:t>
            </a:r>
            <a:r>
              <a:rPr sz="1800" b="1" i="1" dirty="0">
                <a:solidFill>
                  <a:srgbClr val="FF0000"/>
                </a:solidFill>
                <a:latin typeface="Comic Sans MS"/>
                <a:cs typeface="Comic Sans MS"/>
              </a:rPr>
              <a:t>suited </a:t>
            </a: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for</a:t>
            </a:r>
            <a:r>
              <a:rPr sz="180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transport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" y="0"/>
            <a:ext cx="12198096" cy="6871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3351" y="1187196"/>
            <a:ext cx="8844280" cy="715010"/>
          </a:xfrm>
          <a:custGeom>
            <a:avLst/>
            <a:gdLst/>
            <a:ahLst/>
            <a:cxnLst/>
            <a:rect l="l" t="t" r="r" b="b"/>
            <a:pathLst>
              <a:path w="8844280" h="715010">
                <a:moveTo>
                  <a:pt x="8843772" y="0"/>
                </a:moveTo>
                <a:lnTo>
                  <a:pt x="0" y="0"/>
                </a:lnTo>
                <a:lnTo>
                  <a:pt x="0" y="714755"/>
                </a:lnTo>
                <a:lnTo>
                  <a:pt x="8843772" y="714755"/>
                </a:lnTo>
                <a:lnTo>
                  <a:pt x="8843772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1784" y="5312664"/>
            <a:ext cx="408940" cy="352425"/>
          </a:xfrm>
          <a:custGeom>
            <a:avLst/>
            <a:gdLst/>
            <a:ahLst/>
            <a:cxnLst/>
            <a:rect l="l" t="t" r="r" b="b"/>
            <a:pathLst>
              <a:path w="408939" h="352425">
                <a:moveTo>
                  <a:pt x="408431" y="0"/>
                </a:moveTo>
                <a:lnTo>
                  <a:pt x="0" y="0"/>
                </a:lnTo>
                <a:lnTo>
                  <a:pt x="204215" y="352044"/>
                </a:lnTo>
                <a:lnTo>
                  <a:pt x="408431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8779" y="1991867"/>
            <a:ext cx="8846820" cy="3321050"/>
          </a:xfrm>
          <a:custGeom>
            <a:avLst/>
            <a:gdLst/>
            <a:ahLst/>
            <a:cxnLst/>
            <a:rect l="l" t="t" r="r" b="b"/>
            <a:pathLst>
              <a:path w="8846820" h="3321050">
                <a:moveTo>
                  <a:pt x="8846820" y="0"/>
                </a:moveTo>
                <a:lnTo>
                  <a:pt x="0" y="0"/>
                </a:lnTo>
                <a:lnTo>
                  <a:pt x="0" y="3320796"/>
                </a:lnTo>
                <a:lnTo>
                  <a:pt x="8846820" y="3320796"/>
                </a:lnTo>
                <a:lnTo>
                  <a:pt x="8846820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5488" y="2867101"/>
            <a:ext cx="61956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85" dirty="0">
                <a:solidFill>
                  <a:srgbClr val="92D050"/>
                </a:solidFill>
                <a:latin typeface="Calibri Light"/>
                <a:cs typeface="Calibri Light"/>
              </a:rPr>
              <a:t>Materials</a:t>
            </a:r>
            <a:r>
              <a:rPr sz="6000" b="0" spc="-465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sz="6000" b="0" spc="-195" dirty="0">
                <a:solidFill>
                  <a:srgbClr val="92D050"/>
                </a:solidFill>
                <a:latin typeface="Calibri Light"/>
                <a:cs typeface="Calibri Light"/>
              </a:rPr>
              <a:t>transported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429510"/>
            <a:ext cx="7239000" cy="542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The phloem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is the vascular system for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moving 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(translocating) 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sugars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produced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photosynthesis and</a:t>
            </a:r>
            <a:r>
              <a:rPr sz="2400" b="0" spc="-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other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substances throughout the</a:t>
            </a:r>
            <a:r>
              <a:rPr sz="2400" b="0" spc="-4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plant.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6615" y="1634743"/>
            <a:ext cx="5692140" cy="3230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2840" marR="5080" indent="-1120775">
              <a:lnSpc>
                <a:spcPct val="100000"/>
              </a:lnSpc>
              <a:spcBef>
                <a:spcPts val="95"/>
              </a:spcBef>
            </a:pPr>
            <a:r>
              <a:rPr sz="6100" spc="-5" dirty="0"/>
              <a:t>The </a:t>
            </a:r>
            <a:r>
              <a:rPr sz="6100" spc="-10" dirty="0"/>
              <a:t>mechanism  </a:t>
            </a:r>
            <a:r>
              <a:rPr sz="6100" spc="-5" dirty="0"/>
              <a:t>of phloem  </a:t>
            </a:r>
            <a:r>
              <a:rPr sz="6100" spc="-10" dirty="0"/>
              <a:t>transport</a:t>
            </a:r>
            <a:endParaRPr sz="6100"/>
          </a:p>
          <a:p>
            <a:pPr marL="635" algn="ctr">
              <a:lnSpc>
                <a:spcPct val="100000"/>
              </a:lnSpc>
              <a:spcBef>
                <a:spcPts val="1235"/>
              </a:spcBef>
            </a:pPr>
            <a:r>
              <a:rPr sz="1700" dirty="0"/>
              <a:t>The Pressure-Flow</a:t>
            </a:r>
            <a:r>
              <a:rPr sz="1700" spc="-50" dirty="0"/>
              <a:t> </a:t>
            </a:r>
            <a:r>
              <a:rPr sz="1700" spc="-5" dirty="0"/>
              <a:t>Model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6852" y="9144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59"/>
                </a:moveTo>
                <a:lnTo>
                  <a:pt x="1494052" y="532873"/>
                </a:lnTo>
                <a:lnTo>
                  <a:pt x="1448469" y="509952"/>
                </a:lnTo>
                <a:lnTo>
                  <a:pt x="1402509" y="487488"/>
                </a:lnTo>
                <a:lnTo>
                  <a:pt x="1356195" y="465474"/>
                </a:lnTo>
                <a:lnTo>
                  <a:pt x="1309547" y="443903"/>
                </a:lnTo>
                <a:lnTo>
                  <a:pt x="1262585" y="422765"/>
                </a:lnTo>
                <a:lnTo>
                  <a:pt x="1215331" y="402054"/>
                </a:lnTo>
                <a:lnTo>
                  <a:pt x="1167806" y="381761"/>
                </a:lnTo>
                <a:lnTo>
                  <a:pt x="1120030" y="361880"/>
                </a:lnTo>
                <a:lnTo>
                  <a:pt x="1072025" y="342401"/>
                </a:lnTo>
                <a:lnTo>
                  <a:pt x="1023810" y="323317"/>
                </a:lnTo>
                <a:lnTo>
                  <a:pt x="975408" y="304621"/>
                </a:lnTo>
                <a:lnTo>
                  <a:pt x="926838" y="286304"/>
                </a:lnTo>
                <a:lnTo>
                  <a:pt x="878122" y="268359"/>
                </a:lnTo>
                <a:lnTo>
                  <a:pt x="829281" y="250778"/>
                </a:lnTo>
                <a:lnTo>
                  <a:pt x="780335" y="233552"/>
                </a:lnTo>
                <a:lnTo>
                  <a:pt x="731306" y="216676"/>
                </a:lnTo>
                <a:lnTo>
                  <a:pt x="682213" y="200139"/>
                </a:lnTo>
                <a:lnTo>
                  <a:pt x="633079" y="183935"/>
                </a:lnTo>
                <a:lnTo>
                  <a:pt x="583923" y="168056"/>
                </a:lnTo>
                <a:lnTo>
                  <a:pt x="534767" y="152494"/>
                </a:lnTo>
                <a:lnTo>
                  <a:pt x="485632" y="137241"/>
                </a:lnTo>
                <a:lnTo>
                  <a:pt x="436538" y="122290"/>
                </a:lnTo>
                <a:lnTo>
                  <a:pt x="387506" y="107632"/>
                </a:lnTo>
                <a:lnTo>
                  <a:pt x="338558" y="93260"/>
                </a:lnTo>
                <a:lnTo>
                  <a:pt x="289713" y="79166"/>
                </a:lnTo>
                <a:lnTo>
                  <a:pt x="240994" y="65342"/>
                </a:lnTo>
                <a:lnTo>
                  <a:pt x="192420" y="51780"/>
                </a:lnTo>
                <a:lnTo>
                  <a:pt x="144013" y="38473"/>
                </a:lnTo>
                <a:lnTo>
                  <a:pt x="95793" y="25412"/>
                </a:lnTo>
                <a:lnTo>
                  <a:pt x="47782" y="1259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47376" y="5013959"/>
            <a:ext cx="1918970" cy="1830705"/>
          </a:xfrm>
          <a:custGeom>
            <a:avLst/>
            <a:gdLst/>
            <a:ahLst/>
            <a:cxnLst/>
            <a:rect l="l" t="t" r="r" b="b"/>
            <a:pathLst>
              <a:path w="1918970" h="1830704">
                <a:moveTo>
                  <a:pt x="0" y="1830323"/>
                </a:moveTo>
                <a:lnTo>
                  <a:pt x="39967" y="1799241"/>
                </a:lnTo>
                <a:lnTo>
                  <a:pt x="79858" y="1767980"/>
                </a:lnTo>
                <a:lnTo>
                  <a:pt x="119670" y="1736542"/>
                </a:lnTo>
                <a:lnTo>
                  <a:pt x="159401" y="1704928"/>
                </a:lnTo>
                <a:lnTo>
                  <a:pt x="199047" y="1673138"/>
                </a:lnTo>
                <a:lnTo>
                  <a:pt x="238606" y="1641175"/>
                </a:lnTo>
                <a:lnTo>
                  <a:pt x="278075" y="1609037"/>
                </a:lnTo>
                <a:lnTo>
                  <a:pt x="317452" y="1576728"/>
                </a:lnTo>
                <a:lnTo>
                  <a:pt x="356734" y="1544248"/>
                </a:lnTo>
                <a:lnTo>
                  <a:pt x="395919" y="1511597"/>
                </a:lnTo>
                <a:lnTo>
                  <a:pt x="435003" y="1478777"/>
                </a:lnTo>
                <a:lnTo>
                  <a:pt x="473985" y="1445789"/>
                </a:lnTo>
                <a:lnTo>
                  <a:pt x="512861" y="1412633"/>
                </a:lnTo>
                <a:lnTo>
                  <a:pt x="551629" y="1379312"/>
                </a:lnTo>
                <a:lnTo>
                  <a:pt x="590287" y="1345825"/>
                </a:lnTo>
                <a:lnTo>
                  <a:pt x="628831" y="1312174"/>
                </a:lnTo>
                <a:lnTo>
                  <a:pt x="667259" y="1278360"/>
                </a:lnTo>
                <a:lnTo>
                  <a:pt x="705569" y="1244385"/>
                </a:lnTo>
                <a:lnTo>
                  <a:pt x="743757" y="1210247"/>
                </a:lnTo>
                <a:lnTo>
                  <a:pt x="781821" y="1175950"/>
                </a:lnTo>
                <a:lnTo>
                  <a:pt x="819759" y="1141494"/>
                </a:lnTo>
                <a:lnTo>
                  <a:pt x="857568" y="1106880"/>
                </a:lnTo>
                <a:lnTo>
                  <a:pt x="895245" y="1072109"/>
                </a:lnTo>
                <a:lnTo>
                  <a:pt x="932787" y="1037182"/>
                </a:lnTo>
                <a:lnTo>
                  <a:pt x="970193" y="1002099"/>
                </a:lnTo>
                <a:lnTo>
                  <a:pt x="1007459" y="966863"/>
                </a:lnTo>
                <a:lnTo>
                  <a:pt x="1044582" y="931474"/>
                </a:lnTo>
                <a:lnTo>
                  <a:pt x="1081561" y="895933"/>
                </a:lnTo>
                <a:lnTo>
                  <a:pt x="1118392" y="860241"/>
                </a:lnTo>
                <a:lnTo>
                  <a:pt x="1155073" y="824399"/>
                </a:lnTo>
                <a:lnTo>
                  <a:pt x="1191601" y="788408"/>
                </a:lnTo>
                <a:lnTo>
                  <a:pt x="1227973" y="752269"/>
                </a:lnTo>
                <a:lnTo>
                  <a:pt x="1264187" y="715984"/>
                </a:lnTo>
                <a:lnTo>
                  <a:pt x="1300241" y="679552"/>
                </a:lnTo>
                <a:lnTo>
                  <a:pt x="1336131" y="642976"/>
                </a:lnTo>
                <a:lnTo>
                  <a:pt x="1371855" y="606256"/>
                </a:lnTo>
                <a:lnTo>
                  <a:pt x="1407411" y="569393"/>
                </a:lnTo>
                <a:lnTo>
                  <a:pt x="1442795" y="532388"/>
                </a:lnTo>
                <a:lnTo>
                  <a:pt x="1478006" y="495242"/>
                </a:lnTo>
                <a:lnTo>
                  <a:pt x="1513039" y="457957"/>
                </a:lnTo>
                <a:lnTo>
                  <a:pt x="1547894" y="420533"/>
                </a:lnTo>
                <a:lnTo>
                  <a:pt x="1582567" y="382971"/>
                </a:lnTo>
                <a:lnTo>
                  <a:pt x="1617055" y="345272"/>
                </a:lnTo>
                <a:lnTo>
                  <a:pt x="1651357" y="307438"/>
                </a:lnTo>
                <a:lnTo>
                  <a:pt x="1685468" y="269469"/>
                </a:lnTo>
                <a:lnTo>
                  <a:pt x="1719387" y="231366"/>
                </a:lnTo>
                <a:lnTo>
                  <a:pt x="1753111" y="193131"/>
                </a:lnTo>
                <a:lnTo>
                  <a:pt x="1786638" y="154764"/>
                </a:lnTo>
                <a:lnTo>
                  <a:pt x="1819964" y="116266"/>
                </a:lnTo>
                <a:lnTo>
                  <a:pt x="1853088" y="77639"/>
                </a:lnTo>
                <a:lnTo>
                  <a:pt x="1886006" y="38883"/>
                </a:lnTo>
                <a:lnTo>
                  <a:pt x="19187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2923" y="9144"/>
            <a:ext cx="963294" cy="367665"/>
          </a:xfrm>
          <a:custGeom>
            <a:avLst/>
            <a:gdLst/>
            <a:ahLst/>
            <a:cxnLst/>
            <a:rect l="l" t="t" r="r" b="b"/>
            <a:pathLst>
              <a:path w="963295" h="367665">
                <a:moveTo>
                  <a:pt x="963168" y="367283"/>
                </a:moveTo>
                <a:lnTo>
                  <a:pt x="916739" y="345322"/>
                </a:lnTo>
                <a:lnTo>
                  <a:pt x="869978" y="323783"/>
                </a:lnTo>
                <a:lnTo>
                  <a:pt x="822909" y="302658"/>
                </a:lnTo>
                <a:lnTo>
                  <a:pt x="775557" y="281939"/>
                </a:lnTo>
                <a:lnTo>
                  <a:pt x="727948" y="261621"/>
                </a:lnTo>
                <a:lnTo>
                  <a:pt x="680106" y="241696"/>
                </a:lnTo>
                <a:lnTo>
                  <a:pt x="632057" y="222157"/>
                </a:lnTo>
                <a:lnTo>
                  <a:pt x="583826" y="202996"/>
                </a:lnTo>
                <a:lnTo>
                  <a:pt x="535437" y="184207"/>
                </a:lnTo>
                <a:lnTo>
                  <a:pt x="486918" y="165782"/>
                </a:lnTo>
                <a:lnTo>
                  <a:pt x="438291" y="147714"/>
                </a:lnTo>
                <a:lnTo>
                  <a:pt x="389583" y="129997"/>
                </a:lnTo>
                <a:lnTo>
                  <a:pt x="340818" y="112622"/>
                </a:lnTo>
                <a:lnTo>
                  <a:pt x="292022" y="95583"/>
                </a:lnTo>
                <a:lnTo>
                  <a:pt x="243220" y="78872"/>
                </a:lnTo>
                <a:lnTo>
                  <a:pt x="194438" y="62483"/>
                </a:lnTo>
                <a:lnTo>
                  <a:pt x="145699" y="46409"/>
                </a:lnTo>
                <a:lnTo>
                  <a:pt x="97030" y="30641"/>
                </a:lnTo>
                <a:lnTo>
                  <a:pt x="48455" y="1517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4264" y="5274564"/>
            <a:ext cx="1667510" cy="1579245"/>
          </a:xfrm>
          <a:custGeom>
            <a:avLst/>
            <a:gdLst/>
            <a:ahLst/>
            <a:cxnLst/>
            <a:rect l="l" t="t" r="r" b="b"/>
            <a:pathLst>
              <a:path w="1667509" h="1579245">
                <a:moveTo>
                  <a:pt x="0" y="1578863"/>
                </a:moveTo>
                <a:lnTo>
                  <a:pt x="39546" y="1547081"/>
                </a:lnTo>
                <a:lnTo>
                  <a:pt x="79018" y="1515145"/>
                </a:lnTo>
                <a:lnTo>
                  <a:pt x="118415" y="1483054"/>
                </a:lnTo>
                <a:lnTo>
                  <a:pt x="157733" y="1450809"/>
                </a:lnTo>
                <a:lnTo>
                  <a:pt x="196970" y="1418411"/>
                </a:lnTo>
                <a:lnTo>
                  <a:pt x="236122" y="1385859"/>
                </a:lnTo>
                <a:lnTo>
                  <a:pt x="275187" y="1353154"/>
                </a:lnTo>
                <a:lnTo>
                  <a:pt x="314161" y="1320296"/>
                </a:lnTo>
                <a:lnTo>
                  <a:pt x="353043" y="1287285"/>
                </a:lnTo>
                <a:lnTo>
                  <a:pt x="391830" y="1254123"/>
                </a:lnTo>
                <a:lnTo>
                  <a:pt x="430517" y="1220808"/>
                </a:lnTo>
                <a:lnTo>
                  <a:pt x="469104" y="1187342"/>
                </a:lnTo>
                <a:lnTo>
                  <a:pt x="507586" y="1153725"/>
                </a:lnTo>
                <a:lnTo>
                  <a:pt x="545962" y="1119957"/>
                </a:lnTo>
                <a:lnTo>
                  <a:pt x="584228" y="1086038"/>
                </a:lnTo>
                <a:lnTo>
                  <a:pt x="622381" y="1051969"/>
                </a:lnTo>
                <a:lnTo>
                  <a:pt x="660419" y="1017750"/>
                </a:lnTo>
                <a:lnTo>
                  <a:pt x="698339" y="983382"/>
                </a:lnTo>
                <a:lnTo>
                  <a:pt x="736138" y="948864"/>
                </a:lnTo>
                <a:lnTo>
                  <a:pt x="773813" y="914197"/>
                </a:lnTo>
                <a:lnTo>
                  <a:pt x="811362" y="879381"/>
                </a:lnTo>
                <a:lnTo>
                  <a:pt x="848781" y="844417"/>
                </a:lnTo>
                <a:lnTo>
                  <a:pt x="886068" y="809304"/>
                </a:lnTo>
                <a:lnTo>
                  <a:pt x="923220" y="774044"/>
                </a:lnTo>
                <a:lnTo>
                  <a:pt x="960234" y="738637"/>
                </a:lnTo>
                <a:lnTo>
                  <a:pt x="997108" y="703082"/>
                </a:lnTo>
                <a:lnTo>
                  <a:pt x="1033838" y="667380"/>
                </a:lnTo>
                <a:lnTo>
                  <a:pt x="1070422" y="631532"/>
                </a:lnTo>
                <a:lnTo>
                  <a:pt x="1106857" y="595538"/>
                </a:lnTo>
                <a:lnTo>
                  <a:pt x="1143141" y="559398"/>
                </a:lnTo>
                <a:lnTo>
                  <a:pt x="1179269" y="523112"/>
                </a:lnTo>
                <a:lnTo>
                  <a:pt x="1215240" y="486681"/>
                </a:lnTo>
                <a:lnTo>
                  <a:pt x="1251051" y="450105"/>
                </a:lnTo>
                <a:lnTo>
                  <a:pt x="1286699" y="413384"/>
                </a:lnTo>
                <a:lnTo>
                  <a:pt x="1322180" y="376519"/>
                </a:lnTo>
                <a:lnTo>
                  <a:pt x="1357493" y="339510"/>
                </a:lnTo>
                <a:lnTo>
                  <a:pt x="1392635" y="302357"/>
                </a:lnTo>
                <a:lnTo>
                  <a:pt x="1427602" y="265061"/>
                </a:lnTo>
                <a:lnTo>
                  <a:pt x="1462392" y="227622"/>
                </a:lnTo>
                <a:lnTo>
                  <a:pt x="1497002" y="190040"/>
                </a:lnTo>
                <a:lnTo>
                  <a:pt x="1531430" y="152316"/>
                </a:lnTo>
                <a:lnTo>
                  <a:pt x="1565672" y="114449"/>
                </a:lnTo>
                <a:lnTo>
                  <a:pt x="1599725" y="76441"/>
                </a:lnTo>
                <a:lnTo>
                  <a:pt x="1633587" y="38291"/>
                </a:lnTo>
                <a:lnTo>
                  <a:pt x="1667255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01628" y="9144"/>
            <a:ext cx="664845" cy="257810"/>
          </a:xfrm>
          <a:custGeom>
            <a:avLst/>
            <a:gdLst/>
            <a:ahLst/>
            <a:cxnLst/>
            <a:rect l="l" t="t" r="r" b="b"/>
            <a:pathLst>
              <a:path w="664845" h="257810">
                <a:moveTo>
                  <a:pt x="664464" y="257555"/>
                </a:moveTo>
                <a:lnTo>
                  <a:pt x="618547" y="237263"/>
                </a:lnTo>
                <a:lnTo>
                  <a:pt x="572353" y="217263"/>
                </a:lnTo>
                <a:lnTo>
                  <a:pt x="525891" y="197554"/>
                </a:lnTo>
                <a:lnTo>
                  <a:pt x="479171" y="178136"/>
                </a:lnTo>
                <a:lnTo>
                  <a:pt x="432203" y="159011"/>
                </a:lnTo>
                <a:lnTo>
                  <a:pt x="384998" y="140176"/>
                </a:lnTo>
                <a:lnTo>
                  <a:pt x="337565" y="121634"/>
                </a:lnTo>
                <a:lnTo>
                  <a:pt x="289915" y="103383"/>
                </a:lnTo>
                <a:lnTo>
                  <a:pt x="242057" y="85423"/>
                </a:lnTo>
                <a:lnTo>
                  <a:pt x="194001" y="67755"/>
                </a:lnTo>
                <a:lnTo>
                  <a:pt x="145757" y="50379"/>
                </a:lnTo>
                <a:lnTo>
                  <a:pt x="97336" y="33294"/>
                </a:lnTo>
                <a:lnTo>
                  <a:pt x="48746" y="1650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0568" y="5408676"/>
            <a:ext cx="1525905" cy="1435735"/>
          </a:xfrm>
          <a:custGeom>
            <a:avLst/>
            <a:gdLst/>
            <a:ahLst/>
            <a:cxnLst/>
            <a:rect l="l" t="t" r="r" b="b"/>
            <a:pathLst>
              <a:path w="1525904" h="1435734">
                <a:moveTo>
                  <a:pt x="0" y="1435608"/>
                </a:moveTo>
                <a:lnTo>
                  <a:pt x="39599" y="1403531"/>
                </a:lnTo>
                <a:lnTo>
                  <a:pt x="79112" y="1371302"/>
                </a:lnTo>
                <a:lnTo>
                  <a:pt x="118535" y="1338921"/>
                </a:lnTo>
                <a:lnTo>
                  <a:pt x="157865" y="1306389"/>
                </a:lnTo>
                <a:lnTo>
                  <a:pt x="197101" y="1273706"/>
                </a:lnTo>
                <a:lnTo>
                  <a:pt x="236240" y="1240872"/>
                </a:lnTo>
                <a:lnTo>
                  <a:pt x="275279" y="1207888"/>
                </a:lnTo>
                <a:lnTo>
                  <a:pt x="314215" y="1174754"/>
                </a:lnTo>
                <a:lnTo>
                  <a:pt x="353047" y="1141470"/>
                </a:lnTo>
                <a:lnTo>
                  <a:pt x="391772" y="1108038"/>
                </a:lnTo>
                <a:lnTo>
                  <a:pt x="430388" y="1074457"/>
                </a:lnTo>
                <a:lnTo>
                  <a:pt x="468891" y="1040728"/>
                </a:lnTo>
                <a:lnTo>
                  <a:pt x="507279" y="1006851"/>
                </a:lnTo>
                <a:lnTo>
                  <a:pt x="545551" y="972827"/>
                </a:lnTo>
                <a:lnTo>
                  <a:pt x="583703" y="938656"/>
                </a:lnTo>
                <a:lnTo>
                  <a:pt x="621732" y="904338"/>
                </a:lnTo>
                <a:lnTo>
                  <a:pt x="659638" y="869875"/>
                </a:lnTo>
                <a:lnTo>
                  <a:pt x="697416" y="835265"/>
                </a:lnTo>
                <a:lnTo>
                  <a:pt x="735064" y="800511"/>
                </a:lnTo>
                <a:lnTo>
                  <a:pt x="772581" y="765611"/>
                </a:lnTo>
                <a:lnTo>
                  <a:pt x="809963" y="730567"/>
                </a:lnTo>
                <a:lnTo>
                  <a:pt x="847208" y="695379"/>
                </a:lnTo>
                <a:lnTo>
                  <a:pt x="884313" y="660048"/>
                </a:lnTo>
                <a:lnTo>
                  <a:pt x="921277" y="624573"/>
                </a:lnTo>
                <a:lnTo>
                  <a:pt x="958096" y="588956"/>
                </a:lnTo>
                <a:lnTo>
                  <a:pt x="994768" y="553196"/>
                </a:lnTo>
                <a:lnTo>
                  <a:pt x="1031291" y="517295"/>
                </a:lnTo>
                <a:lnTo>
                  <a:pt x="1067662" y="481251"/>
                </a:lnTo>
                <a:lnTo>
                  <a:pt x="1103878" y="445067"/>
                </a:lnTo>
                <a:lnTo>
                  <a:pt x="1139937" y="408742"/>
                </a:lnTo>
                <a:lnTo>
                  <a:pt x="1175837" y="372277"/>
                </a:lnTo>
                <a:lnTo>
                  <a:pt x="1211576" y="335671"/>
                </a:lnTo>
                <a:lnTo>
                  <a:pt x="1247149" y="298927"/>
                </a:lnTo>
                <a:lnTo>
                  <a:pt x="1282556" y="262043"/>
                </a:lnTo>
                <a:lnTo>
                  <a:pt x="1317794" y="225021"/>
                </a:lnTo>
                <a:lnTo>
                  <a:pt x="1352859" y="187860"/>
                </a:lnTo>
                <a:lnTo>
                  <a:pt x="1387751" y="150562"/>
                </a:lnTo>
                <a:lnTo>
                  <a:pt x="1422465" y="113127"/>
                </a:lnTo>
                <a:lnTo>
                  <a:pt x="1457001" y="75554"/>
                </a:lnTo>
                <a:lnTo>
                  <a:pt x="1491354" y="37845"/>
                </a:lnTo>
                <a:lnTo>
                  <a:pt x="15255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03635" y="5518403"/>
            <a:ext cx="1362710" cy="1325880"/>
          </a:xfrm>
          <a:custGeom>
            <a:avLst/>
            <a:gdLst/>
            <a:ahLst/>
            <a:cxnLst/>
            <a:rect l="l" t="t" r="r" b="b"/>
            <a:pathLst>
              <a:path w="1362709" h="1325879">
                <a:moveTo>
                  <a:pt x="0" y="1325880"/>
                </a:moveTo>
                <a:lnTo>
                  <a:pt x="38830" y="1292669"/>
                </a:lnTo>
                <a:lnTo>
                  <a:pt x="77575" y="1259312"/>
                </a:lnTo>
                <a:lnTo>
                  <a:pt x="116233" y="1225810"/>
                </a:lnTo>
                <a:lnTo>
                  <a:pt x="154801" y="1192162"/>
                </a:lnTo>
                <a:lnTo>
                  <a:pt x="193277" y="1158369"/>
                </a:lnTo>
                <a:lnTo>
                  <a:pt x="231659" y="1124429"/>
                </a:lnTo>
                <a:lnTo>
                  <a:pt x="269945" y="1090344"/>
                </a:lnTo>
                <a:lnTo>
                  <a:pt x="308131" y="1056113"/>
                </a:lnTo>
                <a:lnTo>
                  <a:pt x="346217" y="1021736"/>
                </a:lnTo>
                <a:lnTo>
                  <a:pt x="384200" y="987213"/>
                </a:lnTo>
                <a:lnTo>
                  <a:pt x="422077" y="952545"/>
                </a:lnTo>
                <a:lnTo>
                  <a:pt x="459846" y="917731"/>
                </a:lnTo>
                <a:lnTo>
                  <a:pt x="497505" y="882771"/>
                </a:lnTo>
                <a:lnTo>
                  <a:pt x="535052" y="847665"/>
                </a:lnTo>
                <a:lnTo>
                  <a:pt x="572484" y="812414"/>
                </a:lnTo>
                <a:lnTo>
                  <a:pt x="609800" y="777016"/>
                </a:lnTo>
                <a:lnTo>
                  <a:pt x="646997" y="741473"/>
                </a:lnTo>
                <a:lnTo>
                  <a:pt x="684072" y="705785"/>
                </a:lnTo>
                <a:lnTo>
                  <a:pt x="721024" y="669950"/>
                </a:lnTo>
                <a:lnTo>
                  <a:pt x="757850" y="633970"/>
                </a:lnTo>
                <a:lnTo>
                  <a:pt x="794548" y="597843"/>
                </a:lnTo>
                <a:lnTo>
                  <a:pt x="831115" y="561572"/>
                </a:lnTo>
                <a:lnTo>
                  <a:pt x="867550" y="525154"/>
                </a:lnTo>
                <a:lnTo>
                  <a:pt x="903850" y="488590"/>
                </a:lnTo>
                <a:lnTo>
                  <a:pt x="940013" y="451881"/>
                </a:lnTo>
                <a:lnTo>
                  <a:pt x="976037" y="415026"/>
                </a:lnTo>
                <a:lnTo>
                  <a:pt x="1011919" y="378025"/>
                </a:lnTo>
                <a:lnTo>
                  <a:pt x="1047657" y="340879"/>
                </a:lnTo>
                <a:lnTo>
                  <a:pt x="1083250" y="303586"/>
                </a:lnTo>
                <a:lnTo>
                  <a:pt x="1118693" y="266148"/>
                </a:lnTo>
                <a:lnTo>
                  <a:pt x="1153986" y="228564"/>
                </a:lnTo>
                <a:lnTo>
                  <a:pt x="1189127" y="190835"/>
                </a:lnTo>
                <a:lnTo>
                  <a:pt x="1224112" y="152959"/>
                </a:lnTo>
                <a:lnTo>
                  <a:pt x="1258939" y="114938"/>
                </a:lnTo>
                <a:lnTo>
                  <a:pt x="1293607" y="76771"/>
                </a:lnTo>
                <a:lnTo>
                  <a:pt x="1328114" y="38458"/>
                </a:lnTo>
                <a:lnTo>
                  <a:pt x="1362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5173980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78895" y="5693664"/>
            <a:ext cx="1187450" cy="1150620"/>
          </a:xfrm>
          <a:custGeom>
            <a:avLst/>
            <a:gdLst/>
            <a:ahLst/>
            <a:cxnLst/>
            <a:rect l="l" t="t" r="r" b="b"/>
            <a:pathLst>
              <a:path w="1187450" h="1150620">
                <a:moveTo>
                  <a:pt x="0" y="1150620"/>
                </a:moveTo>
                <a:lnTo>
                  <a:pt x="37932" y="1117704"/>
                </a:lnTo>
                <a:lnTo>
                  <a:pt x="75758" y="1084658"/>
                </a:lnTo>
                <a:lnTo>
                  <a:pt x="113477" y="1051483"/>
                </a:lnTo>
                <a:lnTo>
                  <a:pt x="151087" y="1018179"/>
                </a:lnTo>
                <a:lnTo>
                  <a:pt x="188586" y="984747"/>
                </a:lnTo>
                <a:lnTo>
                  <a:pt x="225973" y="951189"/>
                </a:lnTo>
                <a:lnTo>
                  <a:pt x="263246" y="917504"/>
                </a:lnTo>
                <a:lnTo>
                  <a:pt x="300404" y="883693"/>
                </a:lnTo>
                <a:lnTo>
                  <a:pt x="337445" y="849759"/>
                </a:lnTo>
                <a:lnTo>
                  <a:pt x="374367" y="815700"/>
                </a:lnTo>
                <a:lnTo>
                  <a:pt x="411169" y="781518"/>
                </a:lnTo>
                <a:lnTo>
                  <a:pt x="447849" y="747214"/>
                </a:lnTo>
                <a:lnTo>
                  <a:pt x="484406" y="712788"/>
                </a:lnTo>
                <a:lnTo>
                  <a:pt x="520838" y="678242"/>
                </a:lnTo>
                <a:lnTo>
                  <a:pt x="557144" y="643576"/>
                </a:lnTo>
                <a:lnTo>
                  <a:pt x="593321" y="608791"/>
                </a:lnTo>
                <a:lnTo>
                  <a:pt x="629369" y="573888"/>
                </a:lnTo>
                <a:lnTo>
                  <a:pt x="665286" y="538867"/>
                </a:lnTo>
                <a:lnTo>
                  <a:pt x="701069" y="503730"/>
                </a:lnTo>
                <a:lnTo>
                  <a:pt x="736718" y="468476"/>
                </a:lnTo>
                <a:lnTo>
                  <a:pt x="772231" y="433108"/>
                </a:lnTo>
                <a:lnTo>
                  <a:pt x="807607" y="397625"/>
                </a:lnTo>
                <a:lnTo>
                  <a:pt x="842843" y="362029"/>
                </a:lnTo>
                <a:lnTo>
                  <a:pt x="877938" y="326320"/>
                </a:lnTo>
                <a:lnTo>
                  <a:pt x="912891" y="290499"/>
                </a:lnTo>
                <a:lnTo>
                  <a:pt x="947700" y="254567"/>
                </a:lnTo>
                <a:lnTo>
                  <a:pt x="982363" y="218525"/>
                </a:lnTo>
                <a:lnTo>
                  <a:pt x="1016879" y="182373"/>
                </a:lnTo>
                <a:lnTo>
                  <a:pt x="1051246" y="146113"/>
                </a:lnTo>
                <a:lnTo>
                  <a:pt x="1085463" y="109744"/>
                </a:lnTo>
                <a:lnTo>
                  <a:pt x="1119528" y="73269"/>
                </a:lnTo>
                <a:lnTo>
                  <a:pt x="1153439" y="36687"/>
                </a:lnTo>
                <a:lnTo>
                  <a:pt x="118719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86743" y="6050279"/>
            <a:ext cx="879475" cy="794385"/>
          </a:xfrm>
          <a:custGeom>
            <a:avLst/>
            <a:gdLst/>
            <a:ahLst/>
            <a:cxnLst/>
            <a:rect l="l" t="t" r="r" b="b"/>
            <a:pathLst>
              <a:path w="879475" h="794384">
                <a:moveTo>
                  <a:pt x="0" y="794004"/>
                </a:moveTo>
                <a:lnTo>
                  <a:pt x="39033" y="761054"/>
                </a:lnTo>
                <a:lnTo>
                  <a:pt x="78009" y="727946"/>
                </a:lnTo>
                <a:lnTo>
                  <a:pt x="116925" y="694680"/>
                </a:lnTo>
                <a:lnTo>
                  <a:pt x="155781" y="661260"/>
                </a:lnTo>
                <a:lnTo>
                  <a:pt x="194572" y="627687"/>
                </a:lnTo>
                <a:lnTo>
                  <a:pt x="233298" y="593964"/>
                </a:lnTo>
                <a:lnTo>
                  <a:pt x="271955" y="560094"/>
                </a:lnTo>
                <a:lnTo>
                  <a:pt x="310542" y="526078"/>
                </a:lnTo>
                <a:lnTo>
                  <a:pt x="349056" y="491919"/>
                </a:lnTo>
                <a:lnTo>
                  <a:pt x="387495" y="457620"/>
                </a:lnTo>
                <a:lnTo>
                  <a:pt x="425856" y="423182"/>
                </a:lnTo>
                <a:lnTo>
                  <a:pt x="464138" y="388609"/>
                </a:lnTo>
                <a:lnTo>
                  <a:pt x="502339" y="353901"/>
                </a:lnTo>
                <a:lnTo>
                  <a:pt x="540455" y="319063"/>
                </a:lnTo>
                <a:lnTo>
                  <a:pt x="578485" y="284096"/>
                </a:lnTo>
                <a:lnTo>
                  <a:pt x="616426" y="249002"/>
                </a:lnTo>
                <a:lnTo>
                  <a:pt x="654277" y="213784"/>
                </a:lnTo>
                <a:lnTo>
                  <a:pt x="692035" y="178444"/>
                </a:lnTo>
                <a:lnTo>
                  <a:pt x="729697" y="142985"/>
                </a:lnTo>
                <a:lnTo>
                  <a:pt x="767262" y="107408"/>
                </a:lnTo>
                <a:lnTo>
                  <a:pt x="804726" y="71717"/>
                </a:lnTo>
                <a:lnTo>
                  <a:pt x="842089" y="35913"/>
                </a:lnTo>
                <a:lnTo>
                  <a:pt x="8793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" y="1699260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364" y="0"/>
                </a:moveTo>
                <a:lnTo>
                  <a:pt x="0" y="0"/>
                </a:lnTo>
                <a:lnTo>
                  <a:pt x="0" y="502920"/>
                </a:lnTo>
                <a:lnTo>
                  <a:pt x="3674364" y="502920"/>
                </a:lnTo>
                <a:lnTo>
                  <a:pt x="3674364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2595" y="4898135"/>
            <a:ext cx="315595" cy="271780"/>
          </a:xfrm>
          <a:custGeom>
            <a:avLst/>
            <a:gdLst/>
            <a:ahLst/>
            <a:cxnLst/>
            <a:rect l="l" t="t" r="r" b="b"/>
            <a:pathLst>
              <a:path w="315594" h="271779">
                <a:moveTo>
                  <a:pt x="315468" y="0"/>
                </a:moveTo>
                <a:lnTo>
                  <a:pt x="0" y="0"/>
                </a:lnTo>
                <a:lnTo>
                  <a:pt x="157734" y="271271"/>
                </a:lnTo>
                <a:lnTo>
                  <a:pt x="315468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195" y="2275332"/>
            <a:ext cx="3668395" cy="2624455"/>
          </a:xfrm>
          <a:custGeom>
            <a:avLst/>
            <a:gdLst/>
            <a:ahLst/>
            <a:cxnLst/>
            <a:rect l="l" t="t" r="r" b="b"/>
            <a:pathLst>
              <a:path w="3668395" h="2624454">
                <a:moveTo>
                  <a:pt x="3668267" y="0"/>
                </a:moveTo>
                <a:lnTo>
                  <a:pt x="0" y="0"/>
                </a:lnTo>
                <a:lnTo>
                  <a:pt x="0" y="2624328"/>
                </a:lnTo>
                <a:lnTo>
                  <a:pt x="3668267" y="2624328"/>
                </a:lnTo>
                <a:lnTo>
                  <a:pt x="3668267" y="0"/>
                </a:lnTo>
                <a:close/>
              </a:path>
            </a:pathLst>
          </a:custGeom>
          <a:solidFill>
            <a:srgbClr val="F81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00501" y="223215"/>
            <a:ext cx="6209665" cy="10414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376680" marR="5080" indent="-1364615">
              <a:lnSpc>
                <a:spcPts val="3670"/>
              </a:lnSpc>
              <a:spcBef>
                <a:spcPts val="765"/>
              </a:spcBef>
            </a:pPr>
            <a:r>
              <a:rPr b="0" spc="-125" dirty="0">
                <a:latin typeface="Microsoft YaHei UI Light"/>
                <a:cs typeface="Microsoft YaHei UI Light"/>
              </a:rPr>
              <a:t>Phloem</a:t>
            </a:r>
            <a:r>
              <a:rPr b="0" spc="-335" dirty="0">
                <a:latin typeface="Microsoft YaHei UI Light"/>
                <a:cs typeface="Microsoft YaHei UI Light"/>
              </a:rPr>
              <a:t> </a:t>
            </a:r>
            <a:r>
              <a:rPr b="0" spc="-120" dirty="0">
                <a:latin typeface="Microsoft YaHei UI Light"/>
                <a:cs typeface="Microsoft YaHei UI Light"/>
              </a:rPr>
              <a:t>transports</a:t>
            </a:r>
            <a:r>
              <a:rPr b="0" spc="-305" dirty="0">
                <a:latin typeface="Microsoft YaHei UI Light"/>
                <a:cs typeface="Microsoft YaHei UI Light"/>
              </a:rPr>
              <a:t> </a:t>
            </a:r>
            <a:r>
              <a:rPr b="0" spc="-120" dirty="0">
                <a:latin typeface="Microsoft YaHei UI Light"/>
                <a:cs typeface="Microsoft YaHei UI Light"/>
              </a:rPr>
              <a:t>sugars</a:t>
            </a:r>
            <a:r>
              <a:rPr b="0" spc="-315" dirty="0">
                <a:latin typeface="Microsoft YaHei UI Light"/>
                <a:cs typeface="Microsoft YaHei UI Light"/>
              </a:rPr>
              <a:t> </a:t>
            </a:r>
            <a:r>
              <a:rPr b="0" spc="-130" dirty="0">
                <a:latin typeface="Microsoft YaHei UI Light"/>
                <a:cs typeface="Microsoft YaHei UI Light"/>
              </a:rPr>
              <a:t>from</a:t>
            </a:r>
            <a:r>
              <a:rPr b="0" spc="-325" dirty="0">
                <a:latin typeface="Microsoft YaHei UI Light"/>
                <a:cs typeface="Microsoft YaHei UI Light"/>
              </a:rPr>
              <a:t> </a:t>
            </a:r>
            <a:r>
              <a:rPr b="0" dirty="0">
                <a:latin typeface="Microsoft YaHei UI Light"/>
                <a:cs typeface="Microsoft YaHei UI Light"/>
              </a:rPr>
              <a:t>a  </a:t>
            </a:r>
            <a:r>
              <a:rPr b="0" spc="-170" dirty="0">
                <a:latin typeface="Microsoft YaHei UI Light"/>
                <a:cs typeface="Microsoft YaHei UI Light"/>
              </a:rPr>
              <a:t>“source” </a:t>
            </a:r>
            <a:r>
              <a:rPr b="0" spc="-75" dirty="0">
                <a:latin typeface="Microsoft YaHei UI Light"/>
                <a:cs typeface="Microsoft YaHei UI Light"/>
              </a:rPr>
              <a:t>to </a:t>
            </a:r>
            <a:r>
              <a:rPr b="0" dirty="0">
                <a:latin typeface="Microsoft YaHei UI Light"/>
                <a:cs typeface="Microsoft YaHei UI Light"/>
              </a:rPr>
              <a:t>a</a:t>
            </a:r>
            <a:r>
              <a:rPr b="0" spc="-710" dirty="0">
                <a:latin typeface="Microsoft YaHei UI Light"/>
                <a:cs typeface="Microsoft YaHei UI Light"/>
              </a:rPr>
              <a:t> </a:t>
            </a:r>
            <a:r>
              <a:rPr b="0" spc="-160" dirty="0">
                <a:latin typeface="Microsoft YaHei UI Light"/>
                <a:cs typeface="Microsoft YaHei UI Light"/>
              </a:rPr>
              <a:t>“sink”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6170" y="1601466"/>
            <a:ext cx="5375910" cy="40773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F81B01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Source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08900"/>
              </a:lnSpc>
              <a:spcBef>
                <a:spcPts val="25"/>
              </a:spcBef>
              <a:buClr>
                <a:srgbClr val="F81B01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sz="3200" dirty="0">
                <a:latin typeface="Times New Roman"/>
                <a:cs typeface="Times New Roman"/>
              </a:rPr>
              <a:t>Any exporting region that  produces sugars above and  beyond that of its own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needs</a:t>
            </a: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05"/>
              </a:spcBef>
              <a:buClr>
                <a:srgbClr val="F81B01"/>
              </a:buClr>
              <a:buSzPct val="108333"/>
              <a:buFont typeface="Wingdings"/>
              <a:buChar char=""/>
              <a:tabLst>
                <a:tab pos="241300" algn="l"/>
              </a:tabLst>
            </a:pPr>
            <a:r>
              <a:rPr sz="1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Sink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698500" marR="661670" lvl="1" indent="-228600">
              <a:lnSpc>
                <a:spcPct val="108900"/>
              </a:lnSpc>
              <a:spcBef>
                <a:spcPts val="25"/>
              </a:spcBef>
              <a:buClr>
                <a:srgbClr val="F81B01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sz="3200" dirty="0">
                <a:latin typeface="Times New Roman"/>
                <a:cs typeface="Times New Roman"/>
              </a:rPr>
              <a:t>Any area that does not  produce enough sugar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 meets its own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1427" y="0"/>
            <a:ext cx="731977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289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Comic Sans MS</vt:lpstr>
      <vt:lpstr>Microsoft YaHei UI Light</vt:lpstr>
      <vt:lpstr>Century</vt:lpstr>
      <vt:lpstr>Office Theme</vt:lpstr>
      <vt:lpstr>TRANSLOCATION OF FOOD IN  PLANTS</vt:lpstr>
      <vt:lpstr>Slide 2</vt:lpstr>
      <vt:lpstr>Source: Any exporting organ</vt:lpstr>
      <vt:lpstr>Slide 4</vt:lpstr>
      <vt:lpstr>Materials transported</vt:lpstr>
      <vt:lpstr>The phloem is the vascular system for moving (translocating)  sugars produced in photosynthesis and other substances throughout the plant.</vt:lpstr>
      <vt:lpstr>The mechanism  of phloem  transport The Pressure-Flow Model</vt:lpstr>
      <vt:lpstr>Phloem transports sugars from a  “source” to a “sink”</vt:lpstr>
      <vt:lpstr>Slide 9</vt:lpstr>
      <vt:lpstr>Slide 10</vt:lpstr>
      <vt:lpstr>The Pressure -Flow Model</vt:lpstr>
      <vt:lpstr>The Pressure -Flow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TRANSLOCATION OF FOOD IN  PLANTS</dc:title>
  <cp:lastModifiedBy>Asma</cp:lastModifiedBy>
  <cp:revision>2</cp:revision>
  <dcterms:created xsi:type="dcterms:W3CDTF">2020-03-23T05:16:35Z</dcterms:created>
  <dcterms:modified xsi:type="dcterms:W3CDTF">2020-04-14T11:44:23Z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