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3" r:id="rId3"/>
    <p:sldId id="257" r:id="rId4"/>
    <p:sldId id="274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6" r:id="rId13"/>
    <p:sldId id="265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AE17F-5965-4DCC-96FB-D9ABFE929E97}" type="datetimeFigureOut">
              <a:rPr lang="en-US" smtClean="0"/>
              <a:t>9/21/2013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6AF91-43D6-408A-8212-7CDB41110F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2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A1-4B42-44C4-AC12-B6ECA2350A41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B6B9-6399-4580-A2C8-D31CBA7C9F51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2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D031-632B-459C-94B0-F0053E463CFA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7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953F-A6BA-4B8E-835D-F11B5E0F3A33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E899-DF5F-4E77-B650-5D8350F80E65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FB09-B0ED-44BE-B0EE-A39F5047C68D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7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CEC0-D741-443A-A1C2-817EDD371EF2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73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2B79E-8088-4186-A982-466A07980B4F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33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011-15A7-4D34-8A55-17DF4E5DC739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4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41A1-925C-4DD4-A415-7A24CCC4C7DC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0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97DB-0D57-400D-A977-74C05F68940B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4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C74FD-99D4-4018-9794-02E738813596}" type="datetime1">
              <a:rPr lang="en-US" smtClean="0"/>
              <a:t>9/21/2013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A126C-60CC-4ED6-9F27-5F01C7EACF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064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 of Passive and Active Voice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516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Active and Passive voice Differ?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examples just shown are the same in terms of what actually happens</a:t>
            </a:r>
          </a:p>
          <a:p>
            <a:r>
              <a:rPr lang="en-US" dirty="0" smtClean="0"/>
              <a:t>In both cases the student did the presenting</a:t>
            </a:r>
          </a:p>
          <a:p>
            <a:r>
              <a:rPr lang="en-US" dirty="0" smtClean="0"/>
              <a:t>In both cases the article did the summarizing</a:t>
            </a:r>
          </a:p>
          <a:p>
            <a:r>
              <a:rPr lang="en-US" dirty="0" smtClean="0"/>
              <a:t>So how are they different?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037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Active and Passive </a:t>
            </a:r>
            <a:r>
              <a:rPr lang="en-US" dirty="0"/>
              <a:t>V</a:t>
            </a:r>
            <a:r>
              <a:rPr lang="en-US" dirty="0" smtClean="0"/>
              <a:t>oice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</a:t>
            </a:r>
            <a:r>
              <a:rPr lang="en-US" dirty="0" smtClean="0"/>
              <a:t>iffer?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Active voice is direct</a:t>
            </a:r>
          </a:p>
          <a:p>
            <a:pPr lvl="1"/>
            <a:r>
              <a:rPr lang="en-US" dirty="0" smtClean="0"/>
              <a:t>The subject directly acts on the object</a:t>
            </a:r>
          </a:p>
          <a:p>
            <a:pPr lvl="1"/>
            <a:r>
              <a:rPr lang="en-US" dirty="0" smtClean="0"/>
              <a:t>The tone is clear and immediate</a:t>
            </a:r>
          </a:p>
          <a:p>
            <a:pPr lvl="1"/>
            <a:r>
              <a:rPr lang="en-US" dirty="0" smtClean="0"/>
              <a:t>As if you throw a ball directly at a target</a:t>
            </a:r>
          </a:p>
          <a:p>
            <a:pPr lvl="1"/>
            <a:r>
              <a:rPr lang="en-US" dirty="0" smtClean="0"/>
              <a:t>The target gets </a:t>
            </a:r>
            <a:r>
              <a:rPr lang="en-US" u="sng" dirty="0" smtClean="0"/>
              <a:t>all</a:t>
            </a:r>
            <a:r>
              <a:rPr lang="en-US" dirty="0" smtClean="0"/>
              <a:t> the force of the ball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58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lice_Frye\AppData\Local\Microsoft\Windows\Temporary Internet Files\Content.IE5\XD8PSROG\MC9004396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2411640" cy="265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29976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819400"/>
            <a:ext cx="1827886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2667000" y="3650170"/>
            <a:ext cx="3810000" cy="159830"/>
          </a:xfrm>
          <a:prstGeom prst="straightConnector1">
            <a:avLst/>
          </a:prstGeom>
          <a:ln w="857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90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Active and </a:t>
            </a:r>
            <a:r>
              <a:rPr lang="en-US" dirty="0"/>
              <a:t>P</a:t>
            </a:r>
            <a:r>
              <a:rPr lang="en-US" dirty="0" smtClean="0"/>
              <a:t>assive voice differ?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Passive voice is indirect</a:t>
            </a:r>
          </a:p>
          <a:p>
            <a:pPr lvl="1"/>
            <a:r>
              <a:rPr lang="en-US" dirty="0" smtClean="0"/>
              <a:t>The subject is acted ON by the object</a:t>
            </a:r>
          </a:p>
          <a:p>
            <a:pPr lvl="1"/>
            <a:r>
              <a:rPr lang="en-US" dirty="0" smtClean="0"/>
              <a:t>The tone is roundabout</a:t>
            </a:r>
          </a:p>
          <a:p>
            <a:pPr lvl="1"/>
            <a:r>
              <a:rPr lang="en-US" dirty="0" smtClean="0"/>
              <a:t>As if you bounce a ball off a wall to hit a target</a:t>
            </a:r>
          </a:p>
          <a:p>
            <a:pPr lvl="1"/>
            <a:r>
              <a:rPr lang="en-US" dirty="0" smtClean="0"/>
              <a:t>The wall and the target </a:t>
            </a:r>
            <a:r>
              <a:rPr lang="en-US" u="sng" dirty="0" smtClean="0"/>
              <a:t>both</a:t>
            </a:r>
            <a:r>
              <a:rPr lang="en-US" dirty="0" smtClean="0"/>
              <a:t> get some of the force of the ball</a:t>
            </a:r>
          </a:p>
          <a:p>
            <a:pPr lvl="1"/>
            <a:r>
              <a:rPr lang="en-US" dirty="0" smtClean="0"/>
              <a:t>So the impact is not as strong or clear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29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lice_Frye\AppData\Local\Microsoft\Windows\Temporary Internet Files\Content.IE5\XD8PSROG\MC9004396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2411640" cy="265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29976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648200"/>
            <a:ext cx="1827886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irewall"/>
          <p:cNvSpPr>
            <a:spLocks noEditPoints="1" noChangeArrowheads="1"/>
          </p:cNvSpPr>
          <p:nvPr/>
        </p:nvSpPr>
        <p:spPr bwMode="auto">
          <a:xfrm>
            <a:off x="4299304" y="1745673"/>
            <a:ext cx="4293046" cy="192024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060 w 21600"/>
              <a:gd name="T7" fmla="*/ 10800 h 21600"/>
              <a:gd name="T8" fmla="*/ 21060 w 21600"/>
              <a:gd name="T9" fmla="*/ 21600 h 21600"/>
              <a:gd name="T10" fmla="*/ 10800 w 21600"/>
              <a:gd name="T11" fmla="*/ 21600 h 21600"/>
              <a:gd name="T12" fmla="*/ 540 w 21600"/>
              <a:gd name="T13" fmla="*/ 21600 h 21600"/>
              <a:gd name="T14" fmla="*/ 540 w 21600"/>
              <a:gd name="T15" fmla="*/ 10800 h 21600"/>
              <a:gd name="T16" fmla="*/ 761 w 21600"/>
              <a:gd name="T17" fmla="*/ 22454 h 21600"/>
              <a:gd name="T18" fmla="*/ 21069 w 21600"/>
              <a:gd name="T19" fmla="*/ 32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540" y="4628"/>
                </a:moveTo>
                <a:lnTo>
                  <a:pt x="0" y="4628"/>
                </a:lnTo>
                <a:lnTo>
                  <a:pt x="0" y="0"/>
                </a:lnTo>
                <a:lnTo>
                  <a:pt x="21600" y="0"/>
                </a:lnTo>
                <a:lnTo>
                  <a:pt x="21600" y="4628"/>
                </a:lnTo>
                <a:lnTo>
                  <a:pt x="21060" y="4628"/>
                </a:lnTo>
                <a:lnTo>
                  <a:pt x="21060" y="21600"/>
                </a:lnTo>
                <a:lnTo>
                  <a:pt x="540" y="21600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540" y="4628"/>
                </a:moveTo>
                <a:lnTo>
                  <a:pt x="540" y="6171"/>
                </a:lnTo>
                <a:lnTo>
                  <a:pt x="2700" y="6171"/>
                </a:lnTo>
                <a:lnTo>
                  <a:pt x="2700" y="4628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2700" y="4628"/>
                </a:moveTo>
                <a:lnTo>
                  <a:pt x="2700" y="6171"/>
                </a:lnTo>
                <a:lnTo>
                  <a:pt x="4860" y="6171"/>
                </a:lnTo>
                <a:lnTo>
                  <a:pt x="4860" y="4628"/>
                </a:lnTo>
                <a:lnTo>
                  <a:pt x="2700" y="4628"/>
                </a:lnTo>
                <a:close/>
              </a:path>
              <a:path w="21600" h="21600" extrusionOk="0">
                <a:moveTo>
                  <a:pt x="4860" y="4628"/>
                </a:moveTo>
                <a:lnTo>
                  <a:pt x="4860" y="6171"/>
                </a:lnTo>
                <a:lnTo>
                  <a:pt x="7020" y="6171"/>
                </a:lnTo>
                <a:lnTo>
                  <a:pt x="7020" y="4628"/>
                </a:lnTo>
                <a:lnTo>
                  <a:pt x="4860" y="4628"/>
                </a:lnTo>
                <a:close/>
              </a:path>
              <a:path w="21600" h="21600" extrusionOk="0">
                <a:moveTo>
                  <a:pt x="7020" y="4628"/>
                </a:moveTo>
                <a:lnTo>
                  <a:pt x="7020" y="6171"/>
                </a:lnTo>
                <a:lnTo>
                  <a:pt x="9180" y="6171"/>
                </a:lnTo>
                <a:lnTo>
                  <a:pt x="9180" y="4628"/>
                </a:lnTo>
                <a:lnTo>
                  <a:pt x="7020" y="4628"/>
                </a:lnTo>
                <a:close/>
              </a:path>
              <a:path w="21600" h="21600" extrusionOk="0">
                <a:moveTo>
                  <a:pt x="9180" y="4628"/>
                </a:moveTo>
                <a:lnTo>
                  <a:pt x="9180" y="6171"/>
                </a:lnTo>
                <a:lnTo>
                  <a:pt x="11340" y="6171"/>
                </a:lnTo>
                <a:lnTo>
                  <a:pt x="11340" y="4628"/>
                </a:lnTo>
                <a:lnTo>
                  <a:pt x="9180" y="4628"/>
                </a:lnTo>
                <a:close/>
              </a:path>
              <a:path w="21600" h="21600" extrusionOk="0">
                <a:moveTo>
                  <a:pt x="11340" y="4628"/>
                </a:moveTo>
                <a:lnTo>
                  <a:pt x="11340" y="6171"/>
                </a:lnTo>
                <a:lnTo>
                  <a:pt x="13500" y="6171"/>
                </a:lnTo>
                <a:lnTo>
                  <a:pt x="13500" y="4628"/>
                </a:lnTo>
                <a:lnTo>
                  <a:pt x="11340" y="4628"/>
                </a:lnTo>
                <a:close/>
              </a:path>
              <a:path w="21600" h="21600" extrusionOk="0">
                <a:moveTo>
                  <a:pt x="13500" y="4628"/>
                </a:moveTo>
                <a:lnTo>
                  <a:pt x="13500" y="6171"/>
                </a:lnTo>
                <a:lnTo>
                  <a:pt x="15660" y="6171"/>
                </a:lnTo>
                <a:lnTo>
                  <a:pt x="15660" y="4628"/>
                </a:lnTo>
                <a:lnTo>
                  <a:pt x="13500" y="4628"/>
                </a:lnTo>
                <a:close/>
              </a:path>
              <a:path w="21600" h="21600" extrusionOk="0">
                <a:moveTo>
                  <a:pt x="15660" y="4628"/>
                </a:moveTo>
                <a:lnTo>
                  <a:pt x="15660" y="6171"/>
                </a:lnTo>
                <a:lnTo>
                  <a:pt x="17820" y="6171"/>
                </a:lnTo>
                <a:lnTo>
                  <a:pt x="17820" y="4628"/>
                </a:lnTo>
                <a:lnTo>
                  <a:pt x="15660" y="4628"/>
                </a:lnTo>
                <a:close/>
              </a:path>
              <a:path w="21600" h="21600" extrusionOk="0">
                <a:moveTo>
                  <a:pt x="17820" y="4628"/>
                </a:moveTo>
                <a:lnTo>
                  <a:pt x="17820" y="6171"/>
                </a:lnTo>
                <a:lnTo>
                  <a:pt x="19980" y="6171"/>
                </a:lnTo>
                <a:lnTo>
                  <a:pt x="19980" y="4628"/>
                </a:lnTo>
                <a:lnTo>
                  <a:pt x="17820" y="4628"/>
                </a:lnTo>
                <a:close/>
              </a:path>
              <a:path w="21600" h="21600" extrusionOk="0">
                <a:moveTo>
                  <a:pt x="1620" y="6171"/>
                </a:moveTo>
                <a:lnTo>
                  <a:pt x="1620" y="7714"/>
                </a:lnTo>
                <a:lnTo>
                  <a:pt x="3779" y="7714"/>
                </a:lnTo>
                <a:lnTo>
                  <a:pt x="3779" y="6171"/>
                </a:lnTo>
                <a:lnTo>
                  <a:pt x="1620" y="6171"/>
                </a:lnTo>
                <a:close/>
              </a:path>
              <a:path w="21600" h="21600" extrusionOk="0">
                <a:moveTo>
                  <a:pt x="3779" y="6171"/>
                </a:moveTo>
                <a:lnTo>
                  <a:pt x="3779" y="7714"/>
                </a:lnTo>
                <a:lnTo>
                  <a:pt x="5940" y="7714"/>
                </a:lnTo>
                <a:lnTo>
                  <a:pt x="5940" y="6171"/>
                </a:lnTo>
                <a:lnTo>
                  <a:pt x="3779" y="6171"/>
                </a:lnTo>
                <a:close/>
              </a:path>
              <a:path w="21600" h="21600" extrusionOk="0">
                <a:moveTo>
                  <a:pt x="5940" y="6171"/>
                </a:moveTo>
                <a:lnTo>
                  <a:pt x="5940" y="7714"/>
                </a:lnTo>
                <a:lnTo>
                  <a:pt x="8100" y="7714"/>
                </a:lnTo>
                <a:lnTo>
                  <a:pt x="8100" y="6171"/>
                </a:lnTo>
                <a:lnTo>
                  <a:pt x="5940" y="6171"/>
                </a:lnTo>
                <a:close/>
              </a:path>
              <a:path w="21600" h="21600" extrusionOk="0">
                <a:moveTo>
                  <a:pt x="8100" y="6171"/>
                </a:moveTo>
                <a:lnTo>
                  <a:pt x="8100" y="7714"/>
                </a:lnTo>
                <a:lnTo>
                  <a:pt x="10260" y="7714"/>
                </a:lnTo>
                <a:lnTo>
                  <a:pt x="10260" y="6171"/>
                </a:lnTo>
                <a:lnTo>
                  <a:pt x="8100" y="6171"/>
                </a:lnTo>
                <a:close/>
              </a:path>
              <a:path w="21600" h="21600" extrusionOk="0">
                <a:moveTo>
                  <a:pt x="10260" y="6171"/>
                </a:moveTo>
                <a:lnTo>
                  <a:pt x="10260" y="7714"/>
                </a:lnTo>
                <a:lnTo>
                  <a:pt x="12419" y="7714"/>
                </a:lnTo>
                <a:lnTo>
                  <a:pt x="12419" y="6171"/>
                </a:lnTo>
                <a:lnTo>
                  <a:pt x="10260" y="6171"/>
                </a:lnTo>
                <a:close/>
              </a:path>
              <a:path w="21600" h="21600" extrusionOk="0">
                <a:moveTo>
                  <a:pt x="12419" y="6171"/>
                </a:moveTo>
                <a:lnTo>
                  <a:pt x="12419" y="7714"/>
                </a:lnTo>
                <a:lnTo>
                  <a:pt x="14580" y="7714"/>
                </a:lnTo>
                <a:lnTo>
                  <a:pt x="14580" y="6171"/>
                </a:lnTo>
                <a:lnTo>
                  <a:pt x="12419" y="6171"/>
                </a:lnTo>
                <a:close/>
              </a:path>
              <a:path w="21600" h="21600" extrusionOk="0">
                <a:moveTo>
                  <a:pt x="14580" y="6171"/>
                </a:moveTo>
                <a:lnTo>
                  <a:pt x="14580" y="7714"/>
                </a:lnTo>
                <a:lnTo>
                  <a:pt x="16740" y="7714"/>
                </a:lnTo>
                <a:lnTo>
                  <a:pt x="16740" y="6171"/>
                </a:lnTo>
                <a:lnTo>
                  <a:pt x="14580" y="6171"/>
                </a:lnTo>
                <a:close/>
              </a:path>
              <a:path w="21600" h="21600" extrusionOk="0">
                <a:moveTo>
                  <a:pt x="16740" y="6171"/>
                </a:moveTo>
                <a:lnTo>
                  <a:pt x="16740" y="7714"/>
                </a:lnTo>
                <a:lnTo>
                  <a:pt x="18900" y="7714"/>
                </a:lnTo>
                <a:lnTo>
                  <a:pt x="18900" y="6171"/>
                </a:lnTo>
                <a:lnTo>
                  <a:pt x="16740" y="6171"/>
                </a:lnTo>
                <a:close/>
              </a:path>
              <a:path w="21600" h="21600" extrusionOk="0">
                <a:moveTo>
                  <a:pt x="18900" y="6171"/>
                </a:moveTo>
                <a:lnTo>
                  <a:pt x="18900" y="7714"/>
                </a:lnTo>
                <a:lnTo>
                  <a:pt x="21060" y="7714"/>
                </a:lnTo>
                <a:lnTo>
                  <a:pt x="21060" y="6171"/>
                </a:lnTo>
                <a:lnTo>
                  <a:pt x="18900" y="6171"/>
                </a:lnTo>
                <a:close/>
              </a:path>
              <a:path w="21600" h="21600" extrusionOk="0">
                <a:moveTo>
                  <a:pt x="540" y="7714"/>
                </a:moveTo>
                <a:lnTo>
                  <a:pt x="540" y="9257"/>
                </a:lnTo>
                <a:lnTo>
                  <a:pt x="2700" y="9257"/>
                </a:lnTo>
                <a:lnTo>
                  <a:pt x="2700" y="7714"/>
                </a:lnTo>
                <a:lnTo>
                  <a:pt x="540" y="7714"/>
                </a:lnTo>
                <a:close/>
              </a:path>
              <a:path w="21600" h="21600" extrusionOk="0">
                <a:moveTo>
                  <a:pt x="2700" y="7714"/>
                </a:moveTo>
                <a:lnTo>
                  <a:pt x="2700" y="9257"/>
                </a:lnTo>
                <a:lnTo>
                  <a:pt x="4860" y="9257"/>
                </a:lnTo>
                <a:lnTo>
                  <a:pt x="4860" y="7714"/>
                </a:lnTo>
                <a:lnTo>
                  <a:pt x="2700" y="7714"/>
                </a:lnTo>
                <a:close/>
              </a:path>
              <a:path w="21600" h="21600" extrusionOk="0">
                <a:moveTo>
                  <a:pt x="4860" y="7714"/>
                </a:moveTo>
                <a:lnTo>
                  <a:pt x="4860" y="9257"/>
                </a:lnTo>
                <a:lnTo>
                  <a:pt x="7020" y="9257"/>
                </a:lnTo>
                <a:lnTo>
                  <a:pt x="7020" y="7714"/>
                </a:lnTo>
                <a:lnTo>
                  <a:pt x="4860" y="7714"/>
                </a:lnTo>
                <a:close/>
              </a:path>
              <a:path w="21600" h="21600" extrusionOk="0">
                <a:moveTo>
                  <a:pt x="7020" y="7714"/>
                </a:moveTo>
                <a:lnTo>
                  <a:pt x="7020" y="9257"/>
                </a:lnTo>
                <a:lnTo>
                  <a:pt x="9180" y="9257"/>
                </a:lnTo>
                <a:lnTo>
                  <a:pt x="9180" y="7714"/>
                </a:lnTo>
                <a:lnTo>
                  <a:pt x="7020" y="7714"/>
                </a:lnTo>
                <a:close/>
              </a:path>
              <a:path w="21600" h="21600" extrusionOk="0">
                <a:moveTo>
                  <a:pt x="9180" y="7714"/>
                </a:moveTo>
                <a:lnTo>
                  <a:pt x="9180" y="9257"/>
                </a:lnTo>
                <a:lnTo>
                  <a:pt x="11340" y="9257"/>
                </a:lnTo>
                <a:lnTo>
                  <a:pt x="11340" y="7714"/>
                </a:lnTo>
                <a:lnTo>
                  <a:pt x="9180" y="7714"/>
                </a:lnTo>
                <a:close/>
              </a:path>
              <a:path w="21600" h="21600" extrusionOk="0">
                <a:moveTo>
                  <a:pt x="11340" y="7714"/>
                </a:moveTo>
                <a:lnTo>
                  <a:pt x="11340" y="9257"/>
                </a:lnTo>
                <a:lnTo>
                  <a:pt x="13500" y="9257"/>
                </a:lnTo>
                <a:lnTo>
                  <a:pt x="13500" y="7714"/>
                </a:lnTo>
                <a:lnTo>
                  <a:pt x="11340" y="7714"/>
                </a:lnTo>
                <a:close/>
              </a:path>
              <a:path w="21600" h="21600" extrusionOk="0">
                <a:moveTo>
                  <a:pt x="13500" y="7714"/>
                </a:moveTo>
                <a:lnTo>
                  <a:pt x="13500" y="9257"/>
                </a:lnTo>
                <a:lnTo>
                  <a:pt x="15660" y="9257"/>
                </a:lnTo>
                <a:lnTo>
                  <a:pt x="15660" y="7714"/>
                </a:lnTo>
                <a:lnTo>
                  <a:pt x="13500" y="7714"/>
                </a:lnTo>
                <a:close/>
              </a:path>
              <a:path w="21600" h="21600" extrusionOk="0">
                <a:moveTo>
                  <a:pt x="15660" y="7714"/>
                </a:moveTo>
                <a:lnTo>
                  <a:pt x="15660" y="9257"/>
                </a:lnTo>
                <a:lnTo>
                  <a:pt x="17820" y="9257"/>
                </a:lnTo>
                <a:lnTo>
                  <a:pt x="17820" y="7714"/>
                </a:lnTo>
                <a:lnTo>
                  <a:pt x="15660" y="7714"/>
                </a:lnTo>
                <a:close/>
              </a:path>
              <a:path w="21600" h="21600" extrusionOk="0">
                <a:moveTo>
                  <a:pt x="17820" y="7714"/>
                </a:moveTo>
                <a:lnTo>
                  <a:pt x="17820" y="9257"/>
                </a:lnTo>
                <a:lnTo>
                  <a:pt x="19980" y="9257"/>
                </a:lnTo>
                <a:lnTo>
                  <a:pt x="19980" y="7714"/>
                </a:lnTo>
                <a:lnTo>
                  <a:pt x="17820" y="7714"/>
                </a:lnTo>
                <a:close/>
              </a:path>
              <a:path w="21600" h="21600" extrusionOk="0">
                <a:moveTo>
                  <a:pt x="1620" y="9257"/>
                </a:moveTo>
                <a:lnTo>
                  <a:pt x="1620" y="10800"/>
                </a:lnTo>
                <a:lnTo>
                  <a:pt x="3779" y="10800"/>
                </a:lnTo>
                <a:lnTo>
                  <a:pt x="3779" y="9257"/>
                </a:lnTo>
                <a:lnTo>
                  <a:pt x="1620" y="9257"/>
                </a:lnTo>
                <a:close/>
              </a:path>
              <a:path w="21600" h="21600" extrusionOk="0">
                <a:moveTo>
                  <a:pt x="3779" y="9257"/>
                </a:moveTo>
                <a:lnTo>
                  <a:pt x="3779" y="10800"/>
                </a:lnTo>
                <a:lnTo>
                  <a:pt x="5940" y="10800"/>
                </a:lnTo>
                <a:lnTo>
                  <a:pt x="5940" y="9257"/>
                </a:lnTo>
                <a:lnTo>
                  <a:pt x="3779" y="9257"/>
                </a:lnTo>
                <a:close/>
              </a:path>
              <a:path w="21600" h="21600" extrusionOk="0">
                <a:moveTo>
                  <a:pt x="5940" y="9257"/>
                </a:moveTo>
                <a:lnTo>
                  <a:pt x="5940" y="10800"/>
                </a:lnTo>
                <a:lnTo>
                  <a:pt x="8100" y="10800"/>
                </a:lnTo>
                <a:lnTo>
                  <a:pt x="8100" y="9257"/>
                </a:lnTo>
                <a:lnTo>
                  <a:pt x="5940" y="9257"/>
                </a:lnTo>
                <a:close/>
              </a:path>
              <a:path w="21600" h="21600" extrusionOk="0">
                <a:moveTo>
                  <a:pt x="8100" y="9257"/>
                </a:moveTo>
                <a:lnTo>
                  <a:pt x="8100" y="10800"/>
                </a:lnTo>
                <a:lnTo>
                  <a:pt x="10260" y="10800"/>
                </a:lnTo>
                <a:lnTo>
                  <a:pt x="10260" y="9257"/>
                </a:lnTo>
                <a:lnTo>
                  <a:pt x="8100" y="9257"/>
                </a:lnTo>
                <a:close/>
              </a:path>
              <a:path w="21600" h="21600" extrusionOk="0">
                <a:moveTo>
                  <a:pt x="10260" y="9257"/>
                </a:moveTo>
                <a:lnTo>
                  <a:pt x="10260" y="10800"/>
                </a:lnTo>
                <a:lnTo>
                  <a:pt x="12419" y="10800"/>
                </a:lnTo>
                <a:lnTo>
                  <a:pt x="12419" y="9257"/>
                </a:lnTo>
                <a:lnTo>
                  <a:pt x="10260" y="9257"/>
                </a:lnTo>
                <a:close/>
              </a:path>
              <a:path w="21600" h="21600" extrusionOk="0">
                <a:moveTo>
                  <a:pt x="12419" y="9257"/>
                </a:moveTo>
                <a:lnTo>
                  <a:pt x="12419" y="10800"/>
                </a:lnTo>
                <a:lnTo>
                  <a:pt x="14580" y="10800"/>
                </a:lnTo>
                <a:lnTo>
                  <a:pt x="14580" y="9257"/>
                </a:lnTo>
                <a:lnTo>
                  <a:pt x="12419" y="9257"/>
                </a:lnTo>
                <a:close/>
              </a:path>
              <a:path w="21600" h="21600" extrusionOk="0">
                <a:moveTo>
                  <a:pt x="14580" y="9257"/>
                </a:moveTo>
                <a:lnTo>
                  <a:pt x="14580" y="10800"/>
                </a:lnTo>
                <a:lnTo>
                  <a:pt x="16740" y="10800"/>
                </a:lnTo>
                <a:lnTo>
                  <a:pt x="16740" y="9257"/>
                </a:lnTo>
                <a:lnTo>
                  <a:pt x="14580" y="9257"/>
                </a:lnTo>
                <a:close/>
              </a:path>
              <a:path w="21600" h="21600" extrusionOk="0">
                <a:moveTo>
                  <a:pt x="16740" y="9257"/>
                </a:moveTo>
                <a:lnTo>
                  <a:pt x="16740" y="10800"/>
                </a:lnTo>
                <a:lnTo>
                  <a:pt x="18900" y="10800"/>
                </a:lnTo>
                <a:lnTo>
                  <a:pt x="18900" y="9257"/>
                </a:lnTo>
                <a:lnTo>
                  <a:pt x="16740" y="9257"/>
                </a:lnTo>
                <a:close/>
              </a:path>
              <a:path w="21600" h="21600" extrusionOk="0">
                <a:moveTo>
                  <a:pt x="18900" y="9257"/>
                </a:moveTo>
                <a:lnTo>
                  <a:pt x="18900" y="10800"/>
                </a:lnTo>
                <a:lnTo>
                  <a:pt x="21060" y="10800"/>
                </a:lnTo>
                <a:lnTo>
                  <a:pt x="21060" y="9257"/>
                </a:lnTo>
                <a:lnTo>
                  <a:pt x="18900" y="9257"/>
                </a:lnTo>
                <a:close/>
              </a:path>
              <a:path w="21600" h="21600" extrusionOk="0">
                <a:moveTo>
                  <a:pt x="540" y="10800"/>
                </a:moveTo>
                <a:lnTo>
                  <a:pt x="540" y="12342"/>
                </a:lnTo>
                <a:lnTo>
                  <a:pt x="2700" y="12342"/>
                </a:lnTo>
                <a:lnTo>
                  <a:pt x="2700" y="10800"/>
                </a:lnTo>
                <a:lnTo>
                  <a:pt x="540" y="10800"/>
                </a:lnTo>
                <a:close/>
              </a:path>
              <a:path w="21600" h="21600" extrusionOk="0">
                <a:moveTo>
                  <a:pt x="2700" y="10800"/>
                </a:moveTo>
                <a:lnTo>
                  <a:pt x="2700" y="12342"/>
                </a:lnTo>
                <a:lnTo>
                  <a:pt x="4860" y="12342"/>
                </a:lnTo>
                <a:lnTo>
                  <a:pt x="4860" y="10800"/>
                </a:lnTo>
                <a:lnTo>
                  <a:pt x="2700" y="10800"/>
                </a:lnTo>
                <a:close/>
              </a:path>
              <a:path w="21600" h="21600" extrusionOk="0">
                <a:moveTo>
                  <a:pt x="4860" y="10800"/>
                </a:moveTo>
                <a:lnTo>
                  <a:pt x="4860" y="12342"/>
                </a:lnTo>
                <a:lnTo>
                  <a:pt x="7020" y="12342"/>
                </a:lnTo>
                <a:lnTo>
                  <a:pt x="7020" y="10800"/>
                </a:lnTo>
                <a:lnTo>
                  <a:pt x="4860" y="10800"/>
                </a:lnTo>
                <a:close/>
              </a:path>
              <a:path w="21600" h="21600" extrusionOk="0">
                <a:moveTo>
                  <a:pt x="7020" y="10800"/>
                </a:moveTo>
                <a:lnTo>
                  <a:pt x="7020" y="12342"/>
                </a:lnTo>
                <a:lnTo>
                  <a:pt x="9180" y="12342"/>
                </a:lnTo>
                <a:lnTo>
                  <a:pt x="9180" y="10800"/>
                </a:lnTo>
                <a:lnTo>
                  <a:pt x="7020" y="10800"/>
                </a:lnTo>
                <a:close/>
              </a:path>
              <a:path w="21600" h="21600" extrusionOk="0">
                <a:moveTo>
                  <a:pt x="9180" y="10800"/>
                </a:moveTo>
                <a:lnTo>
                  <a:pt x="9180" y="12342"/>
                </a:lnTo>
                <a:lnTo>
                  <a:pt x="11340" y="12342"/>
                </a:lnTo>
                <a:lnTo>
                  <a:pt x="11340" y="10800"/>
                </a:lnTo>
                <a:lnTo>
                  <a:pt x="9180" y="10800"/>
                </a:lnTo>
                <a:close/>
              </a:path>
              <a:path w="21600" h="21600" extrusionOk="0">
                <a:moveTo>
                  <a:pt x="11340" y="10800"/>
                </a:moveTo>
                <a:lnTo>
                  <a:pt x="11340" y="12342"/>
                </a:lnTo>
                <a:lnTo>
                  <a:pt x="13500" y="12342"/>
                </a:lnTo>
                <a:lnTo>
                  <a:pt x="13500" y="10800"/>
                </a:lnTo>
                <a:lnTo>
                  <a:pt x="11340" y="10800"/>
                </a:lnTo>
                <a:close/>
              </a:path>
              <a:path w="21600" h="21600" extrusionOk="0">
                <a:moveTo>
                  <a:pt x="13500" y="10800"/>
                </a:moveTo>
                <a:lnTo>
                  <a:pt x="13500" y="12342"/>
                </a:lnTo>
                <a:lnTo>
                  <a:pt x="15660" y="12342"/>
                </a:lnTo>
                <a:lnTo>
                  <a:pt x="15660" y="10800"/>
                </a:lnTo>
                <a:lnTo>
                  <a:pt x="13500" y="10800"/>
                </a:lnTo>
                <a:close/>
              </a:path>
              <a:path w="21600" h="21600" extrusionOk="0">
                <a:moveTo>
                  <a:pt x="15660" y="10800"/>
                </a:moveTo>
                <a:lnTo>
                  <a:pt x="15660" y="12342"/>
                </a:lnTo>
                <a:lnTo>
                  <a:pt x="17820" y="12342"/>
                </a:lnTo>
                <a:lnTo>
                  <a:pt x="17820" y="10800"/>
                </a:lnTo>
                <a:lnTo>
                  <a:pt x="15660" y="10800"/>
                </a:lnTo>
                <a:close/>
              </a:path>
              <a:path w="21600" h="21600" extrusionOk="0">
                <a:moveTo>
                  <a:pt x="17820" y="10800"/>
                </a:moveTo>
                <a:lnTo>
                  <a:pt x="17820" y="12342"/>
                </a:lnTo>
                <a:lnTo>
                  <a:pt x="19980" y="12342"/>
                </a:lnTo>
                <a:lnTo>
                  <a:pt x="19980" y="10800"/>
                </a:lnTo>
                <a:lnTo>
                  <a:pt x="17820" y="10800"/>
                </a:lnTo>
                <a:close/>
              </a:path>
              <a:path w="21600" h="21600" extrusionOk="0">
                <a:moveTo>
                  <a:pt x="1620" y="12342"/>
                </a:moveTo>
                <a:lnTo>
                  <a:pt x="1620" y="13885"/>
                </a:lnTo>
                <a:lnTo>
                  <a:pt x="3779" y="13885"/>
                </a:lnTo>
                <a:lnTo>
                  <a:pt x="3779" y="12342"/>
                </a:lnTo>
                <a:lnTo>
                  <a:pt x="1620" y="12342"/>
                </a:lnTo>
                <a:close/>
              </a:path>
              <a:path w="21600" h="21600" extrusionOk="0">
                <a:moveTo>
                  <a:pt x="3779" y="12342"/>
                </a:moveTo>
                <a:lnTo>
                  <a:pt x="3779" y="13885"/>
                </a:lnTo>
                <a:lnTo>
                  <a:pt x="5940" y="13885"/>
                </a:lnTo>
                <a:lnTo>
                  <a:pt x="5940" y="12342"/>
                </a:lnTo>
                <a:lnTo>
                  <a:pt x="3779" y="12342"/>
                </a:lnTo>
                <a:close/>
              </a:path>
              <a:path w="21600" h="21600" extrusionOk="0">
                <a:moveTo>
                  <a:pt x="5940" y="12342"/>
                </a:moveTo>
                <a:lnTo>
                  <a:pt x="5940" y="13885"/>
                </a:lnTo>
                <a:lnTo>
                  <a:pt x="8100" y="13885"/>
                </a:lnTo>
                <a:lnTo>
                  <a:pt x="8100" y="12342"/>
                </a:lnTo>
                <a:lnTo>
                  <a:pt x="5940" y="12342"/>
                </a:lnTo>
                <a:close/>
              </a:path>
              <a:path w="21600" h="21600" extrusionOk="0">
                <a:moveTo>
                  <a:pt x="8100" y="12342"/>
                </a:moveTo>
                <a:lnTo>
                  <a:pt x="8100" y="13885"/>
                </a:lnTo>
                <a:lnTo>
                  <a:pt x="10260" y="13885"/>
                </a:lnTo>
                <a:lnTo>
                  <a:pt x="10260" y="12342"/>
                </a:lnTo>
                <a:lnTo>
                  <a:pt x="8100" y="12342"/>
                </a:lnTo>
                <a:close/>
              </a:path>
              <a:path w="21600" h="21600" extrusionOk="0">
                <a:moveTo>
                  <a:pt x="10260" y="12342"/>
                </a:moveTo>
                <a:lnTo>
                  <a:pt x="10260" y="13885"/>
                </a:lnTo>
                <a:lnTo>
                  <a:pt x="12419" y="13885"/>
                </a:lnTo>
                <a:lnTo>
                  <a:pt x="12419" y="12342"/>
                </a:lnTo>
                <a:lnTo>
                  <a:pt x="10260" y="12342"/>
                </a:lnTo>
                <a:close/>
              </a:path>
              <a:path w="21600" h="21600" extrusionOk="0">
                <a:moveTo>
                  <a:pt x="12419" y="12342"/>
                </a:moveTo>
                <a:lnTo>
                  <a:pt x="12419" y="13885"/>
                </a:lnTo>
                <a:lnTo>
                  <a:pt x="14580" y="13885"/>
                </a:lnTo>
                <a:lnTo>
                  <a:pt x="14580" y="12342"/>
                </a:lnTo>
                <a:lnTo>
                  <a:pt x="12419" y="12342"/>
                </a:lnTo>
                <a:close/>
              </a:path>
              <a:path w="21600" h="21600" extrusionOk="0">
                <a:moveTo>
                  <a:pt x="14580" y="12342"/>
                </a:moveTo>
                <a:lnTo>
                  <a:pt x="14580" y="13885"/>
                </a:lnTo>
                <a:lnTo>
                  <a:pt x="16740" y="13885"/>
                </a:lnTo>
                <a:lnTo>
                  <a:pt x="16740" y="12342"/>
                </a:lnTo>
                <a:lnTo>
                  <a:pt x="14580" y="12342"/>
                </a:lnTo>
                <a:close/>
              </a:path>
              <a:path w="21600" h="21600" extrusionOk="0">
                <a:moveTo>
                  <a:pt x="16740" y="12342"/>
                </a:moveTo>
                <a:lnTo>
                  <a:pt x="16740" y="13885"/>
                </a:lnTo>
                <a:lnTo>
                  <a:pt x="18900" y="13885"/>
                </a:lnTo>
                <a:lnTo>
                  <a:pt x="18900" y="12342"/>
                </a:lnTo>
                <a:lnTo>
                  <a:pt x="16740" y="12342"/>
                </a:lnTo>
                <a:close/>
              </a:path>
              <a:path w="21600" h="21600" extrusionOk="0">
                <a:moveTo>
                  <a:pt x="18900" y="12342"/>
                </a:moveTo>
                <a:lnTo>
                  <a:pt x="18900" y="13885"/>
                </a:lnTo>
                <a:lnTo>
                  <a:pt x="21060" y="13885"/>
                </a:lnTo>
                <a:lnTo>
                  <a:pt x="21060" y="12342"/>
                </a:lnTo>
                <a:lnTo>
                  <a:pt x="18900" y="12342"/>
                </a:lnTo>
                <a:close/>
              </a:path>
              <a:path w="21600" h="21600" extrusionOk="0">
                <a:moveTo>
                  <a:pt x="540" y="13885"/>
                </a:moveTo>
                <a:lnTo>
                  <a:pt x="540" y="15428"/>
                </a:lnTo>
                <a:lnTo>
                  <a:pt x="2700" y="15428"/>
                </a:lnTo>
                <a:lnTo>
                  <a:pt x="2700" y="13885"/>
                </a:lnTo>
                <a:lnTo>
                  <a:pt x="540" y="13885"/>
                </a:lnTo>
                <a:close/>
              </a:path>
              <a:path w="21600" h="21600" extrusionOk="0">
                <a:moveTo>
                  <a:pt x="2700" y="13885"/>
                </a:moveTo>
                <a:lnTo>
                  <a:pt x="2700" y="15428"/>
                </a:lnTo>
                <a:lnTo>
                  <a:pt x="4860" y="15428"/>
                </a:lnTo>
                <a:lnTo>
                  <a:pt x="4860" y="13885"/>
                </a:lnTo>
                <a:lnTo>
                  <a:pt x="2700" y="13885"/>
                </a:lnTo>
                <a:close/>
              </a:path>
              <a:path w="21600" h="21600" extrusionOk="0">
                <a:moveTo>
                  <a:pt x="4860" y="13885"/>
                </a:moveTo>
                <a:lnTo>
                  <a:pt x="4860" y="15428"/>
                </a:lnTo>
                <a:lnTo>
                  <a:pt x="7020" y="15428"/>
                </a:lnTo>
                <a:lnTo>
                  <a:pt x="7020" y="13885"/>
                </a:lnTo>
                <a:lnTo>
                  <a:pt x="4860" y="13885"/>
                </a:lnTo>
                <a:close/>
              </a:path>
              <a:path w="21600" h="21600" extrusionOk="0">
                <a:moveTo>
                  <a:pt x="7020" y="13885"/>
                </a:moveTo>
                <a:lnTo>
                  <a:pt x="7020" y="15428"/>
                </a:lnTo>
                <a:lnTo>
                  <a:pt x="9180" y="15428"/>
                </a:lnTo>
                <a:lnTo>
                  <a:pt x="9180" y="13885"/>
                </a:lnTo>
                <a:lnTo>
                  <a:pt x="7020" y="13885"/>
                </a:lnTo>
                <a:close/>
              </a:path>
              <a:path w="21600" h="21600" extrusionOk="0">
                <a:moveTo>
                  <a:pt x="9180" y="13885"/>
                </a:moveTo>
                <a:lnTo>
                  <a:pt x="9180" y="15428"/>
                </a:lnTo>
                <a:lnTo>
                  <a:pt x="11340" y="15428"/>
                </a:lnTo>
                <a:lnTo>
                  <a:pt x="11340" y="13885"/>
                </a:lnTo>
                <a:lnTo>
                  <a:pt x="9180" y="13885"/>
                </a:lnTo>
                <a:close/>
              </a:path>
              <a:path w="21600" h="21600" extrusionOk="0">
                <a:moveTo>
                  <a:pt x="11340" y="13885"/>
                </a:moveTo>
                <a:lnTo>
                  <a:pt x="11340" y="15428"/>
                </a:lnTo>
                <a:lnTo>
                  <a:pt x="13500" y="15428"/>
                </a:lnTo>
                <a:lnTo>
                  <a:pt x="13500" y="13885"/>
                </a:lnTo>
                <a:lnTo>
                  <a:pt x="11340" y="13885"/>
                </a:lnTo>
                <a:close/>
              </a:path>
              <a:path w="21600" h="21600" extrusionOk="0">
                <a:moveTo>
                  <a:pt x="13500" y="13885"/>
                </a:moveTo>
                <a:lnTo>
                  <a:pt x="13500" y="15428"/>
                </a:lnTo>
                <a:lnTo>
                  <a:pt x="15660" y="15428"/>
                </a:lnTo>
                <a:lnTo>
                  <a:pt x="15660" y="13885"/>
                </a:lnTo>
                <a:lnTo>
                  <a:pt x="13500" y="13885"/>
                </a:lnTo>
                <a:close/>
              </a:path>
              <a:path w="21600" h="21600" extrusionOk="0">
                <a:moveTo>
                  <a:pt x="15660" y="13885"/>
                </a:moveTo>
                <a:lnTo>
                  <a:pt x="15660" y="15428"/>
                </a:lnTo>
                <a:lnTo>
                  <a:pt x="17820" y="15428"/>
                </a:lnTo>
                <a:lnTo>
                  <a:pt x="17820" y="13885"/>
                </a:lnTo>
                <a:lnTo>
                  <a:pt x="15660" y="13885"/>
                </a:lnTo>
                <a:close/>
              </a:path>
              <a:path w="21600" h="21600" extrusionOk="0">
                <a:moveTo>
                  <a:pt x="17820" y="13885"/>
                </a:moveTo>
                <a:lnTo>
                  <a:pt x="17820" y="15428"/>
                </a:lnTo>
                <a:lnTo>
                  <a:pt x="19980" y="15428"/>
                </a:lnTo>
                <a:lnTo>
                  <a:pt x="19980" y="13885"/>
                </a:lnTo>
                <a:lnTo>
                  <a:pt x="17820" y="13885"/>
                </a:lnTo>
                <a:close/>
              </a:path>
              <a:path w="21600" h="21600" extrusionOk="0">
                <a:moveTo>
                  <a:pt x="1620" y="15428"/>
                </a:moveTo>
                <a:lnTo>
                  <a:pt x="1620" y="16971"/>
                </a:lnTo>
                <a:lnTo>
                  <a:pt x="3779" y="16971"/>
                </a:lnTo>
                <a:lnTo>
                  <a:pt x="3779" y="15428"/>
                </a:lnTo>
                <a:lnTo>
                  <a:pt x="1620" y="15428"/>
                </a:lnTo>
                <a:close/>
              </a:path>
              <a:path w="21600" h="21600" extrusionOk="0">
                <a:moveTo>
                  <a:pt x="3779" y="15428"/>
                </a:moveTo>
                <a:lnTo>
                  <a:pt x="3779" y="16971"/>
                </a:lnTo>
                <a:lnTo>
                  <a:pt x="5940" y="16971"/>
                </a:lnTo>
                <a:lnTo>
                  <a:pt x="5940" y="15428"/>
                </a:lnTo>
                <a:lnTo>
                  <a:pt x="3779" y="15428"/>
                </a:lnTo>
                <a:close/>
              </a:path>
              <a:path w="21600" h="21600" extrusionOk="0">
                <a:moveTo>
                  <a:pt x="5940" y="15428"/>
                </a:moveTo>
                <a:lnTo>
                  <a:pt x="5940" y="16971"/>
                </a:lnTo>
                <a:lnTo>
                  <a:pt x="8100" y="16971"/>
                </a:lnTo>
                <a:lnTo>
                  <a:pt x="8100" y="15428"/>
                </a:lnTo>
                <a:lnTo>
                  <a:pt x="5940" y="15428"/>
                </a:lnTo>
                <a:close/>
              </a:path>
              <a:path w="21600" h="21600" extrusionOk="0">
                <a:moveTo>
                  <a:pt x="8100" y="15428"/>
                </a:moveTo>
                <a:lnTo>
                  <a:pt x="8100" y="16971"/>
                </a:lnTo>
                <a:lnTo>
                  <a:pt x="10260" y="16971"/>
                </a:lnTo>
                <a:lnTo>
                  <a:pt x="10260" y="15428"/>
                </a:lnTo>
                <a:lnTo>
                  <a:pt x="8100" y="15428"/>
                </a:lnTo>
                <a:close/>
              </a:path>
              <a:path w="21600" h="21600" extrusionOk="0">
                <a:moveTo>
                  <a:pt x="10260" y="15428"/>
                </a:moveTo>
                <a:lnTo>
                  <a:pt x="10260" y="16971"/>
                </a:lnTo>
                <a:lnTo>
                  <a:pt x="12419" y="16971"/>
                </a:lnTo>
                <a:lnTo>
                  <a:pt x="12419" y="15428"/>
                </a:lnTo>
                <a:lnTo>
                  <a:pt x="10260" y="15428"/>
                </a:lnTo>
                <a:close/>
              </a:path>
              <a:path w="21600" h="21600" extrusionOk="0">
                <a:moveTo>
                  <a:pt x="12419" y="15428"/>
                </a:moveTo>
                <a:lnTo>
                  <a:pt x="12419" y="16971"/>
                </a:lnTo>
                <a:lnTo>
                  <a:pt x="14580" y="16971"/>
                </a:lnTo>
                <a:lnTo>
                  <a:pt x="14580" y="15428"/>
                </a:lnTo>
                <a:lnTo>
                  <a:pt x="12419" y="15428"/>
                </a:lnTo>
                <a:close/>
              </a:path>
              <a:path w="21600" h="21600" extrusionOk="0">
                <a:moveTo>
                  <a:pt x="14580" y="15428"/>
                </a:moveTo>
                <a:lnTo>
                  <a:pt x="14580" y="16971"/>
                </a:lnTo>
                <a:lnTo>
                  <a:pt x="16740" y="16971"/>
                </a:lnTo>
                <a:lnTo>
                  <a:pt x="16740" y="15428"/>
                </a:lnTo>
                <a:lnTo>
                  <a:pt x="14580" y="15428"/>
                </a:lnTo>
                <a:close/>
              </a:path>
              <a:path w="21600" h="21600" extrusionOk="0">
                <a:moveTo>
                  <a:pt x="16740" y="15428"/>
                </a:moveTo>
                <a:lnTo>
                  <a:pt x="16740" y="16971"/>
                </a:lnTo>
                <a:lnTo>
                  <a:pt x="18900" y="16971"/>
                </a:lnTo>
                <a:lnTo>
                  <a:pt x="18900" y="15428"/>
                </a:lnTo>
                <a:lnTo>
                  <a:pt x="16740" y="15428"/>
                </a:lnTo>
                <a:close/>
              </a:path>
              <a:path w="21600" h="21600" extrusionOk="0">
                <a:moveTo>
                  <a:pt x="18900" y="15428"/>
                </a:moveTo>
                <a:lnTo>
                  <a:pt x="18900" y="16971"/>
                </a:lnTo>
                <a:lnTo>
                  <a:pt x="21060" y="16971"/>
                </a:lnTo>
                <a:lnTo>
                  <a:pt x="21060" y="15428"/>
                </a:lnTo>
                <a:lnTo>
                  <a:pt x="18900" y="15428"/>
                </a:lnTo>
                <a:close/>
              </a:path>
              <a:path w="21600" h="21600" extrusionOk="0">
                <a:moveTo>
                  <a:pt x="540" y="16971"/>
                </a:moveTo>
                <a:lnTo>
                  <a:pt x="540" y="18514"/>
                </a:lnTo>
                <a:lnTo>
                  <a:pt x="2700" y="18514"/>
                </a:lnTo>
                <a:lnTo>
                  <a:pt x="2700" y="16971"/>
                </a:lnTo>
                <a:lnTo>
                  <a:pt x="540" y="16971"/>
                </a:lnTo>
                <a:close/>
              </a:path>
              <a:path w="21600" h="21600" extrusionOk="0">
                <a:moveTo>
                  <a:pt x="2700" y="16971"/>
                </a:moveTo>
                <a:lnTo>
                  <a:pt x="2700" y="18514"/>
                </a:lnTo>
                <a:lnTo>
                  <a:pt x="4860" y="18514"/>
                </a:lnTo>
                <a:lnTo>
                  <a:pt x="4860" y="16971"/>
                </a:lnTo>
                <a:lnTo>
                  <a:pt x="2700" y="16971"/>
                </a:lnTo>
                <a:close/>
              </a:path>
              <a:path w="21600" h="21600" extrusionOk="0">
                <a:moveTo>
                  <a:pt x="4860" y="16971"/>
                </a:moveTo>
                <a:lnTo>
                  <a:pt x="4860" y="18514"/>
                </a:lnTo>
                <a:lnTo>
                  <a:pt x="7020" y="18514"/>
                </a:lnTo>
                <a:lnTo>
                  <a:pt x="7020" y="16971"/>
                </a:lnTo>
                <a:lnTo>
                  <a:pt x="4860" y="16971"/>
                </a:lnTo>
                <a:close/>
              </a:path>
              <a:path w="21600" h="21600" extrusionOk="0">
                <a:moveTo>
                  <a:pt x="7020" y="16971"/>
                </a:moveTo>
                <a:lnTo>
                  <a:pt x="7020" y="18514"/>
                </a:lnTo>
                <a:lnTo>
                  <a:pt x="9180" y="18514"/>
                </a:lnTo>
                <a:lnTo>
                  <a:pt x="9180" y="16971"/>
                </a:lnTo>
                <a:lnTo>
                  <a:pt x="7020" y="16971"/>
                </a:lnTo>
                <a:close/>
              </a:path>
              <a:path w="21600" h="21600" extrusionOk="0">
                <a:moveTo>
                  <a:pt x="9180" y="16971"/>
                </a:moveTo>
                <a:lnTo>
                  <a:pt x="9180" y="18514"/>
                </a:lnTo>
                <a:lnTo>
                  <a:pt x="11340" y="18514"/>
                </a:lnTo>
                <a:lnTo>
                  <a:pt x="11340" y="16971"/>
                </a:lnTo>
                <a:lnTo>
                  <a:pt x="9180" y="16971"/>
                </a:lnTo>
                <a:close/>
              </a:path>
              <a:path w="21600" h="21600" extrusionOk="0">
                <a:moveTo>
                  <a:pt x="11340" y="16971"/>
                </a:moveTo>
                <a:lnTo>
                  <a:pt x="11340" y="18514"/>
                </a:lnTo>
                <a:lnTo>
                  <a:pt x="13500" y="18514"/>
                </a:lnTo>
                <a:lnTo>
                  <a:pt x="13500" y="16971"/>
                </a:lnTo>
                <a:lnTo>
                  <a:pt x="11340" y="16971"/>
                </a:lnTo>
                <a:close/>
              </a:path>
              <a:path w="21600" h="21600" extrusionOk="0">
                <a:moveTo>
                  <a:pt x="13500" y="16971"/>
                </a:moveTo>
                <a:lnTo>
                  <a:pt x="13500" y="18514"/>
                </a:lnTo>
                <a:lnTo>
                  <a:pt x="15660" y="18514"/>
                </a:lnTo>
                <a:lnTo>
                  <a:pt x="15660" y="16971"/>
                </a:lnTo>
                <a:lnTo>
                  <a:pt x="13500" y="16971"/>
                </a:lnTo>
                <a:close/>
              </a:path>
              <a:path w="21600" h="21600" extrusionOk="0">
                <a:moveTo>
                  <a:pt x="15660" y="16971"/>
                </a:moveTo>
                <a:lnTo>
                  <a:pt x="15660" y="18514"/>
                </a:lnTo>
                <a:lnTo>
                  <a:pt x="17820" y="18514"/>
                </a:lnTo>
                <a:lnTo>
                  <a:pt x="17820" y="16971"/>
                </a:lnTo>
                <a:lnTo>
                  <a:pt x="15660" y="16971"/>
                </a:lnTo>
                <a:close/>
              </a:path>
              <a:path w="21600" h="21600" extrusionOk="0">
                <a:moveTo>
                  <a:pt x="17820" y="16971"/>
                </a:moveTo>
                <a:lnTo>
                  <a:pt x="17820" y="18514"/>
                </a:lnTo>
                <a:lnTo>
                  <a:pt x="19980" y="18514"/>
                </a:lnTo>
                <a:lnTo>
                  <a:pt x="19980" y="16971"/>
                </a:lnTo>
                <a:lnTo>
                  <a:pt x="17820" y="16971"/>
                </a:lnTo>
                <a:close/>
              </a:path>
              <a:path w="21600" h="21600" extrusionOk="0">
                <a:moveTo>
                  <a:pt x="1620" y="18514"/>
                </a:moveTo>
                <a:lnTo>
                  <a:pt x="1620" y="20057"/>
                </a:lnTo>
                <a:lnTo>
                  <a:pt x="3779" y="20057"/>
                </a:lnTo>
                <a:lnTo>
                  <a:pt x="3779" y="18514"/>
                </a:lnTo>
                <a:lnTo>
                  <a:pt x="1620" y="18514"/>
                </a:lnTo>
                <a:close/>
              </a:path>
              <a:path w="21600" h="21600" extrusionOk="0">
                <a:moveTo>
                  <a:pt x="3779" y="18514"/>
                </a:moveTo>
                <a:lnTo>
                  <a:pt x="3779" y="20057"/>
                </a:lnTo>
                <a:lnTo>
                  <a:pt x="5940" y="20057"/>
                </a:lnTo>
                <a:lnTo>
                  <a:pt x="5940" y="18514"/>
                </a:lnTo>
                <a:lnTo>
                  <a:pt x="3779" y="18514"/>
                </a:lnTo>
                <a:close/>
              </a:path>
              <a:path w="21600" h="21600" extrusionOk="0">
                <a:moveTo>
                  <a:pt x="5940" y="18514"/>
                </a:moveTo>
                <a:lnTo>
                  <a:pt x="5940" y="20057"/>
                </a:lnTo>
                <a:lnTo>
                  <a:pt x="8100" y="20057"/>
                </a:lnTo>
                <a:lnTo>
                  <a:pt x="8100" y="18514"/>
                </a:lnTo>
                <a:lnTo>
                  <a:pt x="5940" y="18514"/>
                </a:lnTo>
                <a:close/>
              </a:path>
              <a:path w="21600" h="21600" extrusionOk="0">
                <a:moveTo>
                  <a:pt x="8100" y="18514"/>
                </a:moveTo>
                <a:lnTo>
                  <a:pt x="8100" y="20057"/>
                </a:lnTo>
                <a:lnTo>
                  <a:pt x="10260" y="20057"/>
                </a:lnTo>
                <a:lnTo>
                  <a:pt x="10260" y="18514"/>
                </a:lnTo>
                <a:lnTo>
                  <a:pt x="8100" y="18514"/>
                </a:lnTo>
                <a:close/>
              </a:path>
              <a:path w="21600" h="21600" extrusionOk="0">
                <a:moveTo>
                  <a:pt x="10260" y="18514"/>
                </a:moveTo>
                <a:lnTo>
                  <a:pt x="10260" y="20057"/>
                </a:lnTo>
                <a:lnTo>
                  <a:pt x="12419" y="20057"/>
                </a:lnTo>
                <a:lnTo>
                  <a:pt x="12419" y="18514"/>
                </a:lnTo>
                <a:lnTo>
                  <a:pt x="10260" y="18514"/>
                </a:lnTo>
                <a:close/>
              </a:path>
              <a:path w="21600" h="21600" extrusionOk="0">
                <a:moveTo>
                  <a:pt x="12419" y="18514"/>
                </a:moveTo>
                <a:lnTo>
                  <a:pt x="12419" y="20057"/>
                </a:lnTo>
                <a:lnTo>
                  <a:pt x="14580" y="20057"/>
                </a:lnTo>
                <a:lnTo>
                  <a:pt x="14580" y="18514"/>
                </a:lnTo>
                <a:lnTo>
                  <a:pt x="12419" y="18514"/>
                </a:lnTo>
                <a:close/>
              </a:path>
              <a:path w="21600" h="21600" extrusionOk="0">
                <a:moveTo>
                  <a:pt x="14580" y="18514"/>
                </a:moveTo>
                <a:lnTo>
                  <a:pt x="14580" y="20057"/>
                </a:lnTo>
                <a:lnTo>
                  <a:pt x="16740" y="20057"/>
                </a:lnTo>
                <a:lnTo>
                  <a:pt x="16740" y="18514"/>
                </a:lnTo>
                <a:lnTo>
                  <a:pt x="14580" y="18514"/>
                </a:lnTo>
                <a:close/>
              </a:path>
              <a:path w="21600" h="21600" extrusionOk="0">
                <a:moveTo>
                  <a:pt x="16740" y="18514"/>
                </a:moveTo>
                <a:lnTo>
                  <a:pt x="16740" y="20057"/>
                </a:lnTo>
                <a:lnTo>
                  <a:pt x="18900" y="20057"/>
                </a:lnTo>
                <a:lnTo>
                  <a:pt x="18900" y="18514"/>
                </a:lnTo>
                <a:lnTo>
                  <a:pt x="16740" y="18514"/>
                </a:lnTo>
                <a:close/>
              </a:path>
              <a:path w="21600" h="21600" extrusionOk="0">
                <a:moveTo>
                  <a:pt x="18900" y="18514"/>
                </a:moveTo>
                <a:lnTo>
                  <a:pt x="18900" y="20057"/>
                </a:lnTo>
                <a:lnTo>
                  <a:pt x="21060" y="20057"/>
                </a:lnTo>
                <a:lnTo>
                  <a:pt x="21060" y="18514"/>
                </a:lnTo>
                <a:lnTo>
                  <a:pt x="18900" y="18514"/>
                </a:lnTo>
                <a:close/>
              </a:path>
              <a:path w="21600" h="21600" extrusionOk="0">
                <a:moveTo>
                  <a:pt x="540" y="20057"/>
                </a:moveTo>
                <a:lnTo>
                  <a:pt x="540" y="21600"/>
                </a:lnTo>
                <a:lnTo>
                  <a:pt x="2700" y="21600"/>
                </a:lnTo>
                <a:lnTo>
                  <a:pt x="2700" y="20057"/>
                </a:lnTo>
                <a:lnTo>
                  <a:pt x="540" y="20057"/>
                </a:lnTo>
                <a:close/>
              </a:path>
              <a:path w="21600" h="21600" extrusionOk="0">
                <a:moveTo>
                  <a:pt x="2700" y="20057"/>
                </a:moveTo>
                <a:lnTo>
                  <a:pt x="2700" y="21600"/>
                </a:lnTo>
                <a:lnTo>
                  <a:pt x="4860" y="21600"/>
                </a:lnTo>
                <a:lnTo>
                  <a:pt x="4860" y="20057"/>
                </a:lnTo>
                <a:lnTo>
                  <a:pt x="2700" y="20057"/>
                </a:lnTo>
                <a:close/>
              </a:path>
              <a:path w="21600" h="21600" extrusionOk="0">
                <a:moveTo>
                  <a:pt x="4860" y="20057"/>
                </a:moveTo>
                <a:lnTo>
                  <a:pt x="4860" y="21600"/>
                </a:lnTo>
                <a:lnTo>
                  <a:pt x="7020" y="21600"/>
                </a:lnTo>
                <a:lnTo>
                  <a:pt x="7020" y="20057"/>
                </a:lnTo>
                <a:lnTo>
                  <a:pt x="4860" y="20057"/>
                </a:lnTo>
                <a:close/>
              </a:path>
              <a:path w="21600" h="21600" extrusionOk="0">
                <a:moveTo>
                  <a:pt x="7020" y="20057"/>
                </a:moveTo>
                <a:lnTo>
                  <a:pt x="7020" y="21600"/>
                </a:lnTo>
                <a:lnTo>
                  <a:pt x="9180" y="21600"/>
                </a:lnTo>
                <a:lnTo>
                  <a:pt x="9180" y="20057"/>
                </a:lnTo>
                <a:lnTo>
                  <a:pt x="7020" y="20057"/>
                </a:lnTo>
                <a:close/>
              </a:path>
              <a:path w="21600" h="21600" extrusionOk="0">
                <a:moveTo>
                  <a:pt x="9180" y="20057"/>
                </a:moveTo>
                <a:lnTo>
                  <a:pt x="9180" y="21600"/>
                </a:lnTo>
                <a:lnTo>
                  <a:pt x="11340" y="21600"/>
                </a:lnTo>
                <a:lnTo>
                  <a:pt x="11340" y="20057"/>
                </a:lnTo>
                <a:lnTo>
                  <a:pt x="9180" y="20057"/>
                </a:lnTo>
                <a:close/>
              </a:path>
              <a:path w="21600" h="21600" extrusionOk="0">
                <a:moveTo>
                  <a:pt x="11340" y="20057"/>
                </a:moveTo>
                <a:lnTo>
                  <a:pt x="11340" y="21600"/>
                </a:lnTo>
                <a:lnTo>
                  <a:pt x="13500" y="21600"/>
                </a:lnTo>
                <a:lnTo>
                  <a:pt x="13500" y="20057"/>
                </a:lnTo>
                <a:lnTo>
                  <a:pt x="11340" y="20057"/>
                </a:lnTo>
                <a:close/>
              </a:path>
              <a:path w="21600" h="21600" extrusionOk="0">
                <a:moveTo>
                  <a:pt x="13500" y="20057"/>
                </a:moveTo>
                <a:lnTo>
                  <a:pt x="13500" y="21600"/>
                </a:lnTo>
                <a:lnTo>
                  <a:pt x="15660" y="21600"/>
                </a:lnTo>
                <a:lnTo>
                  <a:pt x="15660" y="20057"/>
                </a:lnTo>
                <a:lnTo>
                  <a:pt x="13500" y="20057"/>
                </a:lnTo>
                <a:close/>
              </a:path>
              <a:path w="21600" h="21600" extrusionOk="0">
                <a:moveTo>
                  <a:pt x="15660" y="20057"/>
                </a:moveTo>
                <a:lnTo>
                  <a:pt x="15660" y="21600"/>
                </a:lnTo>
                <a:lnTo>
                  <a:pt x="17820" y="21600"/>
                </a:lnTo>
                <a:lnTo>
                  <a:pt x="17820" y="20057"/>
                </a:lnTo>
                <a:lnTo>
                  <a:pt x="15660" y="20057"/>
                </a:lnTo>
                <a:close/>
              </a:path>
              <a:path w="21600" h="21600" extrusionOk="0">
                <a:moveTo>
                  <a:pt x="17820" y="20057"/>
                </a:moveTo>
                <a:lnTo>
                  <a:pt x="17820" y="21600"/>
                </a:lnTo>
                <a:lnTo>
                  <a:pt x="19980" y="21600"/>
                </a:lnTo>
                <a:lnTo>
                  <a:pt x="19980" y="20057"/>
                </a:lnTo>
                <a:lnTo>
                  <a:pt x="17820" y="20057"/>
                </a:lnTo>
                <a:close/>
              </a:path>
              <a:path w="21600" h="21600" extrusionOk="0">
                <a:moveTo>
                  <a:pt x="19980" y="4628"/>
                </a:moveTo>
                <a:lnTo>
                  <a:pt x="21060" y="4628"/>
                </a:lnTo>
                <a:lnTo>
                  <a:pt x="21060" y="6171"/>
                </a:lnTo>
                <a:lnTo>
                  <a:pt x="19980" y="6171"/>
                </a:lnTo>
                <a:lnTo>
                  <a:pt x="19980" y="4628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445827" y="3200400"/>
            <a:ext cx="945573" cy="1752600"/>
          </a:xfrm>
          <a:prstGeom prst="straightConnector1">
            <a:avLst/>
          </a:prstGeom>
          <a:ln w="730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743200" y="2971800"/>
            <a:ext cx="3429000" cy="694113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89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Active and Passive Voice in Psychology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APA recommends the use of active rather than passive voice</a:t>
            </a:r>
          </a:p>
          <a:p>
            <a:r>
              <a:rPr lang="en-US" dirty="0" smtClean="0"/>
              <a:t>Good writing usually uses both active and passive voice</a:t>
            </a:r>
          </a:p>
          <a:p>
            <a:r>
              <a:rPr lang="en-US" dirty="0" smtClean="0"/>
              <a:t>Active voice is very direct, so if you use it all the time, the reader may feel a bit like she is being hollered at</a:t>
            </a:r>
          </a:p>
          <a:p>
            <a:r>
              <a:rPr lang="en-US" dirty="0" smtClean="0"/>
              <a:t>Passive voice is indirect, so if you use it all the time the reader will have a hard time following your argument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183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Active and Passive Voice in Psychology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Psychology writing is objective</a:t>
            </a:r>
          </a:p>
          <a:p>
            <a:r>
              <a:rPr lang="en-US" dirty="0" smtClean="0"/>
              <a:t>Writing should be clear </a:t>
            </a:r>
          </a:p>
          <a:p>
            <a:r>
              <a:rPr lang="en-US" dirty="0" smtClean="0"/>
              <a:t>We don’t want to make the reader work too hard </a:t>
            </a:r>
          </a:p>
          <a:p>
            <a:r>
              <a:rPr lang="en-US" dirty="0"/>
              <a:t>I</a:t>
            </a:r>
            <a:r>
              <a:rPr lang="en-US" dirty="0" smtClean="0"/>
              <a:t>f you aren’t certain which voice to use, you are probably better off choosing active voice, rather than passive voice.</a:t>
            </a:r>
          </a:p>
          <a:p>
            <a:r>
              <a:rPr lang="en-US" dirty="0" smtClean="0"/>
              <a:t>But it is ideal if you can use some of each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33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Passive to Active Voice-Example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 is a bad example of using passive voice in a psychology paper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Depression has been researched by scientists for decades.</a:t>
            </a:r>
          </a:p>
          <a:p>
            <a:r>
              <a:rPr lang="en-US" dirty="0" smtClean="0"/>
              <a:t>There is no reason to use passive voice, it makes the sentence harder to follow.  A preferred version uses active voice: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Scientists have researched depression for decades.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531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Passive to Active Voice-Example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 is a 2</a:t>
            </a:r>
            <a:r>
              <a:rPr lang="en-US" baseline="30000" dirty="0" smtClean="0"/>
              <a:t>nd</a:t>
            </a:r>
            <a:r>
              <a:rPr lang="en-US" dirty="0" smtClean="0"/>
              <a:t> bad example of using passive voice in a psychology paper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Surveys were handed out to participants by research assistants.</a:t>
            </a:r>
          </a:p>
          <a:p>
            <a:r>
              <a:rPr lang="en-US" dirty="0" smtClean="0"/>
              <a:t>This sentence makes the research process sound rather mysterious.  A preferred version uses active voice: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Research assistants handed surveys out to the participants.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407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tutorial presented and explained the differences between active and passive voice in writing</a:t>
            </a:r>
          </a:p>
          <a:p>
            <a:r>
              <a:rPr lang="en-US" dirty="0" smtClean="0"/>
              <a:t>It explained why active voice is generally preferred</a:t>
            </a:r>
          </a:p>
          <a:p>
            <a:pPr lvl="1"/>
            <a:r>
              <a:rPr lang="en-US" dirty="0" smtClean="0"/>
              <a:t>And noted that APA recommends the use of active voice</a:t>
            </a:r>
          </a:p>
          <a:p>
            <a:r>
              <a:rPr lang="en-US" dirty="0" smtClean="0"/>
              <a:t>It gave examples of how to change typical sentences from passive to active voice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43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State the goals of this tutorial</a:t>
            </a:r>
          </a:p>
          <a:p>
            <a:r>
              <a:rPr lang="en-US" dirty="0" smtClean="0"/>
              <a:t>2) What are active and passive voice</a:t>
            </a:r>
          </a:p>
          <a:p>
            <a:r>
              <a:rPr lang="en-US" dirty="0" smtClean="0"/>
              <a:t>3) Examples of active and passive voice</a:t>
            </a:r>
          </a:p>
          <a:p>
            <a:r>
              <a:rPr lang="en-US" dirty="0" smtClean="0"/>
              <a:t>4) How they differ</a:t>
            </a:r>
          </a:p>
          <a:p>
            <a:r>
              <a:rPr lang="en-US" dirty="0" smtClean="0"/>
              <a:t>5) How we use them in psychology writing</a:t>
            </a:r>
          </a:p>
          <a:p>
            <a:r>
              <a:rPr lang="en-US" dirty="0" smtClean="0"/>
              <a:t>6) How to change passive to active voice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9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explain what active and passive voice are in writing</a:t>
            </a:r>
          </a:p>
          <a:p>
            <a:r>
              <a:rPr lang="en-US" dirty="0" smtClean="0"/>
              <a:t>To explain why active voice is usually the better choice for science writing</a:t>
            </a:r>
          </a:p>
          <a:p>
            <a:r>
              <a:rPr lang="en-US" dirty="0" smtClean="0"/>
              <a:t>To help you learn how to write with active voice instead of passive voice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4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tutorial you should be able to</a:t>
            </a:r>
          </a:p>
          <a:p>
            <a:pPr lvl="1"/>
            <a:r>
              <a:rPr lang="en-US" dirty="0" smtClean="0"/>
              <a:t>Articulate what passive and active voice are</a:t>
            </a:r>
          </a:p>
          <a:p>
            <a:pPr lvl="1"/>
            <a:r>
              <a:rPr lang="en-US" dirty="0" smtClean="0"/>
              <a:t>Recognize them in writing</a:t>
            </a:r>
          </a:p>
          <a:p>
            <a:pPr lvl="1"/>
            <a:r>
              <a:rPr lang="en-US" dirty="0" smtClean="0"/>
              <a:t>Understand how we use them in psychology writing</a:t>
            </a:r>
          </a:p>
          <a:p>
            <a:pPr lvl="1"/>
            <a:r>
              <a:rPr lang="en-US" dirty="0" smtClean="0"/>
              <a:t>Change passive voice phrasing to active voice in your </a:t>
            </a:r>
            <a:r>
              <a:rPr lang="en-US" smtClean="0"/>
              <a:t>own writing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78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Active and Passive voice?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and passive voice refers to whether the subject or the object in the sentence performs the action of the verb</a:t>
            </a:r>
          </a:p>
          <a:p>
            <a:r>
              <a:rPr lang="en-US" dirty="0" smtClean="0"/>
              <a:t>In active voice the </a:t>
            </a:r>
            <a:r>
              <a:rPr lang="en-US" u="sng" dirty="0" smtClean="0"/>
              <a:t>subject</a:t>
            </a:r>
            <a:r>
              <a:rPr lang="en-US" dirty="0" smtClean="0"/>
              <a:t> performs the action of the verb</a:t>
            </a:r>
          </a:p>
          <a:p>
            <a:r>
              <a:rPr lang="en-US" dirty="0" smtClean="0"/>
              <a:t>In passive voice the </a:t>
            </a:r>
            <a:r>
              <a:rPr lang="en-US" u="sng" dirty="0" smtClean="0"/>
              <a:t>object</a:t>
            </a:r>
            <a:r>
              <a:rPr lang="en-US" dirty="0" smtClean="0"/>
              <a:t> performs the action of the verb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06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subject performs the action of the verb</a:t>
            </a:r>
          </a:p>
          <a:p>
            <a:r>
              <a:rPr lang="en-US" dirty="0" smtClean="0"/>
              <a:t>Example: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The student presented the talk.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14600" y="3962400"/>
            <a:ext cx="609600" cy="990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4724400" y="3962400"/>
            <a:ext cx="76200" cy="1295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52600" y="5073134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subject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73849" y="5274025"/>
            <a:ext cx="2253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action of the verb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7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subject performs the action of the verb</a:t>
            </a:r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The article summarized the research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14600" y="3906982"/>
            <a:ext cx="152400" cy="104601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9" idx="0"/>
          </p:cNvCxnSpPr>
          <p:nvPr/>
        </p:nvCxnSpPr>
        <p:spPr>
          <a:xfrm flipH="1" flipV="1">
            <a:off x="4419600" y="3906982"/>
            <a:ext cx="381000" cy="136704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52600" y="5073134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subject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73849" y="5274025"/>
            <a:ext cx="2253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action of the verb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7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 performs the action of the verb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The talk was presented by the student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858000" y="3352800"/>
            <a:ext cx="0" cy="990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4419600" y="3352800"/>
            <a:ext cx="190500" cy="990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77000" y="4539734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object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83349" y="4493613"/>
            <a:ext cx="2253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action of the verb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5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 performs the action of the verb</a:t>
            </a:r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The research was summarized by the article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338145" y="3906982"/>
            <a:ext cx="152400" cy="104601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9" idx="0"/>
          </p:cNvCxnSpPr>
          <p:nvPr/>
        </p:nvCxnSpPr>
        <p:spPr>
          <a:xfrm flipH="1" flipV="1">
            <a:off x="4419600" y="3906982"/>
            <a:ext cx="381000" cy="136704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5070947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o</a:t>
            </a:r>
            <a:r>
              <a:rPr lang="en-US" dirty="0" smtClean="0"/>
              <a:t>bject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73849" y="5274025"/>
            <a:ext cx="2253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action of the verb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126C-60CC-4ED6-9F27-5F01C7EACF1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62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92934"/>
      </a:dk1>
      <a:lt1>
        <a:srgbClr val="FFFFFF"/>
      </a:lt1>
      <a:dk2>
        <a:srgbClr val="007033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1056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Use of Passive and Active Voice</vt:lpstr>
      <vt:lpstr>Steps in this tutorial</vt:lpstr>
      <vt:lpstr>Goal</vt:lpstr>
      <vt:lpstr>Objectives</vt:lpstr>
      <vt:lpstr>What are Active and Passive voice?</vt:lpstr>
      <vt:lpstr>Active Voice</vt:lpstr>
      <vt:lpstr>Active Voice</vt:lpstr>
      <vt:lpstr>Passive Voice</vt:lpstr>
      <vt:lpstr>Passive Voice</vt:lpstr>
      <vt:lpstr>How do Active and Passive voice Differ?</vt:lpstr>
      <vt:lpstr>How do Active and Passive Voice  Differ?</vt:lpstr>
      <vt:lpstr>Active Voice</vt:lpstr>
      <vt:lpstr>How do Active and Passive voice differ?</vt:lpstr>
      <vt:lpstr>Passive Voice</vt:lpstr>
      <vt:lpstr>Using Active and Passive Voice in Psychology Writing</vt:lpstr>
      <vt:lpstr>Using Active and Passive Voice in Psychology Writing</vt:lpstr>
      <vt:lpstr>Changing Passive to Active Voice-Example</vt:lpstr>
      <vt:lpstr>Changing Passive to Active Voice-Example 2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Passive and Active Voice</dc:title>
  <dc:creator>Frye, Alice A</dc:creator>
  <cp:lastModifiedBy>Mary</cp:lastModifiedBy>
  <cp:revision>16</cp:revision>
  <dcterms:created xsi:type="dcterms:W3CDTF">2012-06-26T13:52:57Z</dcterms:created>
  <dcterms:modified xsi:type="dcterms:W3CDTF">2013-09-21T19:56:48Z</dcterms:modified>
</cp:coreProperties>
</file>