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sldIdLst>
    <p:sldId id="429" r:id="rId2"/>
    <p:sldId id="342" r:id="rId3"/>
    <p:sldId id="257" r:id="rId4"/>
    <p:sldId id="355" r:id="rId5"/>
    <p:sldId id="357" r:id="rId6"/>
    <p:sldId id="360" r:id="rId7"/>
    <p:sldId id="368" r:id="rId8"/>
    <p:sldId id="370" r:id="rId9"/>
    <p:sldId id="371" r:id="rId10"/>
    <p:sldId id="378" r:id="rId11"/>
    <p:sldId id="383" r:id="rId12"/>
    <p:sldId id="384" r:id="rId13"/>
    <p:sldId id="379" r:id="rId14"/>
    <p:sldId id="380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74" r:id="rId24"/>
    <p:sldId id="375" r:id="rId25"/>
    <p:sldId id="376" r:id="rId26"/>
    <p:sldId id="377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14" r:id="rId40"/>
    <p:sldId id="415" r:id="rId41"/>
    <p:sldId id="416" r:id="rId42"/>
    <p:sldId id="417" r:id="rId43"/>
    <p:sldId id="418" r:id="rId44"/>
    <p:sldId id="419" r:id="rId45"/>
    <p:sldId id="420" r:id="rId46"/>
    <p:sldId id="421" r:id="rId47"/>
    <p:sldId id="422" r:id="rId48"/>
    <p:sldId id="424" r:id="rId49"/>
    <p:sldId id="425" r:id="rId50"/>
    <p:sldId id="426" r:id="rId51"/>
    <p:sldId id="427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33CCCC"/>
    <a:srgbClr val="66FF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 snapToGrid="0" snapToObjects="1"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NUL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B68421-BD2F-49B9-B1BF-D1728AC50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86801-B22D-4609-A89A-7A18665937CB}" type="slidenum">
              <a:rPr lang="en-US"/>
              <a:pPr/>
              <a:t>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the stress on “single” in the definition of a Computer Network.</a:t>
            </a:r>
          </a:p>
          <a:p>
            <a:r>
              <a:rPr lang="en-US" dirty="0"/>
              <a:t>It is important to learn that the Internet is an example of yet another network. Network’s don’t mean the Internet!!!</a:t>
            </a:r>
          </a:p>
          <a:p>
            <a:r>
              <a:rPr lang="en-US" dirty="0"/>
              <a:t>The Web is not a computer network but a distributed application that runs on top of the Internet.</a:t>
            </a:r>
          </a:p>
          <a:p>
            <a:r>
              <a:rPr lang="en-US" dirty="0"/>
              <a:t>Next, we will get a very quick overview of the Internet.</a:t>
            </a:r>
          </a:p>
        </p:txBody>
      </p:sp>
    </p:spTree>
    <p:extLst>
      <p:ext uri="{BB962C8B-B14F-4D97-AF65-F5344CB8AC3E}">
        <p14:creationId xmlns:p14="http://schemas.microsoft.com/office/powerpoint/2010/main" val="416749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1E91E-FFFE-4300-828D-19085C5AD757}" type="slidenum">
              <a:rPr lang="en-US"/>
              <a:pPr/>
              <a:t>22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model. More like the TCP/IP model with the link &amp; physical layers representing the host-to-network layer.</a:t>
            </a:r>
          </a:p>
          <a:p>
            <a:r>
              <a:rPr lang="en-US"/>
              <a:t>This protocol stack is important. This book will cover all elements of the task, pretty much top-down.</a:t>
            </a:r>
          </a:p>
        </p:txBody>
      </p:sp>
    </p:spTree>
    <p:extLst>
      <p:ext uri="{BB962C8B-B14F-4D97-AF65-F5344CB8AC3E}">
        <p14:creationId xmlns:p14="http://schemas.microsoft.com/office/powerpoint/2010/main" val="3026141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44740-3CF3-4069-9ECA-145FC4F8FF1E}" type="slidenum">
              <a:rPr lang="en-US"/>
              <a:pPr/>
              <a:t>31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simple multiple access control techniques.</a:t>
            </a:r>
          </a:p>
          <a:p>
            <a:endParaRPr lang="en-US"/>
          </a:p>
          <a:p>
            <a:r>
              <a:rPr lang="en-US"/>
              <a:t>Each mobile’s share of the bandwidth is divided into portions for the uplink and the downlink. Also, possibly, out of band signaling.</a:t>
            </a:r>
          </a:p>
          <a:p>
            <a:endParaRPr lang="en-US"/>
          </a:p>
          <a:p>
            <a:r>
              <a:rPr lang="en-US"/>
              <a:t>As we will see, used in AMPS, GSM, IS-54/136</a:t>
            </a:r>
          </a:p>
        </p:txBody>
      </p:sp>
    </p:spTree>
    <p:extLst>
      <p:ext uri="{BB962C8B-B14F-4D97-AF65-F5344CB8AC3E}">
        <p14:creationId xmlns:p14="http://schemas.microsoft.com/office/powerpoint/2010/main" val="222096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042FA-7293-48F1-BCB4-B82454202AC3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systems or hosts (e.g., PC, laptop, servers) connect to each other via communications links.</a:t>
            </a:r>
          </a:p>
          <a:p>
            <a:r>
              <a:rPr lang="en-US"/>
              <a:t>Typically, connections are not direct; they connect to each other via switching devices called routers.</a:t>
            </a:r>
          </a:p>
          <a:p>
            <a:r>
              <a:rPr lang="en-US"/>
              <a:t>Communication links can have different bandwidths (1 Mbps ~ ADSL, 56Kbps ~ Cable Modem)</a:t>
            </a:r>
          </a:p>
          <a:p>
            <a:r>
              <a:rPr lang="en-US"/>
              <a:t>End systems and other pieces of the Internet run protocols which control the sending/receiving of information within the Internet.</a:t>
            </a:r>
          </a:p>
          <a:p>
            <a:r>
              <a:rPr lang="en-US"/>
              <a:t>End systems access the Internet via Internet Service Providers (ISP), e.g., Shaw, Telus.</a:t>
            </a:r>
          </a:p>
        </p:txBody>
      </p:sp>
    </p:spTree>
    <p:extLst>
      <p:ext uri="{BB962C8B-B14F-4D97-AF65-F5344CB8AC3E}">
        <p14:creationId xmlns:p14="http://schemas.microsoft.com/office/powerpoint/2010/main" val="319373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EDA97-9282-48A4-B840-5EB1895F507B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should note that client/server applications can be developed for any network (again, recall that the Internet is a type of network). </a:t>
            </a:r>
          </a:p>
          <a:p>
            <a:r>
              <a:rPr lang="en-US" dirty="0"/>
              <a:t>For example, an office could have an intranet and a tailored made client/server application for its needs.</a:t>
            </a:r>
          </a:p>
          <a:p>
            <a:r>
              <a:rPr lang="en-US" dirty="0"/>
              <a:t>Should note that growth of network applications has been facilitated to a large extent by the popularity of the WWW.</a:t>
            </a:r>
          </a:p>
          <a:p>
            <a:r>
              <a:rPr lang="en-US" dirty="0"/>
              <a:t>The WWW provides an interface that hides the complexity of the underlying network from the user.</a:t>
            </a:r>
          </a:p>
        </p:txBody>
      </p:sp>
    </p:spTree>
    <p:extLst>
      <p:ext uri="{BB962C8B-B14F-4D97-AF65-F5344CB8AC3E}">
        <p14:creationId xmlns:p14="http://schemas.microsoft.com/office/powerpoint/2010/main" val="232083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BC82-B02F-4590-B02C-5FE16663D6B3}" type="slidenum">
              <a:rPr lang="en-US"/>
              <a:pPr/>
              <a:t>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just saw that there are various types of networks (e.g., LANs, MANs, WANs, wireless networks etc.)</a:t>
            </a:r>
          </a:p>
          <a:p>
            <a:r>
              <a:rPr lang="en-US"/>
              <a:t>One might want to connect different networks. Interconnecting networks is called “internetworking” in the networking jargon.</a:t>
            </a:r>
          </a:p>
          <a:p>
            <a:r>
              <a:rPr lang="en-US"/>
              <a:t>One should note that the Internet is an example of an internet!.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77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69E3E-ECC2-4AAF-B371-0BE66B2F6243}" type="slidenum">
              <a:rPr lang="en-US"/>
              <a:pPr/>
              <a:t>8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idea of layering is like “data encapsulation”.</a:t>
            </a:r>
          </a:p>
          <a:p>
            <a:r>
              <a:rPr lang="en-US" dirty="0"/>
              <a:t>Why layering? Reduces design complexity.</a:t>
            </a:r>
          </a:p>
          <a:p>
            <a:r>
              <a:rPr lang="en-US" dirty="0"/>
              <a:t>Purpose of layering? Provide functionality to higher layers.</a:t>
            </a:r>
          </a:p>
        </p:txBody>
      </p:sp>
    </p:spTree>
    <p:extLst>
      <p:ext uri="{BB962C8B-B14F-4D97-AF65-F5344CB8AC3E}">
        <p14:creationId xmlns:p14="http://schemas.microsoft.com/office/powerpoint/2010/main" val="4071187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B3145-F54F-4977-9DBF-AAB6C9B85584}" type="slidenum">
              <a:rPr lang="en-US"/>
              <a:pPr/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/>
              <a:t>Note that there is no physical transfer of data across layers.</a:t>
            </a:r>
          </a:p>
          <a:p>
            <a:pPr marL="228600" indent="-228600"/>
            <a:r>
              <a:rPr lang="en-US" dirty="0"/>
              <a:t>The purpose of a layer is to provide functionality to the higher layers.</a:t>
            </a:r>
          </a:p>
          <a:p>
            <a:pPr marL="228600" indent="-228600"/>
            <a:r>
              <a:rPr lang="en-US" dirty="0"/>
              <a:t>One key issue is to define primitive operations and services that the lower layer will provide to the upper layer.</a:t>
            </a:r>
          </a:p>
          <a:p>
            <a:pPr marL="228600" indent="-228600"/>
            <a:r>
              <a:rPr lang="en-US" dirty="0"/>
              <a:t>A service is a set of primitives (operations) that a layer provides to the layer above it.</a:t>
            </a:r>
          </a:p>
          <a:p>
            <a:pPr marL="228600" indent="-228600"/>
            <a:r>
              <a:rPr lang="en-US" dirty="0"/>
              <a:t>A protocol is a set of rules governing the format &amp; meaning of messages exchanged by peer entities within a layer.</a:t>
            </a:r>
          </a:p>
          <a:p>
            <a:pPr marL="228600" indent="-228600"/>
            <a:r>
              <a:rPr lang="en-US" dirty="0"/>
              <a:t>A “network architecture” is defined as the collection of layers and protocols.</a:t>
            </a:r>
          </a:p>
          <a:p>
            <a:pPr marL="228600" indent="-228600"/>
            <a:r>
              <a:rPr lang="en-US" dirty="0"/>
              <a:t>Key design issues for the layers: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addressing: a process on one machine can talk with a process on another machine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Error control: might be required if medium is not perfect.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Flow control: sender shouldn’t overwhelm the receiver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Multiplexing/</a:t>
            </a:r>
            <a:r>
              <a:rPr lang="en-US" dirty="0" err="1"/>
              <a:t>demultiplexing</a:t>
            </a:r>
            <a:r>
              <a:rPr lang="en-US" dirty="0"/>
              <a:t>: several connections use one logical channel</a:t>
            </a:r>
          </a:p>
          <a:p>
            <a:pPr marL="228600" indent="-228600">
              <a:buFontTx/>
              <a:buAutoNum type="arabicPeriod"/>
            </a:pPr>
            <a:r>
              <a:rPr lang="en-US" dirty="0"/>
              <a:t>Routing: select path between source and </a:t>
            </a:r>
            <a:r>
              <a:rPr lang="en-US" dirty="0" err="1"/>
              <a:t>destrination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70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A293A-0F64-4C9D-8C23-CCB3BCB12045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“peer to peer” communication</a:t>
            </a:r>
          </a:p>
          <a:p>
            <a:r>
              <a:rPr lang="en-US"/>
              <a:t>Each layer is independent =&gt; one layer can be changed without affecting others.</a:t>
            </a:r>
          </a:p>
          <a:p>
            <a:r>
              <a:rPr lang="en-US"/>
              <a:t>Vendor perspective?</a:t>
            </a:r>
          </a:p>
        </p:txBody>
      </p:sp>
    </p:spTree>
    <p:extLst>
      <p:ext uri="{BB962C8B-B14F-4D97-AF65-F5344CB8AC3E}">
        <p14:creationId xmlns:p14="http://schemas.microsoft.com/office/powerpoint/2010/main" val="1860552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1D011-6452-4758-BCEB-AE303FF5C32D}" type="slidenum">
              <a:rPr lang="en-US"/>
              <a:pPr/>
              <a:t>13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well known network architectures: OSI and TCP/IP</a:t>
            </a:r>
          </a:p>
        </p:txBody>
      </p:sp>
    </p:spTree>
    <p:extLst>
      <p:ext uri="{BB962C8B-B14F-4D97-AF65-F5344CB8AC3E}">
        <p14:creationId xmlns:p14="http://schemas.microsoft.com/office/powerpoint/2010/main" val="86419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C7C07-8573-4A4E-B96F-A007B7425AD7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/>
              <a:t>OSI has 7 layers while TCP/IP has 4 layers.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Physical layer: transmission of bits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Data link layer: transform a raw transmission facility into a line that appears free of undetected transmission errors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Network layer: how to send data from source to destination; might traverse multiple machines. This functionality is routing.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Transport layer: type of service to the session layer; mechanism for exchange of data between end systems. 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Session layer: provides mechanisms for controlling the dialogue between applications in end systems. Might not be required for most applications; 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Presentation layer: syntax and semantics of information transmitted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Application layer: FTP, HTTP, Telnet etc.</a:t>
            </a:r>
          </a:p>
        </p:txBody>
      </p:sp>
    </p:spTree>
    <p:extLst>
      <p:ext uri="{BB962C8B-B14F-4D97-AF65-F5344CB8AC3E}">
        <p14:creationId xmlns:p14="http://schemas.microsoft.com/office/powerpoint/2010/main" val="105256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E0B5110D-EF62-4D8B-88EA-D97C67F1B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90351A62-F321-42A7-9F7E-5CB855C0F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2F622811-1964-49CC-BE1F-4FEE5B82B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625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4312269A-0EE3-49FF-8713-90368D0C3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625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BB687AB0-6BCF-4B74-B1FE-F63294D74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F96C72C3-716A-4C63-AE31-2C6C46F62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537D6FCC-C103-45C4-BBAA-4C9CF92C6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813C595-CF1B-4BC7-ADEA-570FF50FB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FC134EAB-72D9-48F2-B797-10D24EF54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DB040A70-2078-4B34-B3ED-5ABE54D21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1AE17C4-F517-48EE-B985-7927C2E38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65189E27-1DF9-4BBB-BCC9-B04F1E9F5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5E7E5B5-5840-4DD4-9CC4-99D72D1A1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1-</a:t>
            </a:r>
            <a:fld id="{7C914436-F064-4FA2-B6A1-583F36502E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7.bin"/><Relationship Id="rId3" Type="http://schemas.openxmlformats.org/officeDocument/2006/relationships/oleObject" Target="../embeddings/oleObject45.bin"/><Relationship Id="rId21" Type="http://schemas.openxmlformats.org/officeDocument/2006/relationships/image" Target="../media/image7.wmf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.wmf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1.bin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60.bin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3.bin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5.wmf"/><Relationship Id="rId22" Type="http://schemas.openxmlformats.org/officeDocument/2006/relationships/oleObject" Target="../embeddings/oleObject7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6.wmf"/><Relationship Id="rId26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4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15" Type="http://schemas.openxmlformats.org/officeDocument/2006/relationships/image" Target="../media/image5.wmf"/><Relationship Id="rId23" Type="http://schemas.openxmlformats.org/officeDocument/2006/relationships/oleObject" Target="../embeddings/oleObject16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5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83.bin"/><Relationship Id="rId4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32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9.bin"/><Relationship Id="rId20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3.wmf"/><Relationship Id="rId15" Type="http://schemas.openxmlformats.org/officeDocument/2006/relationships/image" Target="../media/image5.wmf"/><Relationship Id="rId23" Type="http://schemas.openxmlformats.org/officeDocument/2006/relationships/oleObject" Target="../embeddings/oleObject34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85.bin"/><Relationship Id="rId4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87.bin"/><Relationship Id="rId4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89.bin"/><Relationship Id="rId4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2.bin"/><Relationship Id="rId4" Type="http://schemas.openxmlformats.org/officeDocument/2006/relationships/image" Target="../media/image3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94.bin"/><Relationship Id="rId4" Type="http://schemas.openxmlformats.org/officeDocument/2006/relationships/image" Target="../media/image3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Design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</a:p>
          <a:p>
            <a:r>
              <a:rPr lang="en-US" dirty="0" smtClean="0"/>
              <a:t>Learning Outcomes</a:t>
            </a:r>
          </a:p>
          <a:p>
            <a:r>
              <a:rPr lang="en-US" dirty="0" err="1" smtClean="0"/>
              <a:t>Syllabous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F96C72C3-716A-4C63-AE31-2C6C46F624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6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3A70F607-5B81-4770-8D41-CAF4762C6C72}" type="slidenum">
              <a:rPr lang="en-US"/>
              <a:pPr/>
              <a:t>10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Layers, Protocols, Interfaces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1519238" y="5305425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Web Server</a:t>
            </a: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6429375" y="5305425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Web Client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>
            <a:off x="3444875" y="476091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3444875" y="3478213"/>
            <a:ext cx="2573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4" name="Line 26"/>
          <p:cNvSpPr>
            <a:spLocks noChangeShapeType="1"/>
          </p:cNvSpPr>
          <p:nvPr/>
        </p:nvSpPr>
        <p:spPr bwMode="auto">
          <a:xfrm>
            <a:off x="3444875" y="2346325"/>
            <a:ext cx="2573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35" name="Text Box 27"/>
          <p:cNvSpPr txBox="1">
            <a:spLocks noChangeArrowheads="1"/>
          </p:cNvSpPr>
          <p:nvPr/>
        </p:nvSpPr>
        <p:spPr bwMode="auto">
          <a:xfrm>
            <a:off x="3730625" y="1909763"/>
            <a:ext cx="2305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Application logic</a:t>
            </a:r>
          </a:p>
          <a:p>
            <a:r>
              <a:rPr lang="en-US"/>
              <a:t>protocol</a:t>
            </a:r>
          </a:p>
        </p:txBody>
      </p:sp>
      <p:sp>
        <p:nvSpPr>
          <p:cNvPr id="171036" name="Text Box 28"/>
          <p:cNvSpPr txBox="1">
            <a:spLocks noChangeArrowheads="1"/>
          </p:cNvSpPr>
          <p:nvPr/>
        </p:nvSpPr>
        <p:spPr bwMode="auto">
          <a:xfrm>
            <a:off x="3748088" y="3021013"/>
            <a:ext cx="2270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Reliable delivery</a:t>
            </a:r>
          </a:p>
          <a:p>
            <a:r>
              <a:rPr lang="en-US"/>
              <a:t>protocol</a:t>
            </a:r>
          </a:p>
        </p:txBody>
      </p:sp>
      <p:sp>
        <p:nvSpPr>
          <p:cNvPr id="171037" name="Text Box 29"/>
          <p:cNvSpPr txBox="1">
            <a:spLocks noChangeArrowheads="1"/>
          </p:cNvSpPr>
          <p:nvPr/>
        </p:nvSpPr>
        <p:spPr bwMode="auto">
          <a:xfrm>
            <a:off x="3881438" y="4303713"/>
            <a:ext cx="2001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Transfer “bits”</a:t>
            </a:r>
          </a:p>
          <a:p>
            <a:r>
              <a:rPr lang="en-US"/>
              <a:t>protocol</a:t>
            </a:r>
          </a:p>
        </p:txBody>
      </p:sp>
      <p:grpSp>
        <p:nvGrpSpPr>
          <p:cNvPr id="171044" name="Group 36"/>
          <p:cNvGrpSpPr>
            <a:grpSpLocks/>
          </p:cNvGrpSpPr>
          <p:nvPr/>
        </p:nvGrpSpPr>
        <p:grpSpPr bwMode="auto">
          <a:xfrm>
            <a:off x="6018213" y="1812925"/>
            <a:ext cx="2214562" cy="3265488"/>
            <a:chOff x="679" y="1051"/>
            <a:chExt cx="1395" cy="2057"/>
          </a:xfrm>
        </p:grpSpPr>
        <p:sp>
          <p:nvSpPr>
            <p:cNvPr id="171015" name="Rectangle 7"/>
            <p:cNvSpPr>
              <a:spLocks noChangeArrowheads="1"/>
            </p:cNvSpPr>
            <p:nvPr/>
          </p:nvSpPr>
          <p:spPr bwMode="auto">
            <a:xfrm>
              <a:off x="679" y="1051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18" name="Text Box 10"/>
            <p:cNvSpPr txBox="1">
              <a:spLocks noChangeArrowheads="1"/>
            </p:cNvSpPr>
            <p:nvPr/>
          </p:nvSpPr>
          <p:spPr bwMode="auto">
            <a:xfrm>
              <a:off x="815" y="2699"/>
              <a:ext cx="9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1019" name="Text Box 11"/>
            <p:cNvSpPr txBox="1">
              <a:spLocks noChangeArrowheads="1"/>
            </p:cNvSpPr>
            <p:nvPr/>
          </p:nvSpPr>
          <p:spPr bwMode="auto">
            <a:xfrm>
              <a:off x="815" y="2699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Network 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71020" name="Text Box 12"/>
            <p:cNvSpPr txBox="1">
              <a:spLocks noChangeArrowheads="1"/>
            </p:cNvSpPr>
            <p:nvPr/>
          </p:nvSpPr>
          <p:spPr bwMode="auto">
            <a:xfrm>
              <a:off x="815" y="1128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Application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71021" name="Text Box 13"/>
            <p:cNvSpPr txBox="1">
              <a:spLocks noChangeArrowheads="1"/>
            </p:cNvSpPr>
            <p:nvPr/>
          </p:nvSpPr>
          <p:spPr bwMode="auto">
            <a:xfrm>
              <a:off x="815" y="1882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Communication</a:t>
              </a:r>
            </a:p>
            <a:p>
              <a:r>
                <a:rPr lang="en-US" sz="1800" b="1"/>
                <a:t>Service </a:t>
              </a:r>
            </a:p>
          </p:txBody>
        </p:sp>
        <p:sp>
          <p:nvSpPr>
            <p:cNvPr id="171038" name="Rectangle 30"/>
            <p:cNvSpPr>
              <a:spLocks noChangeArrowheads="1"/>
            </p:cNvSpPr>
            <p:nvPr/>
          </p:nvSpPr>
          <p:spPr bwMode="auto">
            <a:xfrm>
              <a:off x="679" y="2627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39" name="Rectangle 31"/>
            <p:cNvSpPr>
              <a:spLocks noChangeArrowheads="1"/>
            </p:cNvSpPr>
            <p:nvPr/>
          </p:nvSpPr>
          <p:spPr bwMode="auto">
            <a:xfrm>
              <a:off x="679" y="1805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41" name="Line 33"/>
            <p:cNvSpPr>
              <a:spLocks noChangeShapeType="1"/>
            </p:cNvSpPr>
            <p:nvPr/>
          </p:nvSpPr>
          <p:spPr bwMode="auto">
            <a:xfrm flipH="1">
              <a:off x="1287" y="1532"/>
              <a:ext cx="5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43" name="Line 35"/>
            <p:cNvSpPr>
              <a:spLocks noChangeShapeType="1"/>
            </p:cNvSpPr>
            <p:nvPr/>
          </p:nvSpPr>
          <p:spPr bwMode="auto">
            <a:xfrm>
              <a:off x="1287" y="2286"/>
              <a:ext cx="0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045" name="Group 37"/>
          <p:cNvGrpSpPr>
            <a:grpSpLocks/>
          </p:cNvGrpSpPr>
          <p:nvPr/>
        </p:nvGrpSpPr>
        <p:grpSpPr bwMode="auto">
          <a:xfrm>
            <a:off x="1230313" y="1820863"/>
            <a:ext cx="2214562" cy="3265487"/>
            <a:chOff x="679" y="1051"/>
            <a:chExt cx="1395" cy="2057"/>
          </a:xfrm>
        </p:grpSpPr>
        <p:sp>
          <p:nvSpPr>
            <p:cNvPr id="171046" name="Rectangle 38"/>
            <p:cNvSpPr>
              <a:spLocks noChangeArrowheads="1"/>
            </p:cNvSpPr>
            <p:nvPr/>
          </p:nvSpPr>
          <p:spPr bwMode="auto">
            <a:xfrm>
              <a:off x="679" y="1051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47" name="Text Box 39"/>
            <p:cNvSpPr txBox="1">
              <a:spLocks noChangeArrowheads="1"/>
            </p:cNvSpPr>
            <p:nvPr/>
          </p:nvSpPr>
          <p:spPr bwMode="auto">
            <a:xfrm>
              <a:off x="815" y="2699"/>
              <a:ext cx="9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1048" name="Text Box 40"/>
            <p:cNvSpPr txBox="1">
              <a:spLocks noChangeArrowheads="1"/>
            </p:cNvSpPr>
            <p:nvPr/>
          </p:nvSpPr>
          <p:spPr bwMode="auto">
            <a:xfrm>
              <a:off x="815" y="2699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Network 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71049" name="Text Box 41"/>
            <p:cNvSpPr txBox="1">
              <a:spLocks noChangeArrowheads="1"/>
            </p:cNvSpPr>
            <p:nvPr/>
          </p:nvSpPr>
          <p:spPr bwMode="auto">
            <a:xfrm>
              <a:off x="815" y="1128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Application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71050" name="Text Box 42"/>
            <p:cNvSpPr txBox="1">
              <a:spLocks noChangeArrowheads="1"/>
            </p:cNvSpPr>
            <p:nvPr/>
          </p:nvSpPr>
          <p:spPr bwMode="auto">
            <a:xfrm>
              <a:off x="815" y="1882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Communication</a:t>
              </a:r>
            </a:p>
            <a:p>
              <a:r>
                <a:rPr lang="en-US" sz="1800" b="1"/>
                <a:t>Service </a:t>
              </a:r>
            </a:p>
          </p:txBody>
        </p:sp>
        <p:sp>
          <p:nvSpPr>
            <p:cNvPr id="171051" name="Rectangle 43"/>
            <p:cNvSpPr>
              <a:spLocks noChangeArrowheads="1"/>
            </p:cNvSpPr>
            <p:nvPr/>
          </p:nvSpPr>
          <p:spPr bwMode="auto">
            <a:xfrm>
              <a:off x="679" y="2627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52" name="Rectangle 44"/>
            <p:cNvSpPr>
              <a:spLocks noChangeArrowheads="1"/>
            </p:cNvSpPr>
            <p:nvPr/>
          </p:nvSpPr>
          <p:spPr bwMode="auto">
            <a:xfrm>
              <a:off x="679" y="1805"/>
              <a:ext cx="1395" cy="4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1053" name="Line 45"/>
            <p:cNvSpPr>
              <a:spLocks noChangeShapeType="1"/>
            </p:cNvSpPr>
            <p:nvPr/>
          </p:nvSpPr>
          <p:spPr bwMode="auto">
            <a:xfrm flipH="1">
              <a:off x="1287" y="1532"/>
              <a:ext cx="5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54" name="Line 46"/>
            <p:cNvSpPr>
              <a:spLocks noChangeShapeType="1"/>
            </p:cNvSpPr>
            <p:nvPr/>
          </p:nvSpPr>
          <p:spPr bwMode="auto">
            <a:xfrm>
              <a:off x="1287" y="2286"/>
              <a:ext cx="0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1055" name="Text Box 47"/>
          <p:cNvSpPr txBox="1">
            <a:spLocks noChangeArrowheads="1"/>
          </p:cNvSpPr>
          <p:nvPr/>
        </p:nvSpPr>
        <p:spPr bwMode="auto">
          <a:xfrm>
            <a:off x="320675" y="2551113"/>
            <a:ext cx="9096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Layer </a:t>
            </a:r>
          </a:p>
          <a:p>
            <a:r>
              <a:rPr lang="en-US" sz="1600"/>
              <a:t>Interface</a:t>
            </a:r>
          </a:p>
        </p:txBody>
      </p:sp>
      <p:sp>
        <p:nvSpPr>
          <p:cNvPr id="171056" name="Text Box 48"/>
          <p:cNvSpPr txBox="1">
            <a:spLocks noChangeArrowheads="1"/>
          </p:cNvSpPr>
          <p:nvPr/>
        </p:nvSpPr>
        <p:spPr bwMode="auto">
          <a:xfrm>
            <a:off x="320675" y="3722688"/>
            <a:ext cx="9096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Layer </a:t>
            </a:r>
          </a:p>
          <a:p>
            <a:r>
              <a:rPr lang="en-US" sz="1600"/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740D7CEB-C547-4355-BD28-64CEC4407C5C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set of layers &amp; protocols is called a Network Architecture. These specifications enable hardware/software developers to build systems compliant with a particular architecture.</a:t>
            </a:r>
          </a:p>
          <a:p>
            <a:pPr lvl="1"/>
            <a:r>
              <a:rPr lang="en-US"/>
              <a:t>E.g., TCP/IP, OSI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BACA40E2-9696-43AD-B392-F38F9A1263C7}" type="slidenum">
              <a:rPr lang="en-US"/>
              <a:pPr/>
              <a:t>12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Design Issues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648200"/>
          </a:xfrm>
        </p:spPr>
        <p:txBody>
          <a:bodyPr/>
          <a:lstStyle/>
          <a:p>
            <a:r>
              <a:rPr lang="en-US" dirty="0"/>
              <a:t>Identify senders/receivers?</a:t>
            </a:r>
          </a:p>
          <a:p>
            <a:pPr lvl="1"/>
            <a:r>
              <a:rPr lang="en-US" dirty="0"/>
              <a:t>Addressing</a:t>
            </a:r>
          </a:p>
          <a:p>
            <a:r>
              <a:rPr lang="en-US" dirty="0"/>
              <a:t>Unreliable physical communication medium?</a:t>
            </a:r>
          </a:p>
          <a:p>
            <a:pPr lvl="1"/>
            <a:r>
              <a:rPr lang="en-US" dirty="0"/>
              <a:t>Error detection</a:t>
            </a:r>
          </a:p>
          <a:p>
            <a:pPr lvl="1"/>
            <a:r>
              <a:rPr lang="en-US" dirty="0"/>
              <a:t>Error control</a:t>
            </a:r>
          </a:p>
          <a:p>
            <a:pPr lvl="1"/>
            <a:r>
              <a:rPr lang="en-US" dirty="0"/>
              <a:t>Message reordering</a:t>
            </a:r>
          </a:p>
          <a:p>
            <a:r>
              <a:rPr lang="en-US" dirty="0"/>
              <a:t>Sender can swamp the receiver?</a:t>
            </a:r>
          </a:p>
          <a:p>
            <a:pPr lvl="1"/>
            <a:r>
              <a:rPr lang="en-US" dirty="0"/>
              <a:t>Flow control</a:t>
            </a:r>
          </a:p>
          <a:p>
            <a:r>
              <a:rPr lang="en-US" dirty="0"/>
              <a:t>Multiplexing/</a:t>
            </a:r>
            <a:r>
              <a:rPr lang="en-US" dirty="0" err="1"/>
              <a:t>Demultiplexing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1111D1E9-34A4-42FC-97FA-94A50ED96132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 (OSI) Model</a:t>
            </a:r>
          </a:p>
          <a:p>
            <a:r>
              <a:rPr lang="en-US" dirty="0"/>
              <a:t>TCP/IP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AF245A06-7A05-41EF-AF3C-61E71FCE2DF2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Models (2)</a:t>
            </a:r>
          </a:p>
        </p:txBody>
      </p:sp>
      <p:pic>
        <p:nvPicPr>
          <p:cNvPr id="174084" name="Picture 4" descr="1-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92200" y="1371600"/>
            <a:ext cx="7424738" cy="4413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64FF1EF5-61FD-4982-A78F-073BD5558A03}" type="slidenum">
              <a:rPr lang="en-US"/>
              <a:pPr/>
              <a:t>15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TCP/IP Model: History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6088063" cy="4648200"/>
          </a:xfrm>
        </p:spPr>
        <p:txBody>
          <a:bodyPr/>
          <a:lstStyle/>
          <a:p>
            <a:r>
              <a:rPr lang="en-US"/>
              <a:t>Originally used in the ARPANET</a:t>
            </a:r>
          </a:p>
          <a:p>
            <a:r>
              <a:rPr lang="en-US"/>
              <a:t>ARPANET required networks using leased telephone lines &amp; radio/satellite networks to interoperate</a:t>
            </a:r>
          </a:p>
          <a:p>
            <a:r>
              <a:rPr lang="en-US"/>
              <a:t>Goals of the model are:</a:t>
            </a:r>
          </a:p>
          <a:p>
            <a:pPr lvl="1"/>
            <a:r>
              <a:rPr lang="en-US"/>
              <a:t>Seamless interoperability</a:t>
            </a:r>
          </a:p>
          <a:p>
            <a:pPr lvl="1"/>
            <a:r>
              <a:rPr lang="en-US"/>
              <a:t>Wide-ranging applications</a:t>
            </a:r>
          </a:p>
          <a:p>
            <a:pPr lvl="1"/>
            <a:r>
              <a:rPr lang="en-US"/>
              <a:t>Fault-tolerant to some extent</a:t>
            </a:r>
          </a:p>
        </p:txBody>
      </p:sp>
      <p:grpSp>
        <p:nvGrpSpPr>
          <p:cNvPr id="182276" name="Group 4"/>
          <p:cNvGrpSpPr>
            <a:grpSpLocks/>
          </p:cNvGrpSpPr>
          <p:nvPr/>
        </p:nvGrpSpPr>
        <p:grpSpPr bwMode="auto">
          <a:xfrm>
            <a:off x="6826250" y="1600200"/>
            <a:ext cx="1898650" cy="3530600"/>
            <a:chOff x="4100" y="1152"/>
            <a:chExt cx="1196" cy="2224"/>
          </a:xfrm>
        </p:grpSpPr>
        <p:sp>
          <p:nvSpPr>
            <p:cNvPr id="182277" name="Rectangle 5"/>
            <p:cNvSpPr>
              <a:spLocks noChangeArrowheads="1"/>
            </p:cNvSpPr>
            <p:nvPr/>
          </p:nvSpPr>
          <p:spPr bwMode="auto">
            <a:xfrm>
              <a:off x="4104" y="1152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8" name="Text Box 6"/>
            <p:cNvSpPr txBox="1">
              <a:spLocks noChangeArrowheads="1"/>
            </p:cNvSpPr>
            <p:nvPr/>
          </p:nvSpPr>
          <p:spPr bwMode="auto">
            <a:xfrm>
              <a:off x="4154" y="1213"/>
              <a:ext cx="1112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Transport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Internet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Host-to-</a:t>
              </a:r>
            </a:p>
            <a:p>
              <a:r>
                <a:rPr lang="en-US">
                  <a:latin typeface="Comic Sans MS" pitchFamily="66" charset="0"/>
                </a:rPr>
                <a:t>Network</a:t>
              </a:r>
            </a:p>
          </p:txBody>
        </p:sp>
        <p:sp>
          <p:nvSpPr>
            <p:cNvPr id="182279" name="Line 7"/>
            <p:cNvSpPr>
              <a:spLocks noChangeShapeType="1"/>
            </p:cNvSpPr>
            <p:nvPr/>
          </p:nvSpPr>
          <p:spPr bwMode="auto">
            <a:xfrm>
              <a:off x="4100" y="158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0" name="Line 8"/>
            <p:cNvSpPr>
              <a:spLocks noChangeShapeType="1"/>
            </p:cNvSpPr>
            <p:nvPr/>
          </p:nvSpPr>
          <p:spPr bwMode="auto">
            <a:xfrm>
              <a:off x="4100" y="2032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1" name="Line 9"/>
            <p:cNvSpPr>
              <a:spLocks noChangeShapeType="1"/>
            </p:cNvSpPr>
            <p:nvPr/>
          </p:nvSpPr>
          <p:spPr bwMode="auto">
            <a:xfrm>
              <a:off x="4100" y="2480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A61A9532-3F3D-4DDD-81CB-9A1232D7B220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Internet Layer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systems inject </a:t>
            </a:r>
            <a:r>
              <a:rPr lang="en-US" u="sng"/>
              <a:t>datagrams</a:t>
            </a:r>
            <a:r>
              <a:rPr lang="en-US"/>
              <a:t> in the networks</a:t>
            </a:r>
          </a:p>
          <a:p>
            <a:r>
              <a:rPr lang="en-US"/>
              <a:t>A transmission path is determined for each packet (routing)</a:t>
            </a:r>
          </a:p>
          <a:p>
            <a:r>
              <a:rPr lang="en-US"/>
              <a:t>A “best effort” service</a:t>
            </a:r>
          </a:p>
          <a:p>
            <a:pPr lvl="1"/>
            <a:r>
              <a:rPr lang="en-US"/>
              <a:t>Datagrams might be lost</a:t>
            </a:r>
          </a:p>
          <a:p>
            <a:pPr lvl="1"/>
            <a:r>
              <a:rPr lang="en-US"/>
              <a:t>Datagrams might be arrive out of order</a:t>
            </a:r>
          </a:p>
          <a:p>
            <a:r>
              <a:rPr lang="en-US"/>
              <a:t>Analogy: Postal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C960A2ED-3557-4145-AFA2-C7E4B05B161D}" type="slidenum">
              <a:rPr lang="en-US"/>
              <a:pPr/>
              <a:t>17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Transport Layer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Concerned with end-to-end data transfer between end systems (hosts)</a:t>
            </a:r>
          </a:p>
          <a:p>
            <a:r>
              <a:rPr lang="en-US"/>
              <a:t>Transmission unit is called </a:t>
            </a:r>
            <a:r>
              <a:rPr lang="en-US" u="sng"/>
              <a:t>segment</a:t>
            </a:r>
          </a:p>
          <a:p>
            <a:r>
              <a:rPr lang="en-US"/>
              <a:t>TCP/IP networks such as the Internet provides two types of services to applications </a:t>
            </a:r>
          </a:p>
          <a:p>
            <a:pPr lvl="1"/>
            <a:r>
              <a:rPr lang="en-US"/>
              <a:t>“connection-oriented” service – Transmission Control Protocol (TCP)</a:t>
            </a:r>
          </a:p>
          <a:p>
            <a:pPr lvl="1"/>
            <a:r>
              <a:rPr lang="en-US"/>
              <a:t>“connectionless” service - User Datagram Protocol (UDP)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5C08E42E-1D16-48E7-B6F0-66A7DEE43219}" type="slidenum">
              <a:rPr lang="en-US"/>
              <a:pPr/>
              <a:t>18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TCP: Connection-oriented Service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Handshaking between client &amp; server programs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Parameters for ensuing exchange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 connection-state</a:t>
            </a:r>
          </a:p>
          <a:p>
            <a:pPr>
              <a:lnSpc>
                <a:spcPct val="90000"/>
              </a:lnSpc>
            </a:pPr>
            <a:r>
              <a:rPr lang="en-US" dirty="0"/>
              <a:t>Packet </a:t>
            </a:r>
            <a:r>
              <a:rPr lang="en-US" dirty="0" smtClean="0"/>
              <a:t>switches </a:t>
            </a:r>
            <a:r>
              <a:rPr lang="en-US" dirty="0"/>
              <a:t>maintain any connection-state;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hence “connection-oriented”</a:t>
            </a:r>
          </a:p>
          <a:p>
            <a:pPr>
              <a:lnSpc>
                <a:spcPct val="90000"/>
              </a:lnSpc>
            </a:pPr>
            <a:r>
              <a:rPr lang="en-US" dirty="0"/>
              <a:t>Similar to a phone conversation</a:t>
            </a:r>
          </a:p>
          <a:p>
            <a:pPr>
              <a:lnSpc>
                <a:spcPct val="90000"/>
              </a:lnSpc>
            </a:pPr>
            <a:r>
              <a:rPr lang="en-US" dirty="0"/>
              <a:t>TCP is bundled with reliability, congestion control, and flow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C3E39087-ABD0-4D91-9DFF-84E202759FCF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UDP: Connectionless Service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handshaking</a:t>
            </a:r>
          </a:p>
          <a:p>
            <a:r>
              <a:rPr lang="en-US"/>
              <a:t>Send whenever and however you want</a:t>
            </a:r>
          </a:p>
          <a:p>
            <a:r>
              <a:rPr lang="en-US"/>
              <a:t>A “best effort” service</a:t>
            </a:r>
          </a:p>
          <a:p>
            <a:pPr lvl="1"/>
            <a:r>
              <a:rPr lang="en-US"/>
              <a:t>No reliability</a:t>
            </a:r>
          </a:p>
          <a:p>
            <a:pPr lvl="1"/>
            <a:r>
              <a:rPr lang="en-US"/>
              <a:t>No congestion &amp; flow control services</a:t>
            </a:r>
          </a:p>
          <a:p>
            <a:r>
              <a:rPr lang="en-US"/>
              <a:t>Why is it needed?</a:t>
            </a:r>
          </a:p>
        </p:txBody>
      </p:sp>
      <p:pic>
        <p:nvPicPr>
          <p:cNvPr id="186372" name="Picture 4" descr="MCj03841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0675" y="4159250"/>
            <a:ext cx="990600" cy="1176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DE86C77F-3482-4048-AEDF-F288B6A9DEF8}" type="slidenum">
              <a:rPr lang="en-US"/>
              <a:pPr/>
              <a:t>2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Network?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r>
              <a:rPr lang="en-US"/>
              <a:t>“interconnected collection of autonomous computers connected by a </a:t>
            </a:r>
            <a:r>
              <a:rPr lang="en-US" i="1">
                <a:solidFill>
                  <a:srgbClr val="FF0000"/>
                </a:solidFill>
              </a:rPr>
              <a:t>single</a:t>
            </a:r>
            <a:r>
              <a:rPr lang="en-US"/>
              <a:t> technology”</a:t>
            </a:r>
            <a:r>
              <a:rPr lang="en-US" sz="2000"/>
              <a:t> [Tanenbaum]</a:t>
            </a:r>
            <a:endParaRPr lang="en-US"/>
          </a:p>
          <a:p>
            <a:r>
              <a:rPr lang="en-US"/>
              <a:t>What is the Internet?</a:t>
            </a:r>
          </a:p>
          <a:p>
            <a:pPr lvl="1"/>
            <a:r>
              <a:rPr lang="en-US"/>
              <a:t>“network of networks”</a:t>
            </a:r>
          </a:p>
          <a:p>
            <a:pPr lvl="1"/>
            <a:r>
              <a:rPr lang="en-US"/>
              <a:t>“collection of networks interconnected by routers”</a:t>
            </a:r>
          </a:p>
          <a:p>
            <a:pPr lvl="1"/>
            <a:r>
              <a:rPr lang="en-US"/>
              <a:t>“a communication medium used by millions”</a:t>
            </a:r>
          </a:p>
          <a:p>
            <a:pPr lvl="1"/>
            <a:r>
              <a:rPr lang="en-US" sz="2000"/>
              <a:t>Email, chat, Web “surfing”, streaming media</a:t>
            </a:r>
            <a:endParaRPr lang="en-US"/>
          </a:p>
          <a:p>
            <a:r>
              <a:rPr lang="en-US"/>
              <a:t>Internet    Web </a:t>
            </a:r>
          </a:p>
        </p:txBody>
      </p:sp>
      <p:pic>
        <p:nvPicPr>
          <p:cNvPr id="100358" name="Picture 6" descr="kgmulse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9213"/>
            <a:ext cx="1660525" cy="1550987"/>
          </a:xfrm>
          <a:prstGeom prst="rect">
            <a:avLst/>
          </a:prstGeom>
          <a:noFill/>
        </p:spPr>
      </p:pic>
      <p:graphicFrame>
        <p:nvGraphicFramePr>
          <p:cNvPr id="1003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55863" y="5622925"/>
          <a:ext cx="317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5622925"/>
                        <a:ext cx="317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8C395A78-A46F-4948-B27A-B5429D8072D1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Application Layer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Residence of network applications and their application control logic</a:t>
            </a:r>
          </a:p>
          <a:p>
            <a:r>
              <a:rPr lang="en-US"/>
              <a:t>Examples include:</a:t>
            </a:r>
          </a:p>
          <a:p>
            <a:pPr lvl="1"/>
            <a:r>
              <a:rPr lang="en-US"/>
              <a:t>HTTP</a:t>
            </a:r>
          </a:p>
          <a:p>
            <a:pPr lvl="1"/>
            <a:r>
              <a:rPr lang="en-US"/>
              <a:t>FTP</a:t>
            </a:r>
          </a:p>
          <a:p>
            <a:pPr lvl="1"/>
            <a:r>
              <a:rPr lang="en-US"/>
              <a:t>Telnet</a:t>
            </a:r>
          </a:p>
          <a:p>
            <a:pPr lvl="1"/>
            <a:r>
              <a:rPr lang="en-US"/>
              <a:t>SMTP</a:t>
            </a:r>
          </a:p>
          <a:p>
            <a:pPr lvl="1"/>
            <a:r>
              <a:rPr lang="en-US"/>
              <a:t>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7800CE66-26E8-446B-AECD-6C2852E63508}" type="slidenum">
              <a:rPr lang="en-US"/>
              <a:pPr/>
              <a:t>21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Host-to-Network Layer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Somehow, host has to connect to the network and be able to send IP Datagrams</a:t>
            </a:r>
          </a:p>
          <a:p>
            <a:r>
              <a:rPr lang="en-US"/>
              <a:t>How?</a:t>
            </a:r>
          </a:p>
        </p:txBody>
      </p:sp>
      <p:pic>
        <p:nvPicPr>
          <p:cNvPr id="188420" name="Picture 4" descr="MCj01569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8125" y="2978150"/>
            <a:ext cx="2805113" cy="327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FC9CE637-904C-40A8-84B5-C16A93E04705}" type="slidenum">
              <a:rPr lang="en-US"/>
              <a:pPr/>
              <a:t>22</a:t>
            </a:fld>
            <a:endParaRPr lang="en-US"/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6578600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stack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application:</a:t>
            </a:r>
            <a:r>
              <a:rPr lang="en-US" sz="2400"/>
              <a:t> supporting network applications</a:t>
            </a:r>
          </a:p>
          <a:p>
            <a:pPr lvl="1"/>
            <a:r>
              <a:rPr lang="en-US" sz="2000"/>
              <a:t>FTP, SMTP, STTP</a:t>
            </a:r>
          </a:p>
          <a:p>
            <a:r>
              <a:rPr lang="en-US" sz="2400">
                <a:solidFill>
                  <a:srgbClr val="FF0000"/>
                </a:solidFill>
              </a:rPr>
              <a:t>transport:</a:t>
            </a:r>
            <a:r>
              <a:rPr lang="en-US" sz="2400"/>
              <a:t> host-host data transfer</a:t>
            </a:r>
          </a:p>
          <a:p>
            <a:pPr lvl="1"/>
            <a:r>
              <a:rPr lang="en-US" sz="2000"/>
              <a:t>TCP, UDP</a:t>
            </a:r>
          </a:p>
          <a:p>
            <a:r>
              <a:rPr lang="en-US" sz="2400">
                <a:solidFill>
                  <a:srgbClr val="FF0000"/>
                </a:solidFill>
              </a:rPr>
              <a:t>network:</a:t>
            </a:r>
            <a:r>
              <a:rPr lang="en-US" sz="2400"/>
              <a:t> routing of datagrams from source to destination</a:t>
            </a:r>
          </a:p>
          <a:p>
            <a:pPr lvl="1"/>
            <a:r>
              <a:rPr lang="en-US" sz="2000"/>
              <a:t>IP, routing protocols</a:t>
            </a:r>
          </a:p>
          <a:p>
            <a:r>
              <a:rPr lang="en-US" sz="2400">
                <a:solidFill>
                  <a:srgbClr val="FF0000"/>
                </a:solidFill>
              </a:rPr>
              <a:t>link:</a:t>
            </a:r>
            <a:r>
              <a:rPr lang="en-US" sz="2400"/>
              <a:t> data transfer between neighboring  network elements</a:t>
            </a:r>
          </a:p>
          <a:p>
            <a:pPr lvl="1"/>
            <a:r>
              <a:rPr lang="en-US" sz="2000"/>
              <a:t>PPP, Ethernet</a:t>
            </a:r>
          </a:p>
          <a:p>
            <a:r>
              <a:rPr lang="en-US" sz="2400">
                <a:solidFill>
                  <a:srgbClr val="FF0000"/>
                </a:solidFill>
              </a:rPr>
              <a:t>physical:</a:t>
            </a:r>
            <a:r>
              <a:rPr lang="en-US" sz="2400"/>
              <a:t> bits “on the wire”</a:t>
            </a:r>
          </a:p>
          <a:p>
            <a:endParaRPr lang="en-US" sz="2400"/>
          </a:p>
        </p:txBody>
      </p:sp>
      <p:grpSp>
        <p:nvGrpSpPr>
          <p:cNvPr id="189445" name="Group 5"/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189446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7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transport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network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link</a:t>
              </a:r>
            </a:p>
            <a:p>
              <a:endParaRPr lang="en-US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89448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9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0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1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68EDF91E-D548-451E-878A-761BC603070A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3200"/>
              <a:t>Layering: logical communication </a:t>
            </a:r>
            <a:endParaRPr lang="en-US"/>
          </a:p>
        </p:txBody>
      </p:sp>
      <p:sp>
        <p:nvSpPr>
          <p:cNvPr id="164867" name="Freeform 3"/>
          <p:cNvSpPr>
            <a:spLocks/>
          </p:cNvSpPr>
          <p:nvPr/>
        </p:nvSpPr>
        <p:spPr bwMode="auto">
          <a:xfrm>
            <a:off x="3001963" y="1601788"/>
            <a:ext cx="5943600" cy="4451350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868" name="Group 4"/>
          <p:cNvGrpSpPr>
            <a:grpSpLocks/>
          </p:cNvGrpSpPr>
          <p:nvPr/>
        </p:nvGrpSpPr>
        <p:grpSpPr bwMode="auto">
          <a:xfrm>
            <a:off x="3362325" y="1952625"/>
            <a:ext cx="2333625" cy="892175"/>
            <a:chOff x="3552" y="246"/>
            <a:chExt cx="527" cy="248"/>
          </a:xfrm>
        </p:grpSpPr>
        <p:graphicFrame>
          <p:nvGraphicFramePr>
            <p:cNvPr id="164869" name="Object 5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87" name="ClipArt" r:id="rId3" imgW="1305000" imgH="1085760" progId="">
                    <p:embed/>
                  </p:oleObj>
                </mc:Choice>
                <mc:Fallback>
                  <p:oleObj name="ClipArt" r:id="rId3" imgW="1305000" imgH="108576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870" name="Object 6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88" name="ClipArt" r:id="rId5" imgW="676440" imgH="485640" progId="">
                    <p:embed/>
                  </p:oleObj>
                </mc:Choice>
                <mc:Fallback>
                  <p:oleObj name="ClipArt" r:id="rId5" imgW="676440" imgH="48564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871" name="Line 7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872" name="Group 8"/>
          <p:cNvGrpSpPr>
            <a:grpSpLocks/>
          </p:cNvGrpSpPr>
          <p:nvPr/>
        </p:nvGrpSpPr>
        <p:grpSpPr bwMode="auto">
          <a:xfrm>
            <a:off x="3362325" y="3619500"/>
            <a:ext cx="2333625" cy="893763"/>
            <a:chOff x="3552" y="246"/>
            <a:chExt cx="527" cy="248"/>
          </a:xfrm>
        </p:grpSpPr>
        <p:graphicFrame>
          <p:nvGraphicFramePr>
            <p:cNvPr id="164873" name="Object 9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89" name="ClipArt" r:id="rId7" imgW="1305000" imgH="1085760" progId="">
                    <p:embed/>
                  </p:oleObj>
                </mc:Choice>
                <mc:Fallback>
                  <p:oleObj name="ClipArt" r:id="rId7" imgW="1305000" imgH="108576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874" name="Object 10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90" name="ClipArt" r:id="rId8" imgW="676440" imgH="485640" progId="">
                    <p:embed/>
                  </p:oleObj>
                </mc:Choice>
                <mc:Fallback>
                  <p:oleObj name="ClipArt" r:id="rId8" imgW="676440" imgH="48564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875" name="Line 11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876" name="Group 12"/>
          <p:cNvGrpSpPr>
            <a:grpSpLocks/>
          </p:cNvGrpSpPr>
          <p:nvPr/>
        </p:nvGrpSpPr>
        <p:grpSpPr bwMode="auto">
          <a:xfrm>
            <a:off x="5062538" y="2995613"/>
            <a:ext cx="165100" cy="600075"/>
            <a:chOff x="3842" y="406"/>
            <a:chExt cx="51" cy="167"/>
          </a:xfrm>
        </p:grpSpPr>
        <p:sp>
          <p:nvSpPr>
            <p:cNvPr id="164877" name="Oval 13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8" name="Oval 14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9" name="Oval 15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880" name="Group 16"/>
          <p:cNvGrpSpPr>
            <a:grpSpLocks/>
          </p:cNvGrpSpPr>
          <p:nvPr/>
        </p:nvGrpSpPr>
        <p:grpSpPr bwMode="auto">
          <a:xfrm>
            <a:off x="6056313" y="4433888"/>
            <a:ext cx="666750" cy="1106487"/>
            <a:chOff x="4180" y="783"/>
            <a:chExt cx="150" cy="307"/>
          </a:xfrm>
        </p:grpSpPr>
        <p:sp>
          <p:nvSpPr>
            <p:cNvPr id="164881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2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3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4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5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7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8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889" name="Group 25"/>
          <p:cNvGrpSpPr>
            <a:grpSpLocks/>
          </p:cNvGrpSpPr>
          <p:nvPr/>
        </p:nvGrpSpPr>
        <p:grpSpPr bwMode="auto">
          <a:xfrm rot="-5400000">
            <a:off x="7066756" y="4606132"/>
            <a:ext cx="227013" cy="742950"/>
            <a:chOff x="3842" y="406"/>
            <a:chExt cx="51" cy="167"/>
          </a:xfrm>
        </p:grpSpPr>
        <p:sp>
          <p:nvSpPr>
            <p:cNvPr id="164890" name="Oval 26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1" name="Oval 27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2" name="Oval 28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6489700" y="4175125"/>
            <a:ext cx="157797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6500813" y="4165600"/>
            <a:ext cx="4762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8078788" y="4160838"/>
            <a:ext cx="3175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>
            <a:off x="5535613" y="2662238"/>
            <a:ext cx="919162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V="1">
            <a:off x="5575300" y="3463925"/>
            <a:ext cx="879475" cy="923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V="1">
            <a:off x="7253288" y="3703638"/>
            <a:ext cx="47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899" name="Group 35"/>
          <p:cNvGrpSpPr>
            <a:grpSpLocks/>
          </p:cNvGrpSpPr>
          <p:nvPr/>
        </p:nvGrpSpPr>
        <p:grpSpPr bwMode="auto">
          <a:xfrm>
            <a:off x="7662863" y="4397375"/>
            <a:ext cx="666750" cy="1108075"/>
            <a:chOff x="4180" y="783"/>
            <a:chExt cx="150" cy="307"/>
          </a:xfrm>
        </p:grpSpPr>
        <p:sp>
          <p:nvSpPr>
            <p:cNvPr id="1649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908" name="Group 44"/>
          <p:cNvGrpSpPr>
            <a:grpSpLocks/>
          </p:cNvGrpSpPr>
          <p:nvPr/>
        </p:nvGrpSpPr>
        <p:grpSpPr bwMode="auto">
          <a:xfrm>
            <a:off x="6408738" y="3076575"/>
            <a:ext cx="1598612" cy="654050"/>
            <a:chOff x="3600" y="219"/>
            <a:chExt cx="360" cy="175"/>
          </a:xfrm>
        </p:grpSpPr>
        <p:sp>
          <p:nvSpPr>
            <p:cNvPr id="164909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0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1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2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3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914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15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6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18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0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922" name="Group 58"/>
          <p:cNvGrpSpPr>
            <a:grpSpLocks/>
          </p:cNvGrpSpPr>
          <p:nvPr/>
        </p:nvGrpSpPr>
        <p:grpSpPr bwMode="auto">
          <a:xfrm>
            <a:off x="3302000" y="1362075"/>
            <a:ext cx="5514975" cy="4471988"/>
            <a:chOff x="1291" y="897"/>
            <a:chExt cx="3496" cy="2847"/>
          </a:xfrm>
        </p:grpSpPr>
        <p:grpSp>
          <p:nvGrpSpPr>
            <p:cNvPr id="164923" name="Group 59"/>
            <p:cNvGrpSpPr>
              <a:grpSpLocks/>
            </p:cNvGrpSpPr>
            <p:nvPr/>
          </p:nvGrpSpPr>
          <p:grpSpPr bwMode="auto">
            <a:xfrm>
              <a:off x="1341" y="897"/>
              <a:ext cx="849" cy="965"/>
              <a:chOff x="186" y="1425"/>
              <a:chExt cx="849" cy="965"/>
            </a:xfrm>
          </p:grpSpPr>
          <p:sp>
            <p:nvSpPr>
              <p:cNvPr id="164924" name="Rectangle 60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5" name="Rectangle 61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6" name="Text Box 62"/>
              <p:cNvSpPr txBox="1">
                <a:spLocks noChangeArrowheads="1"/>
              </p:cNvSpPr>
              <p:nvPr/>
            </p:nvSpPr>
            <p:spPr bwMode="auto">
              <a:xfrm>
                <a:off x="186" y="1457"/>
                <a:ext cx="836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4927" name="Line 63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8" name="Line 64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9" name="Line 65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0" name="Line 66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31" name="Group 67"/>
            <p:cNvGrpSpPr>
              <a:grpSpLocks/>
            </p:cNvGrpSpPr>
            <p:nvPr/>
          </p:nvGrpSpPr>
          <p:grpSpPr bwMode="auto">
            <a:xfrm>
              <a:off x="1291" y="1985"/>
              <a:ext cx="850" cy="967"/>
              <a:chOff x="185" y="1425"/>
              <a:chExt cx="850" cy="967"/>
            </a:xfrm>
          </p:grpSpPr>
          <p:sp>
            <p:nvSpPr>
              <p:cNvPr id="164932" name="Rectangle 68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3" name="Rectangle 69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4" name="Text Box 70"/>
              <p:cNvSpPr txBox="1">
                <a:spLocks noChangeArrowheads="1"/>
              </p:cNvSpPr>
              <p:nvPr/>
            </p:nvSpPr>
            <p:spPr bwMode="auto">
              <a:xfrm>
                <a:off x="185" y="1459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4935" name="Line 71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6" name="Line 72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7" name="Line 73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38" name="Line 74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39" name="Group 75"/>
            <p:cNvGrpSpPr>
              <a:grpSpLocks/>
            </p:cNvGrpSpPr>
            <p:nvPr/>
          </p:nvGrpSpPr>
          <p:grpSpPr bwMode="auto">
            <a:xfrm>
              <a:off x="2814" y="2781"/>
              <a:ext cx="850" cy="963"/>
              <a:chOff x="185" y="1425"/>
              <a:chExt cx="850" cy="963"/>
            </a:xfrm>
          </p:grpSpPr>
          <p:sp>
            <p:nvSpPr>
              <p:cNvPr id="164940" name="Rectangle 76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1" name="Rectangle 77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2" name="Text Box 78"/>
              <p:cNvSpPr txBox="1">
                <a:spLocks noChangeArrowheads="1"/>
              </p:cNvSpPr>
              <p:nvPr/>
            </p:nvSpPr>
            <p:spPr bwMode="auto">
              <a:xfrm>
                <a:off x="185" y="1455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4943" name="Line 79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4" name="Line 80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6" name="Line 82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47" name="Group 83"/>
            <p:cNvGrpSpPr>
              <a:grpSpLocks/>
            </p:cNvGrpSpPr>
            <p:nvPr/>
          </p:nvGrpSpPr>
          <p:grpSpPr bwMode="auto">
            <a:xfrm>
              <a:off x="3937" y="2777"/>
              <a:ext cx="850" cy="965"/>
              <a:chOff x="185" y="1425"/>
              <a:chExt cx="850" cy="965"/>
            </a:xfrm>
          </p:grpSpPr>
          <p:sp>
            <p:nvSpPr>
              <p:cNvPr id="164948" name="Rectangle 84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9" name="Rectangle 85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0" name="Text Box 86"/>
              <p:cNvSpPr txBox="1">
                <a:spLocks noChangeArrowheads="1"/>
              </p:cNvSpPr>
              <p:nvPr/>
            </p:nvSpPr>
            <p:spPr bwMode="auto">
              <a:xfrm>
                <a:off x="185" y="1457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4951" name="Line 87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2" name="Line 88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3" name="Line 89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4" name="Line 90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55" name="Group 91"/>
            <p:cNvGrpSpPr>
              <a:grpSpLocks/>
            </p:cNvGrpSpPr>
            <p:nvPr/>
          </p:nvGrpSpPr>
          <p:grpSpPr bwMode="auto">
            <a:xfrm>
              <a:off x="3341" y="1815"/>
              <a:ext cx="832" cy="615"/>
              <a:chOff x="4369" y="791"/>
              <a:chExt cx="832" cy="615"/>
            </a:xfrm>
          </p:grpSpPr>
          <p:sp>
            <p:nvSpPr>
              <p:cNvPr id="164956" name="Rectangle 92"/>
              <p:cNvSpPr>
                <a:spLocks noChangeArrowheads="1"/>
              </p:cNvSpPr>
              <p:nvPr/>
            </p:nvSpPr>
            <p:spPr bwMode="auto">
              <a:xfrm>
                <a:off x="4403" y="791"/>
                <a:ext cx="798" cy="58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7" name="Rectangle 93"/>
              <p:cNvSpPr>
                <a:spLocks noChangeArrowheads="1"/>
              </p:cNvSpPr>
              <p:nvPr/>
            </p:nvSpPr>
            <p:spPr bwMode="auto">
              <a:xfrm>
                <a:off x="4369" y="830"/>
                <a:ext cx="798" cy="56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8" name="Text Box 94"/>
              <p:cNvSpPr txBox="1">
                <a:spLocks noChangeArrowheads="1"/>
              </p:cNvSpPr>
              <p:nvPr/>
            </p:nvSpPr>
            <p:spPr bwMode="auto">
              <a:xfrm>
                <a:off x="4437" y="823"/>
                <a:ext cx="664" cy="5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4959" name="Line 95"/>
              <p:cNvSpPr>
                <a:spLocks noChangeShapeType="1"/>
              </p:cNvSpPr>
              <p:nvPr/>
            </p:nvSpPr>
            <p:spPr bwMode="auto">
              <a:xfrm flipV="1">
                <a:off x="4370" y="1031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0" name="Line 96"/>
              <p:cNvSpPr>
                <a:spLocks noChangeShapeType="1"/>
              </p:cNvSpPr>
              <p:nvPr/>
            </p:nvSpPr>
            <p:spPr bwMode="auto">
              <a:xfrm flipV="1">
                <a:off x="4382" y="1211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61" name="Rectangle 97"/>
          <p:cNvSpPr>
            <a:spLocks noGrp="1" noChangeArrowheads="1"/>
          </p:cNvSpPr>
          <p:nvPr>
            <p:ph type="body" sz="half" idx="1"/>
          </p:nvPr>
        </p:nvSpPr>
        <p:spPr>
          <a:xfrm>
            <a:off x="254000" y="1397000"/>
            <a:ext cx="2743200" cy="46482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Each layer:</a:t>
            </a:r>
          </a:p>
          <a:p>
            <a:r>
              <a:rPr lang="en-US" sz="2400"/>
              <a:t>distributed</a:t>
            </a:r>
          </a:p>
          <a:p>
            <a:r>
              <a:rPr lang="en-US" sz="2400"/>
              <a:t>“entities” implement layer functions at each node</a:t>
            </a:r>
          </a:p>
          <a:p>
            <a:r>
              <a:rPr lang="en-US" sz="2400"/>
              <a:t>entities perform actions, exchange messages with peers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2CF97311-4D78-47C5-9556-E63C002CE76C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3350"/>
            <a:ext cx="8382000" cy="1143000"/>
          </a:xfrm>
        </p:spPr>
        <p:txBody>
          <a:bodyPr/>
          <a:lstStyle/>
          <a:p>
            <a:r>
              <a:rPr lang="en-US" sz="3200"/>
              <a:t>Layering: </a:t>
            </a:r>
            <a:r>
              <a:rPr lang="en-US" sz="3200" i="1"/>
              <a:t>logical </a:t>
            </a:r>
            <a:r>
              <a:rPr lang="en-US" sz="3200"/>
              <a:t>communication </a:t>
            </a:r>
            <a:endParaRPr lang="en-US"/>
          </a:p>
        </p:txBody>
      </p:sp>
      <p:sp>
        <p:nvSpPr>
          <p:cNvPr id="165891" name="Freeform 3"/>
          <p:cNvSpPr>
            <a:spLocks/>
          </p:cNvSpPr>
          <p:nvPr/>
        </p:nvSpPr>
        <p:spPr bwMode="auto">
          <a:xfrm>
            <a:off x="3001963" y="1601788"/>
            <a:ext cx="5943600" cy="4451350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3362325" y="1952625"/>
          <a:ext cx="13239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1" name="ClipArt" r:id="rId3" imgW="1305000" imgH="1085760" progId="">
                  <p:embed/>
                </p:oleObj>
              </mc:Choice>
              <mc:Fallback>
                <p:oleObj name="ClipArt" r:id="rId3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1952625"/>
                        <a:ext cx="132397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3" name="Line 5"/>
          <p:cNvSpPr>
            <a:spLocks noChangeShapeType="1"/>
          </p:cNvSpPr>
          <p:nvPr/>
        </p:nvSpPr>
        <p:spPr bwMode="auto">
          <a:xfrm flipV="1">
            <a:off x="4654550" y="2628900"/>
            <a:ext cx="363538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3362325" y="3619500"/>
          <a:ext cx="13239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2" name="ClipArt" r:id="rId5" imgW="1305000" imgH="1085760" progId="">
                  <p:embed/>
                </p:oleObj>
              </mc:Choice>
              <mc:Fallback>
                <p:oleObj name="ClipArt" r:id="rId5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3619500"/>
                        <a:ext cx="132397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5" name="Line 7"/>
          <p:cNvSpPr>
            <a:spLocks noChangeShapeType="1"/>
          </p:cNvSpPr>
          <p:nvPr/>
        </p:nvSpPr>
        <p:spPr bwMode="auto">
          <a:xfrm flipV="1">
            <a:off x="4654550" y="4297363"/>
            <a:ext cx="363538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896" name="Group 8"/>
          <p:cNvGrpSpPr>
            <a:grpSpLocks/>
          </p:cNvGrpSpPr>
          <p:nvPr/>
        </p:nvGrpSpPr>
        <p:grpSpPr bwMode="auto">
          <a:xfrm>
            <a:off x="5062538" y="2995613"/>
            <a:ext cx="165100" cy="600075"/>
            <a:chOff x="3842" y="406"/>
            <a:chExt cx="51" cy="167"/>
          </a:xfrm>
        </p:grpSpPr>
        <p:sp>
          <p:nvSpPr>
            <p:cNvPr id="165897" name="Oval 9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8" name="Oval 10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9" name="Oval 11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00" name="Group 12"/>
          <p:cNvGrpSpPr>
            <a:grpSpLocks/>
          </p:cNvGrpSpPr>
          <p:nvPr/>
        </p:nvGrpSpPr>
        <p:grpSpPr bwMode="auto">
          <a:xfrm>
            <a:off x="6056313" y="4433888"/>
            <a:ext cx="666750" cy="1106487"/>
            <a:chOff x="4180" y="783"/>
            <a:chExt cx="150" cy="307"/>
          </a:xfrm>
        </p:grpSpPr>
        <p:sp>
          <p:nvSpPr>
            <p:cNvPr id="165901" name="AutoShape 1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2" name="Rectangle 1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3" name="Rectangle 1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4" name="AutoShape 1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6" name="Line 1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09" name="Group 21"/>
          <p:cNvGrpSpPr>
            <a:grpSpLocks/>
          </p:cNvGrpSpPr>
          <p:nvPr/>
        </p:nvGrpSpPr>
        <p:grpSpPr bwMode="auto">
          <a:xfrm rot="-5400000">
            <a:off x="7066756" y="4606132"/>
            <a:ext cx="227013" cy="742950"/>
            <a:chOff x="3842" y="406"/>
            <a:chExt cx="51" cy="167"/>
          </a:xfrm>
        </p:grpSpPr>
        <p:sp>
          <p:nvSpPr>
            <p:cNvPr id="165910" name="Oval 22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1" name="Oval 23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2" name="Oval 24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913" name="Line 25"/>
          <p:cNvSpPr>
            <a:spLocks noChangeShapeType="1"/>
          </p:cNvSpPr>
          <p:nvPr/>
        </p:nvSpPr>
        <p:spPr bwMode="auto">
          <a:xfrm>
            <a:off x="6489700" y="4175125"/>
            <a:ext cx="157797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4" name="Line 26"/>
          <p:cNvSpPr>
            <a:spLocks noChangeShapeType="1"/>
          </p:cNvSpPr>
          <p:nvPr/>
        </p:nvSpPr>
        <p:spPr bwMode="auto">
          <a:xfrm>
            <a:off x="6500813" y="4165600"/>
            <a:ext cx="4762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5" name="Line 27"/>
          <p:cNvSpPr>
            <a:spLocks noChangeShapeType="1"/>
          </p:cNvSpPr>
          <p:nvPr/>
        </p:nvSpPr>
        <p:spPr bwMode="auto">
          <a:xfrm>
            <a:off x="8078788" y="4160838"/>
            <a:ext cx="3175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6" name="Line 28"/>
          <p:cNvSpPr>
            <a:spLocks noChangeShapeType="1"/>
          </p:cNvSpPr>
          <p:nvPr/>
        </p:nvSpPr>
        <p:spPr bwMode="auto">
          <a:xfrm>
            <a:off x="5535613" y="2662238"/>
            <a:ext cx="919162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7" name="Line 29"/>
          <p:cNvSpPr>
            <a:spLocks noChangeShapeType="1"/>
          </p:cNvSpPr>
          <p:nvPr/>
        </p:nvSpPr>
        <p:spPr bwMode="auto">
          <a:xfrm flipV="1">
            <a:off x="5575300" y="3463925"/>
            <a:ext cx="879475" cy="923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18" name="Line 30"/>
          <p:cNvSpPr>
            <a:spLocks noChangeShapeType="1"/>
          </p:cNvSpPr>
          <p:nvPr/>
        </p:nvSpPr>
        <p:spPr bwMode="auto">
          <a:xfrm flipV="1">
            <a:off x="7253288" y="3703638"/>
            <a:ext cx="476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919" name="Group 31"/>
          <p:cNvGrpSpPr>
            <a:grpSpLocks/>
          </p:cNvGrpSpPr>
          <p:nvPr/>
        </p:nvGrpSpPr>
        <p:grpSpPr bwMode="auto">
          <a:xfrm>
            <a:off x="7662863" y="4397375"/>
            <a:ext cx="666750" cy="1108075"/>
            <a:chOff x="4180" y="783"/>
            <a:chExt cx="150" cy="307"/>
          </a:xfrm>
        </p:grpSpPr>
        <p:sp>
          <p:nvSpPr>
            <p:cNvPr id="165920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1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2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3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4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5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6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7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28" name="Group 40"/>
          <p:cNvGrpSpPr>
            <a:grpSpLocks/>
          </p:cNvGrpSpPr>
          <p:nvPr/>
        </p:nvGrpSpPr>
        <p:grpSpPr bwMode="auto">
          <a:xfrm>
            <a:off x="6408738" y="3076575"/>
            <a:ext cx="1598612" cy="654050"/>
            <a:chOff x="3600" y="219"/>
            <a:chExt cx="360" cy="175"/>
          </a:xfrm>
        </p:grpSpPr>
        <p:sp>
          <p:nvSpPr>
            <p:cNvPr id="165929" name="Oval 4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0" name="Line 4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1" name="Line 4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2" name="Rectangle 4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33" name="Oval 4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5934" name="Group 4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5935" name="Line 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36" name="Line 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37" name="Line 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38" name="Group 5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5939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0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1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5942" name="Group 54"/>
          <p:cNvGrpSpPr>
            <a:grpSpLocks/>
          </p:cNvGrpSpPr>
          <p:nvPr/>
        </p:nvGrpSpPr>
        <p:grpSpPr bwMode="auto">
          <a:xfrm>
            <a:off x="3302000" y="1362075"/>
            <a:ext cx="5514975" cy="4471988"/>
            <a:chOff x="1291" y="897"/>
            <a:chExt cx="3496" cy="2847"/>
          </a:xfrm>
        </p:grpSpPr>
        <p:grpSp>
          <p:nvGrpSpPr>
            <p:cNvPr id="165943" name="Group 55"/>
            <p:cNvGrpSpPr>
              <a:grpSpLocks/>
            </p:cNvGrpSpPr>
            <p:nvPr/>
          </p:nvGrpSpPr>
          <p:grpSpPr bwMode="auto">
            <a:xfrm>
              <a:off x="1341" y="897"/>
              <a:ext cx="849" cy="965"/>
              <a:chOff x="186" y="1425"/>
              <a:chExt cx="849" cy="965"/>
            </a:xfrm>
          </p:grpSpPr>
          <p:sp>
            <p:nvSpPr>
              <p:cNvPr id="165944" name="Rectangle 56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5" name="Rectangle 57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6" name="Text Box 58"/>
              <p:cNvSpPr txBox="1">
                <a:spLocks noChangeArrowheads="1"/>
              </p:cNvSpPr>
              <p:nvPr/>
            </p:nvSpPr>
            <p:spPr bwMode="auto">
              <a:xfrm>
                <a:off x="186" y="1457"/>
                <a:ext cx="836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5947" name="Line 59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8" name="Line 60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49" name="Line 61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0" name="Line 62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51" name="Group 63"/>
            <p:cNvGrpSpPr>
              <a:grpSpLocks/>
            </p:cNvGrpSpPr>
            <p:nvPr/>
          </p:nvGrpSpPr>
          <p:grpSpPr bwMode="auto">
            <a:xfrm>
              <a:off x="1291" y="1985"/>
              <a:ext cx="850" cy="967"/>
              <a:chOff x="185" y="1425"/>
              <a:chExt cx="850" cy="967"/>
            </a:xfrm>
          </p:grpSpPr>
          <p:sp>
            <p:nvSpPr>
              <p:cNvPr id="165952" name="Rectangle 64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3" name="Rectangle 65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4" name="Text Box 66"/>
              <p:cNvSpPr txBox="1">
                <a:spLocks noChangeArrowheads="1"/>
              </p:cNvSpPr>
              <p:nvPr/>
            </p:nvSpPr>
            <p:spPr bwMode="auto">
              <a:xfrm>
                <a:off x="185" y="1459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5955" name="Line 67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6" name="Line 68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7" name="Line 69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58" name="Line 70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59" name="Group 71"/>
            <p:cNvGrpSpPr>
              <a:grpSpLocks/>
            </p:cNvGrpSpPr>
            <p:nvPr/>
          </p:nvGrpSpPr>
          <p:grpSpPr bwMode="auto">
            <a:xfrm>
              <a:off x="2814" y="2781"/>
              <a:ext cx="850" cy="963"/>
              <a:chOff x="185" y="1425"/>
              <a:chExt cx="850" cy="963"/>
            </a:xfrm>
          </p:grpSpPr>
          <p:sp>
            <p:nvSpPr>
              <p:cNvPr id="165960" name="Rectangle 72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1" name="Rectangle 73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2" name="Text Box 74"/>
              <p:cNvSpPr txBox="1">
                <a:spLocks noChangeArrowheads="1"/>
              </p:cNvSpPr>
              <p:nvPr/>
            </p:nvSpPr>
            <p:spPr bwMode="auto">
              <a:xfrm>
                <a:off x="185" y="1455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5963" name="Line 75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4" name="Line 76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5" name="Line 77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6" name="Line 78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67" name="Group 79"/>
            <p:cNvGrpSpPr>
              <a:grpSpLocks/>
            </p:cNvGrpSpPr>
            <p:nvPr/>
          </p:nvGrpSpPr>
          <p:grpSpPr bwMode="auto">
            <a:xfrm>
              <a:off x="3937" y="2777"/>
              <a:ext cx="850" cy="965"/>
              <a:chOff x="185" y="1425"/>
              <a:chExt cx="850" cy="965"/>
            </a:xfrm>
          </p:grpSpPr>
          <p:sp>
            <p:nvSpPr>
              <p:cNvPr id="165968" name="Rectangle 80"/>
              <p:cNvSpPr>
                <a:spLocks noChangeArrowheads="1"/>
              </p:cNvSpPr>
              <p:nvPr/>
            </p:nvSpPr>
            <p:spPr bwMode="auto">
              <a:xfrm>
                <a:off x="237" y="1425"/>
                <a:ext cx="798" cy="90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69" name="Rectangle 81"/>
              <p:cNvSpPr>
                <a:spLocks noChangeArrowheads="1"/>
              </p:cNvSpPr>
              <p:nvPr/>
            </p:nvSpPr>
            <p:spPr bwMode="auto">
              <a:xfrm>
                <a:off x="207" y="1464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0" name="Text Box 82"/>
              <p:cNvSpPr txBox="1">
                <a:spLocks noChangeArrowheads="1"/>
              </p:cNvSpPr>
              <p:nvPr/>
            </p:nvSpPr>
            <p:spPr bwMode="auto">
              <a:xfrm>
                <a:off x="185" y="1457"/>
                <a:ext cx="835" cy="9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application</a:t>
                </a:r>
              </a:p>
              <a:p>
                <a:r>
                  <a:rPr lang="en-US" sz="1800">
                    <a:latin typeface="Comic Sans MS" pitchFamily="66" charset="0"/>
                  </a:rPr>
                  <a:t>transport</a:t>
                </a:r>
              </a:p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5971" name="Line 83"/>
              <p:cNvSpPr>
                <a:spLocks noChangeShapeType="1"/>
              </p:cNvSpPr>
              <p:nvPr/>
            </p:nvSpPr>
            <p:spPr bwMode="auto">
              <a:xfrm flipV="1">
                <a:off x="204" y="166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2" name="Line 84"/>
              <p:cNvSpPr>
                <a:spLocks noChangeShapeType="1"/>
              </p:cNvSpPr>
              <p:nvPr/>
            </p:nvSpPr>
            <p:spPr bwMode="auto">
              <a:xfrm flipV="1">
                <a:off x="216" y="1845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3" name="Line 85"/>
              <p:cNvSpPr>
                <a:spLocks noChangeShapeType="1"/>
              </p:cNvSpPr>
              <p:nvPr/>
            </p:nvSpPr>
            <p:spPr bwMode="auto">
              <a:xfrm flipV="1">
                <a:off x="216" y="200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4" name="Line 86"/>
              <p:cNvSpPr>
                <a:spLocks noChangeShapeType="1"/>
              </p:cNvSpPr>
              <p:nvPr/>
            </p:nvSpPr>
            <p:spPr bwMode="auto">
              <a:xfrm flipV="1">
                <a:off x="201" y="2184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75" name="Group 87"/>
            <p:cNvGrpSpPr>
              <a:grpSpLocks/>
            </p:cNvGrpSpPr>
            <p:nvPr/>
          </p:nvGrpSpPr>
          <p:grpSpPr bwMode="auto">
            <a:xfrm>
              <a:off x="3341" y="1815"/>
              <a:ext cx="832" cy="615"/>
              <a:chOff x="4369" y="791"/>
              <a:chExt cx="832" cy="615"/>
            </a:xfrm>
          </p:grpSpPr>
          <p:sp>
            <p:nvSpPr>
              <p:cNvPr id="165976" name="Rectangle 88"/>
              <p:cNvSpPr>
                <a:spLocks noChangeArrowheads="1"/>
              </p:cNvSpPr>
              <p:nvPr/>
            </p:nvSpPr>
            <p:spPr bwMode="auto">
              <a:xfrm>
                <a:off x="4403" y="791"/>
                <a:ext cx="798" cy="58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7" name="Rectangle 89"/>
              <p:cNvSpPr>
                <a:spLocks noChangeArrowheads="1"/>
              </p:cNvSpPr>
              <p:nvPr/>
            </p:nvSpPr>
            <p:spPr bwMode="auto">
              <a:xfrm>
                <a:off x="4369" y="830"/>
                <a:ext cx="798" cy="56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78" name="Text Box 90"/>
              <p:cNvSpPr txBox="1">
                <a:spLocks noChangeArrowheads="1"/>
              </p:cNvSpPr>
              <p:nvPr/>
            </p:nvSpPr>
            <p:spPr bwMode="auto">
              <a:xfrm>
                <a:off x="4437" y="823"/>
                <a:ext cx="664" cy="5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network</a:t>
                </a:r>
              </a:p>
              <a:p>
                <a:r>
                  <a:rPr lang="en-US" sz="1800">
                    <a:latin typeface="Comic Sans MS" pitchFamily="66" charset="0"/>
                  </a:rPr>
                  <a:t>link</a:t>
                </a:r>
              </a:p>
              <a:p>
                <a:r>
                  <a:rPr lang="en-US" sz="180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65979" name="Line 91"/>
              <p:cNvSpPr>
                <a:spLocks noChangeShapeType="1"/>
              </p:cNvSpPr>
              <p:nvPr/>
            </p:nvSpPr>
            <p:spPr bwMode="auto">
              <a:xfrm flipV="1">
                <a:off x="4370" y="1031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80" name="Line 92"/>
              <p:cNvSpPr>
                <a:spLocks noChangeShapeType="1"/>
              </p:cNvSpPr>
              <p:nvPr/>
            </p:nvSpPr>
            <p:spPr bwMode="auto">
              <a:xfrm flipV="1">
                <a:off x="4382" y="1211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5981" name="Freeform 93"/>
          <p:cNvSpPr>
            <a:spLocks/>
          </p:cNvSpPr>
          <p:nvPr/>
        </p:nvSpPr>
        <p:spPr bwMode="auto">
          <a:xfrm>
            <a:off x="3829050" y="1514475"/>
            <a:ext cx="3724275" cy="31623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88"/>
              </a:cxn>
              <a:cxn ang="0">
                <a:pos x="2112" y="1812"/>
              </a:cxn>
              <a:cxn ang="0">
                <a:pos x="2346" y="1992"/>
              </a:cxn>
            </a:cxnLst>
            <a:rect l="0" t="0" r="r" b="b"/>
            <a:pathLst>
              <a:path w="2346" h="1992">
                <a:moveTo>
                  <a:pt x="12" y="0"/>
                </a:moveTo>
                <a:lnTo>
                  <a:pt x="0" y="288"/>
                </a:lnTo>
                <a:lnTo>
                  <a:pt x="2112" y="1812"/>
                </a:lnTo>
                <a:lnTo>
                  <a:pt x="2346" y="19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982" name="Group 94"/>
          <p:cNvGrpSpPr>
            <a:grpSpLocks/>
          </p:cNvGrpSpPr>
          <p:nvPr/>
        </p:nvGrpSpPr>
        <p:grpSpPr bwMode="auto">
          <a:xfrm>
            <a:off x="7966075" y="4046538"/>
            <a:ext cx="700088" cy="382587"/>
            <a:chOff x="4712" y="2088"/>
            <a:chExt cx="444" cy="244"/>
          </a:xfrm>
        </p:grpSpPr>
        <p:sp>
          <p:nvSpPr>
            <p:cNvPr id="165983" name="Rectangle 95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84" name="Text Box 96"/>
            <p:cNvSpPr txBox="1">
              <a:spLocks noChangeArrowheads="1"/>
            </p:cNvSpPr>
            <p:nvPr/>
          </p:nvSpPr>
          <p:spPr bwMode="auto">
            <a:xfrm>
              <a:off x="4726" y="2098"/>
              <a:ext cx="42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data</a:t>
              </a:r>
              <a:endParaRPr lang="en-US"/>
            </a:p>
          </p:txBody>
        </p:sp>
      </p:grpSp>
      <p:grpSp>
        <p:nvGrpSpPr>
          <p:cNvPr id="165985" name="Group 97"/>
          <p:cNvGrpSpPr>
            <a:grpSpLocks/>
          </p:cNvGrpSpPr>
          <p:nvPr/>
        </p:nvGrpSpPr>
        <p:grpSpPr bwMode="auto">
          <a:xfrm>
            <a:off x="3451225" y="1114425"/>
            <a:ext cx="701675" cy="382588"/>
            <a:chOff x="4712" y="2088"/>
            <a:chExt cx="444" cy="244"/>
          </a:xfrm>
        </p:grpSpPr>
        <p:sp>
          <p:nvSpPr>
            <p:cNvPr id="165986" name="Rectangle 98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87" name="Text Box 99"/>
            <p:cNvSpPr txBox="1">
              <a:spLocks noChangeArrowheads="1"/>
            </p:cNvSpPr>
            <p:nvPr/>
          </p:nvSpPr>
          <p:spPr bwMode="auto">
            <a:xfrm>
              <a:off x="4726" y="2098"/>
              <a:ext cx="419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data</a:t>
              </a:r>
              <a:endParaRPr lang="en-US"/>
            </a:p>
          </p:txBody>
        </p:sp>
      </p:grpSp>
      <p:sp>
        <p:nvSpPr>
          <p:cNvPr id="165988" name="Rectangle 100"/>
          <p:cNvSpPr>
            <a:spLocks noGrp="1" noChangeArrowheads="1"/>
          </p:cNvSpPr>
          <p:nvPr>
            <p:ph type="body" sz="half" idx="1"/>
          </p:nvPr>
        </p:nvSpPr>
        <p:spPr>
          <a:xfrm>
            <a:off x="254000" y="1397000"/>
            <a:ext cx="3048000" cy="4648200"/>
          </a:xfrm>
          <a:noFill/>
          <a:ln/>
        </p:spPr>
        <p:txBody>
          <a:bodyPr/>
          <a:lstStyle/>
          <a:p>
            <a:r>
              <a:rPr lang="en-US" sz="2000"/>
              <a:t>take data from app</a:t>
            </a:r>
          </a:p>
          <a:p>
            <a:r>
              <a:rPr lang="en-US" sz="2000"/>
              <a:t>generate “segment” according to transport protocol</a:t>
            </a:r>
          </a:p>
          <a:p>
            <a:r>
              <a:rPr lang="en-US" sz="2000"/>
              <a:t>add addressing, reliability check info to form “datagram”</a:t>
            </a:r>
          </a:p>
          <a:p>
            <a:r>
              <a:rPr lang="en-US" sz="2000"/>
              <a:t>send datagram to peer</a:t>
            </a:r>
          </a:p>
          <a:p>
            <a:r>
              <a:rPr lang="en-US" sz="2000"/>
              <a:t>wait for peer to ack receipt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grpSp>
        <p:nvGrpSpPr>
          <p:cNvPr id="165989" name="Group 101"/>
          <p:cNvGrpSpPr>
            <a:grpSpLocks/>
          </p:cNvGrpSpPr>
          <p:nvPr/>
        </p:nvGrpSpPr>
        <p:grpSpPr bwMode="auto">
          <a:xfrm>
            <a:off x="5308600" y="3408363"/>
            <a:ext cx="700088" cy="382587"/>
            <a:chOff x="4712" y="2088"/>
            <a:chExt cx="444" cy="244"/>
          </a:xfrm>
        </p:grpSpPr>
        <p:sp>
          <p:nvSpPr>
            <p:cNvPr id="165990" name="Rectangle 102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91" name="Text Box 103"/>
            <p:cNvSpPr txBox="1">
              <a:spLocks noChangeArrowheads="1"/>
            </p:cNvSpPr>
            <p:nvPr/>
          </p:nvSpPr>
          <p:spPr bwMode="auto">
            <a:xfrm>
              <a:off x="4726" y="2098"/>
              <a:ext cx="42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data</a:t>
              </a:r>
              <a:endParaRPr lang="en-US"/>
            </a:p>
          </p:txBody>
        </p:sp>
      </p:grpSp>
      <p:sp>
        <p:nvSpPr>
          <p:cNvPr id="165992" name="Line 104"/>
          <p:cNvSpPr>
            <a:spLocks noChangeShapeType="1"/>
          </p:cNvSpPr>
          <p:nvPr/>
        </p:nvSpPr>
        <p:spPr bwMode="auto">
          <a:xfrm>
            <a:off x="6019800" y="3752850"/>
            <a:ext cx="285750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3" name="Line 105"/>
          <p:cNvSpPr>
            <a:spLocks noChangeShapeType="1"/>
          </p:cNvSpPr>
          <p:nvPr/>
        </p:nvSpPr>
        <p:spPr bwMode="auto">
          <a:xfrm flipH="1" flipV="1">
            <a:off x="5448300" y="2790825"/>
            <a:ext cx="200025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4" name="Rectangle 106"/>
          <p:cNvSpPr>
            <a:spLocks noChangeArrowheads="1"/>
          </p:cNvSpPr>
          <p:nvPr/>
        </p:nvSpPr>
        <p:spPr bwMode="auto">
          <a:xfrm>
            <a:off x="7524750" y="4714875"/>
            <a:ext cx="125730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transport</a:t>
            </a:r>
            <a:endParaRPr lang="en-US"/>
          </a:p>
        </p:txBody>
      </p:sp>
      <p:sp>
        <p:nvSpPr>
          <p:cNvPr id="165995" name="Rectangle 107"/>
          <p:cNvSpPr>
            <a:spLocks noChangeArrowheads="1"/>
          </p:cNvSpPr>
          <p:nvPr/>
        </p:nvSpPr>
        <p:spPr bwMode="auto">
          <a:xfrm>
            <a:off x="3438525" y="1762125"/>
            <a:ext cx="1257300" cy="276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transport</a:t>
            </a:r>
            <a:endParaRPr lang="en-US"/>
          </a:p>
        </p:txBody>
      </p:sp>
      <p:sp>
        <p:nvSpPr>
          <p:cNvPr id="165996" name="Freeform 108"/>
          <p:cNvSpPr>
            <a:spLocks/>
          </p:cNvSpPr>
          <p:nvPr/>
        </p:nvSpPr>
        <p:spPr bwMode="auto">
          <a:xfrm>
            <a:off x="8439150" y="4419600"/>
            <a:ext cx="9525" cy="361950"/>
          </a:xfrm>
          <a:custGeom>
            <a:avLst/>
            <a:gdLst/>
            <a:ahLst/>
            <a:cxnLst>
              <a:cxn ang="0">
                <a:pos x="6" y="228"/>
              </a:cxn>
              <a:cxn ang="0">
                <a:pos x="0" y="0"/>
              </a:cxn>
            </a:cxnLst>
            <a:rect l="0" t="0" r="r" b="b"/>
            <a:pathLst>
              <a:path w="6" h="228">
                <a:moveTo>
                  <a:pt x="6" y="228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97" name="Freeform 109"/>
          <p:cNvSpPr>
            <a:spLocks/>
          </p:cNvSpPr>
          <p:nvPr/>
        </p:nvSpPr>
        <p:spPr bwMode="auto">
          <a:xfrm>
            <a:off x="4824413" y="2206625"/>
            <a:ext cx="890587" cy="519113"/>
          </a:xfrm>
          <a:custGeom>
            <a:avLst/>
            <a:gdLst/>
            <a:ahLst/>
            <a:cxnLst>
              <a:cxn ang="0">
                <a:pos x="870" y="42"/>
              </a:cxn>
              <a:cxn ang="0">
                <a:pos x="715" y="8"/>
              </a:cxn>
              <a:cxn ang="0">
                <a:pos x="528" y="0"/>
              </a:cxn>
              <a:cxn ang="0">
                <a:pos x="352" y="15"/>
              </a:cxn>
              <a:cxn ang="0">
                <a:pos x="203" y="61"/>
              </a:cxn>
              <a:cxn ang="0">
                <a:pos x="39" y="196"/>
              </a:cxn>
              <a:cxn ang="0">
                <a:pos x="1" y="386"/>
              </a:cxn>
              <a:cxn ang="0">
                <a:pos x="57" y="453"/>
              </a:cxn>
              <a:cxn ang="0">
                <a:pos x="142" y="450"/>
              </a:cxn>
              <a:cxn ang="0">
                <a:pos x="220" y="421"/>
              </a:cxn>
              <a:cxn ang="0">
                <a:pos x="276" y="379"/>
              </a:cxn>
              <a:cxn ang="0">
                <a:pos x="309" y="315"/>
              </a:cxn>
              <a:cxn ang="0">
                <a:pos x="310" y="215"/>
              </a:cxn>
              <a:cxn ang="0">
                <a:pos x="322" y="365"/>
              </a:cxn>
              <a:cxn ang="0">
                <a:pos x="258" y="489"/>
              </a:cxn>
              <a:cxn ang="0">
                <a:pos x="170" y="644"/>
              </a:cxn>
              <a:cxn ang="0">
                <a:pos x="107" y="882"/>
              </a:cxn>
              <a:cxn ang="0">
                <a:pos x="185" y="980"/>
              </a:cxn>
              <a:cxn ang="0">
                <a:pos x="326" y="981"/>
              </a:cxn>
              <a:cxn ang="0">
                <a:pos x="477" y="981"/>
              </a:cxn>
              <a:cxn ang="0">
                <a:pos x="555" y="872"/>
              </a:cxn>
              <a:cxn ang="0">
                <a:pos x="444" y="828"/>
              </a:cxn>
              <a:cxn ang="0">
                <a:pos x="371" y="718"/>
              </a:cxn>
              <a:cxn ang="0">
                <a:pos x="359" y="570"/>
              </a:cxn>
              <a:cxn ang="0">
                <a:pos x="413" y="443"/>
              </a:cxn>
              <a:cxn ang="0">
                <a:pos x="514" y="373"/>
              </a:cxn>
              <a:cxn ang="0">
                <a:pos x="524" y="242"/>
              </a:cxn>
              <a:cxn ang="0">
                <a:pos x="467" y="237"/>
              </a:cxn>
              <a:cxn ang="0">
                <a:pos x="489" y="194"/>
              </a:cxn>
              <a:cxn ang="0">
                <a:pos x="577" y="195"/>
              </a:cxn>
              <a:cxn ang="0">
                <a:pos x="651" y="194"/>
              </a:cxn>
              <a:cxn ang="0">
                <a:pos x="637" y="244"/>
              </a:cxn>
              <a:cxn ang="0">
                <a:pos x="571" y="241"/>
              </a:cxn>
              <a:cxn ang="0">
                <a:pos x="555" y="368"/>
              </a:cxn>
              <a:cxn ang="0">
                <a:pos x="600" y="373"/>
              </a:cxn>
              <a:cxn ang="0">
                <a:pos x="703" y="442"/>
              </a:cxn>
              <a:cxn ang="0">
                <a:pos x="758" y="570"/>
              </a:cxn>
              <a:cxn ang="0">
                <a:pos x="747" y="718"/>
              </a:cxn>
              <a:cxn ang="0">
                <a:pos x="673" y="829"/>
              </a:cxn>
              <a:cxn ang="0">
                <a:pos x="558" y="872"/>
              </a:cxn>
              <a:cxn ang="0">
                <a:pos x="558" y="981"/>
              </a:cxn>
              <a:cxn ang="0">
                <a:pos x="585" y="981"/>
              </a:cxn>
              <a:cxn ang="0">
                <a:pos x="726" y="981"/>
              </a:cxn>
              <a:cxn ang="0">
                <a:pos x="885" y="981"/>
              </a:cxn>
              <a:cxn ang="0">
                <a:pos x="1009" y="941"/>
              </a:cxn>
              <a:cxn ang="0">
                <a:pos x="983" y="730"/>
              </a:cxn>
              <a:cxn ang="0">
                <a:pos x="894" y="535"/>
              </a:cxn>
              <a:cxn ang="0">
                <a:pos x="809" y="401"/>
              </a:cxn>
              <a:cxn ang="0">
                <a:pos x="797" y="237"/>
              </a:cxn>
              <a:cxn ang="0">
                <a:pos x="819" y="283"/>
              </a:cxn>
              <a:cxn ang="0">
                <a:pos x="827" y="357"/>
              </a:cxn>
              <a:cxn ang="0">
                <a:pos x="879" y="408"/>
              </a:cxn>
              <a:cxn ang="0">
                <a:pos x="952" y="442"/>
              </a:cxn>
              <a:cxn ang="0">
                <a:pos x="1036" y="457"/>
              </a:cxn>
              <a:cxn ang="0">
                <a:pos x="1110" y="421"/>
              </a:cxn>
              <a:cxn ang="0">
                <a:pos x="1111" y="269"/>
              </a:cxn>
            </a:cxnLst>
            <a:rect l="0" t="0" r="r" b="b"/>
            <a:pathLst>
              <a:path w="1122" h="981">
                <a:moveTo>
                  <a:pt x="986" y="98"/>
                </a:moveTo>
                <a:lnTo>
                  <a:pt x="964" y="84"/>
                </a:lnTo>
                <a:lnTo>
                  <a:pt x="941" y="72"/>
                </a:lnTo>
                <a:lnTo>
                  <a:pt x="918" y="61"/>
                </a:lnTo>
                <a:lnTo>
                  <a:pt x="894" y="52"/>
                </a:lnTo>
                <a:lnTo>
                  <a:pt x="870" y="42"/>
                </a:lnTo>
                <a:lnTo>
                  <a:pt x="847" y="35"/>
                </a:lnTo>
                <a:lnTo>
                  <a:pt x="821" y="28"/>
                </a:lnTo>
                <a:lnTo>
                  <a:pt x="796" y="21"/>
                </a:lnTo>
                <a:lnTo>
                  <a:pt x="770" y="15"/>
                </a:lnTo>
                <a:lnTo>
                  <a:pt x="744" y="11"/>
                </a:lnTo>
                <a:lnTo>
                  <a:pt x="715" y="8"/>
                </a:lnTo>
                <a:lnTo>
                  <a:pt x="687" y="4"/>
                </a:lnTo>
                <a:lnTo>
                  <a:pt x="657" y="3"/>
                </a:lnTo>
                <a:lnTo>
                  <a:pt x="627" y="1"/>
                </a:lnTo>
                <a:lnTo>
                  <a:pt x="594" y="0"/>
                </a:lnTo>
                <a:lnTo>
                  <a:pt x="562" y="0"/>
                </a:lnTo>
                <a:lnTo>
                  <a:pt x="528" y="0"/>
                </a:lnTo>
                <a:lnTo>
                  <a:pt x="496" y="1"/>
                </a:lnTo>
                <a:lnTo>
                  <a:pt x="465" y="3"/>
                </a:lnTo>
                <a:lnTo>
                  <a:pt x="436" y="4"/>
                </a:lnTo>
                <a:lnTo>
                  <a:pt x="407" y="8"/>
                </a:lnTo>
                <a:lnTo>
                  <a:pt x="378" y="11"/>
                </a:lnTo>
                <a:lnTo>
                  <a:pt x="352" y="15"/>
                </a:lnTo>
                <a:lnTo>
                  <a:pt x="326" y="21"/>
                </a:lnTo>
                <a:lnTo>
                  <a:pt x="300" y="28"/>
                </a:lnTo>
                <a:lnTo>
                  <a:pt x="275" y="35"/>
                </a:lnTo>
                <a:lnTo>
                  <a:pt x="252" y="42"/>
                </a:lnTo>
                <a:lnTo>
                  <a:pt x="227" y="52"/>
                </a:lnTo>
                <a:lnTo>
                  <a:pt x="203" y="61"/>
                </a:lnTo>
                <a:lnTo>
                  <a:pt x="181" y="72"/>
                </a:lnTo>
                <a:lnTo>
                  <a:pt x="157" y="84"/>
                </a:lnTo>
                <a:lnTo>
                  <a:pt x="135" y="98"/>
                </a:lnTo>
                <a:lnTo>
                  <a:pt x="94" y="127"/>
                </a:lnTo>
                <a:lnTo>
                  <a:pt x="63" y="160"/>
                </a:lnTo>
                <a:lnTo>
                  <a:pt x="39" y="196"/>
                </a:lnTo>
                <a:lnTo>
                  <a:pt x="22" y="233"/>
                </a:lnTo>
                <a:lnTo>
                  <a:pt x="11" y="269"/>
                </a:lnTo>
                <a:lnTo>
                  <a:pt x="4" y="304"/>
                </a:lnTo>
                <a:lnTo>
                  <a:pt x="1" y="336"/>
                </a:lnTo>
                <a:lnTo>
                  <a:pt x="0" y="364"/>
                </a:lnTo>
                <a:lnTo>
                  <a:pt x="1" y="386"/>
                </a:lnTo>
                <a:lnTo>
                  <a:pt x="6" y="405"/>
                </a:lnTo>
                <a:lnTo>
                  <a:pt x="11" y="421"/>
                </a:lnTo>
                <a:lnTo>
                  <a:pt x="20" y="432"/>
                </a:lnTo>
                <a:lnTo>
                  <a:pt x="30" y="442"/>
                </a:lnTo>
                <a:lnTo>
                  <a:pt x="43" y="447"/>
                </a:lnTo>
                <a:lnTo>
                  <a:pt x="57" y="453"/>
                </a:lnTo>
                <a:lnTo>
                  <a:pt x="73" y="456"/>
                </a:lnTo>
                <a:lnTo>
                  <a:pt x="86" y="457"/>
                </a:lnTo>
                <a:lnTo>
                  <a:pt x="99" y="457"/>
                </a:lnTo>
                <a:lnTo>
                  <a:pt x="113" y="456"/>
                </a:lnTo>
                <a:lnTo>
                  <a:pt x="127" y="453"/>
                </a:lnTo>
                <a:lnTo>
                  <a:pt x="142" y="450"/>
                </a:lnTo>
                <a:lnTo>
                  <a:pt x="155" y="447"/>
                </a:lnTo>
                <a:lnTo>
                  <a:pt x="168" y="442"/>
                </a:lnTo>
                <a:lnTo>
                  <a:pt x="183" y="438"/>
                </a:lnTo>
                <a:lnTo>
                  <a:pt x="195" y="432"/>
                </a:lnTo>
                <a:lnTo>
                  <a:pt x="208" y="426"/>
                </a:lnTo>
                <a:lnTo>
                  <a:pt x="220" y="421"/>
                </a:lnTo>
                <a:lnTo>
                  <a:pt x="231" y="414"/>
                </a:lnTo>
                <a:lnTo>
                  <a:pt x="241" y="408"/>
                </a:lnTo>
                <a:lnTo>
                  <a:pt x="250" y="403"/>
                </a:lnTo>
                <a:lnTo>
                  <a:pt x="258" y="396"/>
                </a:lnTo>
                <a:lnTo>
                  <a:pt x="265" y="390"/>
                </a:lnTo>
                <a:lnTo>
                  <a:pt x="276" y="379"/>
                </a:lnTo>
                <a:lnTo>
                  <a:pt x="286" y="368"/>
                </a:lnTo>
                <a:lnTo>
                  <a:pt x="294" y="357"/>
                </a:lnTo>
                <a:lnTo>
                  <a:pt x="300" y="346"/>
                </a:lnTo>
                <a:lnTo>
                  <a:pt x="304" y="336"/>
                </a:lnTo>
                <a:lnTo>
                  <a:pt x="308" y="325"/>
                </a:lnTo>
                <a:lnTo>
                  <a:pt x="309" y="315"/>
                </a:lnTo>
                <a:lnTo>
                  <a:pt x="308" y="305"/>
                </a:lnTo>
                <a:lnTo>
                  <a:pt x="302" y="283"/>
                </a:lnTo>
                <a:lnTo>
                  <a:pt x="297" y="255"/>
                </a:lnTo>
                <a:lnTo>
                  <a:pt x="294" y="231"/>
                </a:lnTo>
                <a:lnTo>
                  <a:pt x="300" y="216"/>
                </a:lnTo>
                <a:lnTo>
                  <a:pt x="310" y="215"/>
                </a:lnTo>
                <a:lnTo>
                  <a:pt x="318" y="222"/>
                </a:lnTo>
                <a:lnTo>
                  <a:pt x="323" y="237"/>
                </a:lnTo>
                <a:lnTo>
                  <a:pt x="327" y="259"/>
                </a:lnTo>
                <a:lnTo>
                  <a:pt x="328" y="295"/>
                </a:lnTo>
                <a:lnTo>
                  <a:pt x="326" y="332"/>
                </a:lnTo>
                <a:lnTo>
                  <a:pt x="322" y="365"/>
                </a:lnTo>
                <a:lnTo>
                  <a:pt x="317" y="389"/>
                </a:lnTo>
                <a:lnTo>
                  <a:pt x="312" y="401"/>
                </a:lnTo>
                <a:lnTo>
                  <a:pt x="302" y="419"/>
                </a:lnTo>
                <a:lnTo>
                  <a:pt x="290" y="440"/>
                </a:lnTo>
                <a:lnTo>
                  <a:pt x="275" y="464"/>
                </a:lnTo>
                <a:lnTo>
                  <a:pt x="258" y="489"/>
                </a:lnTo>
                <a:lnTo>
                  <a:pt x="243" y="513"/>
                </a:lnTo>
                <a:lnTo>
                  <a:pt x="227" y="535"/>
                </a:lnTo>
                <a:lnTo>
                  <a:pt x="213" y="553"/>
                </a:lnTo>
                <a:lnTo>
                  <a:pt x="200" y="574"/>
                </a:lnTo>
                <a:lnTo>
                  <a:pt x="185" y="606"/>
                </a:lnTo>
                <a:lnTo>
                  <a:pt x="170" y="644"/>
                </a:lnTo>
                <a:lnTo>
                  <a:pt x="154" y="686"/>
                </a:lnTo>
                <a:lnTo>
                  <a:pt x="138" y="730"/>
                </a:lnTo>
                <a:lnTo>
                  <a:pt x="126" y="772"/>
                </a:lnTo>
                <a:lnTo>
                  <a:pt x="116" y="810"/>
                </a:lnTo>
                <a:lnTo>
                  <a:pt x="110" y="840"/>
                </a:lnTo>
                <a:lnTo>
                  <a:pt x="107" y="882"/>
                </a:lnTo>
                <a:lnTo>
                  <a:pt x="108" y="916"/>
                </a:lnTo>
                <a:lnTo>
                  <a:pt x="113" y="941"/>
                </a:lnTo>
                <a:lnTo>
                  <a:pt x="124" y="957"/>
                </a:lnTo>
                <a:lnTo>
                  <a:pt x="139" y="970"/>
                </a:lnTo>
                <a:lnTo>
                  <a:pt x="159" y="977"/>
                </a:lnTo>
                <a:lnTo>
                  <a:pt x="185" y="980"/>
                </a:lnTo>
                <a:lnTo>
                  <a:pt x="217" y="981"/>
                </a:lnTo>
                <a:lnTo>
                  <a:pt x="235" y="981"/>
                </a:lnTo>
                <a:lnTo>
                  <a:pt x="255" y="981"/>
                </a:lnTo>
                <a:lnTo>
                  <a:pt x="277" y="981"/>
                </a:lnTo>
                <a:lnTo>
                  <a:pt x="301" y="981"/>
                </a:lnTo>
                <a:lnTo>
                  <a:pt x="326" y="981"/>
                </a:lnTo>
                <a:lnTo>
                  <a:pt x="352" y="981"/>
                </a:lnTo>
                <a:lnTo>
                  <a:pt x="378" y="981"/>
                </a:lnTo>
                <a:lnTo>
                  <a:pt x="404" y="981"/>
                </a:lnTo>
                <a:lnTo>
                  <a:pt x="430" y="981"/>
                </a:lnTo>
                <a:lnTo>
                  <a:pt x="455" y="981"/>
                </a:lnTo>
                <a:lnTo>
                  <a:pt x="477" y="981"/>
                </a:lnTo>
                <a:lnTo>
                  <a:pt x="499" y="981"/>
                </a:lnTo>
                <a:lnTo>
                  <a:pt x="518" y="981"/>
                </a:lnTo>
                <a:lnTo>
                  <a:pt x="533" y="981"/>
                </a:lnTo>
                <a:lnTo>
                  <a:pt x="546" y="981"/>
                </a:lnTo>
                <a:lnTo>
                  <a:pt x="555" y="981"/>
                </a:lnTo>
                <a:lnTo>
                  <a:pt x="555" y="872"/>
                </a:lnTo>
                <a:lnTo>
                  <a:pt x="535" y="871"/>
                </a:lnTo>
                <a:lnTo>
                  <a:pt x="514" y="867"/>
                </a:lnTo>
                <a:lnTo>
                  <a:pt x="495" y="860"/>
                </a:lnTo>
                <a:lnTo>
                  <a:pt x="477" y="851"/>
                </a:lnTo>
                <a:lnTo>
                  <a:pt x="459" y="842"/>
                </a:lnTo>
                <a:lnTo>
                  <a:pt x="444" y="828"/>
                </a:lnTo>
                <a:lnTo>
                  <a:pt x="428" y="814"/>
                </a:lnTo>
                <a:lnTo>
                  <a:pt x="413" y="797"/>
                </a:lnTo>
                <a:lnTo>
                  <a:pt x="401" y="779"/>
                </a:lnTo>
                <a:lnTo>
                  <a:pt x="389" y="761"/>
                </a:lnTo>
                <a:lnTo>
                  <a:pt x="380" y="740"/>
                </a:lnTo>
                <a:lnTo>
                  <a:pt x="371" y="718"/>
                </a:lnTo>
                <a:lnTo>
                  <a:pt x="364" y="694"/>
                </a:lnTo>
                <a:lnTo>
                  <a:pt x="359" y="670"/>
                </a:lnTo>
                <a:lnTo>
                  <a:pt x="356" y="645"/>
                </a:lnTo>
                <a:lnTo>
                  <a:pt x="355" y="620"/>
                </a:lnTo>
                <a:lnTo>
                  <a:pt x="356" y="595"/>
                </a:lnTo>
                <a:lnTo>
                  <a:pt x="359" y="570"/>
                </a:lnTo>
                <a:lnTo>
                  <a:pt x="364" y="546"/>
                </a:lnTo>
                <a:lnTo>
                  <a:pt x="371" y="523"/>
                </a:lnTo>
                <a:lnTo>
                  <a:pt x="380" y="500"/>
                </a:lnTo>
                <a:lnTo>
                  <a:pt x="389" y="479"/>
                </a:lnTo>
                <a:lnTo>
                  <a:pt x="401" y="461"/>
                </a:lnTo>
                <a:lnTo>
                  <a:pt x="413" y="443"/>
                </a:lnTo>
                <a:lnTo>
                  <a:pt x="428" y="426"/>
                </a:lnTo>
                <a:lnTo>
                  <a:pt x="444" y="412"/>
                </a:lnTo>
                <a:lnTo>
                  <a:pt x="459" y="399"/>
                </a:lnTo>
                <a:lnTo>
                  <a:pt x="477" y="389"/>
                </a:lnTo>
                <a:lnTo>
                  <a:pt x="495" y="380"/>
                </a:lnTo>
                <a:lnTo>
                  <a:pt x="514" y="373"/>
                </a:lnTo>
                <a:lnTo>
                  <a:pt x="535" y="369"/>
                </a:lnTo>
                <a:lnTo>
                  <a:pt x="555" y="368"/>
                </a:lnTo>
                <a:lnTo>
                  <a:pt x="555" y="241"/>
                </a:lnTo>
                <a:lnTo>
                  <a:pt x="546" y="241"/>
                </a:lnTo>
                <a:lnTo>
                  <a:pt x="536" y="241"/>
                </a:lnTo>
                <a:lnTo>
                  <a:pt x="524" y="242"/>
                </a:lnTo>
                <a:lnTo>
                  <a:pt x="513" y="242"/>
                </a:lnTo>
                <a:lnTo>
                  <a:pt x="503" y="242"/>
                </a:lnTo>
                <a:lnTo>
                  <a:pt x="493" y="244"/>
                </a:lnTo>
                <a:lnTo>
                  <a:pt x="484" y="244"/>
                </a:lnTo>
                <a:lnTo>
                  <a:pt x="477" y="244"/>
                </a:lnTo>
                <a:lnTo>
                  <a:pt x="467" y="237"/>
                </a:lnTo>
                <a:lnTo>
                  <a:pt x="462" y="220"/>
                </a:lnTo>
                <a:lnTo>
                  <a:pt x="460" y="203"/>
                </a:lnTo>
                <a:lnTo>
                  <a:pt x="465" y="195"/>
                </a:lnTo>
                <a:lnTo>
                  <a:pt x="471" y="194"/>
                </a:lnTo>
                <a:lnTo>
                  <a:pt x="478" y="194"/>
                </a:lnTo>
                <a:lnTo>
                  <a:pt x="489" y="194"/>
                </a:lnTo>
                <a:lnTo>
                  <a:pt x="501" y="194"/>
                </a:lnTo>
                <a:lnTo>
                  <a:pt x="514" y="194"/>
                </a:lnTo>
                <a:lnTo>
                  <a:pt x="530" y="195"/>
                </a:lnTo>
                <a:lnTo>
                  <a:pt x="546" y="195"/>
                </a:lnTo>
                <a:lnTo>
                  <a:pt x="562" y="195"/>
                </a:lnTo>
                <a:lnTo>
                  <a:pt x="577" y="195"/>
                </a:lnTo>
                <a:lnTo>
                  <a:pt x="593" y="195"/>
                </a:lnTo>
                <a:lnTo>
                  <a:pt x="608" y="194"/>
                </a:lnTo>
                <a:lnTo>
                  <a:pt x="621" y="194"/>
                </a:lnTo>
                <a:lnTo>
                  <a:pt x="633" y="194"/>
                </a:lnTo>
                <a:lnTo>
                  <a:pt x="644" y="194"/>
                </a:lnTo>
                <a:lnTo>
                  <a:pt x="651" y="194"/>
                </a:lnTo>
                <a:lnTo>
                  <a:pt x="657" y="195"/>
                </a:lnTo>
                <a:lnTo>
                  <a:pt x="662" y="203"/>
                </a:lnTo>
                <a:lnTo>
                  <a:pt x="662" y="220"/>
                </a:lnTo>
                <a:lnTo>
                  <a:pt x="655" y="237"/>
                </a:lnTo>
                <a:lnTo>
                  <a:pt x="645" y="244"/>
                </a:lnTo>
                <a:lnTo>
                  <a:pt x="637" y="244"/>
                </a:lnTo>
                <a:lnTo>
                  <a:pt x="628" y="244"/>
                </a:lnTo>
                <a:lnTo>
                  <a:pt x="617" y="242"/>
                </a:lnTo>
                <a:lnTo>
                  <a:pt x="605" y="242"/>
                </a:lnTo>
                <a:lnTo>
                  <a:pt x="593" y="242"/>
                </a:lnTo>
                <a:lnTo>
                  <a:pt x="581" y="241"/>
                </a:lnTo>
                <a:lnTo>
                  <a:pt x="571" y="241"/>
                </a:lnTo>
                <a:lnTo>
                  <a:pt x="562" y="241"/>
                </a:lnTo>
                <a:lnTo>
                  <a:pt x="560" y="241"/>
                </a:lnTo>
                <a:lnTo>
                  <a:pt x="558" y="241"/>
                </a:lnTo>
                <a:lnTo>
                  <a:pt x="557" y="241"/>
                </a:lnTo>
                <a:lnTo>
                  <a:pt x="555" y="241"/>
                </a:lnTo>
                <a:lnTo>
                  <a:pt x="555" y="368"/>
                </a:lnTo>
                <a:lnTo>
                  <a:pt x="556" y="368"/>
                </a:lnTo>
                <a:lnTo>
                  <a:pt x="557" y="368"/>
                </a:lnTo>
                <a:lnTo>
                  <a:pt x="557" y="368"/>
                </a:lnTo>
                <a:lnTo>
                  <a:pt x="558" y="368"/>
                </a:lnTo>
                <a:lnTo>
                  <a:pt x="580" y="369"/>
                </a:lnTo>
                <a:lnTo>
                  <a:pt x="600" y="373"/>
                </a:lnTo>
                <a:lnTo>
                  <a:pt x="619" y="379"/>
                </a:lnTo>
                <a:lnTo>
                  <a:pt x="638" y="387"/>
                </a:lnTo>
                <a:lnTo>
                  <a:pt x="656" y="399"/>
                </a:lnTo>
                <a:lnTo>
                  <a:pt x="673" y="411"/>
                </a:lnTo>
                <a:lnTo>
                  <a:pt x="688" y="425"/>
                </a:lnTo>
                <a:lnTo>
                  <a:pt x="703" y="442"/>
                </a:lnTo>
                <a:lnTo>
                  <a:pt x="717" y="460"/>
                </a:lnTo>
                <a:lnTo>
                  <a:pt x="728" y="479"/>
                </a:lnTo>
                <a:lnTo>
                  <a:pt x="738" y="500"/>
                </a:lnTo>
                <a:lnTo>
                  <a:pt x="747" y="523"/>
                </a:lnTo>
                <a:lnTo>
                  <a:pt x="754" y="545"/>
                </a:lnTo>
                <a:lnTo>
                  <a:pt x="758" y="570"/>
                </a:lnTo>
                <a:lnTo>
                  <a:pt x="761" y="594"/>
                </a:lnTo>
                <a:lnTo>
                  <a:pt x="763" y="620"/>
                </a:lnTo>
                <a:lnTo>
                  <a:pt x="761" y="647"/>
                </a:lnTo>
                <a:lnTo>
                  <a:pt x="758" y="670"/>
                </a:lnTo>
                <a:lnTo>
                  <a:pt x="754" y="695"/>
                </a:lnTo>
                <a:lnTo>
                  <a:pt x="747" y="718"/>
                </a:lnTo>
                <a:lnTo>
                  <a:pt x="738" y="740"/>
                </a:lnTo>
                <a:lnTo>
                  <a:pt x="728" y="761"/>
                </a:lnTo>
                <a:lnTo>
                  <a:pt x="717" y="780"/>
                </a:lnTo>
                <a:lnTo>
                  <a:pt x="703" y="798"/>
                </a:lnTo>
                <a:lnTo>
                  <a:pt x="688" y="815"/>
                </a:lnTo>
                <a:lnTo>
                  <a:pt x="673" y="829"/>
                </a:lnTo>
                <a:lnTo>
                  <a:pt x="656" y="842"/>
                </a:lnTo>
                <a:lnTo>
                  <a:pt x="638" y="853"/>
                </a:lnTo>
                <a:lnTo>
                  <a:pt x="619" y="861"/>
                </a:lnTo>
                <a:lnTo>
                  <a:pt x="600" y="867"/>
                </a:lnTo>
                <a:lnTo>
                  <a:pt x="580" y="871"/>
                </a:lnTo>
                <a:lnTo>
                  <a:pt x="558" y="872"/>
                </a:lnTo>
                <a:lnTo>
                  <a:pt x="557" y="872"/>
                </a:lnTo>
                <a:lnTo>
                  <a:pt x="557" y="872"/>
                </a:lnTo>
                <a:lnTo>
                  <a:pt x="556" y="872"/>
                </a:lnTo>
                <a:lnTo>
                  <a:pt x="555" y="872"/>
                </a:lnTo>
                <a:lnTo>
                  <a:pt x="555" y="981"/>
                </a:lnTo>
                <a:lnTo>
                  <a:pt x="558" y="981"/>
                </a:lnTo>
                <a:lnTo>
                  <a:pt x="560" y="981"/>
                </a:lnTo>
                <a:lnTo>
                  <a:pt x="562" y="981"/>
                </a:lnTo>
                <a:lnTo>
                  <a:pt x="562" y="981"/>
                </a:lnTo>
                <a:lnTo>
                  <a:pt x="564" y="981"/>
                </a:lnTo>
                <a:lnTo>
                  <a:pt x="573" y="981"/>
                </a:lnTo>
                <a:lnTo>
                  <a:pt x="585" y="981"/>
                </a:lnTo>
                <a:lnTo>
                  <a:pt x="602" y="981"/>
                </a:lnTo>
                <a:lnTo>
                  <a:pt x="622" y="981"/>
                </a:lnTo>
                <a:lnTo>
                  <a:pt x="645" y="981"/>
                </a:lnTo>
                <a:lnTo>
                  <a:pt x="671" y="981"/>
                </a:lnTo>
                <a:lnTo>
                  <a:pt x="697" y="981"/>
                </a:lnTo>
                <a:lnTo>
                  <a:pt x="726" y="981"/>
                </a:lnTo>
                <a:lnTo>
                  <a:pt x="754" y="981"/>
                </a:lnTo>
                <a:lnTo>
                  <a:pt x="783" y="981"/>
                </a:lnTo>
                <a:lnTo>
                  <a:pt x="811" y="981"/>
                </a:lnTo>
                <a:lnTo>
                  <a:pt x="838" y="981"/>
                </a:lnTo>
                <a:lnTo>
                  <a:pt x="863" y="981"/>
                </a:lnTo>
                <a:lnTo>
                  <a:pt x="885" y="981"/>
                </a:lnTo>
                <a:lnTo>
                  <a:pt x="905" y="981"/>
                </a:lnTo>
                <a:lnTo>
                  <a:pt x="937" y="980"/>
                </a:lnTo>
                <a:lnTo>
                  <a:pt x="961" y="977"/>
                </a:lnTo>
                <a:lnTo>
                  <a:pt x="983" y="970"/>
                </a:lnTo>
                <a:lnTo>
                  <a:pt x="997" y="957"/>
                </a:lnTo>
                <a:lnTo>
                  <a:pt x="1009" y="941"/>
                </a:lnTo>
                <a:lnTo>
                  <a:pt x="1013" y="916"/>
                </a:lnTo>
                <a:lnTo>
                  <a:pt x="1014" y="882"/>
                </a:lnTo>
                <a:lnTo>
                  <a:pt x="1011" y="840"/>
                </a:lnTo>
                <a:lnTo>
                  <a:pt x="1005" y="810"/>
                </a:lnTo>
                <a:lnTo>
                  <a:pt x="995" y="772"/>
                </a:lnTo>
                <a:lnTo>
                  <a:pt x="983" y="730"/>
                </a:lnTo>
                <a:lnTo>
                  <a:pt x="968" y="686"/>
                </a:lnTo>
                <a:lnTo>
                  <a:pt x="951" y="644"/>
                </a:lnTo>
                <a:lnTo>
                  <a:pt x="936" y="606"/>
                </a:lnTo>
                <a:lnTo>
                  <a:pt x="921" y="574"/>
                </a:lnTo>
                <a:lnTo>
                  <a:pt x="907" y="553"/>
                </a:lnTo>
                <a:lnTo>
                  <a:pt x="894" y="535"/>
                </a:lnTo>
                <a:lnTo>
                  <a:pt x="878" y="513"/>
                </a:lnTo>
                <a:lnTo>
                  <a:pt x="863" y="489"/>
                </a:lnTo>
                <a:lnTo>
                  <a:pt x="846" y="464"/>
                </a:lnTo>
                <a:lnTo>
                  <a:pt x="831" y="440"/>
                </a:lnTo>
                <a:lnTo>
                  <a:pt x="819" y="419"/>
                </a:lnTo>
                <a:lnTo>
                  <a:pt x="809" y="401"/>
                </a:lnTo>
                <a:lnTo>
                  <a:pt x="804" y="389"/>
                </a:lnTo>
                <a:lnTo>
                  <a:pt x="799" y="365"/>
                </a:lnTo>
                <a:lnTo>
                  <a:pt x="795" y="332"/>
                </a:lnTo>
                <a:lnTo>
                  <a:pt x="794" y="295"/>
                </a:lnTo>
                <a:lnTo>
                  <a:pt x="794" y="259"/>
                </a:lnTo>
                <a:lnTo>
                  <a:pt x="797" y="237"/>
                </a:lnTo>
                <a:lnTo>
                  <a:pt x="803" y="222"/>
                </a:lnTo>
                <a:lnTo>
                  <a:pt x="811" y="215"/>
                </a:lnTo>
                <a:lnTo>
                  <a:pt x="821" y="216"/>
                </a:lnTo>
                <a:lnTo>
                  <a:pt x="827" y="231"/>
                </a:lnTo>
                <a:lnTo>
                  <a:pt x="824" y="255"/>
                </a:lnTo>
                <a:lnTo>
                  <a:pt x="819" y="283"/>
                </a:lnTo>
                <a:lnTo>
                  <a:pt x="813" y="305"/>
                </a:lnTo>
                <a:lnTo>
                  <a:pt x="812" y="315"/>
                </a:lnTo>
                <a:lnTo>
                  <a:pt x="813" y="325"/>
                </a:lnTo>
                <a:lnTo>
                  <a:pt x="817" y="336"/>
                </a:lnTo>
                <a:lnTo>
                  <a:pt x="821" y="346"/>
                </a:lnTo>
                <a:lnTo>
                  <a:pt x="827" y="357"/>
                </a:lnTo>
                <a:lnTo>
                  <a:pt x="834" y="368"/>
                </a:lnTo>
                <a:lnTo>
                  <a:pt x="845" y="379"/>
                </a:lnTo>
                <a:lnTo>
                  <a:pt x="856" y="390"/>
                </a:lnTo>
                <a:lnTo>
                  <a:pt x="863" y="396"/>
                </a:lnTo>
                <a:lnTo>
                  <a:pt x="870" y="403"/>
                </a:lnTo>
                <a:lnTo>
                  <a:pt x="879" y="408"/>
                </a:lnTo>
                <a:lnTo>
                  <a:pt x="890" y="414"/>
                </a:lnTo>
                <a:lnTo>
                  <a:pt x="901" y="421"/>
                </a:lnTo>
                <a:lnTo>
                  <a:pt x="913" y="426"/>
                </a:lnTo>
                <a:lnTo>
                  <a:pt x="925" y="432"/>
                </a:lnTo>
                <a:lnTo>
                  <a:pt x="939" y="438"/>
                </a:lnTo>
                <a:lnTo>
                  <a:pt x="952" y="442"/>
                </a:lnTo>
                <a:lnTo>
                  <a:pt x="966" y="447"/>
                </a:lnTo>
                <a:lnTo>
                  <a:pt x="980" y="450"/>
                </a:lnTo>
                <a:lnTo>
                  <a:pt x="994" y="453"/>
                </a:lnTo>
                <a:lnTo>
                  <a:pt x="1009" y="456"/>
                </a:lnTo>
                <a:lnTo>
                  <a:pt x="1022" y="457"/>
                </a:lnTo>
                <a:lnTo>
                  <a:pt x="1036" y="457"/>
                </a:lnTo>
                <a:lnTo>
                  <a:pt x="1048" y="456"/>
                </a:lnTo>
                <a:lnTo>
                  <a:pt x="1064" y="453"/>
                </a:lnTo>
                <a:lnTo>
                  <a:pt x="1078" y="447"/>
                </a:lnTo>
                <a:lnTo>
                  <a:pt x="1091" y="442"/>
                </a:lnTo>
                <a:lnTo>
                  <a:pt x="1102" y="432"/>
                </a:lnTo>
                <a:lnTo>
                  <a:pt x="1110" y="421"/>
                </a:lnTo>
                <a:lnTo>
                  <a:pt x="1116" y="405"/>
                </a:lnTo>
                <a:lnTo>
                  <a:pt x="1121" y="386"/>
                </a:lnTo>
                <a:lnTo>
                  <a:pt x="1122" y="364"/>
                </a:lnTo>
                <a:lnTo>
                  <a:pt x="1121" y="336"/>
                </a:lnTo>
                <a:lnTo>
                  <a:pt x="1118" y="304"/>
                </a:lnTo>
                <a:lnTo>
                  <a:pt x="1111" y="269"/>
                </a:lnTo>
                <a:lnTo>
                  <a:pt x="1100" y="233"/>
                </a:lnTo>
                <a:lnTo>
                  <a:pt x="1082" y="196"/>
                </a:lnTo>
                <a:lnTo>
                  <a:pt x="1058" y="160"/>
                </a:lnTo>
                <a:lnTo>
                  <a:pt x="1027" y="127"/>
                </a:lnTo>
                <a:lnTo>
                  <a:pt x="986" y="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998" name="Freeform 110"/>
          <p:cNvSpPr>
            <a:spLocks/>
          </p:cNvSpPr>
          <p:nvPr/>
        </p:nvSpPr>
        <p:spPr bwMode="auto">
          <a:xfrm>
            <a:off x="4495800" y="2047875"/>
            <a:ext cx="3822700" cy="289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26"/>
              </a:cxn>
              <a:cxn ang="0">
                <a:pos x="2408" y="1822"/>
              </a:cxn>
            </a:cxnLst>
            <a:rect l="0" t="0" r="r" b="b"/>
            <a:pathLst>
              <a:path w="2408" h="1822">
                <a:moveTo>
                  <a:pt x="0" y="0"/>
                </a:moveTo>
                <a:lnTo>
                  <a:pt x="6" y="126"/>
                </a:lnTo>
                <a:lnTo>
                  <a:pt x="2408" y="182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999" name="Group 111"/>
          <p:cNvGrpSpPr>
            <a:grpSpLocks/>
          </p:cNvGrpSpPr>
          <p:nvPr/>
        </p:nvGrpSpPr>
        <p:grpSpPr bwMode="auto">
          <a:xfrm>
            <a:off x="5670550" y="2836863"/>
            <a:ext cx="700088" cy="382587"/>
            <a:chOff x="4712" y="2088"/>
            <a:chExt cx="444" cy="244"/>
          </a:xfrm>
        </p:grpSpPr>
        <p:sp>
          <p:nvSpPr>
            <p:cNvPr id="166000" name="Rectangle 112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001" name="Text Box 113"/>
            <p:cNvSpPr txBox="1">
              <a:spLocks noChangeArrowheads="1"/>
            </p:cNvSpPr>
            <p:nvPr/>
          </p:nvSpPr>
          <p:spPr bwMode="auto">
            <a:xfrm>
              <a:off x="4726" y="2098"/>
              <a:ext cx="344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ack</a:t>
              </a:r>
              <a:endParaRPr lang="en-US"/>
            </a:p>
          </p:txBody>
        </p:sp>
      </p:grpSp>
      <p:sp>
        <p:nvSpPr>
          <p:cNvPr id="166002" name="Freeform 114"/>
          <p:cNvSpPr>
            <a:spLocks/>
          </p:cNvSpPr>
          <p:nvPr/>
        </p:nvSpPr>
        <p:spPr bwMode="auto">
          <a:xfrm>
            <a:off x="4843463" y="3911600"/>
            <a:ext cx="890587" cy="519113"/>
          </a:xfrm>
          <a:custGeom>
            <a:avLst/>
            <a:gdLst/>
            <a:ahLst/>
            <a:cxnLst>
              <a:cxn ang="0">
                <a:pos x="870" y="42"/>
              </a:cxn>
              <a:cxn ang="0">
                <a:pos x="715" y="8"/>
              </a:cxn>
              <a:cxn ang="0">
                <a:pos x="528" y="0"/>
              </a:cxn>
              <a:cxn ang="0">
                <a:pos x="352" y="15"/>
              </a:cxn>
              <a:cxn ang="0">
                <a:pos x="203" y="61"/>
              </a:cxn>
              <a:cxn ang="0">
                <a:pos x="39" y="196"/>
              </a:cxn>
              <a:cxn ang="0">
                <a:pos x="1" y="386"/>
              </a:cxn>
              <a:cxn ang="0">
                <a:pos x="57" y="453"/>
              </a:cxn>
              <a:cxn ang="0">
                <a:pos x="142" y="450"/>
              </a:cxn>
              <a:cxn ang="0">
                <a:pos x="220" y="421"/>
              </a:cxn>
              <a:cxn ang="0">
                <a:pos x="276" y="379"/>
              </a:cxn>
              <a:cxn ang="0">
                <a:pos x="309" y="315"/>
              </a:cxn>
              <a:cxn ang="0">
                <a:pos x="310" y="215"/>
              </a:cxn>
              <a:cxn ang="0">
                <a:pos x="322" y="365"/>
              </a:cxn>
              <a:cxn ang="0">
                <a:pos x="258" y="489"/>
              </a:cxn>
              <a:cxn ang="0">
                <a:pos x="170" y="644"/>
              </a:cxn>
              <a:cxn ang="0">
                <a:pos x="107" y="882"/>
              </a:cxn>
              <a:cxn ang="0">
                <a:pos x="185" y="980"/>
              </a:cxn>
              <a:cxn ang="0">
                <a:pos x="326" y="981"/>
              </a:cxn>
              <a:cxn ang="0">
                <a:pos x="477" y="981"/>
              </a:cxn>
              <a:cxn ang="0">
                <a:pos x="555" y="872"/>
              </a:cxn>
              <a:cxn ang="0">
                <a:pos x="444" y="828"/>
              </a:cxn>
              <a:cxn ang="0">
                <a:pos x="371" y="718"/>
              </a:cxn>
              <a:cxn ang="0">
                <a:pos x="359" y="570"/>
              </a:cxn>
              <a:cxn ang="0">
                <a:pos x="413" y="443"/>
              </a:cxn>
              <a:cxn ang="0">
                <a:pos x="514" y="373"/>
              </a:cxn>
              <a:cxn ang="0">
                <a:pos x="524" y="242"/>
              </a:cxn>
              <a:cxn ang="0">
                <a:pos x="467" y="237"/>
              </a:cxn>
              <a:cxn ang="0">
                <a:pos x="489" y="194"/>
              </a:cxn>
              <a:cxn ang="0">
                <a:pos x="577" y="195"/>
              </a:cxn>
              <a:cxn ang="0">
                <a:pos x="651" y="194"/>
              </a:cxn>
              <a:cxn ang="0">
                <a:pos x="637" y="244"/>
              </a:cxn>
              <a:cxn ang="0">
                <a:pos x="571" y="241"/>
              </a:cxn>
              <a:cxn ang="0">
                <a:pos x="555" y="368"/>
              </a:cxn>
              <a:cxn ang="0">
                <a:pos x="600" y="373"/>
              </a:cxn>
              <a:cxn ang="0">
                <a:pos x="703" y="442"/>
              </a:cxn>
              <a:cxn ang="0">
                <a:pos x="758" y="570"/>
              </a:cxn>
              <a:cxn ang="0">
                <a:pos x="747" y="718"/>
              </a:cxn>
              <a:cxn ang="0">
                <a:pos x="673" y="829"/>
              </a:cxn>
              <a:cxn ang="0">
                <a:pos x="558" y="872"/>
              </a:cxn>
              <a:cxn ang="0">
                <a:pos x="558" y="981"/>
              </a:cxn>
              <a:cxn ang="0">
                <a:pos x="585" y="981"/>
              </a:cxn>
              <a:cxn ang="0">
                <a:pos x="726" y="981"/>
              </a:cxn>
              <a:cxn ang="0">
                <a:pos x="885" y="981"/>
              </a:cxn>
              <a:cxn ang="0">
                <a:pos x="1009" y="941"/>
              </a:cxn>
              <a:cxn ang="0">
                <a:pos x="983" y="730"/>
              </a:cxn>
              <a:cxn ang="0">
                <a:pos x="894" y="535"/>
              </a:cxn>
              <a:cxn ang="0">
                <a:pos x="809" y="401"/>
              </a:cxn>
              <a:cxn ang="0">
                <a:pos x="797" y="237"/>
              </a:cxn>
              <a:cxn ang="0">
                <a:pos x="819" y="283"/>
              </a:cxn>
              <a:cxn ang="0">
                <a:pos x="827" y="357"/>
              </a:cxn>
              <a:cxn ang="0">
                <a:pos x="879" y="408"/>
              </a:cxn>
              <a:cxn ang="0">
                <a:pos x="952" y="442"/>
              </a:cxn>
              <a:cxn ang="0">
                <a:pos x="1036" y="457"/>
              </a:cxn>
              <a:cxn ang="0">
                <a:pos x="1110" y="421"/>
              </a:cxn>
              <a:cxn ang="0">
                <a:pos x="1111" y="269"/>
              </a:cxn>
            </a:cxnLst>
            <a:rect l="0" t="0" r="r" b="b"/>
            <a:pathLst>
              <a:path w="1122" h="981">
                <a:moveTo>
                  <a:pt x="986" y="98"/>
                </a:moveTo>
                <a:lnTo>
                  <a:pt x="964" y="84"/>
                </a:lnTo>
                <a:lnTo>
                  <a:pt x="941" y="72"/>
                </a:lnTo>
                <a:lnTo>
                  <a:pt x="918" y="61"/>
                </a:lnTo>
                <a:lnTo>
                  <a:pt x="894" y="52"/>
                </a:lnTo>
                <a:lnTo>
                  <a:pt x="870" y="42"/>
                </a:lnTo>
                <a:lnTo>
                  <a:pt x="847" y="35"/>
                </a:lnTo>
                <a:lnTo>
                  <a:pt x="821" y="28"/>
                </a:lnTo>
                <a:lnTo>
                  <a:pt x="796" y="21"/>
                </a:lnTo>
                <a:lnTo>
                  <a:pt x="770" y="15"/>
                </a:lnTo>
                <a:lnTo>
                  <a:pt x="744" y="11"/>
                </a:lnTo>
                <a:lnTo>
                  <a:pt x="715" y="8"/>
                </a:lnTo>
                <a:lnTo>
                  <a:pt x="687" y="4"/>
                </a:lnTo>
                <a:lnTo>
                  <a:pt x="657" y="3"/>
                </a:lnTo>
                <a:lnTo>
                  <a:pt x="627" y="1"/>
                </a:lnTo>
                <a:lnTo>
                  <a:pt x="594" y="0"/>
                </a:lnTo>
                <a:lnTo>
                  <a:pt x="562" y="0"/>
                </a:lnTo>
                <a:lnTo>
                  <a:pt x="528" y="0"/>
                </a:lnTo>
                <a:lnTo>
                  <a:pt x="496" y="1"/>
                </a:lnTo>
                <a:lnTo>
                  <a:pt x="465" y="3"/>
                </a:lnTo>
                <a:lnTo>
                  <a:pt x="436" y="4"/>
                </a:lnTo>
                <a:lnTo>
                  <a:pt x="407" y="8"/>
                </a:lnTo>
                <a:lnTo>
                  <a:pt x="378" y="11"/>
                </a:lnTo>
                <a:lnTo>
                  <a:pt x="352" y="15"/>
                </a:lnTo>
                <a:lnTo>
                  <a:pt x="326" y="21"/>
                </a:lnTo>
                <a:lnTo>
                  <a:pt x="300" y="28"/>
                </a:lnTo>
                <a:lnTo>
                  <a:pt x="275" y="35"/>
                </a:lnTo>
                <a:lnTo>
                  <a:pt x="252" y="42"/>
                </a:lnTo>
                <a:lnTo>
                  <a:pt x="227" y="52"/>
                </a:lnTo>
                <a:lnTo>
                  <a:pt x="203" y="61"/>
                </a:lnTo>
                <a:lnTo>
                  <a:pt x="181" y="72"/>
                </a:lnTo>
                <a:lnTo>
                  <a:pt x="157" y="84"/>
                </a:lnTo>
                <a:lnTo>
                  <a:pt x="135" y="98"/>
                </a:lnTo>
                <a:lnTo>
                  <a:pt x="94" y="127"/>
                </a:lnTo>
                <a:lnTo>
                  <a:pt x="63" y="160"/>
                </a:lnTo>
                <a:lnTo>
                  <a:pt x="39" y="196"/>
                </a:lnTo>
                <a:lnTo>
                  <a:pt x="22" y="233"/>
                </a:lnTo>
                <a:lnTo>
                  <a:pt x="11" y="269"/>
                </a:lnTo>
                <a:lnTo>
                  <a:pt x="4" y="304"/>
                </a:lnTo>
                <a:lnTo>
                  <a:pt x="1" y="336"/>
                </a:lnTo>
                <a:lnTo>
                  <a:pt x="0" y="364"/>
                </a:lnTo>
                <a:lnTo>
                  <a:pt x="1" y="386"/>
                </a:lnTo>
                <a:lnTo>
                  <a:pt x="6" y="405"/>
                </a:lnTo>
                <a:lnTo>
                  <a:pt x="11" y="421"/>
                </a:lnTo>
                <a:lnTo>
                  <a:pt x="20" y="432"/>
                </a:lnTo>
                <a:lnTo>
                  <a:pt x="30" y="442"/>
                </a:lnTo>
                <a:lnTo>
                  <a:pt x="43" y="447"/>
                </a:lnTo>
                <a:lnTo>
                  <a:pt x="57" y="453"/>
                </a:lnTo>
                <a:lnTo>
                  <a:pt x="73" y="456"/>
                </a:lnTo>
                <a:lnTo>
                  <a:pt x="86" y="457"/>
                </a:lnTo>
                <a:lnTo>
                  <a:pt x="99" y="457"/>
                </a:lnTo>
                <a:lnTo>
                  <a:pt x="113" y="456"/>
                </a:lnTo>
                <a:lnTo>
                  <a:pt x="127" y="453"/>
                </a:lnTo>
                <a:lnTo>
                  <a:pt x="142" y="450"/>
                </a:lnTo>
                <a:lnTo>
                  <a:pt x="155" y="447"/>
                </a:lnTo>
                <a:lnTo>
                  <a:pt x="168" y="442"/>
                </a:lnTo>
                <a:lnTo>
                  <a:pt x="183" y="438"/>
                </a:lnTo>
                <a:lnTo>
                  <a:pt x="195" y="432"/>
                </a:lnTo>
                <a:lnTo>
                  <a:pt x="208" y="426"/>
                </a:lnTo>
                <a:lnTo>
                  <a:pt x="220" y="421"/>
                </a:lnTo>
                <a:lnTo>
                  <a:pt x="231" y="414"/>
                </a:lnTo>
                <a:lnTo>
                  <a:pt x="241" y="408"/>
                </a:lnTo>
                <a:lnTo>
                  <a:pt x="250" y="403"/>
                </a:lnTo>
                <a:lnTo>
                  <a:pt x="258" y="396"/>
                </a:lnTo>
                <a:lnTo>
                  <a:pt x="265" y="390"/>
                </a:lnTo>
                <a:lnTo>
                  <a:pt x="276" y="379"/>
                </a:lnTo>
                <a:lnTo>
                  <a:pt x="286" y="368"/>
                </a:lnTo>
                <a:lnTo>
                  <a:pt x="294" y="357"/>
                </a:lnTo>
                <a:lnTo>
                  <a:pt x="300" y="346"/>
                </a:lnTo>
                <a:lnTo>
                  <a:pt x="304" y="336"/>
                </a:lnTo>
                <a:lnTo>
                  <a:pt x="308" y="325"/>
                </a:lnTo>
                <a:lnTo>
                  <a:pt x="309" y="315"/>
                </a:lnTo>
                <a:lnTo>
                  <a:pt x="308" y="305"/>
                </a:lnTo>
                <a:lnTo>
                  <a:pt x="302" y="283"/>
                </a:lnTo>
                <a:lnTo>
                  <a:pt x="297" y="255"/>
                </a:lnTo>
                <a:lnTo>
                  <a:pt x="294" y="231"/>
                </a:lnTo>
                <a:lnTo>
                  <a:pt x="300" y="216"/>
                </a:lnTo>
                <a:lnTo>
                  <a:pt x="310" y="215"/>
                </a:lnTo>
                <a:lnTo>
                  <a:pt x="318" y="222"/>
                </a:lnTo>
                <a:lnTo>
                  <a:pt x="323" y="237"/>
                </a:lnTo>
                <a:lnTo>
                  <a:pt x="327" y="259"/>
                </a:lnTo>
                <a:lnTo>
                  <a:pt x="328" y="295"/>
                </a:lnTo>
                <a:lnTo>
                  <a:pt x="326" y="332"/>
                </a:lnTo>
                <a:lnTo>
                  <a:pt x="322" y="365"/>
                </a:lnTo>
                <a:lnTo>
                  <a:pt x="317" y="389"/>
                </a:lnTo>
                <a:lnTo>
                  <a:pt x="312" y="401"/>
                </a:lnTo>
                <a:lnTo>
                  <a:pt x="302" y="419"/>
                </a:lnTo>
                <a:lnTo>
                  <a:pt x="290" y="440"/>
                </a:lnTo>
                <a:lnTo>
                  <a:pt x="275" y="464"/>
                </a:lnTo>
                <a:lnTo>
                  <a:pt x="258" y="489"/>
                </a:lnTo>
                <a:lnTo>
                  <a:pt x="243" y="513"/>
                </a:lnTo>
                <a:lnTo>
                  <a:pt x="227" y="535"/>
                </a:lnTo>
                <a:lnTo>
                  <a:pt x="213" y="553"/>
                </a:lnTo>
                <a:lnTo>
                  <a:pt x="200" y="574"/>
                </a:lnTo>
                <a:lnTo>
                  <a:pt x="185" y="606"/>
                </a:lnTo>
                <a:lnTo>
                  <a:pt x="170" y="644"/>
                </a:lnTo>
                <a:lnTo>
                  <a:pt x="154" y="686"/>
                </a:lnTo>
                <a:lnTo>
                  <a:pt x="138" y="730"/>
                </a:lnTo>
                <a:lnTo>
                  <a:pt x="126" y="772"/>
                </a:lnTo>
                <a:lnTo>
                  <a:pt x="116" y="810"/>
                </a:lnTo>
                <a:lnTo>
                  <a:pt x="110" y="840"/>
                </a:lnTo>
                <a:lnTo>
                  <a:pt x="107" y="882"/>
                </a:lnTo>
                <a:lnTo>
                  <a:pt x="108" y="916"/>
                </a:lnTo>
                <a:lnTo>
                  <a:pt x="113" y="941"/>
                </a:lnTo>
                <a:lnTo>
                  <a:pt x="124" y="957"/>
                </a:lnTo>
                <a:lnTo>
                  <a:pt x="139" y="970"/>
                </a:lnTo>
                <a:lnTo>
                  <a:pt x="159" y="977"/>
                </a:lnTo>
                <a:lnTo>
                  <a:pt x="185" y="980"/>
                </a:lnTo>
                <a:lnTo>
                  <a:pt x="217" y="981"/>
                </a:lnTo>
                <a:lnTo>
                  <a:pt x="235" y="981"/>
                </a:lnTo>
                <a:lnTo>
                  <a:pt x="255" y="981"/>
                </a:lnTo>
                <a:lnTo>
                  <a:pt x="277" y="981"/>
                </a:lnTo>
                <a:lnTo>
                  <a:pt x="301" y="981"/>
                </a:lnTo>
                <a:lnTo>
                  <a:pt x="326" y="981"/>
                </a:lnTo>
                <a:lnTo>
                  <a:pt x="352" y="981"/>
                </a:lnTo>
                <a:lnTo>
                  <a:pt x="378" y="981"/>
                </a:lnTo>
                <a:lnTo>
                  <a:pt x="404" y="981"/>
                </a:lnTo>
                <a:lnTo>
                  <a:pt x="430" y="981"/>
                </a:lnTo>
                <a:lnTo>
                  <a:pt x="455" y="981"/>
                </a:lnTo>
                <a:lnTo>
                  <a:pt x="477" y="981"/>
                </a:lnTo>
                <a:lnTo>
                  <a:pt x="499" y="981"/>
                </a:lnTo>
                <a:lnTo>
                  <a:pt x="518" y="981"/>
                </a:lnTo>
                <a:lnTo>
                  <a:pt x="533" y="981"/>
                </a:lnTo>
                <a:lnTo>
                  <a:pt x="546" y="981"/>
                </a:lnTo>
                <a:lnTo>
                  <a:pt x="555" y="981"/>
                </a:lnTo>
                <a:lnTo>
                  <a:pt x="555" y="872"/>
                </a:lnTo>
                <a:lnTo>
                  <a:pt x="535" y="871"/>
                </a:lnTo>
                <a:lnTo>
                  <a:pt x="514" y="867"/>
                </a:lnTo>
                <a:lnTo>
                  <a:pt x="495" y="860"/>
                </a:lnTo>
                <a:lnTo>
                  <a:pt x="477" y="851"/>
                </a:lnTo>
                <a:lnTo>
                  <a:pt x="459" y="842"/>
                </a:lnTo>
                <a:lnTo>
                  <a:pt x="444" y="828"/>
                </a:lnTo>
                <a:lnTo>
                  <a:pt x="428" y="814"/>
                </a:lnTo>
                <a:lnTo>
                  <a:pt x="413" y="797"/>
                </a:lnTo>
                <a:lnTo>
                  <a:pt x="401" y="779"/>
                </a:lnTo>
                <a:lnTo>
                  <a:pt x="389" y="761"/>
                </a:lnTo>
                <a:lnTo>
                  <a:pt x="380" y="740"/>
                </a:lnTo>
                <a:lnTo>
                  <a:pt x="371" y="718"/>
                </a:lnTo>
                <a:lnTo>
                  <a:pt x="364" y="694"/>
                </a:lnTo>
                <a:lnTo>
                  <a:pt x="359" y="670"/>
                </a:lnTo>
                <a:lnTo>
                  <a:pt x="356" y="645"/>
                </a:lnTo>
                <a:lnTo>
                  <a:pt x="355" y="620"/>
                </a:lnTo>
                <a:lnTo>
                  <a:pt x="356" y="595"/>
                </a:lnTo>
                <a:lnTo>
                  <a:pt x="359" y="570"/>
                </a:lnTo>
                <a:lnTo>
                  <a:pt x="364" y="546"/>
                </a:lnTo>
                <a:lnTo>
                  <a:pt x="371" y="523"/>
                </a:lnTo>
                <a:lnTo>
                  <a:pt x="380" y="500"/>
                </a:lnTo>
                <a:lnTo>
                  <a:pt x="389" y="479"/>
                </a:lnTo>
                <a:lnTo>
                  <a:pt x="401" y="461"/>
                </a:lnTo>
                <a:lnTo>
                  <a:pt x="413" y="443"/>
                </a:lnTo>
                <a:lnTo>
                  <a:pt x="428" y="426"/>
                </a:lnTo>
                <a:lnTo>
                  <a:pt x="444" y="412"/>
                </a:lnTo>
                <a:lnTo>
                  <a:pt x="459" y="399"/>
                </a:lnTo>
                <a:lnTo>
                  <a:pt x="477" y="389"/>
                </a:lnTo>
                <a:lnTo>
                  <a:pt x="495" y="380"/>
                </a:lnTo>
                <a:lnTo>
                  <a:pt x="514" y="373"/>
                </a:lnTo>
                <a:lnTo>
                  <a:pt x="535" y="369"/>
                </a:lnTo>
                <a:lnTo>
                  <a:pt x="555" y="368"/>
                </a:lnTo>
                <a:lnTo>
                  <a:pt x="555" y="241"/>
                </a:lnTo>
                <a:lnTo>
                  <a:pt x="546" y="241"/>
                </a:lnTo>
                <a:lnTo>
                  <a:pt x="536" y="241"/>
                </a:lnTo>
                <a:lnTo>
                  <a:pt x="524" y="242"/>
                </a:lnTo>
                <a:lnTo>
                  <a:pt x="513" y="242"/>
                </a:lnTo>
                <a:lnTo>
                  <a:pt x="503" y="242"/>
                </a:lnTo>
                <a:lnTo>
                  <a:pt x="493" y="244"/>
                </a:lnTo>
                <a:lnTo>
                  <a:pt x="484" y="244"/>
                </a:lnTo>
                <a:lnTo>
                  <a:pt x="477" y="244"/>
                </a:lnTo>
                <a:lnTo>
                  <a:pt x="467" y="237"/>
                </a:lnTo>
                <a:lnTo>
                  <a:pt x="462" y="220"/>
                </a:lnTo>
                <a:lnTo>
                  <a:pt x="460" y="203"/>
                </a:lnTo>
                <a:lnTo>
                  <a:pt x="465" y="195"/>
                </a:lnTo>
                <a:lnTo>
                  <a:pt x="471" y="194"/>
                </a:lnTo>
                <a:lnTo>
                  <a:pt x="478" y="194"/>
                </a:lnTo>
                <a:lnTo>
                  <a:pt x="489" y="194"/>
                </a:lnTo>
                <a:lnTo>
                  <a:pt x="501" y="194"/>
                </a:lnTo>
                <a:lnTo>
                  <a:pt x="514" y="194"/>
                </a:lnTo>
                <a:lnTo>
                  <a:pt x="530" y="195"/>
                </a:lnTo>
                <a:lnTo>
                  <a:pt x="546" y="195"/>
                </a:lnTo>
                <a:lnTo>
                  <a:pt x="562" y="195"/>
                </a:lnTo>
                <a:lnTo>
                  <a:pt x="577" y="195"/>
                </a:lnTo>
                <a:lnTo>
                  <a:pt x="593" y="195"/>
                </a:lnTo>
                <a:lnTo>
                  <a:pt x="608" y="194"/>
                </a:lnTo>
                <a:lnTo>
                  <a:pt x="621" y="194"/>
                </a:lnTo>
                <a:lnTo>
                  <a:pt x="633" y="194"/>
                </a:lnTo>
                <a:lnTo>
                  <a:pt x="644" y="194"/>
                </a:lnTo>
                <a:lnTo>
                  <a:pt x="651" y="194"/>
                </a:lnTo>
                <a:lnTo>
                  <a:pt x="657" y="195"/>
                </a:lnTo>
                <a:lnTo>
                  <a:pt x="662" y="203"/>
                </a:lnTo>
                <a:lnTo>
                  <a:pt x="662" y="220"/>
                </a:lnTo>
                <a:lnTo>
                  <a:pt x="655" y="237"/>
                </a:lnTo>
                <a:lnTo>
                  <a:pt x="645" y="244"/>
                </a:lnTo>
                <a:lnTo>
                  <a:pt x="637" y="244"/>
                </a:lnTo>
                <a:lnTo>
                  <a:pt x="628" y="244"/>
                </a:lnTo>
                <a:lnTo>
                  <a:pt x="617" y="242"/>
                </a:lnTo>
                <a:lnTo>
                  <a:pt x="605" y="242"/>
                </a:lnTo>
                <a:lnTo>
                  <a:pt x="593" y="242"/>
                </a:lnTo>
                <a:lnTo>
                  <a:pt x="581" y="241"/>
                </a:lnTo>
                <a:lnTo>
                  <a:pt x="571" y="241"/>
                </a:lnTo>
                <a:lnTo>
                  <a:pt x="562" y="241"/>
                </a:lnTo>
                <a:lnTo>
                  <a:pt x="560" y="241"/>
                </a:lnTo>
                <a:lnTo>
                  <a:pt x="558" y="241"/>
                </a:lnTo>
                <a:lnTo>
                  <a:pt x="557" y="241"/>
                </a:lnTo>
                <a:lnTo>
                  <a:pt x="555" y="241"/>
                </a:lnTo>
                <a:lnTo>
                  <a:pt x="555" y="368"/>
                </a:lnTo>
                <a:lnTo>
                  <a:pt x="556" y="368"/>
                </a:lnTo>
                <a:lnTo>
                  <a:pt x="557" y="368"/>
                </a:lnTo>
                <a:lnTo>
                  <a:pt x="557" y="368"/>
                </a:lnTo>
                <a:lnTo>
                  <a:pt x="558" y="368"/>
                </a:lnTo>
                <a:lnTo>
                  <a:pt x="580" y="369"/>
                </a:lnTo>
                <a:lnTo>
                  <a:pt x="600" y="373"/>
                </a:lnTo>
                <a:lnTo>
                  <a:pt x="619" y="379"/>
                </a:lnTo>
                <a:lnTo>
                  <a:pt x="638" y="387"/>
                </a:lnTo>
                <a:lnTo>
                  <a:pt x="656" y="399"/>
                </a:lnTo>
                <a:lnTo>
                  <a:pt x="673" y="411"/>
                </a:lnTo>
                <a:lnTo>
                  <a:pt x="688" y="425"/>
                </a:lnTo>
                <a:lnTo>
                  <a:pt x="703" y="442"/>
                </a:lnTo>
                <a:lnTo>
                  <a:pt x="717" y="460"/>
                </a:lnTo>
                <a:lnTo>
                  <a:pt x="728" y="479"/>
                </a:lnTo>
                <a:lnTo>
                  <a:pt x="738" y="500"/>
                </a:lnTo>
                <a:lnTo>
                  <a:pt x="747" y="523"/>
                </a:lnTo>
                <a:lnTo>
                  <a:pt x="754" y="545"/>
                </a:lnTo>
                <a:lnTo>
                  <a:pt x="758" y="570"/>
                </a:lnTo>
                <a:lnTo>
                  <a:pt x="761" y="594"/>
                </a:lnTo>
                <a:lnTo>
                  <a:pt x="763" y="620"/>
                </a:lnTo>
                <a:lnTo>
                  <a:pt x="761" y="647"/>
                </a:lnTo>
                <a:lnTo>
                  <a:pt x="758" y="670"/>
                </a:lnTo>
                <a:lnTo>
                  <a:pt x="754" y="695"/>
                </a:lnTo>
                <a:lnTo>
                  <a:pt x="747" y="718"/>
                </a:lnTo>
                <a:lnTo>
                  <a:pt x="738" y="740"/>
                </a:lnTo>
                <a:lnTo>
                  <a:pt x="728" y="761"/>
                </a:lnTo>
                <a:lnTo>
                  <a:pt x="717" y="780"/>
                </a:lnTo>
                <a:lnTo>
                  <a:pt x="703" y="798"/>
                </a:lnTo>
                <a:lnTo>
                  <a:pt x="688" y="815"/>
                </a:lnTo>
                <a:lnTo>
                  <a:pt x="673" y="829"/>
                </a:lnTo>
                <a:lnTo>
                  <a:pt x="656" y="842"/>
                </a:lnTo>
                <a:lnTo>
                  <a:pt x="638" y="853"/>
                </a:lnTo>
                <a:lnTo>
                  <a:pt x="619" y="861"/>
                </a:lnTo>
                <a:lnTo>
                  <a:pt x="600" y="867"/>
                </a:lnTo>
                <a:lnTo>
                  <a:pt x="580" y="871"/>
                </a:lnTo>
                <a:lnTo>
                  <a:pt x="558" y="872"/>
                </a:lnTo>
                <a:lnTo>
                  <a:pt x="557" y="872"/>
                </a:lnTo>
                <a:lnTo>
                  <a:pt x="557" y="872"/>
                </a:lnTo>
                <a:lnTo>
                  <a:pt x="556" y="872"/>
                </a:lnTo>
                <a:lnTo>
                  <a:pt x="555" y="872"/>
                </a:lnTo>
                <a:lnTo>
                  <a:pt x="555" y="981"/>
                </a:lnTo>
                <a:lnTo>
                  <a:pt x="558" y="981"/>
                </a:lnTo>
                <a:lnTo>
                  <a:pt x="560" y="981"/>
                </a:lnTo>
                <a:lnTo>
                  <a:pt x="562" y="981"/>
                </a:lnTo>
                <a:lnTo>
                  <a:pt x="562" y="981"/>
                </a:lnTo>
                <a:lnTo>
                  <a:pt x="564" y="981"/>
                </a:lnTo>
                <a:lnTo>
                  <a:pt x="573" y="981"/>
                </a:lnTo>
                <a:lnTo>
                  <a:pt x="585" y="981"/>
                </a:lnTo>
                <a:lnTo>
                  <a:pt x="602" y="981"/>
                </a:lnTo>
                <a:lnTo>
                  <a:pt x="622" y="981"/>
                </a:lnTo>
                <a:lnTo>
                  <a:pt x="645" y="981"/>
                </a:lnTo>
                <a:lnTo>
                  <a:pt x="671" y="981"/>
                </a:lnTo>
                <a:lnTo>
                  <a:pt x="697" y="981"/>
                </a:lnTo>
                <a:lnTo>
                  <a:pt x="726" y="981"/>
                </a:lnTo>
                <a:lnTo>
                  <a:pt x="754" y="981"/>
                </a:lnTo>
                <a:lnTo>
                  <a:pt x="783" y="981"/>
                </a:lnTo>
                <a:lnTo>
                  <a:pt x="811" y="981"/>
                </a:lnTo>
                <a:lnTo>
                  <a:pt x="838" y="981"/>
                </a:lnTo>
                <a:lnTo>
                  <a:pt x="863" y="981"/>
                </a:lnTo>
                <a:lnTo>
                  <a:pt x="885" y="981"/>
                </a:lnTo>
                <a:lnTo>
                  <a:pt x="905" y="981"/>
                </a:lnTo>
                <a:lnTo>
                  <a:pt x="937" y="980"/>
                </a:lnTo>
                <a:lnTo>
                  <a:pt x="961" y="977"/>
                </a:lnTo>
                <a:lnTo>
                  <a:pt x="983" y="970"/>
                </a:lnTo>
                <a:lnTo>
                  <a:pt x="997" y="957"/>
                </a:lnTo>
                <a:lnTo>
                  <a:pt x="1009" y="941"/>
                </a:lnTo>
                <a:lnTo>
                  <a:pt x="1013" y="916"/>
                </a:lnTo>
                <a:lnTo>
                  <a:pt x="1014" y="882"/>
                </a:lnTo>
                <a:lnTo>
                  <a:pt x="1011" y="840"/>
                </a:lnTo>
                <a:lnTo>
                  <a:pt x="1005" y="810"/>
                </a:lnTo>
                <a:lnTo>
                  <a:pt x="995" y="772"/>
                </a:lnTo>
                <a:lnTo>
                  <a:pt x="983" y="730"/>
                </a:lnTo>
                <a:lnTo>
                  <a:pt x="968" y="686"/>
                </a:lnTo>
                <a:lnTo>
                  <a:pt x="951" y="644"/>
                </a:lnTo>
                <a:lnTo>
                  <a:pt x="936" y="606"/>
                </a:lnTo>
                <a:lnTo>
                  <a:pt x="921" y="574"/>
                </a:lnTo>
                <a:lnTo>
                  <a:pt x="907" y="553"/>
                </a:lnTo>
                <a:lnTo>
                  <a:pt x="894" y="535"/>
                </a:lnTo>
                <a:lnTo>
                  <a:pt x="878" y="513"/>
                </a:lnTo>
                <a:lnTo>
                  <a:pt x="863" y="489"/>
                </a:lnTo>
                <a:lnTo>
                  <a:pt x="846" y="464"/>
                </a:lnTo>
                <a:lnTo>
                  <a:pt x="831" y="440"/>
                </a:lnTo>
                <a:lnTo>
                  <a:pt x="819" y="419"/>
                </a:lnTo>
                <a:lnTo>
                  <a:pt x="809" y="401"/>
                </a:lnTo>
                <a:lnTo>
                  <a:pt x="804" y="389"/>
                </a:lnTo>
                <a:lnTo>
                  <a:pt x="799" y="365"/>
                </a:lnTo>
                <a:lnTo>
                  <a:pt x="795" y="332"/>
                </a:lnTo>
                <a:lnTo>
                  <a:pt x="794" y="295"/>
                </a:lnTo>
                <a:lnTo>
                  <a:pt x="794" y="259"/>
                </a:lnTo>
                <a:lnTo>
                  <a:pt x="797" y="237"/>
                </a:lnTo>
                <a:lnTo>
                  <a:pt x="803" y="222"/>
                </a:lnTo>
                <a:lnTo>
                  <a:pt x="811" y="215"/>
                </a:lnTo>
                <a:lnTo>
                  <a:pt x="821" y="216"/>
                </a:lnTo>
                <a:lnTo>
                  <a:pt x="827" y="231"/>
                </a:lnTo>
                <a:lnTo>
                  <a:pt x="824" y="255"/>
                </a:lnTo>
                <a:lnTo>
                  <a:pt x="819" y="283"/>
                </a:lnTo>
                <a:lnTo>
                  <a:pt x="813" y="305"/>
                </a:lnTo>
                <a:lnTo>
                  <a:pt x="812" y="315"/>
                </a:lnTo>
                <a:lnTo>
                  <a:pt x="813" y="325"/>
                </a:lnTo>
                <a:lnTo>
                  <a:pt x="817" y="336"/>
                </a:lnTo>
                <a:lnTo>
                  <a:pt x="821" y="346"/>
                </a:lnTo>
                <a:lnTo>
                  <a:pt x="827" y="357"/>
                </a:lnTo>
                <a:lnTo>
                  <a:pt x="834" y="368"/>
                </a:lnTo>
                <a:lnTo>
                  <a:pt x="845" y="379"/>
                </a:lnTo>
                <a:lnTo>
                  <a:pt x="856" y="390"/>
                </a:lnTo>
                <a:lnTo>
                  <a:pt x="863" y="396"/>
                </a:lnTo>
                <a:lnTo>
                  <a:pt x="870" y="403"/>
                </a:lnTo>
                <a:lnTo>
                  <a:pt x="879" y="408"/>
                </a:lnTo>
                <a:lnTo>
                  <a:pt x="890" y="414"/>
                </a:lnTo>
                <a:lnTo>
                  <a:pt x="901" y="421"/>
                </a:lnTo>
                <a:lnTo>
                  <a:pt x="913" y="426"/>
                </a:lnTo>
                <a:lnTo>
                  <a:pt x="925" y="432"/>
                </a:lnTo>
                <a:lnTo>
                  <a:pt x="939" y="438"/>
                </a:lnTo>
                <a:lnTo>
                  <a:pt x="952" y="442"/>
                </a:lnTo>
                <a:lnTo>
                  <a:pt x="966" y="447"/>
                </a:lnTo>
                <a:lnTo>
                  <a:pt x="980" y="450"/>
                </a:lnTo>
                <a:lnTo>
                  <a:pt x="994" y="453"/>
                </a:lnTo>
                <a:lnTo>
                  <a:pt x="1009" y="456"/>
                </a:lnTo>
                <a:lnTo>
                  <a:pt x="1022" y="457"/>
                </a:lnTo>
                <a:lnTo>
                  <a:pt x="1036" y="457"/>
                </a:lnTo>
                <a:lnTo>
                  <a:pt x="1048" y="456"/>
                </a:lnTo>
                <a:lnTo>
                  <a:pt x="1064" y="453"/>
                </a:lnTo>
                <a:lnTo>
                  <a:pt x="1078" y="447"/>
                </a:lnTo>
                <a:lnTo>
                  <a:pt x="1091" y="442"/>
                </a:lnTo>
                <a:lnTo>
                  <a:pt x="1102" y="432"/>
                </a:lnTo>
                <a:lnTo>
                  <a:pt x="1110" y="421"/>
                </a:lnTo>
                <a:lnTo>
                  <a:pt x="1116" y="405"/>
                </a:lnTo>
                <a:lnTo>
                  <a:pt x="1121" y="386"/>
                </a:lnTo>
                <a:lnTo>
                  <a:pt x="1122" y="364"/>
                </a:lnTo>
                <a:lnTo>
                  <a:pt x="1121" y="336"/>
                </a:lnTo>
                <a:lnTo>
                  <a:pt x="1118" y="304"/>
                </a:lnTo>
                <a:lnTo>
                  <a:pt x="1111" y="269"/>
                </a:lnTo>
                <a:lnTo>
                  <a:pt x="1100" y="233"/>
                </a:lnTo>
                <a:lnTo>
                  <a:pt x="1082" y="196"/>
                </a:lnTo>
                <a:lnTo>
                  <a:pt x="1058" y="160"/>
                </a:lnTo>
                <a:lnTo>
                  <a:pt x="1027" y="127"/>
                </a:lnTo>
                <a:lnTo>
                  <a:pt x="986" y="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7FA8BA69-DB50-4310-965E-3B569B1C3A21}" type="slidenum">
              <a:rPr lang="en-US"/>
              <a:pPr/>
              <a:t>25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3200"/>
              <a:t>Layering: physical communication </a:t>
            </a:r>
            <a:endParaRPr lang="en-US"/>
          </a:p>
        </p:txBody>
      </p:sp>
      <p:grpSp>
        <p:nvGrpSpPr>
          <p:cNvPr id="166915" name="Group 3"/>
          <p:cNvGrpSpPr>
            <a:grpSpLocks/>
          </p:cNvGrpSpPr>
          <p:nvPr/>
        </p:nvGrpSpPr>
        <p:grpSpPr bwMode="auto">
          <a:xfrm>
            <a:off x="1731963" y="1670050"/>
            <a:ext cx="5981700" cy="4497388"/>
            <a:chOff x="1091" y="1052"/>
            <a:chExt cx="3768" cy="2833"/>
          </a:xfrm>
        </p:grpSpPr>
        <p:sp>
          <p:nvSpPr>
            <p:cNvPr id="166916" name="Freeform 4"/>
            <p:cNvSpPr>
              <a:spLocks/>
            </p:cNvSpPr>
            <p:nvPr/>
          </p:nvSpPr>
          <p:spPr bwMode="auto">
            <a:xfrm>
              <a:off x="1091" y="1052"/>
              <a:ext cx="3768" cy="2833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17" name="Group 5"/>
            <p:cNvGrpSpPr>
              <a:grpSpLocks/>
            </p:cNvGrpSpPr>
            <p:nvPr/>
          </p:nvGrpSpPr>
          <p:grpSpPr bwMode="auto">
            <a:xfrm>
              <a:off x="1319" y="1275"/>
              <a:ext cx="1480" cy="568"/>
              <a:chOff x="3552" y="246"/>
              <a:chExt cx="527" cy="248"/>
            </a:xfrm>
          </p:grpSpPr>
          <p:graphicFrame>
            <p:nvGraphicFramePr>
              <p:cNvPr id="166918" name="Object 6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36" name="ClipArt" r:id="rId3" imgW="1305000" imgH="1085760" progId="">
                      <p:embed/>
                    </p:oleObj>
                  </mc:Choice>
                  <mc:Fallback>
                    <p:oleObj name="ClipArt" r:id="rId3" imgW="1305000" imgH="1085760" progId="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solidFill>
                            <a:srgbClr val="00FFFF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919" name="Object 7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37" name="ClipArt" r:id="rId5" imgW="676440" imgH="485640" progId="">
                      <p:embed/>
                    </p:oleObj>
                  </mc:Choice>
                  <mc:Fallback>
                    <p:oleObj name="ClipArt" r:id="rId5" imgW="676440" imgH="485640" progId="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solidFill>
                            <a:srgbClr val="00FFFF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920" name="Line 8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21" name="Group 9"/>
            <p:cNvGrpSpPr>
              <a:grpSpLocks/>
            </p:cNvGrpSpPr>
            <p:nvPr/>
          </p:nvGrpSpPr>
          <p:grpSpPr bwMode="auto">
            <a:xfrm>
              <a:off x="1319" y="2336"/>
              <a:ext cx="1480" cy="569"/>
              <a:chOff x="3552" y="246"/>
              <a:chExt cx="527" cy="248"/>
            </a:xfrm>
          </p:grpSpPr>
          <p:graphicFrame>
            <p:nvGraphicFramePr>
              <p:cNvPr id="166922" name="Object 10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38" name="ClipArt" r:id="rId7" imgW="1305000" imgH="1085760" progId="">
                      <p:embed/>
                    </p:oleObj>
                  </mc:Choice>
                  <mc:Fallback>
                    <p:oleObj name="ClipArt" r:id="rId7" imgW="1305000" imgH="1085760" progId="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solidFill>
                            <a:srgbClr val="00FFFF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6923" name="Object 11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939" name="ClipArt" r:id="rId8" imgW="676440" imgH="485640" progId="">
                      <p:embed/>
                    </p:oleObj>
                  </mc:Choice>
                  <mc:Fallback>
                    <p:oleObj name="ClipArt" r:id="rId8" imgW="676440" imgH="485640" progId="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solidFill>
                            <a:srgbClr val="00FFFF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6924" name="Line 12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25" name="Group 13"/>
            <p:cNvGrpSpPr>
              <a:grpSpLocks/>
            </p:cNvGrpSpPr>
            <p:nvPr/>
          </p:nvGrpSpPr>
          <p:grpSpPr bwMode="auto">
            <a:xfrm>
              <a:off x="2397" y="1939"/>
              <a:ext cx="105" cy="382"/>
              <a:chOff x="3842" y="406"/>
              <a:chExt cx="51" cy="167"/>
            </a:xfrm>
          </p:grpSpPr>
          <p:sp>
            <p:nvSpPr>
              <p:cNvPr id="166926" name="Oval 14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7" name="Oval 15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8" name="Oval 16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29" name="Group 17"/>
            <p:cNvGrpSpPr>
              <a:grpSpLocks/>
            </p:cNvGrpSpPr>
            <p:nvPr/>
          </p:nvGrpSpPr>
          <p:grpSpPr bwMode="auto">
            <a:xfrm>
              <a:off x="3027" y="2854"/>
              <a:ext cx="423" cy="705"/>
              <a:chOff x="4180" y="783"/>
              <a:chExt cx="150" cy="307"/>
            </a:xfrm>
          </p:grpSpPr>
          <p:sp>
            <p:nvSpPr>
              <p:cNvPr id="166930" name="AutoShape 1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1" name="Rectangle 1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2" name="Rectangle 2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3" name="AutoShape 2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4" name="Line 2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5" name="Line 2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6" name="Rectangle 2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7" name="Rectangle 2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38" name="Group 26"/>
            <p:cNvGrpSpPr>
              <a:grpSpLocks/>
            </p:cNvGrpSpPr>
            <p:nvPr/>
          </p:nvGrpSpPr>
          <p:grpSpPr bwMode="auto">
            <a:xfrm rot="-5400000">
              <a:off x="3667" y="2965"/>
              <a:ext cx="145" cy="471"/>
              <a:chOff x="3842" y="406"/>
              <a:chExt cx="51" cy="167"/>
            </a:xfrm>
          </p:grpSpPr>
          <p:sp>
            <p:nvSpPr>
              <p:cNvPr id="166939" name="Oval 2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0" name="Oval 2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1" name="Oval 2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942" name="Line 30"/>
            <p:cNvSpPr>
              <a:spLocks noChangeShapeType="1"/>
            </p:cNvSpPr>
            <p:nvPr/>
          </p:nvSpPr>
          <p:spPr bwMode="auto">
            <a:xfrm>
              <a:off x="3302" y="2690"/>
              <a:ext cx="100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3" name="Line 31"/>
            <p:cNvSpPr>
              <a:spLocks noChangeShapeType="1"/>
            </p:cNvSpPr>
            <p:nvPr/>
          </p:nvSpPr>
          <p:spPr bwMode="auto">
            <a:xfrm>
              <a:off x="3309" y="2684"/>
              <a:ext cx="3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4" name="Line 32"/>
            <p:cNvSpPr>
              <a:spLocks noChangeShapeType="1"/>
            </p:cNvSpPr>
            <p:nvPr/>
          </p:nvSpPr>
          <p:spPr bwMode="auto">
            <a:xfrm>
              <a:off x="4309" y="2681"/>
              <a:ext cx="3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5" name="Line 33"/>
            <p:cNvSpPr>
              <a:spLocks noChangeShapeType="1"/>
            </p:cNvSpPr>
            <p:nvPr/>
          </p:nvSpPr>
          <p:spPr bwMode="auto">
            <a:xfrm>
              <a:off x="2697" y="1727"/>
              <a:ext cx="583" cy="4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6" name="Line 34"/>
            <p:cNvSpPr>
              <a:spLocks noChangeShapeType="1"/>
            </p:cNvSpPr>
            <p:nvPr/>
          </p:nvSpPr>
          <p:spPr bwMode="auto">
            <a:xfrm flipV="1">
              <a:off x="2722" y="2237"/>
              <a:ext cx="558" cy="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7" name="Line 35"/>
            <p:cNvSpPr>
              <a:spLocks noChangeShapeType="1"/>
            </p:cNvSpPr>
            <p:nvPr/>
          </p:nvSpPr>
          <p:spPr bwMode="auto">
            <a:xfrm flipV="1">
              <a:off x="3786" y="2390"/>
              <a:ext cx="3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48" name="Group 36"/>
            <p:cNvGrpSpPr>
              <a:grpSpLocks/>
            </p:cNvGrpSpPr>
            <p:nvPr/>
          </p:nvGrpSpPr>
          <p:grpSpPr bwMode="auto">
            <a:xfrm>
              <a:off x="4046" y="2831"/>
              <a:ext cx="423" cy="705"/>
              <a:chOff x="4180" y="783"/>
              <a:chExt cx="150" cy="307"/>
            </a:xfrm>
          </p:grpSpPr>
          <p:sp>
            <p:nvSpPr>
              <p:cNvPr id="166949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0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1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2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3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4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5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6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rgbClr val="00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57" name="Group 45"/>
            <p:cNvGrpSpPr>
              <a:grpSpLocks/>
            </p:cNvGrpSpPr>
            <p:nvPr/>
          </p:nvGrpSpPr>
          <p:grpSpPr bwMode="auto">
            <a:xfrm>
              <a:off x="3251" y="1991"/>
              <a:ext cx="1013" cy="416"/>
              <a:chOff x="3600" y="219"/>
              <a:chExt cx="360" cy="175"/>
            </a:xfrm>
          </p:grpSpPr>
          <p:sp>
            <p:nvSpPr>
              <p:cNvPr id="166958" name="Oval 4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9" name="Line 4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0" name="Line 4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1" name="Rectangle 4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2" name="Oval 5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6963" name="Group 5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6696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965" name="Line 5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966" name="Line 5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6967" name="Group 5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6696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969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970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66971" name="Group 59"/>
          <p:cNvGrpSpPr>
            <a:grpSpLocks/>
          </p:cNvGrpSpPr>
          <p:nvPr/>
        </p:nvGrpSpPr>
        <p:grpSpPr bwMode="auto">
          <a:xfrm>
            <a:off x="2116138" y="1427163"/>
            <a:ext cx="1344612" cy="1512887"/>
            <a:chOff x="188" y="1425"/>
            <a:chExt cx="847" cy="953"/>
          </a:xfrm>
        </p:grpSpPr>
        <p:sp>
          <p:nvSpPr>
            <p:cNvPr id="166972" name="Rectangle 60"/>
            <p:cNvSpPr>
              <a:spLocks noChangeArrowheads="1"/>
            </p:cNvSpPr>
            <p:nvPr/>
          </p:nvSpPr>
          <p:spPr bwMode="auto">
            <a:xfrm>
              <a:off x="237" y="1425"/>
              <a:ext cx="798" cy="90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3" name="Rectangle 61"/>
            <p:cNvSpPr>
              <a:spLocks noChangeArrowheads="1"/>
            </p:cNvSpPr>
            <p:nvPr/>
          </p:nvSpPr>
          <p:spPr bwMode="auto">
            <a:xfrm>
              <a:off x="207" y="1464"/>
              <a:ext cx="798" cy="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4" name="Text Box 62"/>
            <p:cNvSpPr txBox="1">
              <a:spLocks noChangeArrowheads="1"/>
            </p:cNvSpPr>
            <p:nvPr/>
          </p:nvSpPr>
          <p:spPr bwMode="auto">
            <a:xfrm>
              <a:off x="188" y="1455"/>
              <a:ext cx="83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application</a:t>
              </a:r>
            </a:p>
            <a:p>
              <a:r>
                <a:rPr lang="en-US" sz="1800">
                  <a:latin typeface="Comic Sans MS" pitchFamily="66" charset="0"/>
                </a:rPr>
                <a:t>transport</a:t>
              </a:r>
            </a:p>
            <a:p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66975" name="Line 63"/>
            <p:cNvSpPr>
              <a:spLocks noChangeShapeType="1"/>
            </p:cNvSpPr>
            <p:nvPr/>
          </p:nvSpPr>
          <p:spPr bwMode="auto">
            <a:xfrm flipV="1">
              <a:off x="204" y="166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6" name="Line 64"/>
            <p:cNvSpPr>
              <a:spLocks noChangeShapeType="1"/>
            </p:cNvSpPr>
            <p:nvPr/>
          </p:nvSpPr>
          <p:spPr bwMode="auto">
            <a:xfrm flipV="1">
              <a:off x="216" y="184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7" name="Line 65"/>
            <p:cNvSpPr>
              <a:spLocks noChangeShapeType="1"/>
            </p:cNvSpPr>
            <p:nvPr/>
          </p:nvSpPr>
          <p:spPr bwMode="auto">
            <a:xfrm flipV="1">
              <a:off x="216" y="2007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78" name="Line 66"/>
            <p:cNvSpPr>
              <a:spLocks noChangeShapeType="1"/>
            </p:cNvSpPr>
            <p:nvPr/>
          </p:nvSpPr>
          <p:spPr bwMode="auto">
            <a:xfrm flipV="1">
              <a:off x="201" y="2184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979" name="Group 67"/>
          <p:cNvGrpSpPr>
            <a:grpSpLocks/>
          </p:cNvGrpSpPr>
          <p:nvPr/>
        </p:nvGrpSpPr>
        <p:grpSpPr bwMode="auto">
          <a:xfrm>
            <a:off x="2038350" y="3154363"/>
            <a:ext cx="1344613" cy="1512887"/>
            <a:chOff x="188" y="1425"/>
            <a:chExt cx="847" cy="953"/>
          </a:xfrm>
        </p:grpSpPr>
        <p:sp>
          <p:nvSpPr>
            <p:cNvPr id="166980" name="Rectangle 68"/>
            <p:cNvSpPr>
              <a:spLocks noChangeArrowheads="1"/>
            </p:cNvSpPr>
            <p:nvPr/>
          </p:nvSpPr>
          <p:spPr bwMode="auto">
            <a:xfrm>
              <a:off x="237" y="1425"/>
              <a:ext cx="798" cy="90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1" name="Rectangle 69"/>
            <p:cNvSpPr>
              <a:spLocks noChangeArrowheads="1"/>
            </p:cNvSpPr>
            <p:nvPr/>
          </p:nvSpPr>
          <p:spPr bwMode="auto">
            <a:xfrm>
              <a:off x="207" y="1464"/>
              <a:ext cx="798" cy="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2" name="Text Box 70"/>
            <p:cNvSpPr txBox="1">
              <a:spLocks noChangeArrowheads="1"/>
            </p:cNvSpPr>
            <p:nvPr/>
          </p:nvSpPr>
          <p:spPr bwMode="auto">
            <a:xfrm>
              <a:off x="188" y="1455"/>
              <a:ext cx="83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application</a:t>
              </a:r>
            </a:p>
            <a:p>
              <a:r>
                <a:rPr lang="en-US" sz="1800">
                  <a:latin typeface="Comic Sans MS" pitchFamily="66" charset="0"/>
                </a:rPr>
                <a:t>transport</a:t>
              </a:r>
            </a:p>
            <a:p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66983" name="Line 71"/>
            <p:cNvSpPr>
              <a:spLocks noChangeShapeType="1"/>
            </p:cNvSpPr>
            <p:nvPr/>
          </p:nvSpPr>
          <p:spPr bwMode="auto">
            <a:xfrm flipV="1">
              <a:off x="204" y="166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4" name="Line 72"/>
            <p:cNvSpPr>
              <a:spLocks noChangeShapeType="1"/>
            </p:cNvSpPr>
            <p:nvPr/>
          </p:nvSpPr>
          <p:spPr bwMode="auto">
            <a:xfrm flipV="1">
              <a:off x="216" y="184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5" name="Line 73"/>
            <p:cNvSpPr>
              <a:spLocks noChangeShapeType="1"/>
            </p:cNvSpPr>
            <p:nvPr/>
          </p:nvSpPr>
          <p:spPr bwMode="auto">
            <a:xfrm flipV="1">
              <a:off x="216" y="2007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6" name="Line 74"/>
            <p:cNvSpPr>
              <a:spLocks noChangeShapeType="1"/>
            </p:cNvSpPr>
            <p:nvPr/>
          </p:nvSpPr>
          <p:spPr bwMode="auto">
            <a:xfrm flipV="1">
              <a:off x="201" y="2184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987" name="Group 75"/>
          <p:cNvGrpSpPr>
            <a:grpSpLocks/>
          </p:cNvGrpSpPr>
          <p:nvPr/>
        </p:nvGrpSpPr>
        <p:grpSpPr bwMode="auto">
          <a:xfrm>
            <a:off x="4456113" y="4418013"/>
            <a:ext cx="1344612" cy="1512887"/>
            <a:chOff x="188" y="1425"/>
            <a:chExt cx="847" cy="953"/>
          </a:xfrm>
        </p:grpSpPr>
        <p:sp>
          <p:nvSpPr>
            <p:cNvPr id="166988" name="Rectangle 76"/>
            <p:cNvSpPr>
              <a:spLocks noChangeArrowheads="1"/>
            </p:cNvSpPr>
            <p:nvPr/>
          </p:nvSpPr>
          <p:spPr bwMode="auto">
            <a:xfrm>
              <a:off x="237" y="1425"/>
              <a:ext cx="798" cy="90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89" name="Rectangle 77"/>
            <p:cNvSpPr>
              <a:spLocks noChangeArrowheads="1"/>
            </p:cNvSpPr>
            <p:nvPr/>
          </p:nvSpPr>
          <p:spPr bwMode="auto">
            <a:xfrm>
              <a:off x="207" y="1464"/>
              <a:ext cx="798" cy="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0" name="Text Box 78"/>
            <p:cNvSpPr txBox="1">
              <a:spLocks noChangeArrowheads="1"/>
            </p:cNvSpPr>
            <p:nvPr/>
          </p:nvSpPr>
          <p:spPr bwMode="auto">
            <a:xfrm>
              <a:off x="188" y="1455"/>
              <a:ext cx="83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application</a:t>
              </a:r>
            </a:p>
            <a:p>
              <a:r>
                <a:rPr lang="en-US" sz="1800">
                  <a:latin typeface="Comic Sans MS" pitchFamily="66" charset="0"/>
                </a:rPr>
                <a:t>transport</a:t>
              </a:r>
            </a:p>
            <a:p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66991" name="Line 79"/>
            <p:cNvSpPr>
              <a:spLocks noChangeShapeType="1"/>
            </p:cNvSpPr>
            <p:nvPr/>
          </p:nvSpPr>
          <p:spPr bwMode="auto">
            <a:xfrm flipV="1">
              <a:off x="204" y="166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2" name="Line 80"/>
            <p:cNvSpPr>
              <a:spLocks noChangeShapeType="1"/>
            </p:cNvSpPr>
            <p:nvPr/>
          </p:nvSpPr>
          <p:spPr bwMode="auto">
            <a:xfrm flipV="1">
              <a:off x="216" y="184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3" name="Line 81"/>
            <p:cNvSpPr>
              <a:spLocks noChangeShapeType="1"/>
            </p:cNvSpPr>
            <p:nvPr/>
          </p:nvSpPr>
          <p:spPr bwMode="auto">
            <a:xfrm flipV="1">
              <a:off x="216" y="2007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4" name="Line 82"/>
            <p:cNvSpPr>
              <a:spLocks noChangeShapeType="1"/>
            </p:cNvSpPr>
            <p:nvPr/>
          </p:nvSpPr>
          <p:spPr bwMode="auto">
            <a:xfrm flipV="1">
              <a:off x="201" y="2184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995" name="Group 83"/>
          <p:cNvGrpSpPr>
            <a:grpSpLocks/>
          </p:cNvGrpSpPr>
          <p:nvPr/>
        </p:nvGrpSpPr>
        <p:grpSpPr bwMode="auto">
          <a:xfrm>
            <a:off x="6238875" y="4411663"/>
            <a:ext cx="1344613" cy="1512887"/>
            <a:chOff x="188" y="1425"/>
            <a:chExt cx="847" cy="953"/>
          </a:xfrm>
        </p:grpSpPr>
        <p:sp>
          <p:nvSpPr>
            <p:cNvPr id="166996" name="Rectangle 84"/>
            <p:cNvSpPr>
              <a:spLocks noChangeArrowheads="1"/>
            </p:cNvSpPr>
            <p:nvPr/>
          </p:nvSpPr>
          <p:spPr bwMode="auto">
            <a:xfrm>
              <a:off x="237" y="1425"/>
              <a:ext cx="798" cy="90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7" name="Rectangle 85"/>
            <p:cNvSpPr>
              <a:spLocks noChangeArrowheads="1"/>
            </p:cNvSpPr>
            <p:nvPr/>
          </p:nvSpPr>
          <p:spPr bwMode="auto">
            <a:xfrm>
              <a:off x="207" y="1464"/>
              <a:ext cx="798" cy="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98" name="Text Box 86"/>
            <p:cNvSpPr txBox="1">
              <a:spLocks noChangeArrowheads="1"/>
            </p:cNvSpPr>
            <p:nvPr/>
          </p:nvSpPr>
          <p:spPr bwMode="auto">
            <a:xfrm>
              <a:off x="188" y="1455"/>
              <a:ext cx="830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application</a:t>
              </a:r>
            </a:p>
            <a:p>
              <a:r>
                <a:rPr lang="en-US" sz="1800">
                  <a:latin typeface="Comic Sans MS" pitchFamily="66" charset="0"/>
                </a:rPr>
                <a:t>transport</a:t>
              </a:r>
            </a:p>
            <a:p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66999" name="Line 87"/>
            <p:cNvSpPr>
              <a:spLocks noChangeShapeType="1"/>
            </p:cNvSpPr>
            <p:nvPr/>
          </p:nvSpPr>
          <p:spPr bwMode="auto">
            <a:xfrm flipV="1">
              <a:off x="204" y="166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0" name="Line 88"/>
            <p:cNvSpPr>
              <a:spLocks noChangeShapeType="1"/>
            </p:cNvSpPr>
            <p:nvPr/>
          </p:nvSpPr>
          <p:spPr bwMode="auto">
            <a:xfrm flipV="1">
              <a:off x="216" y="1845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1" name="Line 89"/>
            <p:cNvSpPr>
              <a:spLocks noChangeShapeType="1"/>
            </p:cNvSpPr>
            <p:nvPr/>
          </p:nvSpPr>
          <p:spPr bwMode="auto">
            <a:xfrm flipV="1">
              <a:off x="216" y="2007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2" name="Line 90"/>
            <p:cNvSpPr>
              <a:spLocks noChangeShapeType="1"/>
            </p:cNvSpPr>
            <p:nvPr/>
          </p:nvSpPr>
          <p:spPr bwMode="auto">
            <a:xfrm flipV="1">
              <a:off x="201" y="2184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003" name="Group 91"/>
          <p:cNvGrpSpPr>
            <a:grpSpLocks/>
          </p:cNvGrpSpPr>
          <p:nvPr/>
        </p:nvGrpSpPr>
        <p:grpSpPr bwMode="auto">
          <a:xfrm>
            <a:off x="5287963" y="2884488"/>
            <a:ext cx="1320800" cy="963612"/>
            <a:chOff x="4369" y="791"/>
            <a:chExt cx="832" cy="607"/>
          </a:xfrm>
        </p:grpSpPr>
        <p:sp>
          <p:nvSpPr>
            <p:cNvPr id="167004" name="Rectangle 92"/>
            <p:cNvSpPr>
              <a:spLocks noChangeArrowheads="1"/>
            </p:cNvSpPr>
            <p:nvPr/>
          </p:nvSpPr>
          <p:spPr bwMode="auto">
            <a:xfrm>
              <a:off x="4403" y="791"/>
              <a:ext cx="798" cy="58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5" name="Rectangle 93"/>
            <p:cNvSpPr>
              <a:spLocks noChangeArrowheads="1"/>
            </p:cNvSpPr>
            <p:nvPr/>
          </p:nvSpPr>
          <p:spPr bwMode="auto">
            <a:xfrm>
              <a:off x="4369" y="830"/>
              <a:ext cx="798" cy="5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6" name="Text Box 94"/>
            <p:cNvSpPr txBox="1">
              <a:spLocks noChangeArrowheads="1"/>
            </p:cNvSpPr>
            <p:nvPr/>
          </p:nvSpPr>
          <p:spPr bwMode="auto">
            <a:xfrm>
              <a:off x="4439" y="821"/>
              <a:ext cx="66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167007" name="Line 95"/>
            <p:cNvSpPr>
              <a:spLocks noChangeShapeType="1"/>
            </p:cNvSpPr>
            <p:nvPr/>
          </p:nvSpPr>
          <p:spPr bwMode="auto">
            <a:xfrm flipV="1">
              <a:off x="4370" y="1031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08" name="Line 96"/>
            <p:cNvSpPr>
              <a:spLocks noChangeShapeType="1"/>
            </p:cNvSpPr>
            <p:nvPr/>
          </p:nvSpPr>
          <p:spPr bwMode="auto">
            <a:xfrm flipV="1">
              <a:off x="4382" y="1211"/>
              <a:ext cx="789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7009" name="Line 97"/>
          <p:cNvSpPr>
            <a:spLocks noChangeShapeType="1"/>
          </p:cNvSpPr>
          <p:nvPr/>
        </p:nvSpPr>
        <p:spPr bwMode="auto">
          <a:xfrm>
            <a:off x="2940050" y="1638300"/>
            <a:ext cx="6350" cy="1028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0" name="Line 98"/>
          <p:cNvSpPr>
            <a:spLocks noChangeShapeType="1"/>
          </p:cNvSpPr>
          <p:nvPr/>
        </p:nvSpPr>
        <p:spPr bwMode="auto">
          <a:xfrm>
            <a:off x="6165850" y="3048000"/>
            <a:ext cx="6350" cy="2730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1" name="Line 99"/>
          <p:cNvSpPr>
            <a:spLocks noChangeShapeType="1"/>
          </p:cNvSpPr>
          <p:nvPr/>
        </p:nvSpPr>
        <p:spPr bwMode="auto">
          <a:xfrm flipV="1">
            <a:off x="5549900" y="3016250"/>
            <a:ext cx="0" cy="615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2" name="Line 100"/>
          <p:cNvSpPr>
            <a:spLocks noChangeShapeType="1"/>
          </p:cNvSpPr>
          <p:nvPr/>
        </p:nvSpPr>
        <p:spPr bwMode="auto">
          <a:xfrm>
            <a:off x="5543550" y="3035300"/>
            <a:ext cx="625475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3" name="Line 101"/>
          <p:cNvSpPr>
            <a:spLocks noChangeShapeType="1"/>
          </p:cNvSpPr>
          <p:nvPr/>
        </p:nvSpPr>
        <p:spPr bwMode="auto">
          <a:xfrm>
            <a:off x="6165850" y="5765800"/>
            <a:ext cx="7874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4" name="Line 102"/>
          <p:cNvSpPr>
            <a:spLocks noChangeShapeType="1"/>
          </p:cNvSpPr>
          <p:nvPr/>
        </p:nvSpPr>
        <p:spPr bwMode="auto">
          <a:xfrm flipV="1">
            <a:off x="6953250" y="4606925"/>
            <a:ext cx="12700" cy="116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5" name="Line 103"/>
          <p:cNvSpPr>
            <a:spLocks noChangeShapeType="1"/>
          </p:cNvSpPr>
          <p:nvPr/>
        </p:nvSpPr>
        <p:spPr bwMode="auto">
          <a:xfrm flipV="1">
            <a:off x="2971800" y="2682875"/>
            <a:ext cx="1403350" cy="28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016" name="Line 104"/>
          <p:cNvSpPr>
            <a:spLocks noChangeShapeType="1"/>
          </p:cNvSpPr>
          <p:nvPr/>
        </p:nvSpPr>
        <p:spPr bwMode="auto">
          <a:xfrm>
            <a:off x="4346575" y="2698750"/>
            <a:ext cx="1212850" cy="96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017" name="Group 105"/>
          <p:cNvGrpSpPr>
            <a:grpSpLocks/>
          </p:cNvGrpSpPr>
          <p:nvPr/>
        </p:nvGrpSpPr>
        <p:grpSpPr bwMode="auto">
          <a:xfrm>
            <a:off x="6661150" y="4178300"/>
            <a:ext cx="704850" cy="382588"/>
            <a:chOff x="4712" y="2088"/>
            <a:chExt cx="444" cy="241"/>
          </a:xfrm>
        </p:grpSpPr>
        <p:sp>
          <p:nvSpPr>
            <p:cNvPr id="167018" name="Rectangle 106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19" name="Text Box 107"/>
            <p:cNvSpPr txBox="1">
              <a:spLocks noChangeArrowheads="1"/>
            </p:cNvSpPr>
            <p:nvPr/>
          </p:nvSpPr>
          <p:spPr bwMode="auto">
            <a:xfrm>
              <a:off x="4726" y="2098"/>
              <a:ext cx="4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data</a:t>
              </a:r>
              <a:endParaRPr lang="en-US"/>
            </a:p>
          </p:txBody>
        </p:sp>
      </p:grpSp>
      <p:grpSp>
        <p:nvGrpSpPr>
          <p:cNvPr id="167020" name="Group 108"/>
          <p:cNvGrpSpPr>
            <a:grpSpLocks/>
          </p:cNvGrpSpPr>
          <p:nvPr/>
        </p:nvGrpSpPr>
        <p:grpSpPr bwMode="auto">
          <a:xfrm>
            <a:off x="2609850" y="1257300"/>
            <a:ext cx="704850" cy="382588"/>
            <a:chOff x="4712" y="2088"/>
            <a:chExt cx="444" cy="241"/>
          </a:xfrm>
        </p:grpSpPr>
        <p:sp>
          <p:nvSpPr>
            <p:cNvPr id="167021" name="Rectangle 109"/>
            <p:cNvSpPr>
              <a:spLocks noChangeArrowheads="1"/>
            </p:cNvSpPr>
            <p:nvPr/>
          </p:nvSpPr>
          <p:spPr bwMode="auto">
            <a:xfrm>
              <a:off x="4712" y="2088"/>
              <a:ext cx="444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022" name="Text Box 110"/>
            <p:cNvSpPr txBox="1">
              <a:spLocks noChangeArrowheads="1"/>
            </p:cNvSpPr>
            <p:nvPr/>
          </p:nvSpPr>
          <p:spPr bwMode="auto">
            <a:xfrm>
              <a:off x="4726" y="2098"/>
              <a:ext cx="4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data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7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7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7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7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7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7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7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7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7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7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7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09" grpId="0" animBg="1"/>
      <p:bldP spid="167010" grpId="0" animBg="1"/>
      <p:bldP spid="167011" grpId="0" animBg="1"/>
      <p:bldP spid="167012" grpId="0" animBg="1"/>
      <p:bldP spid="167013" grpId="0" animBg="1"/>
      <p:bldP spid="167014" grpId="0" animBg="1"/>
      <p:bldP spid="167015" grpId="0" animBg="1"/>
      <p:bldP spid="1670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6D4A0586-1E2F-4F55-A402-1A64A5497E88}" type="slidenum">
              <a:rPr lang="en-US"/>
              <a:pPr/>
              <a:t>26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79400"/>
            <a:ext cx="7772400" cy="1143000"/>
          </a:xfrm>
        </p:spPr>
        <p:txBody>
          <a:bodyPr/>
          <a:lstStyle/>
          <a:p>
            <a:r>
              <a:rPr lang="en-US" sz="3600"/>
              <a:t>Protocol layering and data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530350"/>
            <a:ext cx="7772400" cy="1514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Each layer takes data from above</a:t>
            </a:r>
          </a:p>
          <a:p>
            <a:r>
              <a:rPr lang="en-US" sz="2400"/>
              <a:t>adds header information to create new data unit</a:t>
            </a:r>
          </a:p>
          <a:p>
            <a:r>
              <a:rPr lang="en-US" sz="2400"/>
              <a:t>passes new data unit to layer below</a:t>
            </a:r>
            <a:endParaRPr lang="en-US" sz="240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1881188" y="3617913"/>
            <a:ext cx="1744662" cy="2017712"/>
            <a:chOff x="1835" y="2837"/>
            <a:chExt cx="1099" cy="1271"/>
          </a:xfrm>
        </p:grpSpPr>
        <p:grpSp>
          <p:nvGrpSpPr>
            <p:cNvPr id="167941" name="Group 5"/>
            <p:cNvGrpSpPr>
              <a:grpSpLocks/>
            </p:cNvGrpSpPr>
            <p:nvPr/>
          </p:nvGrpSpPr>
          <p:grpSpPr bwMode="auto">
            <a:xfrm>
              <a:off x="1842" y="2837"/>
              <a:ext cx="1092" cy="1266"/>
              <a:chOff x="1842" y="2837"/>
              <a:chExt cx="834" cy="942"/>
            </a:xfrm>
          </p:grpSpPr>
          <p:sp>
            <p:nvSpPr>
              <p:cNvPr id="167942" name="Rectangle 6"/>
              <p:cNvSpPr>
                <a:spLocks noChangeArrowheads="1"/>
              </p:cNvSpPr>
              <p:nvPr/>
            </p:nvSpPr>
            <p:spPr bwMode="auto">
              <a:xfrm>
                <a:off x="1878" y="2837"/>
                <a:ext cx="798" cy="90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3" name="Rectangle 7"/>
              <p:cNvSpPr>
                <a:spLocks noChangeArrowheads="1"/>
              </p:cNvSpPr>
              <p:nvPr/>
            </p:nvSpPr>
            <p:spPr bwMode="auto">
              <a:xfrm>
                <a:off x="1848" y="2876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4" name="Line 8"/>
              <p:cNvSpPr>
                <a:spLocks noChangeShapeType="1"/>
              </p:cNvSpPr>
              <p:nvPr/>
            </p:nvSpPr>
            <p:spPr bwMode="auto">
              <a:xfrm flipV="1">
                <a:off x="1845" y="307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5" name="Line 9"/>
              <p:cNvSpPr>
                <a:spLocks noChangeShapeType="1"/>
              </p:cNvSpPr>
              <p:nvPr/>
            </p:nvSpPr>
            <p:spPr bwMode="auto">
              <a:xfrm flipV="1">
                <a:off x="1857" y="325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6" name="Line 10"/>
              <p:cNvSpPr>
                <a:spLocks noChangeShapeType="1"/>
              </p:cNvSpPr>
              <p:nvPr/>
            </p:nvSpPr>
            <p:spPr bwMode="auto">
              <a:xfrm flipV="1">
                <a:off x="1857" y="3419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7" name="Line 11"/>
              <p:cNvSpPr>
                <a:spLocks noChangeShapeType="1"/>
              </p:cNvSpPr>
              <p:nvPr/>
            </p:nvSpPr>
            <p:spPr bwMode="auto">
              <a:xfrm flipV="1">
                <a:off x="1842" y="3596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7948" name="Text Box 12"/>
            <p:cNvSpPr txBox="1">
              <a:spLocks noChangeArrowheads="1"/>
            </p:cNvSpPr>
            <p:nvPr/>
          </p:nvSpPr>
          <p:spPr bwMode="auto">
            <a:xfrm>
              <a:off x="1835" y="2900"/>
              <a:ext cx="107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r>
                <a:rPr lang="en-US">
                  <a:latin typeface="Comic Sans MS" pitchFamily="66" charset="0"/>
                </a:rPr>
                <a:t>transport</a:t>
              </a:r>
            </a:p>
            <a:p>
              <a:r>
                <a:rPr lang="en-US">
                  <a:latin typeface="Comic Sans MS" pitchFamily="66" charset="0"/>
                </a:rPr>
                <a:t>network</a:t>
              </a:r>
            </a:p>
            <a:p>
              <a:r>
                <a:rPr lang="en-US">
                  <a:latin typeface="Comic Sans MS" pitchFamily="66" charset="0"/>
                </a:rPr>
                <a:t>link</a:t>
              </a:r>
            </a:p>
            <a:p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</p:grpSp>
      <p:grpSp>
        <p:nvGrpSpPr>
          <p:cNvPr id="167949" name="Group 13"/>
          <p:cNvGrpSpPr>
            <a:grpSpLocks/>
          </p:cNvGrpSpPr>
          <p:nvPr/>
        </p:nvGrpSpPr>
        <p:grpSpPr bwMode="auto">
          <a:xfrm>
            <a:off x="4256088" y="3598863"/>
            <a:ext cx="1744662" cy="2017712"/>
            <a:chOff x="1835" y="2837"/>
            <a:chExt cx="1099" cy="1271"/>
          </a:xfrm>
        </p:grpSpPr>
        <p:grpSp>
          <p:nvGrpSpPr>
            <p:cNvPr id="167950" name="Group 14"/>
            <p:cNvGrpSpPr>
              <a:grpSpLocks/>
            </p:cNvGrpSpPr>
            <p:nvPr/>
          </p:nvGrpSpPr>
          <p:grpSpPr bwMode="auto">
            <a:xfrm>
              <a:off x="1842" y="2837"/>
              <a:ext cx="1092" cy="1266"/>
              <a:chOff x="1842" y="2837"/>
              <a:chExt cx="834" cy="942"/>
            </a:xfrm>
          </p:grpSpPr>
          <p:sp>
            <p:nvSpPr>
              <p:cNvPr id="167951" name="Rectangle 15"/>
              <p:cNvSpPr>
                <a:spLocks noChangeArrowheads="1"/>
              </p:cNvSpPr>
              <p:nvPr/>
            </p:nvSpPr>
            <p:spPr bwMode="auto">
              <a:xfrm>
                <a:off x="1878" y="2837"/>
                <a:ext cx="798" cy="90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52" name="Rectangle 16"/>
              <p:cNvSpPr>
                <a:spLocks noChangeArrowheads="1"/>
              </p:cNvSpPr>
              <p:nvPr/>
            </p:nvSpPr>
            <p:spPr bwMode="auto">
              <a:xfrm>
                <a:off x="1848" y="2876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53" name="Line 17"/>
              <p:cNvSpPr>
                <a:spLocks noChangeShapeType="1"/>
              </p:cNvSpPr>
              <p:nvPr/>
            </p:nvSpPr>
            <p:spPr bwMode="auto">
              <a:xfrm flipV="1">
                <a:off x="1845" y="307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54" name="Line 18"/>
              <p:cNvSpPr>
                <a:spLocks noChangeShapeType="1"/>
              </p:cNvSpPr>
              <p:nvPr/>
            </p:nvSpPr>
            <p:spPr bwMode="auto">
              <a:xfrm flipV="1">
                <a:off x="1857" y="325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55" name="Line 19"/>
              <p:cNvSpPr>
                <a:spLocks noChangeShapeType="1"/>
              </p:cNvSpPr>
              <p:nvPr/>
            </p:nvSpPr>
            <p:spPr bwMode="auto">
              <a:xfrm flipV="1">
                <a:off x="1857" y="3419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56" name="Line 20"/>
              <p:cNvSpPr>
                <a:spLocks noChangeShapeType="1"/>
              </p:cNvSpPr>
              <p:nvPr/>
            </p:nvSpPr>
            <p:spPr bwMode="auto">
              <a:xfrm flipV="1">
                <a:off x="1842" y="3596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7957" name="Text Box 21"/>
            <p:cNvSpPr txBox="1">
              <a:spLocks noChangeArrowheads="1"/>
            </p:cNvSpPr>
            <p:nvPr/>
          </p:nvSpPr>
          <p:spPr bwMode="auto">
            <a:xfrm>
              <a:off x="1835" y="2900"/>
              <a:ext cx="107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r>
                <a:rPr lang="en-US">
                  <a:latin typeface="Comic Sans MS" pitchFamily="66" charset="0"/>
                </a:rPr>
                <a:t>transport</a:t>
              </a:r>
            </a:p>
            <a:p>
              <a:r>
                <a:rPr lang="en-US">
                  <a:latin typeface="Comic Sans MS" pitchFamily="66" charset="0"/>
                </a:rPr>
                <a:t>network</a:t>
              </a:r>
            </a:p>
            <a:p>
              <a:r>
                <a:rPr lang="en-US">
                  <a:latin typeface="Comic Sans MS" pitchFamily="66" charset="0"/>
                </a:rPr>
                <a:t>link</a:t>
              </a:r>
            </a:p>
            <a:p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2212975" y="3084513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source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4270375" y="3141663"/>
            <a:ext cx="177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destination</a:t>
            </a:r>
          </a:p>
        </p:txBody>
      </p:sp>
      <p:sp>
        <p:nvSpPr>
          <p:cNvPr id="167960" name="Freeform 24"/>
          <p:cNvSpPr>
            <a:spLocks/>
          </p:cNvSpPr>
          <p:nvPr/>
        </p:nvSpPr>
        <p:spPr bwMode="auto">
          <a:xfrm>
            <a:off x="1076325" y="3181350"/>
            <a:ext cx="5848350" cy="2828925"/>
          </a:xfrm>
          <a:custGeom>
            <a:avLst/>
            <a:gdLst/>
            <a:ahLst/>
            <a:cxnLst>
              <a:cxn ang="0">
                <a:pos x="0" y="264"/>
              </a:cxn>
              <a:cxn ang="0">
                <a:pos x="0" y="1752"/>
              </a:cxn>
              <a:cxn ang="0">
                <a:pos x="4572" y="1746"/>
              </a:cxn>
              <a:cxn ang="0">
                <a:pos x="4572" y="0"/>
              </a:cxn>
            </a:cxnLst>
            <a:rect l="0" t="0" r="r" b="b"/>
            <a:pathLst>
              <a:path w="4572" h="1752">
                <a:moveTo>
                  <a:pt x="0" y="264"/>
                </a:moveTo>
                <a:lnTo>
                  <a:pt x="0" y="1752"/>
                </a:lnTo>
                <a:lnTo>
                  <a:pt x="4572" y="1746"/>
                </a:lnTo>
                <a:lnTo>
                  <a:pt x="45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61" name="Group 25"/>
          <p:cNvGrpSpPr>
            <a:grpSpLocks/>
          </p:cNvGrpSpPr>
          <p:nvPr/>
        </p:nvGrpSpPr>
        <p:grpSpPr bwMode="auto">
          <a:xfrm>
            <a:off x="165100" y="3752850"/>
            <a:ext cx="1668463" cy="1552575"/>
            <a:chOff x="230" y="2352"/>
            <a:chExt cx="1051" cy="978"/>
          </a:xfrm>
        </p:grpSpPr>
        <p:sp>
          <p:nvSpPr>
            <p:cNvPr id="167962" name="Rectangle 26"/>
            <p:cNvSpPr>
              <a:spLocks noChangeArrowheads="1"/>
            </p:cNvSpPr>
            <p:nvPr/>
          </p:nvSpPr>
          <p:spPr bwMode="auto">
            <a:xfrm>
              <a:off x="892" y="23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63" name="Rectangle 27"/>
            <p:cNvSpPr>
              <a:spLocks noChangeArrowheads="1"/>
            </p:cNvSpPr>
            <p:nvPr/>
          </p:nvSpPr>
          <p:spPr bwMode="auto">
            <a:xfrm>
              <a:off x="892" y="2610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64" name="Rectangle 28"/>
            <p:cNvSpPr>
              <a:spLocks noChangeArrowheads="1"/>
            </p:cNvSpPr>
            <p:nvPr/>
          </p:nvSpPr>
          <p:spPr bwMode="auto">
            <a:xfrm>
              <a:off x="903" y="28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65" name="Rectangle 29"/>
            <p:cNvSpPr>
              <a:spLocks noChangeArrowheads="1"/>
            </p:cNvSpPr>
            <p:nvPr/>
          </p:nvSpPr>
          <p:spPr bwMode="auto">
            <a:xfrm>
              <a:off x="903" y="309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grpSp>
          <p:nvGrpSpPr>
            <p:cNvPr id="167966" name="Group 30"/>
            <p:cNvGrpSpPr>
              <a:grpSpLocks/>
            </p:cNvGrpSpPr>
            <p:nvPr/>
          </p:nvGrpSpPr>
          <p:grpSpPr bwMode="auto">
            <a:xfrm>
              <a:off x="633" y="2592"/>
              <a:ext cx="307" cy="256"/>
              <a:chOff x="215" y="2368"/>
              <a:chExt cx="307" cy="256"/>
            </a:xfrm>
          </p:grpSpPr>
          <p:sp>
            <p:nvSpPr>
              <p:cNvPr id="167967" name="Rectangle 31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7968" name="Rectangle 32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7969" name="Text Box 33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t</a:t>
                </a:r>
                <a:endParaRPr lang="en-US"/>
              </a:p>
            </p:txBody>
          </p:sp>
        </p:grpSp>
        <p:grpSp>
          <p:nvGrpSpPr>
            <p:cNvPr id="167970" name="Group 34"/>
            <p:cNvGrpSpPr>
              <a:grpSpLocks/>
            </p:cNvGrpSpPr>
            <p:nvPr/>
          </p:nvGrpSpPr>
          <p:grpSpPr bwMode="auto">
            <a:xfrm>
              <a:off x="646" y="2834"/>
              <a:ext cx="307" cy="256"/>
              <a:chOff x="215" y="2368"/>
              <a:chExt cx="307" cy="256"/>
            </a:xfrm>
          </p:grpSpPr>
          <p:sp>
            <p:nvSpPr>
              <p:cNvPr id="167971" name="Rectangle 35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7972" name="Rectangle 36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7973" name="Text Box 37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t</a:t>
                </a:r>
                <a:endParaRPr lang="en-US"/>
              </a:p>
            </p:txBody>
          </p:sp>
        </p:grpSp>
        <p:grpSp>
          <p:nvGrpSpPr>
            <p:cNvPr id="167974" name="Group 38"/>
            <p:cNvGrpSpPr>
              <a:grpSpLocks/>
            </p:cNvGrpSpPr>
            <p:nvPr/>
          </p:nvGrpSpPr>
          <p:grpSpPr bwMode="auto">
            <a:xfrm>
              <a:off x="440" y="2834"/>
              <a:ext cx="307" cy="256"/>
              <a:chOff x="215" y="2368"/>
              <a:chExt cx="307" cy="256"/>
            </a:xfrm>
          </p:grpSpPr>
          <p:sp>
            <p:nvSpPr>
              <p:cNvPr id="167975" name="Rectangle 39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7976" name="Rectangle 40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7977" name="Text Box 41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n</a:t>
                </a:r>
                <a:endParaRPr lang="en-US"/>
              </a:p>
            </p:txBody>
          </p:sp>
        </p:grpSp>
        <p:grpSp>
          <p:nvGrpSpPr>
            <p:cNvPr id="167978" name="Group 42"/>
            <p:cNvGrpSpPr>
              <a:grpSpLocks/>
            </p:cNvGrpSpPr>
            <p:nvPr/>
          </p:nvGrpSpPr>
          <p:grpSpPr bwMode="auto">
            <a:xfrm>
              <a:off x="440" y="3073"/>
              <a:ext cx="513" cy="256"/>
              <a:chOff x="440" y="2834"/>
              <a:chExt cx="513" cy="256"/>
            </a:xfrm>
          </p:grpSpPr>
          <p:grpSp>
            <p:nvGrpSpPr>
              <p:cNvPr id="167979" name="Group 43"/>
              <p:cNvGrpSpPr>
                <a:grpSpLocks/>
              </p:cNvGrpSpPr>
              <p:nvPr/>
            </p:nvGrpSpPr>
            <p:grpSpPr bwMode="auto">
              <a:xfrm>
                <a:off x="646" y="2834"/>
                <a:ext cx="307" cy="256"/>
                <a:chOff x="215" y="2368"/>
                <a:chExt cx="307" cy="256"/>
              </a:xfrm>
            </p:grpSpPr>
            <p:sp>
              <p:nvSpPr>
                <p:cNvPr id="167980" name="Rectangle 44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167981" name="Rectangle 45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2000">
                      <a:latin typeface="Comic Sans MS" pitchFamily="66" charset="0"/>
                    </a:rPr>
                    <a:t>H</a:t>
                  </a:r>
                </a:p>
              </p:txBody>
            </p:sp>
            <p:sp>
              <p:nvSpPr>
                <p:cNvPr id="1679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600">
                      <a:latin typeface="Comic Sans MS" pitchFamily="66" charset="0"/>
                    </a:rPr>
                    <a:t>t</a:t>
                  </a:r>
                  <a:endParaRPr lang="en-US"/>
                </a:p>
              </p:txBody>
            </p:sp>
          </p:grpSp>
          <p:grpSp>
            <p:nvGrpSpPr>
              <p:cNvPr id="167983" name="Group 47"/>
              <p:cNvGrpSpPr>
                <a:grpSpLocks/>
              </p:cNvGrpSpPr>
              <p:nvPr/>
            </p:nvGrpSpPr>
            <p:grpSpPr bwMode="auto">
              <a:xfrm>
                <a:off x="440" y="2834"/>
                <a:ext cx="307" cy="256"/>
                <a:chOff x="215" y="2368"/>
                <a:chExt cx="307" cy="256"/>
              </a:xfrm>
            </p:grpSpPr>
            <p:sp>
              <p:nvSpPr>
                <p:cNvPr id="167984" name="Rectangle 48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167985" name="Rectangle 49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2000">
                      <a:latin typeface="Comic Sans MS" pitchFamily="66" charset="0"/>
                    </a:rPr>
                    <a:t>H</a:t>
                  </a:r>
                </a:p>
              </p:txBody>
            </p:sp>
            <p:sp>
              <p:nvSpPr>
                <p:cNvPr id="16798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600">
                      <a:latin typeface="Comic Sans MS" pitchFamily="66" charset="0"/>
                    </a:rPr>
                    <a:t>n</a:t>
                  </a:r>
                  <a:endParaRPr lang="en-US"/>
                </a:p>
              </p:txBody>
            </p:sp>
          </p:grpSp>
        </p:grpSp>
        <p:grpSp>
          <p:nvGrpSpPr>
            <p:cNvPr id="167987" name="Group 51"/>
            <p:cNvGrpSpPr>
              <a:grpSpLocks/>
            </p:cNvGrpSpPr>
            <p:nvPr/>
          </p:nvGrpSpPr>
          <p:grpSpPr bwMode="auto">
            <a:xfrm>
              <a:off x="230" y="3074"/>
              <a:ext cx="307" cy="256"/>
              <a:chOff x="215" y="2368"/>
              <a:chExt cx="307" cy="256"/>
            </a:xfrm>
          </p:grpSpPr>
          <p:sp>
            <p:nvSpPr>
              <p:cNvPr id="167988" name="Rectangle 52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7989" name="Rectangle 53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7990" name="Text Box 54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l</a:t>
                </a:r>
                <a:endParaRPr lang="en-US"/>
              </a:p>
            </p:txBody>
          </p:sp>
        </p:grpSp>
      </p:grpSp>
      <p:grpSp>
        <p:nvGrpSpPr>
          <p:cNvPr id="167991" name="Group 55"/>
          <p:cNvGrpSpPr>
            <a:grpSpLocks/>
          </p:cNvGrpSpPr>
          <p:nvPr/>
        </p:nvGrpSpPr>
        <p:grpSpPr bwMode="auto">
          <a:xfrm>
            <a:off x="6051550" y="3695700"/>
            <a:ext cx="1668463" cy="1552575"/>
            <a:chOff x="230" y="2352"/>
            <a:chExt cx="1051" cy="978"/>
          </a:xfrm>
        </p:grpSpPr>
        <p:sp>
          <p:nvSpPr>
            <p:cNvPr id="167992" name="Rectangle 56"/>
            <p:cNvSpPr>
              <a:spLocks noChangeArrowheads="1"/>
            </p:cNvSpPr>
            <p:nvPr/>
          </p:nvSpPr>
          <p:spPr bwMode="auto">
            <a:xfrm>
              <a:off x="892" y="23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93" name="Rectangle 57"/>
            <p:cNvSpPr>
              <a:spLocks noChangeArrowheads="1"/>
            </p:cNvSpPr>
            <p:nvPr/>
          </p:nvSpPr>
          <p:spPr bwMode="auto">
            <a:xfrm>
              <a:off x="892" y="2610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94" name="Rectangle 58"/>
            <p:cNvSpPr>
              <a:spLocks noChangeArrowheads="1"/>
            </p:cNvSpPr>
            <p:nvPr/>
          </p:nvSpPr>
          <p:spPr bwMode="auto">
            <a:xfrm>
              <a:off x="903" y="28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sp>
          <p:nvSpPr>
            <p:cNvPr id="167995" name="Rectangle 59"/>
            <p:cNvSpPr>
              <a:spLocks noChangeArrowheads="1"/>
            </p:cNvSpPr>
            <p:nvPr/>
          </p:nvSpPr>
          <p:spPr bwMode="auto">
            <a:xfrm>
              <a:off x="903" y="309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M</a:t>
              </a:r>
              <a:endParaRPr lang="en-US"/>
            </a:p>
          </p:txBody>
        </p:sp>
        <p:grpSp>
          <p:nvGrpSpPr>
            <p:cNvPr id="167996" name="Group 60"/>
            <p:cNvGrpSpPr>
              <a:grpSpLocks/>
            </p:cNvGrpSpPr>
            <p:nvPr/>
          </p:nvGrpSpPr>
          <p:grpSpPr bwMode="auto">
            <a:xfrm>
              <a:off x="633" y="2592"/>
              <a:ext cx="307" cy="256"/>
              <a:chOff x="215" y="2368"/>
              <a:chExt cx="307" cy="256"/>
            </a:xfrm>
          </p:grpSpPr>
          <p:sp>
            <p:nvSpPr>
              <p:cNvPr id="167997" name="Rectangle 61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7998" name="Rectangle 62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7999" name="Text Box 63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t</a:t>
                </a:r>
                <a:endParaRPr lang="en-US"/>
              </a:p>
            </p:txBody>
          </p:sp>
        </p:grpSp>
        <p:grpSp>
          <p:nvGrpSpPr>
            <p:cNvPr id="168000" name="Group 64"/>
            <p:cNvGrpSpPr>
              <a:grpSpLocks/>
            </p:cNvGrpSpPr>
            <p:nvPr/>
          </p:nvGrpSpPr>
          <p:grpSpPr bwMode="auto">
            <a:xfrm>
              <a:off x="646" y="2834"/>
              <a:ext cx="307" cy="256"/>
              <a:chOff x="215" y="2368"/>
              <a:chExt cx="307" cy="256"/>
            </a:xfrm>
          </p:grpSpPr>
          <p:sp>
            <p:nvSpPr>
              <p:cNvPr id="168001" name="Rectangle 65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8002" name="Rectangle 66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8003" name="Text Box 67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t</a:t>
                </a:r>
                <a:endParaRPr lang="en-US"/>
              </a:p>
            </p:txBody>
          </p:sp>
        </p:grpSp>
        <p:grpSp>
          <p:nvGrpSpPr>
            <p:cNvPr id="168004" name="Group 68"/>
            <p:cNvGrpSpPr>
              <a:grpSpLocks/>
            </p:cNvGrpSpPr>
            <p:nvPr/>
          </p:nvGrpSpPr>
          <p:grpSpPr bwMode="auto">
            <a:xfrm>
              <a:off x="440" y="2834"/>
              <a:ext cx="307" cy="256"/>
              <a:chOff x="215" y="2368"/>
              <a:chExt cx="307" cy="256"/>
            </a:xfrm>
          </p:grpSpPr>
          <p:sp>
            <p:nvSpPr>
              <p:cNvPr id="168005" name="Rectangle 69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8006" name="Rectangle 70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8007" name="Text Box 71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n</a:t>
                </a:r>
                <a:endParaRPr lang="en-US"/>
              </a:p>
            </p:txBody>
          </p:sp>
        </p:grpSp>
        <p:grpSp>
          <p:nvGrpSpPr>
            <p:cNvPr id="168008" name="Group 72"/>
            <p:cNvGrpSpPr>
              <a:grpSpLocks/>
            </p:cNvGrpSpPr>
            <p:nvPr/>
          </p:nvGrpSpPr>
          <p:grpSpPr bwMode="auto">
            <a:xfrm>
              <a:off x="440" y="3073"/>
              <a:ext cx="513" cy="256"/>
              <a:chOff x="440" y="2834"/>
              <a:chExt cx="513" cy="256"/>
            </a:xfrm>
          </p:grpSpPr>
          <p:grpSp>
            <p:nvGrpSpPr>
              <p:cNvPr id="168009" name="Group 73"/>
              <p:cNvGrpSpPr>
                <a:grpSpLocks/>
              </p:cNvGrpSpPr>
              <p:nvPr/>
            </p:nvGrpSpPr>
            <p:grpSpPr bwMode="auto">
              <a:xfrm>
                <a:off x="646" y="2834"/>
                <a:ext cx="307" cy="256"/>
                <a:chOff x="215" y="2368"/>
                <a:chExt cx="307" cy="256"/>
              </a:xfrm>
            </p:grpSpPr>
            <p:sp>
              <p:nvSpPr>
                <p:cNvPr id="168010" name="Rectangle 74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168011" name="Rectangle 75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2000">
                      <a:latin typeface="Comic Sans MS" pitchFamily="66" charset="0"/>
                    </a:rPr>
                    <a:t>H</a:t>
                  </a:r>
                </a:p>
              </p:txBody>
            </p:sp>
            <p:sp>
              <p:nvSpPr>
                <p:cNvPr id="16801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600">
                      <a:latin typeface="Comic Sans MS" pitchFamily="66" charset="0"/>
                    </a:rPr>
                    <a:t>t</a:t>
                  </a:r>
                  <a:endParaRPr lang="en-US"/>
                </a:p>
              </p:txBody>
            </p:sp>
          </p:grpSp>
          <p:grpSp>
            <p:nvGrpSpPr>
              <p:cNvPr id="168013" name="Group 77"/>
              <p:cNvGrpSpPr>
                <a:grpSpLocks/>
              </p:cNvGrpSpPr>
              <p:nvPr/>
            </p:nvGrpSpPr>
            <p:grpSpPr bwMode="auto">
              <a:xfrm>
                <a:off x="440" y="2834"/>
                <a:ext cx="307" cy="256"/>
                <a:chOff x="215" y="2368"/>
                <a:chExt cx="307" cy="256"/>
              </a:xfrm>
            </p:grpSpPr>
            <p:sp>
              <p:nvSpPr>
                <p:cNvPr id="16801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/>
                  <a:endParaRPr lang="en-US"/>
                </a:p>
              </p:txBody>
            </p:sp>
            <p:sp>
              <p:nvSpPr>
                <p:cNvPr id="168015" name="Rectangle 79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2000">
                      <a:latin typeface="Comic Sans MS" pitchFamily="66" charset="0"/>
                    </a:rPr>
                    <a:t>H</a:t>
                  </a:r>
                </a:p>
              </p:txBody>
            </p:sp>
            <p:sp>
              <p:nvSpPr>
                <p:cNvPr id="168016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600">
                      <a:latin typeface="Comic Sans MS" pitchFamily="66" charset="0"/>
                    </a:rPr>
                    <a:t>n</a:t>
                  </a:r>
                  <a:endParaRPr lang="en-US"/>
                </a:p>
              </p:txBody>
            </p:sp>
          </p:grpSp>
        </p:grpSp>
        <p:grpSp>
          <p:nvGrpSpPr>
            <p:cNvPr id="168017" name="Group 81"/>
            <p:cNvGrpSpPr>
              <a:grpSpLocks/>
            </p:cNvGrpSpPr>
            <p:nvPr/>
          </p:nvGrpSpPr>
          <p:grpSpPr bwMode="auto">
            <a:xfrm>
              <a:off x="230" y="3074"/>
              <a:ext cx="307" cy="256"/>
              <a:chOff x="215" y="2368"/>
              <a:chExt cx="307" cy="256"/>
            </a:xfrm>
          </p:grpSpPr>
          <p:sp>
            <p:nvSpPr>
              <p:cNvPr id="168018" name="Rectangle 82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8019" name="Rectangle 83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>
                    <a:latin typeface="Comic Sans MS" pitchFamily="66" charset="0"/>
                  </a:rPr>
                  <a:t>H</a:t>
                </a:r>
              </a:p>
            </p:txBody>
          </p:sp>
          <p:sp>
            <p:nvSpPr>
              <p:cNvPr id="168020" name="Text Box 84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Comic Sans MS" pitchFamily="66" charset="0"/>
                  </a:rPr>
                  <a:t>l</a:t>
                </a:r>
                <a:endParaRPr lang="en-US"/>
              </a:p>
            </p:txBody>
          </p:sp>
        </p:grpSp>
      </p:grpSp>
      <p:sp>
        <p:nvSpPr>
          <p:cNvPr id="168021" name="Text Box 85"/>
          <p:cNvSpPr txBox="1">
            <a:spLocks noChangeArrowheads="1"/>
          </p:cNvSpPr>
          <p:nvPr/>
        </p:nvSpPr>
        <p:spPr bwMode="auto">
          <a:xfrm>
            <a:off x="7794625" y="3646488"/>
            <a:ext cx="1173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8022" name="Text Box 86"/>
          <p:cNvSpPr txBox="1">
            <a:spLocks noChangeArrowheads="1"/>
          </p:cNvSpPr>
          <p:nvPr/>
        </p:nvSpPr>
        <p:spPr bwMode="auto">
          <a:xfrm>
            <a:off x="7794625" y="4046538"/>
            <a:ext cx="117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8023" name="Text Box 87"/>
          <p:cNvSpPr txBox="1">
            <a:spLocks noChangeArrowheads="1"/>
          </p:cNvSpPr>
          <p:nvPr/>
        </p:nvSpPr>
        <p:spPr bwMode="auto">
          <a:xfrm>
            <a:off x="7823200" y="4456113"/>
            <a:ext cx="129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datagram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8024" name="Text Box 88"/>
          <p:cNvSpPr txBox="1">
            <a:spLocks noChangeArrowheads="1"/>
          </p:cNvSpPr>
          <p:nvPr/>
        </p:nvSpPr>
        <p:spPr bwMode="auto">
          <a:xfrm>
            <a:off x="7908925" y="4865688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0E493A42-2944-40D2-A75F-4B738D6A092E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07375" cy="46482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/>
              <a:t>What is a Computer Network?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Applications of Networking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Classification of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Layered Architecture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>
                <a:solidFill>
                  <a:srgbClr val="FF0000"/>
                </a:solidFill>
              </a:rPr>
              <a:t>Network Core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Delay &amp; loss in packet-switched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Internet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Transmission Media (self study)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History (self study)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A418D5FF-F160-4618-A486-57343ED0EBFE}" type="slidenum">
              <a:rPr lang="en-US"/>
              <a:pPr/>
              <a:t>28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Network Core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191000" cy="4648200"/>
          </a:xfrm>
        </p:spPr>
        <p:txBody>
          <a:bodyPr/>
          <a:lstStyle/>
          <a:p>
            <a:r>
              <a:rPr lang="en-US" sz="2400"/>
              <a:t>mesh of interconnected routers</a:t>
            </a:r>
          </a:p>
          <a:p>
            <a:r>
              <a:rPr lang="en-US" sz="2400" i="1" u="sng">
                <a:solidFill>
                  <a:srgbClr val="FF0000"/>
                </a:solidFill>
              </a:rPr>
              <a:t>the</a:t>
            </a:r>
            <a:r>
              <a:rPr lang="en-US" sz="2400">
                <a:solidFill>
                  <a:srgbClr val="FF0000"/>
                </a:solidFill>
              </a:rPr>
              <a:t> fundamental question:</a:t>
            </a:r>
            <a:r>
              <a:rPr lang="en-US" sz="2400"/>
              <a:t> how is data transferred through net?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circuit switching:</a:t>
            </a:r>
            <a:r>
              <a:rPr lang="en-US"/>
              <a:t> dedicated circuit per call: telephone net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packet-switching:</a:t>
            </a:r>
            <a:r>
              <a:rPr lang="en-US"/>
              <a:t> data sent thru net in discrete “chunks”</a:t>
            </a:r>
            <a:endParaRPr lang="en-US" sz="2000"/>
          </a:p>
        </p:txBody>
      </p:sp>
      <p:graphicFrame>
        <p:nvGraphicFramePr>
          <p:cNvPr id="19251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4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7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5" name="Clip" r:id="rId4" imgW="0" imgH="0" progId="">
                  <p:embed/>
                </p:oleObj>
              </mc:Choice>
              <mc:Fallback>
                <p:oleObj name="Clip" r:id="rId4" imgW="0" imgH="0" progId="">
                  <p:embed/>
                  <p:pic>
                    <p:nvPicPr>
                      <p:cNvPr id="0" name="Rectangle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8" name="Freeform 6"/>
          <p:cNvSpPr>
            <a:spLocks/>
          </p:cNvSpPr>
          <p:nvPr/>
        </p:nvSpPr>
        <p:spPr bwMode="auto">
          <a:xfrm>
            <a:off x="6769100" y="2193925"/>
            <a:ext cx="1798638" cy="167481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19" name="Freeform 7"/>
          <p:cNvSpPr>
            <a:spLocks/>
          </p:cNvSpPr>
          <p:nvPr/>
        </p:nvSpPr>
        <p:spPr bwMode="auto">
          <a:xfrm>
            <a:off x="4889500" y="205105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0" name="Freeform 8"/>
          <p:cNvSpPr>
            <a:spLocks/>
          </p:cNvSpPr>
          <p:nvPr/>
        </p:nvSpPr>
        <p:spPr bwMode="auto">
          <a:xfrm>
            <a:off x="5257800" y="3502025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21" name="Group 9"/>
          <p:cNvGrpSpPr>
            <a:grpSpLocks/>
          </p:cNvGrpSpPr>
          <p:nvPr/>
        </p:nvGrpSpPr>
        <p:grpSpPr bwMode="auto">
          <a:xfrm>
            <a:off x="5006975" y="2185988"/>
            <a:ext cx="733425" cy="319087"/>
            <a:chOff x="3552" y="246"/>
            <a:chExt cx="527" cy="248"/>
          </a:xfrm>
        </p:grpSpPr>
        <p:graphicFrame>
          <p:nvGraphicFramePr>
            <p:cNvPr id="192522" name="Object 10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46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23" name="Object 11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47" name="Clip" r:id="rId7" imgW="676440" imgH="485640" progId="">
                    <p:embed/>
                  </p:oleObj>
                </mc:Choice>
                <mc:Fallback>
                  <p:oleObj name="Clip" r:id="rId7" imgW="676440" imgH="4856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524" name="Line 12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525" name="Group 13"/>
          <p:cNvGrpSpPr>
            <a:grpSpLocks/>
          </p:cNvGrpSpPr>
          <p:nvPr/>
        </p:nvGrpSpPr>
        <p:grpSpPr bwMode="auto">
          <a:xfrm>
            <a:off x="5006975" y="2781300"/>
            <a:ext cx="733425" cy="319088"/>
            <a:chOff x="3552" y="246"/>
            <a:chExt cx="527" cy="248"/>
          </a:xfrm>
        </p:grpSpPr>
        <p:graphicFrame>
          <p:nvGraphicFramePr>
            <p:cNvPr id="192526" name="Object 14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48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27" name="Object 15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49" name="Clip" r:id="rId10" imgW="676440" imgH="485640" progId="">
                    <p:embed/>
                  </p:oleObj>
                </mc:Choice>
                <mc:Fallback>
                  <p:oleObj name="Clip" r:id="rId10" imgW="676440" imgH="48564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528" name="Line 16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529" name="Group 17"/>
          <p:cNvGrpSpPr>
            <a:grpSpLocks/>
          </p:cNvGrpSpPr>
          <p:nvPr/>
        </p:nvGrpSpPr>
        <p:grpSpPr bwMode="auto">
          <a:xfrm>
            <a:off x="5383213" y="2568575"/>
            <a:ext cx="69850" cy="214313"/>
            <a:chOff x="3842" y="406"/>
            <a:chExt cx="51" cy="167"/>
          </a:xfrm>
        </p:grpSpPr>
        <p:sp>
          <p:nvSpPr>
            <p:cNvPr id="192530" name="Oval 18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1" name="Oval 19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2" name="Oval 20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533" name="Group 21"/>
          <p:cNvGrpSpPr>
            <a:grpSpLocks/>
          </p:cNvGrpSpPr>
          <p:nvPr/>
        </p:nvGrpSpPr>
        <p:grpSpPr bwMode="auto">
          <a:xfrm>
            <a:off x="5853113" y="3071813"/>
            <a:ext cx="209550" cy="395287"/>
            <a:chOff x="4180" y="783"/>
            <a:chExt cx="150" cy="307"/>
          </a:xfrm>
        </p:grpSpPr>
        <p:sp>
          <p:nvSpPr>
            <p:cNvPr id="192534" name="AutoShape 2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5" name="Rectangle 2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6" name="Rectangle 2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7" name="AutoShape 2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8" name="Line 2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39" name="Line 2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40" name="Rectangle 2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41" name="Rectangle 2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542" name="Group 30"/>
          <p:cNvGrpSpPr>
            <a:grpSpLocks/>
          </p:cNvGrpSpPr>
          <p:nvPr/>
        </p:nvGrpSpPr>
        <p:grpSpPr bwMode="auto">
          <a:xfrm rot="-5400000">
            <a:off x="6165850" y="3149600"/>
            <a:ext cx="80963" cy="233363"/>
            <a:chOff x="3842" y="406"/>
            <a:chExt cx="51" cy="167"/>
          </a:xfrm>
        </p:grpSpPr>
        <p:sp>
          <p:nvSpPr>
            <p:cNvPr id="192543" name="Oval 31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44" name="Oval 32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45" name="Oval 33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546" name="Line 34"/>
          <p:cNvSpPr>
            <a:spLocks noChangeShapeType="1"/>
          </p:cNvSpPr>
          <p:nvPr/>
        </p:nvSpPr>
        <p:spPr bwMode="auto">
          <a:xfrm>
            <a:off x="5989638" y="2979738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47" name="Line 35"/>
          <p:cNvSpPr>
            <a:spLocks noChangeShapeType="1"/>
          </p:cNvSpPr>
          <p:nvPr/>
        </p:nvSpPr>
        <p:spPr bwMode="auto">
          <a:xfrm>
            <a:off x="5992813" y="2976563"/>
            <a:ext cx="1587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48" name="Line 36"/>
          <p:cNvSpPr>
            <a:spLocks noChangeShapeType="1"/>
          </p:cNvSpPr>
          <p:nvPr/>
        </p:nvSpPr>
        <p:spPr bwMode="auto">
          <a:xfrm>
            <a:off x="6488113" y="2974975"/>
            <a:ext cx="1587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49" name="Line 37"/>
          <p:cNvSpPr>
            <a:spLocks noChangeShapeType="1"/>
          </p:cNvSpPr>
          <p:nvPr/>
        </p:nvSpPr>
        <p:spPr bwMode="auto">
          <a:xfrm>
            <a:off x="5689600" y="2439988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50" name="Line 38"/>
          <p:cNvSpPr>
            <a:spLocks noChangeShapeType="1"/>
          </p:cNvSpPr>
          <p:nvPr/>
        </p:nvSpPr>
        <p:spPr bwMode="auto">
          <a:xfrm flipV="1">
            <a:off x="5702300" y="2725738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51" name="Line 39"/>
          <p:cNvSpPr>
            <a:spLocks noChangeShapeType="1"/>
          </p:cNvSpPr>
          <p:nvPr/>
        </p:nvSpPr>
        <p:spPr bwMode="auto">
          <a:xfrm flipV="1">
            <a:off x="6229350" y="2811463"/>
            <a:ext cx="1588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52" name="Group 40"/>
          <p:cNvGrpSpPr>
            <a:grpSpLocks/>
          </p:cNvGrpSpPr>
          <p:nvPr/>
        </p:nvGrpSpPr>
        <p:grpSpPr bwMode="auto">
          <a:xfrm>
            <a:off x="6348413" y="3049588"/>
            <a:ext cx="209550" cy="395287"/>
            <a:chOff x="4180" y="783"/>
            <a:chExt cx="150" cy="307"/>
          </a:xfrm>
        </p:grpSpPr>
        <p:sp>
          <p:nvSpPr>
            <p:cNvPr id="192553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4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5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6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7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8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59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60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561" name="Group 49"/>
          <p:cNvGrpSpPr>
            <a:grpSpLocks/>
          </p:cNvGrpSpPr>
          <p:nvPr/>
        </p:nvGrpSpPr>
        <p:grpSpPr bwMode="auto">
          <a:xfrm>
            <a:off x="5391150" y="3668713"/>
            <a:ext cx="479425" cy="925512"/>
            <a:chOff x="3314" y="1248"/>
            <a:chExt cx="344" cy="694"/>
          </a:xfrm>
        </p:grpSpPr>
        <p:graphicFrame>
          <p:nvGraphicFramePr>
            <p:cNvPr id="192562" name="Object 50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0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563" name="Line 51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2564" name="Object 52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1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565" name="Line 53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566" name="Group 54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192567" name="Oval 55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568" name="Oval 56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569" name="Oval 57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2570" name="Line 58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92571" name="Object 59"/>
          <p:cNvGraphicFramePr>
            <a:graphicFrameLocks noChangeAspect="1"/>
          </p:cNvGraphicFramePr>
          <p:nvPr/>
        </p:nvGraphicFramePr>
        <p:xfrm>
          <a:off x="6259513" y="4678363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2" name="Clip" r:id="rId13" imgW="1305000" imgH="1085760" progId="">
                  <p:embed/>
                </p:oleObj>
              </mc:Choice>
              <mc:Fallback>
                <p:oleObj name="Clip" r:id="rId13" imgW="1305000" imgH="108576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4678363"/>
                        <a:ext cx="41751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72" name="Object 60"/>
          <p:cNvGraphicFramePr>
            <a:graphicFrameLocks noChangeAspect="1"/>
          </p:cNvGraphicFramePr>
          <p:nvPr/>
        </p:nvGraphicFramePr>
        <p:xfrm>
          <a:off x="5645150" y="4667250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3" name="Clip" r:id="rId14" imgW="1305000" imgH="1085760" progId="">
                  <p:embed/>
                </p:oleObj>
              </mc:Choice>
              <mc:Fallback>
                <p:oleObj name="Clip" r:id="rId14" imgW="1305000" imgH="108576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4667250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73" name="Oval 61"/>
          <p:cNvSpPr>
            <a:spLocks noChangeArrowheads="1"/>
          </p:cNvSpPr>
          <p:nvPr/>
        </p:nvSpPr>
        <p:spPr bwMode="auto">
          <a:xfrm rot="-5400000">
            <a:off x="6061869" y="4771231"/>
            <a:ext cx="63500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4" name="Oval 62"/>
          <p:cNvSpPr>
            <a:spLocks noChangeArrowheads="1"/>
          </p:cNvSpPr>
          <p:nvPr/>
        </p:nvSpPr>
        <p:spPr bwMode="auto">
          <a:xfrm rot="-5400000">
            <a:off x="6146801" y="4768850"/>
            <a:ext cx="63500" cy="666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5" name="Oval 63"/>
          <p:cNvSpPr>
            <a:spLocks noChangeArrowheads="1"/>
          </p:cNvSpPr>
          <p:nvPr/>
        </p:nvSpPr>
        <p:spPr bwMode="auto">
          <a:xfrm rot="-5400000">
            <a:off x="6224587" y="4773613"/>
            <a:ext cx="61913" cy="6508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6" name="Line 64"/>
          <p:cNvSpPr>
            <a:spLocks noChangeShapeType="1"/>
          </p:cNvSpPr>
          <p:nvPr/>
        </p:nvSpPr>
        <p:spPr bwMode="auto">
          <a:xfrm rot="-5400000">
            <a:off x="6484144" y="4653757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7" name="Line 65"/>
          <p:cNvSpPr>
            <a:spLocks noChangeShapeType="1"/>
          </p:cNvSpPr>
          <p:nvPr/>
        </p:nvSpPr>
        <p:spPr bwMode="auto">
          <a:xfrm rot="5400000" flipH="1">
            <a:off x="5857875" y="4645025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8" name="Line 66"/>
          <p:cNvSpPr>
            <a:spLocks noChangeShapeType="1"/>
          </p:cNvSpPr>
          <p:nvPr/>
        </p:nvSpPr>
        <p:spPr bwMode="auto">
          <a:xfrm rot="16200000" flipV="1">
            <a:off x="6204744" y="4306094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9" name="Line 67"/>
          <p:cNvSpPr>
            <a:spLocks noChangeShapeType="1"/>
          </p:cNvSpPr>
          <p:nvPr/>
        </p:nvSpPr>
        <p:spPr bwMode="auto">
          <a:xfrm flipV="1">
            <a:off x="5870575" y="4244975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80" name="Line 68"/>
          <p:cNvSpPr>
            <a:spLocks noChangeShapeType="1"/>
          </p:cNvSpPr>
          <p:nvPr/>
        </p:nvSpPr>
        <p:spPr bwMode="auto">
          <a:xfrm>
            <a:off x="6472238" y="4291013"/>
            <a:ext cx="303212" cy="38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81" name="Line 69"/>
          <p:cNvSpPr>
            <a:spLocks noChangeShapeType="1"/>
          </p:cNvSpPr>
          <p:nvPr/>
        </p:nvSpPr>
        <p:spPr bwMode="auto">
          <a:xfrm flipH="1">
            <a:off x="7267575" y="4287838"/>
            <a:ext cx="279400" cy="392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2582" name="Object 70"/>
          <p:cNvGraphicFramePr>
            <a:graphicFrameLocks noChangeAspect="1"/>
          </p:cNvGraphicFramePr>
          <p:nvPr/>
        </p:nvGraphicFramePr>
        <p:xfrm>
          <a:off x="7445375" y="3840163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4" name="Clip" r:id="rId15" imgW="981000" imgH="1209600" progId="">
                  <p:embed/>
                </p:oleObj>
              </mc:Choice>
              <mc:Fallback>
                <p:oleObj name="Clip" r:id="rId15" imgW="981000" imgH="120960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5" y="3840163"/>
                        <a:ext cx="2032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83" name="Object 71"/>
          <p:cNvGraphicFramePr>
            <a:graphicFrameLocks noChangeAspect="1"/>
          </p:cNvGraphicFramePr>
          <p:nvPr/>
        </p:nvGraphicFramePr>
        <p:xfrm>
          <a:off x="6108700" y="3921125"/>
          <a:ext cx="2032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5" name="Clip" r:id="rId17" imgW="981000" imgH="1209600" progId="">
                  <p:embed/>
                </p:oleObj>
              </mc:Choice>
              <mc:Fallback>
                <p:oleObj name="Clip" r:id="rId17" imgW="981000" imgH="1209600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3921125"/>
                        <a:ext cx="203200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84" name="Freeform 72"/>
          <p:cNvSpPr>
            <a:spLocks/>
          </p:cNvSpPr>
          <p:nvPr/>
        </p:nvSpPr>
        <p:spPr bwMode="auto">
          <a:xfrm>
            <a:off x="6189663" y="3695700"/>
            <a:ext cx="1354137" cy="304800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432" y="9"/>
              </a:cxn>
              <a:cxn ang="0">
                <a:pos x="972" y="171"/>
              </a:cxn>
            </a:cxnLst>
            <a:rect l="0" t="0" r="r" b="b"/>
            <a:pathLst>
              <a:path w="972" h="228">
                <a:moveTo>
                  <a:pt x="0" y="228"/>
                </a:moveTo>
                <a:cubicBezTo>
                  <a:pt x="135" y="123"/>
                  <a:pt x="270" y="18"/>
                  <a:pt x="432" y="9"/>
                </a:cubicBezTo>
                <a:cubicBezTo>
                  <a:pt x="594" y="0"/>
                  <a:pt x="783" y="85"/>
                  <a:pt x="972" y="17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85" name="Group 73"/>
          <p:cNvGrpSpPr>
            <a:grpSpLocks/>
          </p:cNvGrpSpPr>
          <p:nvPr/>
        </p:nvGrpSpPr>
        <p:grpSpPr bwMode="auto">
          <a:xfrm>
            <a:off x="6456363" y="5118100"/>
            <a:ext cx="406400" cy="427038"/>
            <a:chOff x="2870" y="1518"/>
            <a:chExt cx="292" cy="320"/>
          </a:xfrm>
        </p:grpSpPr>
        <p:graphicFrame>
          <p:nvGraphicFramePr>
            <p:cNvPr id="192586" name="Object 74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6" name="Clip" r:id="rId18" imgW="819000" imgH="847800" progId="">
                    <p:embed/>
                  </p:oleObj>
                </mc:Choice>
                <mc:Fallback>
                  <p:oleObj name="Clip" r:id="rId18" imgW="819000" imgH="847800" progId="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87" name="Object 75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7" name="Clip" r:id="rId20" imgW="1266840" imgH="1200240" progId="">
                    <p:embed/>
                  </p:oleObj>
                </mc:Choice>
                <mc:Fallback>
                  <p:oleObj name="Clip" r:id="rId20" imgW="1266840" imgH="1200240" progId="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88" name="Group 76"/>
          <p:cNvGrpSpPr>
            <a:grpSpLocks/>
          </p:cNvGrpSpPr>
          <p:nvPr/>
        </p:nvGrpSpPr>
        <p:grpSpPr bwMode="auto">
          <a:xfrm>
            <a:off x="7234238" y="5149850"/>
            <a:ext cx="406400" cy="427038"/>
            <a:chOff x="2870" y="1518"/>
            <a:chExt cx="292" cy="320"/>
          </a:xfrm>
        </p:grpSpPr>
        <p:graphicFrame>
          <p:nvGraphicFramePr>
            <p:cNvPr id="192589" name="Object 77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8" name="Clip" r:id="rId22" imgW="819000" imgH="847800" progId="">
                    <p:embed/>
                  </p:oleObj>
                </mc:Choice>
                <mc:Fallback>
                  <p:oleObj name="Clip" r:id="rId22" imgW="819000" imgH="847800" progId="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90" name="Object 78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59" name="Clip" r:id="rId23" imgW="1266840" imgH="1200240" progId="">
                    <p:embed/>
                  </p:oleObj>
                </mc:Choice>
                <mc:Fallback>
                  <p:oleObj name="Clip" r:id="rId23" imgW="1266840" imgH="1200240" progId="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591" name="Group 79"/>
          <p:cNvGrpSpPr>
            <a:grpSpLocks/>
          </p:cNvGrpSpPr>
          <p:nvPr/>
        </p:nvGrpSpPr>
        <p:grpSpPr bwMode="auto">
          <a:xfrm>
            <a:off x="6819900" y="4865688"/>
            <a:ext cx="379413" cy="376237"/>
            <a:chOff x="4733" y="2082"/>
            <a:chExt cx="272" cy="282"/>
          </a:xfrm>
        </p:grpSpPr>
        <p:graphicFrame>
          <p:nvGraphicFramePr>
            <p:cNvPr id="192592" name="Object 80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660" name="Clip" r:id="rId24" imgW="819000" imgH="847800" progId="">
                    <p:embed/>
                  </p:oleObj>
                </mc:Choice>
                <mc:Fallback>
                  <p:oleObj name="Clip" r:id="rId24" imgW="819000" imgH="847800" progId="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2082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2593" name="Rectangle 81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594" name="Line 82"/>
          <p:cNvSpPr>
            <a:spLocks noChangeShapeType="1"/>
          </p:cNvSpPr>
          <p:nvPr/>
        </p:nvSpPr>
        <p:spPr bwMode="auto">
          <a:xfrm>
            <a:off x="7126288" y="4768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95" name="Group 83"/>
          <p:cNvGrpSpPr>
            <a:grpSpLocks/>
          </p:cNvGrpSpPr>
          <p:nvPr/>
        </p:nvGrpSpPr>
        <p:grpSpPr bwMode="auto">
          <a:xfrm>
            <a:off x="7847013" y="4192588"/>
            <a:ext cx="207962" cy="409575"/>
            <a:chOff x="4180" y="783"/>
            <a:chExt cx="150" cy="307"/>
          </a:xfrm>
        </p:grpSpPr>
        <p:sp>
          <p:nvSpPr>
            <p:cNvPr id="192596" name="AutoShape 8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97" name="Rectangle 8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98" name="Rectangle 8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99" name="AutoShape 8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0" name="Line 8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1" name="Line 8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2" name="Rectangle 9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3" name="Rectangle 9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604" name="Group 92"/>
          <p:cNvGrpSpPr>
            <a:grpSpLocks/>
          </p:cNvGrpSpPr>
          <p:nvPr/>
        </p:nvGrpSpPr>
        <p:grpSpPr bwMode="auto">
          <a:xfrm>
            <a:off x="7834313" y="4637088"/>
            <a:ext cx="207962" cy="409575"/>
            <a:chOff x="4180" y="783"/>
            <a:chExt cx="150" cy="307"/>
          </a:xfrm>
        </p:grpSpPr>
        <p:sp>
          <p:nvSpPr>
            <p:cNvPr id="192605" name="AutoShape 9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6" name="Rectangle 9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7" name="Rectangle 9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8" name="AutoShape 9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09" name="Line 9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10" name="Line 9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11" name="Rectangle 9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612" name="Rectangle 10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613" name="Line 101"/>
          <p:cNvSpPr>
            <a:spLocks noChangeShapeType="1"/>
          </p:cNvSpPr>
          <p:nvPr/>
        </p:nvSpPr>
        <p:spPr bwMode="auto">
          <a:xfrm rot="5400000" flipH="1">
            <a:off x="7460456" y="4566444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4" name="Line 102"/>
          <p:cNvSpPr>
            <a:spLocks noChangeShapeType="1"/>
          </p:cNvSpPr>
          <p:nvPr/>
        </p:nvSpPr>
        <p:spPr bwMode="auto">
          <a:xfrm rot="-5400000">
            <a:off x="7814469" y="4818856"/>
            <a:ext cx="0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5" name="Line 103"/>
          <p:cNvSpPr>
            <a:spLocks noChangeShapeType="1"/>
          </p:cNvSpPr>
          <p:nvPr/>
        </p:nvSpPr>
        <p:spPr bwMode="auto">
          <a:xfrm rot="-5400000">
            <a:off x="7804150" y="434975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6" name="Line 104"/>
          <p:cNvSpPr>
            <a:spLocks noChangeShapeType="1"/>
          </p:cNvSpPr>
          <p:nvPr/>
        </p:nvSpPr>
        <p:spPr bwMode="auto">
          <a:xfrm flipV="1">
            <a:off x="6483350" y="2490788"/>
            <a:ext cx="458788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7" name="Line 105"/>
          <p:cNvSpPr>
            <a:spLocks noChangeShapeType="1"/>
          </p:cNvSpPr>
          <p:nvPr/>
        </p:nvSpPr>
        <p:spPr bwMode="auto">
          <a:xfrm>
            <a:off x="7418388" y="2474913"/>
            <a:ext cx="485775" cy="207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8" name="Line 106"/>
          <p:cNvSpPr>
            <a:spLocks noChangeShapeType="1"/>
          </p:cNvSpPr>
          <p:nvPr/>
        </p:nvSpPr>
        <p:spPr bwMode="auto">
          <a:xfrm flipH="1">
            <a:off x="7937500" y="2811463"/>
            <a:ext cx="241300" cy="681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19" name="Line 107"/>
          <p:cNvSpPr>
            <a:spLocks noChangeShapeType="1"/>
          </p:cNvSpPr>
          <p:nvPr/>
        </p:nvSpPr>
        <p:spPr bwMode="auto">
          <a:xfrm>
            <a:off x="7167563" y="2587625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20" name="Line 108"/>
          <p:cNvSpPr>
            <a:spLocks noChangeShapeType="1"/>
          </p:cNvSpPr>
          <p:nvPr/>
        </p:nvSpPr>
        <p:spPr bwMode="auto">
          <a:xfrm>
            <a:off x="7192963" y="3235325"/>
            <a:ext cx="534987" cy="368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21" name="Line 109"/>
          <p:cNvSpPr>
            <a:spLocks noChangeShapeType="1"/>
          </p:cNvSpPr>
          <p:nvPr/>
        </p:nvSpPr>
        <p:spPr bwMode="auto">
          <a:xfrm flipH="1">
            <a:off x="7653338" y="3700463"/>
            <a:ext cx="26670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22" name="Line 110"/>
          <p:cNvSpPr>
            <a:spLocks noChangeShapeType="1"/>
          </p:cNvSpPr>
          <p:nvPr/>
        </p:nvSpPr>
        <p:spPr bwMode="auto">
          <a:xfrm flipH="1">
            <a:off x="7426325" y="2779713"/>
            <a:ext cx="560388" cy="384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23" name="Line 111"/>
          <p:cNvSpPr>
            <a:spLocks noChangeShapeType="1"/>
          </p:cNvSpPr>
          <p:nvPr/>
        </p:nvSpPr>
        <p:spPr bwMode="auto">
          <a:xfrm flipH="1">
            <a:off x="7435850" y="2219325"/>
            <a:ext cx="350838" cy="255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624" name="Line 112"/>
          <p:cNvSpPr>
            <a:spLocks noChangeShapeType="1"/>
          </p:cNvSpPr>
          <p:nvPr/>
        </p:nvSpPr>
        <p:spPr bwMode="auto">
          <a:xfrm flipH="1">
            <a:off x="8153400" y="2395538"/>
            <a:ext cx="201613" cy="176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625" name="Group 113"/>
          <p:cNvGrpSpPr>
            <a:grpSpLocks/>
          </p:cNvGrpSpPr>
          <p:nvPr/>
        </p:nvGrpSpPr>
        <p:grpSpPr bwMode="auto">
          <a:xfrm>
            <a:off x="7221538" y="4043363"/>
            <a:ext cx="671512" cy="387350"/>
            <a:chOff x="3955" y="387"/>
            <a:chExt cx="423" cy="244"/>
          </a:xfrm>
        </p:grpSpPr>
        <p:sp>
          <p:nvSpPr>
            <p:cNvPr id="192626" name="Freeform 114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627" name="Group 115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628" name="Oval 1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29" name="Line 1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30" name="Line 1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31" name="Rectangle 1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32" name="Oval 1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633" name="Group 1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634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35" name="Line 1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36" name="Line 1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637" name="Group 1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638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39" name="Line 1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40" name="Line 1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641" name="Group 129"/>
          <p:cNvGrpSpPr>
            <a:grpSpLocks/>
          </p:cNvGrpSpPr>
          <p:nvPr/>
        </p:nvGrpSpPr>
        <p:grpSpPr bwMode="auto">
          <a:xfrm>
            <a:off x="7573963" y="3386138"/>
            <a:ext cx="671512" cy="387350"/>
            <a:chOff x="3955" y="387"/>
            <a:chExt cx="423" cy="244"/>
          </a:xfrm>
        </p:grpSpPr>
        <p:sp>
          <p:nvSpPr>
            <p:cNvPr id="192642" name="Freeform 130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643" name="Group 131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644" name="Oval 1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45" name="Line 1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46" name="Line 1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47" name="Rectangle 1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48" name="Oval 1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649" name="Group 1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650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51" name="Line 1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52" name="Line 1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653" name="Group 1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654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55" name="Line 1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56" name="Line 1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657" name="Group 145"/>
          <p:cNvGrpSpPr>
            <a:grpSpLocks/>
          </p:cNvGrpSpPr>
          <p:nvPr/>
        </p:nvGrpSpPr>
        <p:grpSpPr bwMode="auto">
          <a:xfrm>
            <a:off x="6926263" y="2938463"/>
            <a:ext cx="671512" cy="387350"/>
            <a:chOff x="3955" y="387"/>
            <a:chExt cx="423" cy="244"/>
          </a:xfrm>
        </p:grpSpPr>
        <p:sp>
          <p:nvSpPr>
            <p:cNvPr id="192658" name="Freeform 146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659" name="Group 147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660" name="Oval 1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61" name="Line 1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62" name="Line 1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63" name="Rectangle 1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64" name="Oval 1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665" name="Group 1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666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67" name="Line 1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68" name="Line 1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669" name="Group 1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670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71" name="Line 1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72" name="Line 1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673" name="Group 161"/>
          <p:cNvGrpSpPr>
            <a:grpSpLocks/>
          </p:cNvGrpSpPr>
          <p:nvPr/>
        </p:nvGrpSpPr>
        <p:grpSpPr bwMode="auto">
          <a:xfrm>
            <a:off x="7745413" y="2462213"/>
            <a:ext cx="671512" cy="387350"/>
            <a:chOff x="3955" y="387"/>
            <a:chExt cx="423" cy="244"/>
          </a:xfrm>
        </p:grpSpPr>
        <p:sp>
          <p:nvSpPr>
            <p:cNvPr id="192674" name="Freeform 162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675" name="Group 163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676" name="Oval 1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77" name="Line 1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78" name="Line 1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79" name="Rectangle 1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80" name="Oval 1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681" name="Group 1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682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83" name="Line 1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84" name="Line 1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685" name="Group 1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686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87" name="Line 1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88" name="Line 1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689" name="Group 177"/>
          <p:cNvGrpSpPr>
            <a:grpSpLocks/>
          </p:cNvGrpSpPr>
          <p:nvPr/>
        </p:nvGrpSpPr>
        <p:grpSpPr bwMode="auto">
          <a:xfrm>
            <a:off x="6840538" y="2262188"/>
            <a:ext cx="671512" cy="387350"/>
            <a:chOff x="3955" y="387"/>
            <a:chExt cx="423" cy="244"/>
          </a:xfrm>
        </p:grpSpPr>
        <p:sp>
          <p:nvSpPr>
            <p:cNvPr id="192690" name="Freeform 178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691" name="Group 179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692" name="Oval 18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93" name="Line 18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94" name="Line 18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95" name="Rectangle 18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696" name="Oval 18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697" name="Group 18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698" name="Line 1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699" name="Line 1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00" name="Line 1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701" name="Group 18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702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03" name="Line 19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04" name="Line 19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705" name="Group 193"/>
          <p:cNvGrpSpPr>
            <a:grpSpLocks/>
          </p:cNvGrpSpPr>
          <p:nvPr/>
        </p:nvGrpSpPr>
        <p:grpSpPr bwMode="auto">
          <a:xfrm>
            <a:off x="5897563" y="2471738"/>
            <a:ext cx="671512" cy="387350"/>
            <a:chOff x="3955" y="387"/>
            <a:chExt cx="423" cy="244"/>
          </a:xfrm>
        </p:grpSpPr>
        <p:sp>
          <p:nvSpPr>
            <p:cNvPr id="192706" name="Freeform 194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707" name="Group 195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708" name="Oval 19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09" name="Line 19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10" name="Line 19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11" name="Rectangle 19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12" name="Oval 20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713" name="Group 20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714" name="Line 20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15" name="Line 20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16" name="Line 20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717" name="Group 20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718" name="Line 20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19" name="Line 20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20" name="Line 20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721" name="Group 209"/>
          <p:cNvGrpSpPr>
            <a:grpSpLocks/>
          </p:cNvGrpSpPr>
          <p:nvPr/>
        </p:nvGrpSpPr>
        <p:grpSpPr bwMode="auto">
          <a:xfrm>
            <a:off x="5878513" y="4129088"/>
            <a:ext cx="671512" cy="387350"/>
            <a:chOff x="3955" y="387"/>
            <a:chExt cx="423" cy="244"/>
          </a:xfrm>
        </p:grpSpPr>
        <p:sp>
          <p:nvSpPr>
            <p:cNvPr id="192722" name="Freeform 210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723" name="Group 211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724" name="Oval 21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25" name="Line 21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26" name="Line 21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27" name="Rectangle 21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28" name="Oval 21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729" name="Group 21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730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31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32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733" name="Group 22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734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35" name="Line 2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36" name="Line 2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92737" name="Group 225"/>
          <p:cNvGrpSpPr>
            <a:grpSpLocks/>
          </p:cNvGrpSpPr>
          <p:nvPr/>
        </p:nvGrpSpPr>
        <p:grpSpPr bwMode="auto">
          <a:xfrm>
            <a:off x="6688138" y="4471988"/>
            <a:ext cx="671512" cy="387350"/>
            <a:chOff x="3955" y="387"/>
            <a:chExt cx="423" cy="244"/>
          </a:xfrm>
        </p:grpSpPr>
        <p:sp>
          <p:nvSpPr>
            <p:cNvPr id="192738" name="Freeform 226"/>
            <p:cNvSpPr>
              <a:spLocks/>
            </p:cNvSpPr>
            <p:nvPr/>
          </p:nvSpPr>
          <p:spPr bwMode="auto">
            <a:xfrm>
              <a:off x="3955" y="387"/>
              <a:ext cx="423" cy="244"/>
            </a:xfrm>
            <a:custGeom>
              <a:avLst/>
              <a:gdLst/>
              <a:ahLst/>
              <a:cxnLst>
                <a:cxn ang="0">
                  <a:pos x="183" y="11"/>
                </a:cxn>
                <a:cxn ang="0">
                  <a:pos x="43" y="43"/>
                </a:cxn>
                <a:cxn ang="0">
                  <a:pos x="3" y="169"/>
                </a:cxn>
                <a:cxn ang="0">
                  <a:pos x="63" y="233"/>
                </a:cxn>
                <a:cxn ang="0">
                  <a:pos x="287" y="237"/>
                </a:cxn>
                <a:cxn ang="0">
                  <a:pos x="403" y="189"/>
                </a:cxn>
                <a:cxn ang="0">
                  <a:pos x="407" y="87"/>
                </a:cxn>
                <a:cxn ang="0">
                  <a:pos x="329" y="13"/>
                </a:cxn>
                <a:cxn ang="0">
                  <a:pos x="183" y="11"/>
                </a:cxn>
              </a:cxnLst>
              <a:rect l="0" t="0" r="r" b="b"/>
              <a:pathLst>
                <a:path w="423" h="244">
                  <a:moveTo>
                    <a:pt x="183" y="11"/>
                  </a:moveTo>
                  <a:cubicBezTo>
                    <a:pt x="135" y="16"/>
                    <a:pt x="73" y="17"/>
                    <a:pt x="43" y="43"/>
                  </a:cubicBezTo>
                  <a:cubicBezTo>
                    <a:pt x="13" y="69"/>
                    <a:pt x="0" y="137"/>
                    <a:pt x="3" y="169"/>
                  </a:cubicBezTo>
                  <a:cubicBezTo>
                    <a:pt x="6" y="201"/>
                    <a:pt x="16" y="222"/>
                    <a:pt x="63" y="233"/>
                  </a:cubicBezTo>
                  <a:cubicBezTo>
                    <a:pt x="110" y="244"/>
                    <a:pt x="230" y="244"/>
                    <a:pt x="287" y="237"/>
                  </a:cubicBezTo>
                  <a:cubicBezTo>
                    <a:pt x="344" y="230"/>
                    <a:pt x="383" y="214"/>
                    <a:pt x="403" y="189"/>
                  </a:cubicBezTo>
                  <a:cubicBezTo>
                    <a:pt x="423" y="164"/>
                    <a:pt x="419" y="116"/>
                    <a:pt x="407" y="87"/>
                  </a:cubicBezTo>
                  <a:cubicBezTo>
                    <a:pt x="395" y="58"/>
                    <a:pt x="366" y="26"/>
                    <a:pt x="329" y="13"/>
                  </a:cubicBezTo>
                  <a:cubicBezTo>
                    <a:pt x="292" y="0"/>
                    <a:pt x="232" y="7"/>
                    <a:pt x="183" y="1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739" name="Group 227"/>
            <p:cNvGrpSpPr>
              <a:grpSpLocks/>
            </p:cNvGrpSpPr>
            <p:nvPr/>
          </p:nvGrpSpPr>
          <p:grpSpPr bwMode="auto">
            <a:xfrm>
              <a:off x="4002" y="442"/>
              <a:ext cx="316" cy="147"/>
              <a:chOff x="3600" y="219"/>
              <a:chExt cx="360" cy="175"/>
            </a:xfrm>
          </p:grpSpPr>
          <p:sp>
            <p:nvSpPr>
              <p:cNvPr id="192740" name="Oval 2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41" name="Line 2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42" name="Line 2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43" name="Rectangle 2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744" name="Oval 2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2745" name="Group 2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2746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47" name="Line 2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48" name="Line 2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2749" name="Group 2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2750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51" name="Line 2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752" name="Line 2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2753" name="Line 241"/>
          <p:cNvSpPr>
            <a:spLocks noChangeShapeType="1"/>
          </p:cNvSpPr>
          <p:nvPr/>
        </p:nvSpPr>
        <p:spPr bwMode="auto">
          <a:xfrm flipV="1">
            <a:off x="6210300" y="4459288"/>
            <a:ext cx="1588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2EB974A4-BDC8-48C1-B623-4AC689F6AC6F}" type="slidenum">
              <a:rPr lang="en-US"/>
              <a:pPr/>
              <a:t>29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Core: Circuit Switching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417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End-to-end resources reserved for “call”</a:t>
            </a:r>
          </a:p>
          <a:p>
            <a:r>
              <a:rPr lang="en-US" sz="2400"/>
              <a:t>Link bandwidth,  switch capacity</a:t>
            </a:r>
          </a:p>
          <a:p>
            <a:r>
              <a:rPr lang="en-US" sz="2400"/>
              <a:t>Dedicated resources with no sharing</a:t>
            </a:r>
          </a:p>
          <a:p>
            <a:r>
              <a:rPr lang="en-US" sz="2400"/>
              <a:t>Guaranteed transmission capacity</a:t>
            </a:r>
          </a:p>
          <a:p>
            <a:r>
              <a:rPr lang="en-US" sz="2400"/>
              <a:t>Call setup required</a:t>
            </a:r>
          </a:p>
          <a:p>
            <a:r>
              <a:rPr lang="en-US" sz="2400"/>
              <a:t>“Blocking” may occur</a:t>
            </a:r>
          </a:p>
          <a:p>
            <a:endParaRPr lang="en-US" sz="2400"/>
          </a:p>
        </p:txBody>
      </p:sp>
      <p:sp>
        <p:nvSpPr>
          <p:cNvPr id="193540" name="Freeform 4"/>
          <p:cNvSpPr>
            <a:spLocks/>
          </p:cNvSpPr>
          <p:nvPr/>
        </p:nvSpPr>
        <p:spPr bwMode="auto">
          <a:xfrm>
            <a:off x="6711950" y="1717675"/>
            <a:ext cx="2046288" cy="20494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1" name="Freeform 5"/>
          <p:cNvSpPr>
            <a:spLocks/>
          </p:cNvSpPr>
          <p:nvPr/>
        </p:nvSpPr>
        <p:spPr bwMode="auto">
          <a:xfrm>
            <a:off x="4575175" y="1543050"/>
            <a:ext cx="2122488" cy="1943100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2" name="Freeform 6"/>
          <p:cNvSpPr>
            <a:spLocks/>
          </p:cNvSpPr>
          <p:nvPr/>
        </p:nvSpPr>
        <p:spPr bwMode="auto">
          <a:xfrm>
            <a:off x="4994275" y="3317875"/>
            <a:ext cx="3382963" cy="27146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543" name="Group 7"/>
          <p:cNvGrpSpPr>
            <a:grpSpLocks/>
          </p:cNvGrpSpPr>
          <p:nvPr/>
        </p:nvGrpSpPr>
        <p:grpSpPr bwMode="auto">
          <a:xfrm>
            <a:off x="4708525" y="1708150"/>
            <a:ext cx="835025" cy="390525"/>
            <a:chOff x="3552" y="246"/>
            <a:chExt cx="527" cy="248"/>
          </a:xfrm>
        </p:grpSpPr>
        <p:graphicFrame>
          <p:nvGraphicFramePr>
            <p:cNvPr id="193544" name="Object 8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0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545" name="Object 9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1" name="Clip" r:id="rId5" imgW="676440" imgH="485640" progId="">
                    <p:embed/>
                  </p:oleObj>
                </mc:Choice>
                <mc:Fallback>
                  <p:oleObj name="Clip" r:id="rId5" imgW="676440" imgH="48564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46" name="Line 10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47" name="Group 11"/>
          <p:cNvGrpSpPr>
            <a:grpSpLocks/>
          </p:cNvGrpSpPr>
          <p:nvPr/>
        </p:nvGrpSpPr>
        <p:grpSpPr bwMode="auto">
          <a:xfrm>
            <a:off x="4708525" y="2436813"/>
            <a:ext cx="835025" cy="390525"/>
            <a:chOff x="3552" y="246"/>
            <a:chExt cx="527" cy="248"/>
          </a:xfrm>
        </p:grpSpPr>
        <p:graphicFrame>
          <p:nvGraphicFramePr>
            <p:cNvPr id="193548" name="Object 12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2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6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549" name="Object 13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3" name="Clip" r:id="rId8" imgW="676440" imgH="485640" progId="">
                    <p:embed/>
                  </p:oleObj>
                </mc:Choice>
                <mc:Fallback>
                  <p:oleObj name="Clip" r:id="rId8" imgW="676440" imgH="48564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38"/>
                          <a:ext cx="201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50" name="Line 14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51" name="Group 15"/>
          <p:cNvGrpSpPr>
            <a:grpSpLocks/>
          </p:cNvGrpSpPr>
          <p:nvPr/>
        </p:nvGrpSpPr>
        <p:grpSpPr bwMode="auto">
          <a:xfrm>
            <a:off x="5137150" y="2176463"/>
            <a:ext cx="79375" cy="261937"/>
            <a:chOff x="3842" y="406"/>
            <a:chExt cx="51" cy="167"/>
          </a:xfrm>
        </p:grpSpPr>
        <p:sp>
          <p:nvSpPr>
            <p:cNvPr id="193552" name="Oval 16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3" name="Oval 17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4" name="Oval 18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55" name="Group 19"/>
          <p:cNvGrpSpPr>
            <a:grpSpLocks/>
          </p:cNvGrpSpPr>
          <p:nvPr/>
        </p:nvGrpSpPr>
        <p:grpSpPr bwMode="auto">
          <a:xfrm>
            <a:off x="5670550" y="2792413"/>
            <a:ext cx="238125" cy="482600"/>
            <a:chOff x="4180" y="783"/>
            <a:chExt cx="150" cy="307"/>
          </a:xfrm>
        </p:grpSpPr>
        <p:sp>
          <p:nvSpPr>
            <p:cNvPr id="193556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7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8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9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0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1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2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3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64" name="Group 28"/>
          <p:cNvGrpSpPr>
            <a:grpSpLocks/>
          </p:cNvGrpSpPr>
          <p:nvPr/>
        </p:nvGrpSpPr>
        <p:grpSpPr bwMode="auto">
          <a:xfrm rot="-5400000">
            <a:off x="6022976" y="2897187"/>
            <a:ext cx="100012" cy="265113"/>
            <a:chOff x="3842" y="406"/>
            <a:chExt cx="51" cy="167"/>
          </a:xfrm>
        </p:grpSpPr>
        <p:sp>
          <p:nvSpPr>
            <p:cNvPr id="193565" name="Oval 29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6" name="Oval 30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7" name="Oval 31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568" name="Line 32"/>
          <p:cNvSpPr>
            <a:spLocks noChangeShapeType="1"/>
          </p:cNvSpPr>
          <p:nvPr/>
        </p:nvSpPr>
        <p:spPr bwMode="auto">
          <a:xfrm>
            <a:off x="5826125" y="2679700"/>
            <a:ext cx="56356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69" name="Line 33"/>
          <p:cNvSpPr>
            <a:spLocks noChangeShapeType="1"/>
          </p:cNvSpPr>
          <p:nvPr/>
        </p:nvSpPr>
        <p:spPr bwMode="auto">
          <a:xfrm>
            <a:off x="5829300" y="2674938"/>
            <a:ext cx="3175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70" name="Line 34"/>
          <p:cNvSpPr>
            <a:spLocks noChangeShapeType="1"/>
          </p:cNvSpPr>
          <p:nvPr/>
        </p:nvSpPr>
        <p:spPr bwMode="auto">
          <a:xfrm>
            <a:off x="6392863" y="2673350"/>
            <a:ext cx="1587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71" name="Line 35"/>
          <p:cNvSpPr>
            <a:spLocks noChangeShapeType="1"/>
          </p:cNvSpPr>
          <p:nvPr/>
        </p:nvSpPr>
        <p:spPr bwMode="auto">
          <a:xfrm>
            <a:off x="5484813" y="2019300"/>
            <a:ext cx="328612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 flipV="1">
            <a:off x="5499100" y="2368550"/>
            <a:ext cx="314325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73" name="Line 37"/>
          <p:cNvSpPr>
            <a:spLocks noChangeShapeType="1"/>
          </p:cNvSpPr>
          <p:nvPr/>
        </p:nvSpPr>
        <p:spPr bwMode="auto">
          <a:xfrm flipV="1">
            <a:off x="6099175" y="2473325"/>
            <a:ext cx="1588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574" name="Group 38"/>
          <p:cNvGrpSpPr>
            <a:grpSpLocks/>
          </p:cNvGrpSpPr>
          <p:nvPr/>
        </p:nvGrpSpPr>
        <p:grpSpPr bwMode="auto">
          <a:xfrm>
            <a:off x="6234113" y="2763838"/>
            <a:ext cx="238125" cy="484187"/>
            <a:chOff x="4180" y="783"/>
            <a:chExt cx="150" cy="307"/>
          </a:xfrm>
        </p:grpSpPr>
        <p:sp>
          <p:nvSpPr>
            <p:cNvPr id="193575" name="AutoShape 3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6" name="Rectangle 4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7" name="Rectangle 4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8" name="AutoShape 4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79" name="Line 4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80" name="Line 4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81" name="Rectangle 4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82" name="Rectangle 4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583" name="Group 47"/>
          <p:cNvGrpSpPr>
            <a:grpSpLocks/>
          </p:cNvGrpSpPr>
          <p:nvPr/>
        </p:nvGrpSpPr>
        <p:grpSpPr bwMode="auto">
          <a:xfrm>
            <a:off x="5145088" y="3521075"/>
            <a:ext cx="546100" cy="1133475"/>
            <a:chOff x="3314" y="1248"/>
            <a:chExt cx="344" cy="694"/>
          </a:xfrm>
        </p:grpSpPr>
        <p:graphicFrame>
          <p:nvGraphicFramePr>
            <p:cNvPr id="193584" name="Object 48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4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85" name="Line 49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3586" name="Object 50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65" name="Clip" r:id="rId10" imgW="1305000" imgH="1085760" progId="">
                    <p:embed/>
                  </p:oleObj>
                </mc:Choice>
                <mc:Fallback>
                  <p:oleObj name="Clip" r:id="rId10" imgW="1305000" imgH="1085760" progId="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587" name="Line 51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588" name="Group 52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193589" name="Oval 53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590" name="Oval 54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591" name="Oval 55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3592" name="Line 56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93593" name="Object 57"/>
          <p:cNvGraphicFramePr>
            <a:graphicFrameLocks noChangeAspect="1"/>
          </p:cNvGraphicFramePr>
          <p:nvPr/>
        </p:nvGraphicFramePr>
        <p:xfrm>
          <a:off x="6132513" y="4756150"/>
          <a:ext cx="476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6" name="Clip" r:id="rId11" imgW="1305000" imgH="1085760" progId="">
                  <p:embed/>
                </p:oleObj>
              </mc:Choice>
              <mc:Fallback>
                <p:oleObj name="Clip" r:id="rId11" imgW="1305000" imgH="108576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4756150"/>
                        <a:ext cx="4762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94" name="Object 58"/>
          <p:cNvGraphicFramePr>
            <a:graphicFrameLocks noChangeAspect="1"/>
          </p:cNvGraphicFramePr>
          <p:nvPr/>
        </p:nvGraphicFramePr>
        <p:xfrm>
          <a:off x="5434013" y="4743450"/>
          <a:ext cx="4730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7" name="Clip" r:id="rId12" imgW="1305000" imgH="1085760" progId="">
                  <p:embed/>
                </p:oleObj>
              </mc:Choice>
              <mc:Fallback>
                <p:oleObj name="Clip" r:id="rId12" imgW="1305000" imgH="108576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4743450"/>
                        <a:ext cx="4730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95" name="Oval 59"/>
          <p:cNvSpPr>
            <a:spLocks noChangeArrowheads="1"/>
          </p:cNvSpPr>
          <p:nvPr/>
        </p:nvSpPr>
        <p:spPr bwMode="auto">
          <a:xfrm rot="-5400000">
            <a:off x="5906294" y="4872832"/>
            <a:ext cx="76200" cy="74612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96" name="Oval 60"/>
          <p:cNvSpPr>
            <a:spLocks noChangeArrowheads="1"/>
          </p:cNvSpPr>
          <p:nvPr/>
        </p:nvSpPr>
        <p:spPr bwMode="auto">
          <a:xfrm rot="-5400000">
            <a:off x="6002338" y="4870450"/>
            <a:ext cx="77787" cy="7461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97" name="Oval 61"/>
          <p:cNvSpPr>
            <a:spLocks noChangeArrowheads="1"/>
          </p:cNvSpPr>
          <p:nvPr/>
        </p:nvSpPr>
        <p:spPr bwMode="auto">
          <a:xfrm rot="-5400000">
            <a:off x="6090444" y="4876007"/>
            <a:ext cx="76200" cy="74612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98" name="Line 62"/>
          <p:cNvSpPr>
            <a:spLocks noChangeShapeType="1"/>
          </p:cNvSpPr>
          <p:nvPr/>
        </p:nvSpPr>
        <p:spPr bwMode="auto">
          <a:xfrm rot="-5400000">
            <a:off x="6386513" y="4725988"/>
            <a:ext cx="730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99" name="Line 63"/>
          <p:cNvSpPr>
            <a:spLocks noChangeShapeType="1"/>
          </p:cNvSpPr>
          <p:nvPr/>
        </p:nvSpPr>
        <p:spPr bwMode="auto">
          <a:xfrm rot="5400000" flipH="1">
            <a:off x="5672931" y="4715669"/>
            <a:ext cx="777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00" name="Line 64"/>
          <p:cNvSpPr>
            <a:spLocks noChangeShapeType="1"/>
          </p:cNvSpPr>
          <p:nvPr/>
        </p:nvSpPr>
        <p:spPr bwMode="auto">
          <a:xfrm rot="16200000" flipV="1">
            <a:off x="6071394" y="4328319"/>
            <a:ext cx="0" cy="712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01" name="Line 65"/>
          <p:cNvSpPr>
            <a:spLocks noChangeShapeType="1"/>
          </p:cNvSpPr>
          <p:nvPr/>
        </p:nvSpPr>
        <p:spPr bwMode="auto">
          <a:xfrm flipV="1">
            <a:off x="5691188" y="4225925"/>
            <a:ext cx="106362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02" name="Line 66"/>
          <p:cNvSpPr>
            <a:spLocks noChangeShapeType="1"/>
          </p:cNvSpPr>
          <p:nvPr/>
        </p:nvSpPr>
        <p:spPr bwMode="auto">
          <a:xfrm>
            <a:off x="6375400" y="4283075"/>
            <a:ext cx="344488" cy="471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03" name="Line 67"/>
          <p:cNvSpPr>
            <a:spLocks noChangeShapeType="1"/>
          </p:cNvSpPr>
          <p:nvPr/>
        </p:nvSpPr>
        <p:spPr bwMode="auto">
          <a:xfrm flipH="1">
            <a:off x="7280275" y="4278313"/>
            <a:ext cx="317500" cy="481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3604" name="Object 68"/>
          <p:cNvGraphicFramePr>
            <a:graphicFrameLocks noChangeAspect="1"/>
          </p:cNvGraphicFramePr>
          <p:nvPr/>
        </p:nvGraphicFramePr>
        <p:xfrm>
          <a:off x="7481888" y="3732213"/>
          <a:ext cx="23177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8" name="Clip" r:id="rId13" imgW="981000" imgH="1209600" progId="">
                  <p:embed/>
                </p:oleObj>
              </mc:Choice>
              <mc:Fallback>
                <p:oleObj name="Clip" r:id="rId13" imgW="981000" imgH="12096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888" y="3732213"/>
                        <a:ext cx="231775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605" name="Object 69"/>
          <p:cNvGraphicFramePr>
            <a:graphicFrameLocks noChangeAspect="1"/>
          </p:cNvGraphicFramePr>
          <p:nvPr/>
        </p:nvGraphicFramePr>
        <p:xfrm>
          <a:off x="5961063" y="3830638"/>
          <a:ext cx="23177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9" name="Clip" r:id="rId15" imgW="981000" imgH="1209600" progId="">
                  <p:embed/>
                </p:oleObj>
              </mc:Choice>
              <mc:Fallback>
                <p:oleObj name="Clip" r:id="rId15" imgW="981000" imgH="12096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830638"/>
                        <a:ext cx="231775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606" name="Freeform 70"/>
          <p:cNvSpPr>
            <a:spLocks/>
          </p:cNvSpPr>
          <p:nvPr/>
        </p:nvSpPr>
        <p:spPr bwMode="auto">
          <a:xfrm>
            <a:off x="6053138" y="3554413"/>
            <a:ext cx="1539875" cy="373062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432" y="9"/>
              </a:cxn>
              <a:cxn ang="0">
                <a:pos x="972" y="171"/>
              </a:cxn>
            </a:cxnLst>
            <a:rect l="0" t="0" r="r" b="b"/>
            <a:pathLst>
              <a:path w="972" h="228">
                <a:moveTo>
                  <a:pt x="0" y="228"/>
                </a:moveTo>
                <a:cubicBezTo>
                  <a:pt x="135" y="123"/>
                  <a:pt x="270" y="18"/>
                  <a:pt x="432" y="9"/>
                </a:cubicBezTo>
                <a:cubicBezTo>
                  <a:pt x="594" y="0"/>
                  <a:pt x="783" y="85"/>
                  <a:pt x="972" y="17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607" name="Group 71"/>
          <p:cNvGrpSpPr>
            <a:grpSpLocks/>
          </p:cNvGrpSpPr>
          <p:nvPr/>
        </p:nvGrpSpPr>
        <p:grpSpPr bwMode="auto">
          <a:xfrm>
            <a:off x="6356350" y="5294313"/>
            <a:ext cx="463550" cy="522287"/>
            <a:chOff x="2870" y="1518"/>
            <a:chExt cx="292" cy="320"/>
          </a:xfrm>
        </p:grpSpPr>
        <p:graphicFrame>
          <p:nvGraphicFramePr>
            <p:cNvPr id="193608" name="Object 7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70" name="Clip" r:id="rId16" imgW="819000" imgH="847800" progId="">
                    <p:embed/>
                  </p:oleObj>
                </mc:Choice>
                <mc:Fallback>
                  <p:oleObj name="Clip" r:id="rId16" imgW="819000" imgH="847800" progId="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609" name="Object 7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71" name="Clip" r:id="rId18" imgW="1266840" imgH="1200240" progId="">
                    <p:embed/>
                  </p:oleObj>
                </mc:Choice>
                <mc:Fallback>
                  <p:oleObj name="Clip" r:id="rId18" imgW="1266840" imgH="1200240" progId="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610" name="Group 74"/>
          <p:cNvGrpSpPr>
            <a:grpSpLocks/>
          </p:cNvGrpSpPr>
          <p:nvPr/>
        </p:nvGrpSpPr>
        <p:grpSpPr bwMode="auto">
          <a:xfrm>
            <a:off x="7242175" y="5334000"/>
            <a:ext cx="461963" cy="522288"/>
            <a:chOff x="2870" y="1518"/>
            <a:chExt cx="292" cy="320"/>
          </a:xfrm>
        </p:grpSpPr>
        <p:graphicFrame>
          <p:nvGraphicFramePr>
            <p:cNvPr id="193611" name="Object 7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72" name="Clip" r:id="rId20" imgW="819000" imgH="847800" progId="">
                    <p:embed/>
                  </p:oleObj>
                </mc:Choice>
                <mc:Fallback>
                  <p:oleObj name="Clip" r:id="rId20" imgW="819000" imgH="847800" progId="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612" name="Object 7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73" name="Clip" r:id="rId21" imgW="1266840" imgH="1200240" progId="">
                    <p:embed/>
                  </p:oleObj>
                </mc:Choice>
                <mc:Fallback>
                  <p:oleObj name="Clip" r:id="rId21" imgW="1266840" imgH="1200240" progId="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3613" name="Group 77"/>
          <p:cNvGrpSpPr>
            <a:grpSpLocks/>
          </p:cNvGrpSpPr>
          <p:nvPr/>
        </p:nvGrpSpPr>
        <p:grpSpPr bwMode="auto">
          <a:xfrm>
            <a:off x="6770688" y="4986338"/>
            <a:ext cx="431800" cy="460375"/>
            <a:chOff x="4733" y="2082"/>
            <a:chExt cx="272" cy="282"/>
          </a:xfrm>
        </p:grpSpPr>
        <p:graphicFrame>
          <p:nvGraphicFramePr>
            <p:cNvPr id="193614" name="Object 78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674" name="Clip" r:id="rId22" imgW="819000" imgH="847800" progId="">
                    <p:embed/>
                  </p:oleObj>
                </mc:Choice>
                <mc:Fallback>
                  <p:oleObj name="Clip" r:id="rId22" imgW="819000" imgH="847800" progId="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2082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3615" name="Rectangle 79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616" name="Line 80"/>
          <p:cNvSpPr>
            <a:spLocks noChangeShapeType="1"/>
          </p:cNvSpPr>
          <p:nvPr/>
        </p:nvSpPr>
        <p:spPr bwMode="auto">
          <a:xfrm>
            <a:off x="7118350" y="4867275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617" name="Group 81"/>
          <p:cNvGrpSpPr>
            <a:grpSpLocks/>
          </p:cNvGrpSpPr>
          <p:nvPr/>
        </p:nvGrpSpPr>
        <p:grpSpPr bwMode="auto">
          <a:xfrm>
            <a:off x="7939088" y="4162425"/>
            <a:ext cx="236537" cy="501650"/>
            <a:chOff x="4180" y="783"/>
            <a:chExt cx="150" cy="307"/>
          </a:xfrm>
        </p:grpSpPr>
        <p:sp>
          <p:nvSpPr>
            <p:cNvPr id="193618" name="AutoShape 8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19" name="Rectangle 8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0" name="Rectangle 8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1" name="AutoShape 8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2" name="Line 8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3" name="Line 8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4" name="Rectangle 8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5" name="Rectangle 8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3626" name="Group 90"/>
          <p:cNvGrpSpPr>
            <a:grpSpLocks/>
          </p:cNvGrpSpPr>
          <p:nvPr/>
        </p:nvGrpSpPr>
        <p:grpSpPr bwMode="auto">
          <a:xfrm>
            <a:off x="7924800" y="4706938"/>
            <a:ext cx="236538" cy="500062"/>
            <a:chOff x="4180" y="783"/>
            <a:chExt cx="150" cy="307"/>
          </a:xfrm>
        </p:grpSpPr>
        <p:sp>
          <p:nvSpPr>
            <p:cNvPr id="193627" name="AutoShape 9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8" name="Rectangle 9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29" name="Rectangle 9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30" name="AutoShape 9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31" name="Line 9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32" name="Line 9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33" name="Rectangle 9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34" name="Rectangle 9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635" name="Line 99"/>
          <p:cNvSpPr>
            <a:spLocks noChangeShapeType="1"/>
          </p:cNvSpPr>
          <p:nvPr/>
        </p:nvSpPr>
        <p:spPr bwMode="auto">
          <a:xfrm rot="5400000" flipH="1">
            <a:off x="7473157" y="4620419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36" name="Line 100"/>
          <p:cNvSpPr>
            <a:spLocks noChangeShapeType="1"/>
          </p:cNvSpPr>
          <p:nvPr/>
        </p:nvSpPr>
        <p:spPr bwMode="auto">
          <a:xfrm rot="-5400000">
            <a:off x="7900988" y="4932362"/>
            <a:ext cx="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37" name="Line 101"/>
          <p:cNvSpPr>
            <a:spLocks noChangeShapeType="1"/>
          </p:cNvSpPr>
          <p:nvPr/>
        </p:nvSpPr>
        <p:spPr bwMode="auto">
          <a:xfrm rot="-5400000">
            <a:off x="7889875" y="4357688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38" name="Line 102"/>
          <p:cNvSpPr>
            <a:spLocks noChangeShapeType="1"/>
          </p:cNvSpPr>
          <p:nvPr/>
        </p:nvSpPr>
        <p:spPr bwMode="auto">
          <a:xfrm flipV="1">
            <a:off x="6388100" y="2081213"/>
            <a:ext cx="52070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39" name="Line 103"/>
          <p:cNvSpPr>
            <a:spLocks noChangeShapeType="1"/>
          </p:cNvSpPr>
          <p:nvPr/>
        </p:nvSpPr>
        <p:spPr bwMode="auto">
          <a:xfrm>
            <a:off x="7451725" y="2062163"/>
            <a:ext cx="55245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0" name="Line 104"/>
          <p:cNvSpPr>
            <a:spLocks noChangeShapeType="1"/>
          </p:cNvSpPr>
          <p:nvPr/>
        </p:nvSpPr>
        <p:spPr bwMode="auto">
          <a:xfrm flipH="1">
            <a:off x="8042275" y="2473325"/>
            <a:ext cx="273050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1" name="Line 105"/>
          <p:cNvSpPr>
            <a:spLocks noChangeShapeType="1"/>
          </p:cNvSpPr>
          <p:nvPr/>
        </p:nvSpPr>
        <p:spPr bwMode="auto">
          <a:xfrm>
            <a:off x="7165975" y="2198688"/>
            <a:ext cx="0" cy="528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2" name="Line 106"/>
          <p:cNvSpPr>
            <a:spLocks noChangeShapeType="1"/>
          </p:cNvSpPr>
          <p:nvPr/>
        </p:nvSpPr>
        <p:spPr bwMode="auto">
          <a:xfrm>
            <a:off x="7194550" y="2990850"/>
            <a:ext cx="608013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3" name="Line 107"/>
          <p:cNvSpPr>
            <a:spLocks noChangeShapeType="1"/>
          </p:cNvSpPr>
          <p:nvPr/>
        </p:nvSpPr>
        <p:spPr bwMode="auto">
          <a:xfrm flipH="1">
            <a:off x="7718425" y="3560763"/>
            <a:ext cx="303213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4" name="Line 108"/>
          <p:cNvSpPr>
            <a:spLocks noChangeShapeType="1"/>
          </p:cNvSpPr>
          <p:nvPr/>
        </p:nvSpPr>
        <p:spPr bwMode="auto">
          <a:xfrm flipH="1">
            <a:off x="7459663" y="2433638"/>
            <a:ext cx="638175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5" name="Line 109"/>
          <p:cNvSpPr>
            <a:spLocks noChangeShapeType="1"/>
          </p:cNvSpPr>
          <p:nvPr/>
        </p:nvSpPr>
        <p:spPr bwMode="auto">
          <a:xfrm flipH="1">
            <a:off x="7470775" y="1749425"/>
            <a:ext cx="398463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646" name="Line 110"/>
          <p:cNvSpPr>
            <a:spLocks noChangeShapeType="1"/>
          </p:cNvSpPr>
          <p:nvPr/>
        </p:nvSpPr>
        <p:spPr bwMode="auto">
          <a:xfrm flipH="1">
            <a:off x="8286750" y="1963738"/>
            <a:ext cx="23018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3647" name="Group 111"/>
          <p:cNvGrpSpPr>
            <a:grpSpLocks/>
          </p:cNvGrpSpPr>
          <p:nvPr/>
        </p:nvGrpSpPr>
        <p:grpSpPr bwMode="auto">
          <a:xfrm>
            <a:off x="5797550" y="2198688"/>
            <a:ext cx="569913" cy="285750"/>
            <a:chOff x="3600" y="219"/>
            <a:chExt cx="360" cy="175"/>
          </a:xfrm>
        </p:grpSpPr>
        <p:sp>
          <p:nvSpPr>
            <p:cNvPr id="193648" name="Oval 1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49" name="Line 1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50" name="Line 1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51" name="Rectangle 1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52" name="Oval 1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653" name="Group 1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654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55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56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657" name="Group 1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658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59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60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661" name="Group 125"/>
          <p:cNvGrpSpPr>
            <a:grpSpLocks/>
          </p:cNvGrpSpPr>
          <p:nvPr/>
        </p:nvGrpSpPr>
        <p:grpSpPr bwMode="auto">
          <a:xfrm>
            <a:off x="6880225" y="1919288"/>
            <a:ext cx="571500" cy="285750"/>
            <a:chOff x="3600" y="219"/>
            <a:chExt cx="360" cy="175"/>
          </a:xfrm>
        </p:grpSpPr>
        <p:sp>
          <p:nvSpPr>
            <p:cNvPr id="193662" name="Oval 1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63" name="Line 1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64" name="Line 1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65" name="Rectangle 1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66" name="Oval 1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667" name="Group 1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668" name="Line 1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69" name="Line 1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70" name="Line 1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671" name="Group 1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672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73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74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675" name="Group 139"/>
          <p:cNvGrpSpPr>
            <a:grpSpLocks/>
          </p:cNvGrpSpPr>
          <p:nvPr/>
        </p:nvGrpSpPr>
        <p:grpSpPr bwMode="auto">
          <a:xfrm>
            <a:off x="6900863" y="2724150"/>
            <a:ext cx="569912" cy="285750"/>
            <a:chOff x="3600" y="219"/>
            <a:chExt cx="360" cy="175"/>
          </a:xfrm>
        </p:grpSpPr>
        <p:sp>
          <p:nvSpPr>
            <p:cNvPr id="193676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77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78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79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80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68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682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83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84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685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686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87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88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689" name="Group 153"/>
          <p:cNvGrpSpPr>
            <a:grpSpLocks/>
          </p:cNvGrpSpPr>
          <p:nvPr/>
        </p:nvGrpSpPr>
        <p:grpSpPr bwMode="auto">
          <a:xfrm>
            <a:off x="8004175" y="2174875"/>
            <a:ext cx="568325" cy="284163"/>
            <a:chOff x="3600" y="219"/>
            <a:chExt cx="360" cy="175"/>
          </a:xfrm>
        </p:grpSpPr>
        <p:sp>
          <p:nvSpPr>
            <p:cNvPr id="193690" name="Oval 1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91" name="Line 1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92" name="Line 1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93" name="Rectangle 1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694" name="Oval 1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695" name="Group 1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696" name="Line 1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97" name="Line 1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698" name="Line 1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699" name="Group 1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700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01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02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703" name="Group 167"/>
          <p:cNvGrpSpPr>
            <a:grpSpLocks/>
          </p:cNvGrpSpPr>
          <p:nvPr/>
        </p:nvGrpSpPr>
        <p:grpSpPr bwMode="auto">
          <a:xfrm>
            <a:off x="7783513" y="3271838"/>
            <a:ext cx="569912" cy="284162"/>
            <a:chOff x="3600" y="219"/>
            <a:chExt cx="360" cy="175"/>
          </a:xfrm>
        </p:grpSpPr>
        <p:sp>
          <p:nvSpPr>
            <p:cNvPr id="193704" name="Oval 1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05" name="Line 1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06" name="Line 1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07" name="Rectangle 1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08" name="Oval 1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709" name="Group 1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710" name="Line 1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11" name="Line 1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12" name="Line 1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713" name="Group 1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714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15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16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717" name="Group 181"/>
          <p:cNvGrpSpPr>
            <a:grpSpLocks/>
          </p:cNvGrpSpPr>
          <p:nvPr/>
        </p:nvGrpSpPr>
        <p:grpSpPr bwMode="auto">
          <a:xfrm>
            <a:off x="7404100" y="3986213"/>
            <a:ext cx="569913" cy="287337"/>
            <a:chOff x="3600" y="219"/>
            <a:chExt cx="360" cy="175"/>
          </a:xfrm>
        </p:grpSpPr>
        <p:sp>
          <p:nvSpPr>
            <p:cNvPr id="193718" name="Oval 1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19" name="Line 1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20" name="Line 1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21" name="Rectangle 1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22" name="Oval 1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723" name="Group 1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724" name="Line 1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25" name="Line 1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26" name="Line 1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727" name="Group 1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728" name="Line 1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29" name="Line 1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30" name="Line 1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731" name="Group 195"/>
          <p:cNvGrpSpPr>
            <a:grpSpLocks/>
          </p:cNvGrpSpPr>
          <p:nvPr/>
        </p:nvGrpSpPr>
        <p:grpSpPr bwMode="auto">
          <a:xfrm>
            <a:off x="6710363" y="4584700"/>
            <a:ext cx="569912" cy="284163"/>
            <a:chOff x="3600" y="219"/>
            <a:chExt cx="360" cy="175"/>
          </a:xfrm>
        </p:grpSpPr>
        <p:sp>
          <p:nvSpPr>
            <p:cNvPr id="193732" name="Oval 1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33" name="Line 1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34" name="Line 1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35" name="Rectangle 1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36" name="Oval 2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737" name="Group 2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738" name="Line 2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39" name="Line 2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40" name="Line 2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741" name="Group 2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742" name="Line 2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43" name="Line 2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44" name="Line 2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3745" name="Group 209"/>
          <p:cNvGrpSpPr>
            <a:grpSpLocks/>
          </p:cNvGrpSpPr>
          <p:nvPr/>
        </p:nvGrpSpPr>
        <p:grpSpPr bwMode="auto">
          <a:xfrm>
            <a:off x="5797550" y="4124325"/>
            <a:ext cx="569913" cy="284163"/>
            <a:chOff x="3600" y="219"/>
            <a:chExt cx="360" cy="175"/>
          </a:xfrm>
        </p:grpSpPr>
        <p:sp>
          <p:nvSpPr>
            <p:cNvPr id="193746" name="Oval 21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47" name="Line 21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48" name="Line 21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49" name="Rectangle 21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750" name="Oval 21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3751" name="Group 21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3752" name="Line 2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53" name="Line 2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54" name="Line 2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755" name="Group 21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3756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57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758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3759" name="Freeform 223"/>
          <p:cNvSpPr>
            <a:spLocks/>
          </p:cNvSpPr>
          <p:nvPr/>
        </p:nvSpPr>
        <p:spPr bwMode="auto">
          <a:xfrm>
            <a:off x="5124450" y="1933575"/>
            <a:ext cx="3038475" cy="3114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8" y="12"/>
              </a:cxn>
              <a:cxn ang="0">
                <a:pos x="426" y="198"/>
              </a:cxn>
              <a:cxn ang="0">
                <a:pos x="768" y="204"/>
              </a:cxn>
              <a:cxn ang="0">
                <a:pos x="1086" y="48"/>
              </a:cxn>
              <a:cxn ang="0">
                <a:pos x="1326" y="48"/>
              </a:cxn>
              <a:cxn ang="0">
                <a:pos x="1326" y="588"/>
              </a:cxn>
              <a:cxn ang="0">
                <a:pos x="1890" y="990"/>
              </a:cxn>
              <a:cxn ang="0">
                <a:pos x="1662" y="1320"/>
              </a:cxn>
              <a:cxn ang="0">
                <a:pos x="1662" y="1944"/>
              </a:cxn>
              <a:cxn ang="0">
                <a:pos x="1914" y="1962"/>
              </a:cxn>
            </a:cxnLst>
            <a:rect l="0" t="0" r="r" b="b"/>
            <a:pathLst>
              <a:path w="1914" h="1962">
                <a:moveTo>
                  <a:pt x="0" y="0"/>
                </a:moveTo>
                <a:lnTo>
                  <a:pt x="258" y="12"/>
                </a:lnTo>
                <a:lnTo>
                  <a:pt x="426" y="198"/>
                </a:lnTo>
                <a:lnTo>
                  <a:pt x="768" y="204"/>
                </a:lnTo>
                <a:lnTo>
                  <a:pt x="1086" y="48"/>
                </a:lnTo>
                <a:lnTo>
                  <a:pt x="1326" y="48"/>
                </a:lnTo>
                <a:lnTo>
                  <a:pt x="1326" y="588"/>
                </a:lnTo>
                <a:lnTo>
                  <a:pt x="1890" y="990"/>
                </a:lnTo>
                <a:lnTo>
                  <a:pt x="1662" y="1320"/>
                </a:lnTo>
                <a:lnTo>
                  <a:pt x="1662" y="1944"/>
                </a:lnTo>
                <a:lnTo>
                  <a:pt x="1914" y="1962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760" name="Freeform 224"/>
          <p:cNvSpPr>
            <a:spLocks/>
          </p:cNvSpPr>
          <p:nvPr/>
        </p:nvSpPr>
        <p:spPr bwMode="auto">
          <a:xfrm>
            <a:off x="5991225" y="2152650"/>
            <a:ext cx="1924050" cy="2990850"/>
          </a:xfrm>
          <a:custGeom>
            <a:avLst/>
            <a:gdLst/>
            <a:ahLst/>
            <a:cxnLst>
              <a:cxn ang="0">
                <a:pos x="0" y="702"/>
              </a:cxn>
              <a:cxn ang="0">
                <a:pos x="0" y="228"/>
              </a:cxn>
              <a:cxn ang="0">
                <a:pos x="156" y="228"/>
              </a:cxn>
              <a:cxn ang="0">
                <a:pos x="612" y="0"/>
              </a:cxn>
              <a:cxn ang="0">
                <a:pos x="714" y="0"/>
              </a:cxn>
              <a:cxn ang="0">
                <a:pos x="714" y="558"/>
              </a:cxn>
              <a:cxn ang="0">
                <a:pos x="1212" y="912"/>
              </a:cxn>
              <a:cxn ang="0">
                <a:pos x="720" y="1668"/>
              </a:cxn>
              <a:cxn ang="0">
                <a:pos x="720" y="1884"/>
              </a:cxn>
            </a:cxnLst>
            <a:rect l="0" t="0" r="r" b="b"/>
            <a:pathLst>
              <a:path w="1212" h="1884">
                <a:moveTo>
                  <a:pt x="0" y="702"/>
                </a:moveTo>
                <a:lnTo>
                  <a:pt x="0" y="228"/>
                </a:lnTo>
                <a:lnTo>
                  <a:pt x="156" y="228"/>
                </a:lnTo>
                <a:lnTo>
                  <a:pt x="612" y="0"/>
                </a:lnTo>
                <a:lnTo>
                  <a:pt x="714" y="0"/>
                </a:lnTo>
                <a:lnTo>
                  <a:pt x="714" y="558"/>
                </a:lnTo>
                <a:lnTo>
                  <a:pt x="1212" y="912"/>
                </a:lnTo>
                <a:lnTo>
                  <a:pt x="720" y="1668"/>
                </a:lnTo>
                <a:lnTo>
                  <a:pt x="720" y="1884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761" name="Line 225"/>
          <p:cNvSpPr>
            <a:spLocks noChangeShapeType="1"/>
          </p:cNvSpPr>
          <p:nvPr/>
        </p:nvSpPr>
        <p:spPr bwMode="auto">
          <a:xfrm>
            <a:off x="6080125" y="4416425"/>
            <a:ext cx="1588" cy="252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2C8857A4-F90B-4183-9826-4AE86ADDBAE1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r>
              <a:rPr lang="en-US" sz="3200"/>
              <a:t>The “nuts and bolts” view of the Internet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5463" y="1262063"/>
            <a:ext cx="4392612" cy="5045075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2400" dirty="0" smtClean="0"/>
              <a:t>Network Edge</a:t>
            </a:r>
          </a:p>
          <a:p>
            <a:r>
              <a:rPr lang="en-US" sz="2400" dirty="0" smtClean="0"/>
              <a:t>millions </a:t>
            </a:r>
            <a:r>
              <a:rPr lang="en-US" sz="2400" dirty="0"/>
              <a:t>of connected computing devices: </a:t>
            </a:r>
            <a:r>
              <a:rPr lang="en-US" sz="2400" i="1" dirty="0">
                <a:solidFill>
                  <a:srgbClr val="FF0000"/>
                </a:solidFill>
              </a:rPr>
              <a:t>hosts, end-systems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PCs workstations, servers</a:t>
            </a:r>
          </a:p>
          <a:p>
            <a:pPr lvl="1"/>
            <a:r>
              <a:rPr lang="en-US" sz="2000" dirty="0"/>
              <a:t>PDAs phones, toasters</a:t>
            </a:r>
          </a:p>
          <a:p>
            <a:pPr lvl="1">
              <a:buFont typeface="ZapfDingbats" pitchFamily="82" charset="2"/>
              <a:buNone/>
            </a:pPr>
            <a:r>
              <a:rPr lang="en-US" dirty="0"/>
              <a:t>running </a:t>
            </a:r>
            <a:r>
              <a:rPr lang="en-US" i="1" dirty="0">
                <a:solidFill>
                  <a:srgbClr val="FF0000"/>
                </a:solidFill>
              </a:rPr>
              <a:t>network apps</a:t>
            </a:r>
            <a:endParaRPr lang="en-US" dirty="0"/>
          </a:p>
          <a:p>
            <a:r>
              <a:rPr lang="en-US" sz="2400" i="1" dirty="0">
                <a:solidFill>
                  <a:srgbClr val="FF0000"/>
                </a:solidFill>
              </a:rPr>
              <a:t>communication links</a:t>
            </a:r>
            <a:endParaRPr lang="en-US" sz="2400" dirty="0"/>
          </a:p>
          <a:p>
            <a:pPr lvl="1"/>
            <a:r>
              <a:rPr lang="en-US" sz="2000" dirty="0"/>
              <a:t>fiber, copper, radio, satellite</a:t>
            </a:r>
          </a:p>
          <a:p>
            <a:pPr lvl="1"/>
            <a:r>
              <a:rPr lang="en-US" sz="2000" dirty="0"/>
              <a:t>Links have different </a:t>
            </a:r>
            <a:r>
              <a:rPr lang="en-US" sz="2000" b="1" i="1" dirty="0">
                <a:solidFill>
                  <a:srgbClr val="FF0000"/>
                </a:solidFill>
              </a:rPr>
              <a:t>bandwidth</a:t>
            </a:r>
            <a:endParaRPr lang="en-US" sz="2000" dirty="0"/>
          </a:p>
          <a:p>
            <a:r>
              <a:rPr lang="en-US" sz="2400" i="1" dirty="0">
                <a:solidFill>
                  <a:srgbClr val="FF0000"/>
                </a:solidFill>
              </a:rPr>
              <a:t>routers:</a:t>
            </a:r>
            <a:r>
              <a:rPr lang="en-US" sz="2400" dirty="0"/>
              <a:t> forward packets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Packet</a:t>
            </a:r>
            <a:r>
              <a:rPr lang="en-US" sz="2400" dirty="0"/>
              <a:t>: a piece of </a:t>
            </a:r>
            <a:r>
              <a:rPr lang="en-US" sz="2400" dirty="0" err="1"/>
              <a:t>messg</a:t>
            </a:r>
            <a:r>
              <a:rPr lang="en-US" sz="2400" dirty="0"/>
              <a:t>.</a:t>
            </a:r>
          </a:p>
        </p:txBody>
      </p:sp>
      <p:grpSp>
        <p:nvGrpSpPr>
          <p:cNvPr id="4356" name="Group 260"/>
          <p:cNvGrpSpPr>
            <a:grpSpLocks/>
          </p:cNvGrpSpPr>
          <p:nvPr/>
        </p:nvGrpSpPr>
        <p:grpSpPr bwMode="auto">
          <a:xfrm>
            <a:off x="4918075" y="1243013"/>
            <a:ext cx="3678238" cy="4957762"/>
            <a:chOff x="2918" y="219"/>
            <a:chExt cx="2641" cy="3714"/>
          </a:xfrm>
        </p:grpSpPr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4267" y="1271"/>
              <a:ext cx="1292" cy="1255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2918" y="1164"/>
              <a:ext cx="1340" cy="119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3183" y="2252"/>
              <a:ext cx="2135" cy="1662"/>
            </a:xfrm>
            <a:custGeom>
              <a:avLst/>
              <a:gdLst/>
              <a:ahLst/>
              <a:cxnLst>
                <a:cxn ang="0">
                  <a:pos x="27" y="652"/>
                </a:cxn>
                <a:cxn ang="0">
                  <a:pos x="105" y="76"/>
                </a:cxn>
                <a:cxn ang="0">
                  <a:pos x="657" y="196"/>
                </a:cxn>
                <a:cxn ang="0">
                  <a:pos x="1209" y="100"/>
                </a:cxn>
                <a:cxn ang="0">
                  <a:pos x="2001" y="406"/>
                </a:cxn>
                <a:cxn ang="0">
                  <a:pos x="2013" y="1144"/>
                </a:cxn>
                <a:cxn ang="0">
                  <a:pos x="1581" y="1600"/>
                </a:cxn>
                <a:cxn ang="0">
                  <a:pos x="813" y="1516"/>
                </a:cxn>
                <a:cxn ang="0">
                  <a:pos x="501" y="1270"/>
                </a:cxn>
                <a:cxn ang="0">
                  <a:pos x="183" y="1066"/>
                </a:cxn>
                <a:cxn ang="0">
                  <a:pos x="27" y="652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3002" y="1266"/>
              <a:ext cx="527" cy="239"/>
              <a:chOff x="3552" y="246"/>
              <a:chExt cx="527" cy="248"/>
            </a:xfrm>
          </p:grpSpPr>
          <p:graphicFrame>
            <p:nvGraphicFramePr>
              <p:cNvPr id="4107" name="Object 11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4" name="Clip" r:id="rId4" imgW="1305000" imgH="1085760" progId="">
                      <p:embed/>
                    </p:oleObj>
                  </mc:Choice>
                  <mc:Fallback>
                    <p:oleObj name="Clip" r:id="rId4" imgW="1305000" imgH="1085760" progId="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8" name="Object 12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5" name="Clip" r:id="rId6" imgW="676440" imgH="485640" progId="">
                      <p:embed/>
                    </p:oleObj>
                  </mc:Choice>
                  <mc:Fallback>
                    <p:oleObj name="Clip" r:id="rId6" imgW="676440" imgH="485640" progId="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0" name="Group 14"/>
            <p:cNvGrpSpPr>
              <a:grpSpLocks/>
            </p:cNvGrpSpPr>
            <p:nvPr/>
          </p:nvGrpSpPr>
          <p:grpSpPr bwMode="auto">
            <a:xfrm>
              <a:off x="3002" y="1712"/>
              <a:ext cx="527" cy="239"/>
              <a:chOff x="3552" y="246"/>
              <a:chExt cx="527" cy="248"/>
            </a:xfrm>
          </p:grpSpPr>
          <p:graphicFrame>
            <p:nvGraphicFramePr>
              <p:cNvPr id="4111" name="Object 15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6" name="Clip" r:id="rId8" imgW="1305000" imgH="1085760" progId="">
                      <p:embed/>
                    </p:oleObj>
                  </mc:Choice>
                  <mc:Fallback>
                    <p:oleObj name="Clip" r:id="rId8" imgW="1305000" imgH="1085760" progId="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2" name="Object 16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7" name="Clip" r:id="rId9" imgW="676440" imgH="485640" progId="">
                      <p:embed/>
                    </p:oleObj>
                  </mc:Choice>
                  <mc:Fallback>
                    <p:oleObj name="Clip" r:id="rId9" imgW="676440" imgH="485640" progId="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4" name="Group 18"/>
            <p:cNvGrpSpPr>
              <a:grpSpLocks/>
            </p:cNvGrpSpPr>
            <p:nvPr/>
          </p:nvGrpSpPr>
          <p:grpSpPr bwMode="auto">
            <a:xfrm>
              <a:off x="3272" y="1552"/>
              <a:ext cx="51" cy="161"/>
              <a:chOff x="3842" y="406"/>
              <a:chExt cx="51" cy="167"/>
            </a:xfrm>
          </p:grpSpPr>
          <p:sp>
            <p:nvSpPr>
              <p:cNvPr id="4115" name="Oval 19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18" name="Group 22"/>
            <p:cNvGrpSpPr>
              <a:grpSpLocks/>
            </p:cNvGrpSpPr>
            <p:nvPr/>
          </p:nvGrpSpPr>
          <p:grpSpPr bwMode="auto">
            <a:xfrm>
              <a:off x="3610" y="1929"/>
              <a:ext cx="150" cy="296"/>
              <a:chOff x="4180" y="783"/>
              <a:chExt cx="150" cy="307"/>
            </a:xfrm>
          </p:grpSpPr>
          <p:sp>
            <p:nvSpPr>
              <p:cNvPr id="4119" name="AutoShape 2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AutoShape 2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 rot="-5400000">
              <a:off x="3833" y="1991"/>
              <a:ext cx="61" cy="167"/>
              <a:chOff x="3842" y="406"/>
              <a:chExt cx="51" cy="167"/>
            </a:xfrm>
          </p:grpSpPr>
          <p:sp>
            <p:nvSpPr>
              <p:cNvPr id="4128" name="Oval 3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Oval 3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Oval 3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3708" y="1860"/>
              <a:ext cx="3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3710" y="1858"/>
              <a:ext cx="1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4066" y="1856"/>
              <a:ext cx="1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3492" y="1456"/>
              <a:ext cx="208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 flipV="1">
              <a:off x="3502" y="1670"/>
              <a:ext cx="198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 flipV="1">
              <a:off x="3880" y="1734"/>
              <a:ext cx="1" cy="1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37" name="Group 41"/>
            <p:cNvGrpSpPr>
              <a:grpSpLocks/>
            </p:cNvGrpSpPr>
            <p:nvPr/>
          </p:nvGrpSpPr>
          <p:grpSpPr bwMode="auto">
            <a:xfrm>
              <a:off x="3966" y="1913"/>
              <a:ext cx="150" cy="296"/>
              <a:chOff x="4180" y="783"/>
              <a:chExt cx="150" cy="307"/>
            </a:xfrm>
          </p:grpSpPr>
          <p:sp>
            <p:nvSpPr>
              <p:cNvPr id="4138" name="AutoShape 4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AutoShape 4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46" name="Group 50"/>
            <p:cNvGrpSpPr>
              <a:grpSpLocks/>
            </p:cNvGrpSpPr>
            <p:nvPr/>
          </p:nvGrpSpPr>
          <p:grpSpPr bwMode="auto">
            <a:xfrm>
              <a:off x="3278" y="2376"/>
              <a:ext cx="344" cy="694"/>
              <a:chOff x="3314" y="1248"/>
              <a:chExt cx="344" cy="694"/>
            </a:xfrm>
          </p:grpSpPr>
          <p:graphicFrame>
            <p:nvGraphicFramePr>
              <p:cNvPr id="4147" name="Object 51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8" name="Clip" r:id="rId10" imgW="1305000" imgH="1085760" progId="">
                      <p:embed/>
                    </p:oleObj>
                  </mc:Choice>
                  <mc:Fallback>
                    <p:oleObj name="Clip" r:id="rId10" imgW="1305000" imgH="1085760" progId="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48" name="Line 52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149" name="Object 53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99" name="Clip" r:id="rId11" imgW="1305000" imgH="1085760" progId="">
                      <p:embed/>
                    </p:oleObj>
                  </mc:Choice>
                  <mc:Fallback>
                    <p:oleObj name="Clip" r:id="rId11" imgW="1305000" imgH="1085760" progId="">
                      <p:embed/>
                      <p:pic>
                        <p:nvPicPr>
                          <p:cNvPr id="0" name="Picture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50" name="Line 54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51" name="Group 55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4152" name="Oval 56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3" name="Oval 57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4" name="Oval 58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5" name="Line 59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4156" name="Object 60"/>
            <p:cNvGraphicFramePr>
              <a:graphicFrameLocks noChangeAspect="1"/>
            </p:cNvGraphicFramePr>
            <p:nvPr/>
          </p:nvGraphicFramePr>
          <p:xfrm>
            <a:off x="3902" y="3133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0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2" y="3133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57" name="Object 61"/>
            <p:cNvGraphicFramePr>
              <a:graphicFrameLocks noChangeAspect="1"/>
            </p:cNvGraphicFramePr>
            <p:nvPr/>
          </p:nvGraphicFramePr>
          <p:xfrm>
            <a:off x="3460" y="312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0" y="3124"/>
                          <a:ext cx="299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58" name="Oval 62"/>
            <p:cNvSpPr>
              <a:spLocks noChangeArrowheads="1"/>
            </p:cNvSpPr>
            <p:nvPr/>
          </p:nvSpPr>
          <p:spPr bwMode="auto">
            <a:xfrm rot="-5400000">
              <a:off x="3759" y="320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auto">
            <a:xfrm rot="-5400000">
              <a:off x="3820" y="3202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auto">
            <a:xfrm rot="-5400000">
              <a:off x="3875" y="3205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 rot="-5400000">
              <a:off x="4062" y="3114"/>
              <a:ext cx="4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 rot="5400000" flipH="1">
              <a:off x="3612" y="3108"/>
              <a:ext cx="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3" name="Line 67"/>
            <p:cNvSpPr>
              <a:spLocks noChangeShapeType="1"/>
            </p:cNvSpPr>
            <p:nvPr/>
          </p:nvSpPr>
          <p:spPr bwMode="auto">
            <a:xfrm rot="16200000" flipV="1">
              <a:off x="3862" y="2864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 flipV="1">
              <a:off x="3622" y="2808"/>
              <a:ext cx="6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4054" y="2842"/>
              <a:ext cx="218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 flipH="1">
              <a:off x="4626" y="2840"/>
              <a:ext cx="200" cy="2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67" name="Object 71"/>
            <p:cNvGraphicFramePr>
              <a:graphicFrameLocks noChangeAspect="1"/>
            </p:cNvGraphicFramePr>
            <p:nvPr/>
          </p:nvGraphicFramePr>
          <p:xfrm>
            <a:off x="4753" y="2505"/>
            <a:ext cx="14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" name="Clip" r:id="rId14" imgW="981000" imgH="1209600" progId="">
                    <p:embed/>
                  </p:oleObj>
                </mc:Choice>
                <mc:Fallback>
                  <p:oleObj name="Clip" r:id="rId14" imgW="981000" imgH="1209600" progId="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3" y="2505"/>
                          <a:ext cx="14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68" name="Object 72"/>
            <p:cNvGraphicFramePr>
              <a:graphicFrameLocks noChangeAspect="1"/>
            </p:cNvGraphicFramePr>
            <p:nvPr/>
          </p:nvGraphicFramePr>
          <p:xfrm>
            <a:off x="3793" y="2565"/>
            <a:ext cx="14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" name="Clip" r:id="rId16" imgW="981000" imgH="1209600" progId="">
                    <p:embed/>
                  </p:oleObj>
                </mc:Choice>
                <mc:Fallback>
                  <p:oleObj name="Clip" r:id="rId16" imgW="981000" imgH="1209600" progId="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3" y="2565"/>
                          <a:ext cx="14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69" name="Freeform 73"/>
            <p:cNvSpPr>
              <a:spLocks/>
            </p:cNvSpPr>
            <p:nvPr/>
          </p:nvSpPr>
          <p:spPr bwMode="auto">
            <a:xfrm>
              <a:off x="3852" y="2397"/>
              <a:ext cx="972" cy="228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432" y="9"/>
                </a:cxn>
                <a:cxn ang="0">
                  <a:pos x="972" y="171"/>
                </a:cxn>
              </a:cxnLst>
              <a:rect l="0" t="0" r="r" b="b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70" name="Group 74"/>
            <p:cNvGrpSpPr>
              <a:grpSpLocks/>
            </p:cNvGrpSpPr>
            <p:nvPr/>
          </p:nvGrpSpPr>
          <p:grpSpPr bwMode="auto">
            <a:xfrm>
              <a:off x="4043" y="3462"/>
              <a:ext cx="292" cy="320"/>
              <a:chOff x="2870" y="1518"/>
              <a:chExt cx="292" cy="320"/>
            </a:xfrm>
          </p:grpSpPr>
          <p:graphicFrame>
            <p:nvGraphicFramePr>
              <p:cNvPr id="4171" name="Object 7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4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Picture 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72" name="Object 7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5" name="Clip" r:id="rId19" imgW="1266840" imgH="1200240" progId="">
                      <p:embed/>
                    </p:oleObj>
                  </mc:Choice>
                  <mc:Fallback>
                    <p:oleObj name="Clip" r:id="rId19" imgW="1266840" imgH="1200240" progId="">
                      <p:embed/>
                      <p:pic>
                        <p:nvPicPr>
                          <p:cNvPr id="0" name="Picture 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173" name="Group 77"/>
            <p:cNvGrpSpPr>
              <a:grpSpLocks/>
            </p:cNvGrpSpPr>
            <p:nvPr/>
          </p:nvGrpSpPr>
          <p:grpSpPr bwMode="auto">
            <a:xfrm>
              <a:off x="4601" y="3486"/>
              <a:ext cx="292" cy="320"/>
              <a:chOff x="2870" y="1518"/>
              <a:chExt cx="292" cy="320"/>
            </a:xfrm>
          </p:grpSpPr>
          <p:graphicFrame>
            <p:nvGraphicFramePr>
              <p:cNvPr id="4174" name="Object 7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6" name="Clip" r:id="rId21" imgW="819000" imgH="847800" progId="">
                      <p:embed/>
                    </p:oleObj>
                  </mc:Choice>
                  <mc:Fallback>
                    <p:oleObj name="Clip" r:id="rId21" imgW="819000" imgH="847800" progId="">
                      <p:embed/>
                      <p:pic>
                        <p:nvPicPr>
                          <p:cNvPr id="0" name="Picture 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75" name="Object 7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7" name="Clip" r:id="rId22" imgW="1266840" imgH="1200240" progId="">
                      <p:embed/>
                    </p:oleObj>
                  </mc:Choice>
                  <mc:Fallback>
                    <p:oleObj name="Clip" r:id="rId22" imgW="1266840" imgH="1200240" progId="">
                      <p:embed/>
                      <p:pic>
                        <p:nvPicPr>
                          <p:cNvPr id="0" name="Picture 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176" name="Group 80"/>
            <p:cNvGrpSpPr>
              <a:grpSpLocks/>
            </p:cNvGrpSpPr>
            <p:nvPr/>
          </p:nvGrpSpPr>
          <p:grpSpPr bwMode="auto">
            <a:xfrm>
              <a:off x="4304" y="3273"/>
              <a:ext cx="272" cy="282"/>
              <a:chOff x="4733" y="2082"/>
              <a:chExt cx="272" cy="282"/>
            </a:xfrm>
          </p:grpSpPr>
          <p:graphicFrame>
            <p:nvGraphicFramePr>
              <p:cNvPr id="4177" name="Object 81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8" name="Clip" r:id="rId23" imgW="819000" imgH="847800" progId="">
                      <p:embed/>
                    </p:oleObj>
                  </mc:Choice>
                  <mc:Fallback>
                    <p:oleObj name="Clip" r:id="rId23" imgW="819000" imgH="847800" progId="">
                      <p:embed/>
                      <p:pic>
                        <p:nvPicPr>
                          <p:cNvPr id="0" name="Picture 8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78" name="Rectangle 82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79" name="Line 83"/>
            <p:cNvSpPr>
              <a:spLocks noChangeShapeType="1"/>
            </p:cNvSpPr>
            <p:nvPr/>
          </p:nvSpPr>
          <p:spPr bwMode="auto">
            <a:xfrm>
              <a:off x="4524" y="3201"/>
              <a:ext cx="0" cy="1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0" name="Group 84"/>
            <p:cNvGrpSpPr>
              <a:grpSpLocks/>
            </p:cNvGrpSpPr>
            <p:nvPr/>
          </p:nvGrpSpPr>
          <p:grpSpPr bwMode="auto">
            <a:xfrm>
              <a:off x="5041" y="2769"/>
              <a:ext cx="150" cy="307"/>
              <a:chOff x="4180" y="783"/>
              <a:chExt cx="150" cy="307"/>
            </a:xfrm>
          </p:grpSpPr>
          <p:sp>
            <p:nvSpPr>
              <p:cNvPr id="4181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9" name="Group 93"/>
            <p:cNvGrpSpPr>
              <a:grpSpLocks/>
            </p:cNvGrpSpPr>
            <p:nvPr/>
          </p:nvGrpSpPr>
          <p:grpSpPr bwMode="auto">
            <a:xfrm>
              <a:off x="5032" y="3102"/>
              <a:ext cx="150" cy="307"/>
              <a:chOff x="4180" y="783"/>
              <a:chExt cx="150" cy="307"/>
            </a:xfrm>
          </p:grpSpPr>
          <p:sp>
            <p:nvSpPr>
              <p:cNvPr id="4190" name="AutoShape 9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AutoShape 9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8" name="Line 102"/>
            <p:cNvSpPr>
              <a:spLocks noChangeShapeType="1"/>
            </p:cNvSpPr>
            <p:nvPr/>
          </p:nvSpPr>
          <p:spPr bwMode="auto">
            <a:xfrm rot="5400000" flipH="1">
              <a:off x="4754" y="3049"/>
              <a:ext cx="4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 rot="-5400000">
              <a:off x="5018" y="3239"/>
              <a:ext cx="0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 rot="-5400000">
              <a:off x="5011" y="2888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 flipV="1">
              <a:off x="4062" y="1494"/>
              <a:ext cx="33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" name="Line 106"/>
            <p:cNvSpPr>
              <a:spLocks noChangeShapeType="1"/>
            </p:cNvSpPr>
            <p:nvPr/>
          </p:nvSpPr>
          <p:spPr bwMode="auto">
            <a:xfrm>
              <a:off x="4734" y="1482"/>
              <a:ext cx="348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" name="Line 107"/>
            <p:cNvSpPr>
              <a:spLocks noChangeShapeType="1"/>
            </p:cNvSpPr>
            <p:nvPr/>
          </p:nvSpPr>
          <p:spPr bwMode="auto">
            <a:xfrm flipH="1">
              <a:off x="5106" y="1734"/>
              <a:ext cx="174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>
              <a:off x="4554" y="1566"/>
              <a:ext cx="0" cy="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>
              <a:off x="4572" y="2052"/>
              <a:ext cx="384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 flipH="1">
              <a:off x="4902" y="2400"/>
              <a:ext cx="192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 flipH="1">
              <a:off x="4740" y="1710"/>
              <a:ext cx="40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 flipH="1">
              <a:off x="4746" y="1290"/>
              <a:ext cx="25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 flipH="1">
              <a:off x="5262" y="1422"/>
              <a:ext cx="144" cy="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" name="Text Box 114"/>
            <p:cNvSpPr txBox="1">
              <a:spLocks noChangeArrowheads="1"/>
            </p:cNvSpPr>
            <p:nvPr/>
          </p:nvSpPr>
          <p:spPr bwMode="auto">
            <a:xfrm>
              <a:off x="3278" y="1151"/>
              <a:ext cx="89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local ISP</a:t>
              </a:r>
              <a:endParaRPr lang="en-US"/>
            </a:p>
          </p:txBody>
        </p:sp>
        <p:sp>
          <p:nvSpPr>
            <p:cNvPr id="4211" name="Text Box 115"/>
            <p:cNvSpPr txBox="1">
              <a:spLocks noChangeArrowheads="1"/>
            </p:cNvSpPr>
            <p:nvPr/>
          </p:nvSpPr>
          <p:spPr bwMode="auto">
            <a:xfrm>
              <a:off x="3230" y="3407"/>
              <a:ext cx="845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company</a:t>
              </a:r>
            </a:p>
            <a:p>
              <a:pPr algn="l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network</a:t>
              </a:r>
              <a:endParaRPr lang="en-US"/>
            </a:p>
          </p:txBody>
        </p:sp>
        <p:sp>
          <p:nvSpPr>
            <p:cNvPr id="4212" name="Text Box 116"/>
            <p:cNvSpPr txBox="1">
              <a:spLocks noChangeArrowheads="1"/>
            </p:cNvSpPr>
            <p:nvPr/>
          </p:nvSpPr>
          <p:spPr bwMode="auto">
            <a:xfrm>
              <a:off x="4376" y="2015"/>
              <a:ext cx="117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regional ISP</a:t>
              </a:r>
            </a:p>
          </p:txBody>
        </p:sp>
        <p:grpSp>
          <p:nvGrpSpPr>
            <p:cNvPr id="4213" name="Group 117"/>
            <p:cNvGrpSpPr>
              <a:grpSpLocks/>
            </p:cNvGrpSpPr>
            <p:nvPr/>
          </p:nvGrpSpPr>
          <p:grpSpPr bwMode="auto">
            <a:xfrm>
              <a:off x="3588" y="219"/>
              <a:ext cx="360" cy="175"/>
              <a:chOff x="3600" y="219"/>
              <a:chExt cx="360" cy="175"/>
            </a:xfrm>
          </p:grpSpPr>
          <p:sp>
            <p:nvSpPr>
              <p:cNvPr id="4214" name="Oval 1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" name="Line 1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" name="Line 1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" name="Oval 1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19" name="Group 1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20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1" name="Line 1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2" name="Line 1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23" name="Group 1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24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5" name="Line 1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6" name="Line 1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27" name="Group 131"/>
            <p:cNvGrpSpPr>
              <a:grpSpLocks/>
            </p:cNvGrpSpPr>
            <p:nvPr/>
          </p:nvGrpSpPr>
          <p:grpSpPr bwMode="auto">
            <a:xfrm>
              <a:off x="3595" y="651"/>
              <a:ext cx="150" cy="307"/>
              <a:chOff x="4180" y="783"/>
              <a:chExt cx="150" cy="307"/>
            </a:xfrm>
          </p:grpSpPr>
          <p:sp>
            <p:nvSpPr>
              <p:cNvPr id="4228" name="AutoShape 13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AutoShape 13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2" name="Line 13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Line 13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5" name="Rectangle 13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4236" name="Object 140"/>
            <p:cNvGraphicFramePr>
              <a:graphicFrameLocks noChangeAspect="1"/>
            </p:cNvGraphicFramePr>
            <p:nvPr/>
          </p:nvGraphicFramePr>
          <p:xfrm>
            <a:off x="4496" y="260"/>
            <a:ext cx="299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9" name="Clip" r:id="rId24" imgW="1305000" imgH="1085760" progId="">
                    <p:embed/>
                  </p:oleObj>
                </mc:Choice>
                <mc:Fallback>
                  <p:oleObj name="Clip" r:id="rId24" imgW="1305000" imgH="1085760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6" y="260"/>
                          <a:ext cx="299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37" name="Group 141"/>
            <p:cNvGrpSpPr>
              <a:grpSpLocks/>
            </p:cNvGrpSpPr>
            <p:nvPr/>
          </p:nvGrpSpPr>
          <p:grpSpPr bwMode="auto">
            <a:xfrm>
              <a:off x="4451" y="714"/>
              <a:ext cx="292" cy="320"/>
              <a:chOff x="2870" y="1518"/>
              <a:chExt cx="292" cy="320"/>
            </a:xfrm>
          </p:grpSpPr>
          <p:graphicFrame>
            <p:nvGraphicFramePr>
              <p:cNvPr id="4238" name="Object 14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0" name="Clip" r:id="rId25" imgW="819000" imgH="847800" progId="">
                      <p:embed/>
                    </p:oleObj>
                  </mc:Choice>
                  <mc:Fallback>
                    <p:oleObj name="Clip" r:id="rId25" imgW="819000" imgH="847800" progId="">
                      <p:embed/>
                      <p:pic>
                        <p:nvPicPr>
                          <p:cNvPr id="0" name="Picture 1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39" name="Object 14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11" name="Clip" r:id="rId26" imgW="1266840" imgH="1200240" progId="">
                      <p:embed/>
                    </p:oleObj>
                  </mc:Choice>
                  <mc:Fallback>
                    <p:oleObj name="Clip" r:id="rId26" imgW="1266840" imgH="1200240" progId="">
                      <p:embed/>
                      <p:pic>
                        <p:nvPicPr>
                          <p:cNvPr id="0" name="Picture 1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4240" name="Group 144"/>
            <p:cNvGrpSpPr>
              <a:grpSpLocks/>
            </p:cNvGrpSpPr>
            <p:nvPr/>
          </p:nvGrpSpPr>
          <p:grpSpPr bwMode="auto">
            <a:xfrm>
              <a:off x="3690" y="1566"/>
              <a:ext cx="360" cy="175"/>
              <a:chOff x="3600" y="219"/>
              <a:chExt cx="360" cy="175"/>
            </a:xfrm>
          </p:grpSpPr>
          <p:sp>
            <p:nvSpPr>
              <p:cNvPr id="4241" name="Oval 14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2" name="Line 14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3" name="Line 14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5" name="Oval 14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46" name="Group 15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4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8" name="Line 15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9" name="Line 15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50" name="Group 15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51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2" name="Line 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3" name="Line 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54" name="Group 158"/>
            <p:cNvGrpSpPr>
              <a:grpSpLocks/>
            </p:cNvGrpSpPr>
            <p:nvPr/>
          </p:nvGrpSpPr>
          <p:grpSpPr bwMode="auto">
            <a:xfrm>
              <a:off x="4374" y="1395"/>
              <a:ext cx="360" cy="175"/>
              <a:chOff x="3600" y="219"/>
              <a:chExt cx="360" cy="175"/>
            </a:xfrm>
          </p:grpSpPr>
          <p:sp>
            <p:nvSpPr>
              <p:cNvPr id="4255" name="Oval 1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6" name="Line 1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7" name="Line 1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8" name="Rectangle 1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" name="Oval 1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" name="Group 1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1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2" name="Line 1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3" name="Line 1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4" name="Group 1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5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6" name="Line 1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7" name="Line 1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8" name="Group 172"/>
            <p:cNvGrpSpPr>
              <a:grpSpLocks/>
            </p:cNvGrpSpPr>
            <p:nvPr/>
          </p:nvGrpSpPr>
          <p:grpSpPr bwMode="auto">
            <a:xfrm>
              <a:off x="4386" y="1887"/>
              <a:ext cx="360" cy="175"/>
              <a:chOff x="3600" y="219"/>
              <a:chExt cx="360" cy="175"/>
            </a:xfrm>
          </p:grpSpPr>
          <p:sp>
            <p:nvSpPr>
              <p:cNvPr id="4269" name="Oval 1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" name="Line 1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1" name="Line 1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2" name="Rectangle 1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3" name="Oval 1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4" name="Group 1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75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6" name="Line 1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7" name="Line 1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78" name="Group 1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79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0" name="Line 1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1" name="Line 1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82" name="Group 186"/>
            <p:cNvGrpSpPr>
              <a:grpSpLocks/>
            </p:cNvGrpSpPr>
            <p:nvPr/>
          </p:nvGrpSpPr>
          <p:grpSpPr bwMode="auto">
            <a:xfrm>
              <a:off x="5082" y="1551"/>
              <a:ext cx="360" cy="175"/>
              <a:chOff x="3600" y="219"/>
              <a:chExt cx="360" cy="175"/>
            </a:xfrm>
          </p:grpSpPr>
          <p:sp>
            <p:nvSpPr>
              <p:cNvPr id="4283" name="Oval 1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4" name="Line 1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5" name="Line 1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6" name="Rectangle 1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7" name="Oval 1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88" name="Group 1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89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0" name="Line 1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1" name="Line 1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92" name="Group 1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93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4" name="Line 1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95" name="Line 1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96" name="Group 200"/>
            <p:cNvGrpSpPr>
              <a:grpSpLocks/>
            </p:cNvGrpSpPr>
            <p:nvPr/>
          </p:nvGrpSpPr>
          <p:grpSpPr bwMode="auto">
            <a:xfrm>
              <a:off x="4944" y="2223"/>
              <a:ext cx="360" cy="175"/>
              <a:chOff x="3600" y="219"/>
              <a:chExt cx="360" cy="175"/>
            </a:xfrm>
          </p:grpSpPr>
          <p:sp>
            <p:nvSpPr>
              <p:cNvPr id="4297" name="Oval 2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8" name="Line 2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9" name="Line 2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" name="Rectangle 2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" name="Oval 2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02" name="Group 2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03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4" name="Line 2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5" name="Line 2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6" name="Group 2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07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" name="Line 2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9" name="Line 2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10" name="Group 214"/>
            <p:cNvGrpSpPr>
              <a:grpSpLocks/>
            </p:cNvGrpSpPr>
            <p:nvPr/>
          </p:nvGrpSpPr>
          <p:grpSpPr bwMode="auto">
            <a:xfrm>
              <a:off x="4704" y="2661"/>
              <a:ext cx="360" cy="175"/>
              <a:chOff x="3600" y="219"/>
              <a:chExt cx="360" cy="175"/>
            </a:xfrm>
          </p:grpSpPr>
          <p:sp>
            <p:nvSpPr>
              <p:cNvPr id="4311" name="Oval 2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" name="Line 2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" name="Line 2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" name="Rectangle 2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5" name="Oval 2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16" name="Group 2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17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8" name="Line 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19" name="Line 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20" name="Group 2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21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2" name="Line 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3" name="Line 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24" name="Group 228"/>
            <p:cNvGrpSpPr>
              <a:grpSpLocks/>
            </p:cNvGrpSpPr>
            <p:nvPr/>
          </p:nvGrpSpPr>
          <p:grpSpPr bwMode="auto">
            <a:xfrm>
              <a:off x="4266" y="3027"/>
              <a:ext cx="360" cy="175"/>
              <a:chOff x="3600" y="219"/>
              <a:chExt cx="360" cy="175"/>
            </a:xfrm>
          </p:grpSpPr>
          <p:sp>
            <p:nvSpPr>
              <p:cNvPr id="4325" name="Oval 2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6" name="Line 2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7" name="Line 2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8" name="Rectangle 2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9" name="Oval 2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30" name="Group 2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31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2" name="Line 2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3" name="Line 2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34" name="Group 2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35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6" name="Line 2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7" name="Line 2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38" name="Group 242"/>
            <p:cNvGrpSpPr>
              <a:grpSpLocks/>
            </p:cNvGrpSpPr>
            <p:nvPr/>
          </p:nvGrpSpPr>
          <p:grpSpPr bwMode="auto">
            <a:xfrm>
              <a:off x="3690" y="2745"/>
              <a:ext cx="360" cy="175"/>
              <a:chOff x="3600" y="219"/>
              <a:chExt cx="360" cy="175"/>
            </a:xfrm>
          </p:grpSpPr>
          <p:sp>
            <p:nvSpPr>
              <p:cNvPr id="4339" name="Oval 2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0" name="Line 2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" name="Line 2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" name="Rectangle 2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" name="Oval 2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344" name="Group 2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45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6" name="Line 2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47" name="Line 2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48" name="Group 2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49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0" name="Line 2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51" name="Line 2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52" name="Text Box 256"/>
            <p:cNvSpPr txBox="1">
              <a:spLocks noChangeArrowheads="1"/>
            </p:cNvSpPr>
            <p:nvPr/>
          </p:nvSpPr>
          <p:spPr bwMode="auto">
            <a:xfrm>
              <a:off x="3554" y="341"/>
              <a:ext cx="68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Comic Sans MS" pitchFamily="66" charset="0"/>
                </a:rPr>
                <a:t>router</a:t>
              </a:r>
              <a:endParaRPr lang="en-US" sz="2000"/>
            </a:p>
          </p:txBody>
        </p:sp>
        <p:sp>
          <p:nvSpPr>
            <p:cNvPr id="4353" name="Text Box 257"/>
            <p:cNvSpPr txBox="1">
              <a:spLocks noChangeArrowheads="1"/>
            </p:cNvSpPr>
            <p:nvPr/>
          </p:nvSpPr>
          <p:spPr bwMode="auto">
            <a:xfrm>
              <a:off x="4424" y="437"/>
              <a:ext cx="1134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Comic Sans MS" pitchFamily="66" charset="0"/>
                </a:rPr>
                <a:t>workstation</a:t>
              </a:r>
              <a:endParaRPr lang="en-US" sz="2000"/>
            </a:p>
          </p:txBody>
        </p:sp>
        <p:sp>
          <p:nvSpPr>
            <p:cNvPr id="4354" name="Text Box 258"/>
            <p:cNvSpPr txBox="1">
              <a:spLocks noChangeArrowheads="1"/>
            </p:cNvSpPr>
            <p:nvPr/>
          </p:nvSpPr>
          <p:spPr bwMode="auto">
            <a:xfrm>
              <a:off x="3710" y="724"/>
              <a:ext cx="68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Comic Sans MS" pitchFamily="66" charset="0"/>
                </a:rPr>
                <a:t>server</a:t>
              </a:r>
              <a:endParaRPr lang="en-US" sz="2000"/>
            </a:p>
          </p:txBody>
        </p:sp>
        <p:sp>
          <p:nvSpPr>
            <p:cNvPr id="4355" name="Text Box 259"/>
            <p:cNvSpPr txBox="1">
              <a:spLocks noChangeArrowheads="1"/>
            </p:cNvSpPr>
            <p:nvPr/>
          </p:nvSpPr>
          <p:spPr bwMode="auto">
            <a:xfrm>
              <a:off x="4700" y="864"/>
              <a:ext cx="679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Comic Sans MS" pitchFamily="66" charset="0"/>
                </a:rPr>
                <a:t>mobile</a:t>
              </a:r>
              <a:endParaRPr lang="en-US" sz="2000"/>
            </a:p>
          </p:txBody>
        </p:sp>
      </p:grpSp>
      <p:sp>
        <p:nvSpPr>
          <p:cNvPr id="4357" name="Line 261"/>
          <p:cNvSpPr>
            <a:spLocks noChangeShapeType="1"/>
          </p:cNvSpPr>
          <p:nvPr/>
        </p:nvSpPr>
        <p:spPr bwMode="auto">
          <a:xfrm flipV="1">
            <a:off x="6248400" y="4827588"/>
            <a:ext cx="1588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E90CB6F4-7CAA-49E4-ABBC-77A25DF0CA9C}" type="slidenum">
              <a:rPr lang="en-US"/>
              <a:pPr/>
              <a:t>30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Core: Circuit Switching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Capacity of medium exceeds the capacity required for transmission of a single signal</a:t>
            </a:r>
          </a:p>
          <a:p>
            <a:pPr lvl="1"/>
            <a:r>
              <a:rPr lang="en-US"/>
              <a:t>How can we improve “efficiency”? Let’s </a:t>
            </a:r>
            <a:r>
              <a:rPr lang="en-US">
                <a:solidFill>
                  <a:srgbClr val="FF0000"/>
                </a:solidFill>
              </a:rPr>
              <a:t>multiplex</a:t>
            </a:r>
            <a:r>
              <a:rPr lang="en-US"/>
              <a:t>.</a:t>
            </a:r>
          </a:p>
          <a:p>
            <a:r>
              <a:rPr lang="en-US"/>
              <a:t>Divide link bandwidth into “pieces”:</a:t>
            </a:r>
          </a:p>
          <a:p>
            <a:pPr lvl="1"/>
            <a:r>
              <a:rPr lang="en-US" sz="2800"/>
              <a:t>frequency division - FDMA</a:t>
            </a:r>
          </a:p>
          <a:p>
            <a:pPr lvl="1"/>
            <a:r>
              <a:rPr lang="en-US" sz="2800"/>
              <a:t>time division – TDMA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0A1AFA65-BD0F-419E-997B-BEEA532BB07E}" type="slidenum">
              <a:rPr lang="en-US"/>
              <a:pPr/>
              <a:t>31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227013"/>
            <a:ext cx="8462962" cy="1143000"/>
          </a:xfrm>
        </p:spPr>
        <p:txBody>
          <a:bodyPr/>
          <a:lstStyle/>
          <a:p>
            <a:r>
              <a:rPr lang="en-US" sz="3600" dirty="0"/>
              <a:t>Circuit Switching: </a:t>
            </a:r>
            <a:r>
              <a:rPr lang="en-US" sz="3600" dirty="0" smtClean="0"/>
              <a:t>FDMA </a:t>
            </a:r>
            <a:r>
              <a:rPr lang="en-US" sz="3600" dirty="0"/>
              <a:t>and TDMA</a:t>
            </a:r>
            <a:endParaRPr lang="fr-FR" sz="3600" dirty="0"/>
          </a:p>
        </p:txBody>
      </p:sp>
      <p:grpSp>
        <p:nvGrpSpPr>
          <p:cNvPr id="195587" name="Group 3"/>
          <p:cNvGrpSpPr>
            <a:grpSpLocks/>
          </p:cNvGrpSpPr>
          <p:nvPr/>
        </p:nvGrpSpPr>
        <p:grpSpPr bwMode="auto">
          <a:xfrm>
            <a:off x="393700" y="1585913"/>
            <a:ext cx="7239000" cy="2438400"/>
            <a:chOff x="288" y="1007"/>
            <a:chExt cx="4560" cy="1536"/>
          </a:xfrm>
        </p:grpSpPr>
        <p:sp>
          <p:nvSpPr>
            <p:cNvPr id="195588" name="Text Box 4"/>
            <p:cNvSpPr txBox="1">
              <a:spLocks noChangeArrowheads="1"/>
            </p:cNvSpPr>
            <p:nvPr/>
          </p:nvSpPr>
          <p:spPr bwMode="auto">
            <a:xfrm>
              <a:off x="288" y="1007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charset="0"/>
                </a:rPr>
                <a:t>FDMA</a:t>
              </a:r>
              <a:endParaRPr lang="fr-FR">
                <a:latin typeface="Arial" charset="0"/>
              </a:endParaRPr>
            </a:p>
          </p:txBody>
        </p:sp>
        <p:grpSp>
          <p:nvGrpSpPr>
            <p:cNvPr id="195589" name="Group 5"/>
            <p:cNvGrpSpPr>
              <a:grpSpLocks/>
            </p:cNvGrpSpPr>
            <p:nvPr/>
          </p:nvGrpSpPr>
          <p:grpSpPr bwMode="auto">
            <a:xfrm>
              <a:off x="720" y="1392"/>
              <a:ext cx="4128" cy="1151"/>
              <a:chOff x="720" y="1392"/>
              <a:chExt cx="4128" cy="1151"/>
            </a:xfrm>
          </p:grpSpPr>
          <p:sp>
            <p:nvSpPr>
              <p:cNvPr id="195590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91" name="Text Box 7"/>
              <p:cNvSpPr txBox="1">
                <a:spLocks noChangeArrowheads="1"/>
              </p:cNvSpPr>
              <p:nvPr/>
            </p:nvSpPr>
            <p:spPr bwMode="auto">
              <a:xfrm>
                <a:off x="720" y="1680"/>
                <a:ext cx="9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>
                    <a:latin typeface="Arial" charset="0"/>
                  </a:rPr>
                  <a:t>frequency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195592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93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>
                    <a:latin typeface="Arial" charset="0"/>
                  </a:rPr>
                  <a:t>time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195594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743200" y="2514600"/>
            <a:ext cx="4572000" cy="228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743200" y="2743200"/>
            <a:ext cx="4572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2743200" y="2971800"/>
            <a:ext cx="45720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2743200" y="3200400"/>
            <a:ext cx="45720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599" name="Group 15"/>
          <p:cNvGrpSpPr>
            <a:grpSpLocks/>
          </p:cNvGrpSpPr>
          <p:nvPr/>
        </p:nvGrpSpPr>
        <p:grpSpPr bwMode="auto">
          <a:xfrm>
            <a:off x="381000" y="4037013"/>
            <a:ext cx="7239000" cy="2516187"/>
            <a:chOff x="288" y="2543"/>
            <a:chExt cx="4560" cy="1585"/>
          </a:xfrm>
        </p:grpSpPr>
        <p:sp>
          <p:nvSpPr>
            <p:cNvPr id="195600" name="Text Box 16"/>
            <p:cNvSpPr txBox="1">
              <a:spLocks noChangeArrowheads="1"/>
            </p:cNvSpPr>
            <p:nvPr/>
          </p:nvSpPr>
          <p:spPr bwMode="auto">
            <a:xfrm>
              <a:off x="288" y="2543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charset="0"/>
                </a:rPr>
                <a:t>TDMA</a:t>
              </a:r>
              <a:endParaRPr lang="fr-FR">
                <a:latin typeface="Arial" charset="0"/>
              </a:endParaRPr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 flipV="1">
              <a:off x="1728" y="2977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02" name="Text Box 18"/>
            <p:cNvSpPr txBox="1">
              <a:spLocks noChangeArrowheads="1"/>
            </p:cNvSpPr>
            <p:nvPr/>
          </p:nvSpPr>
          <p:spPr bwMode="auto">
            <a:xfrm>
              <a:off x="720" y="3265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charset="0"/>
                </a:rPr>
                <a:t>frequency</a:t>
              </a:r>
              <a:endParaRPr lang="fr-FR">
                <a:latin typeface="Arial" charset="0"/>
              </a:endParaRPr>
            </a:p>
          </p:txBody>
        </p:sp>
        <p:sp>
          <p:nvSpPr>
            <p:cNvPr id="195603" name="Line 19"/>
            <p:cNvSpPr>
              <a:spLocks noChangeShapeType="1"/>
            </p:cNvSpPr>
            <p:nvPr/>
          </p:nvSpPr>
          <p:spPr bwMode="auto">
            <a:xfrm>
              <a:off x="1728" y="3793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3048" y="3840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charset="0"/>
                </a:rPr>
                <a:t>time</a:t>
              </a:r>
              <a:endParaRPr lang="fr-FR">
                <a:latin typeface="Arial" charset="0"/>
              </a:endParaRPr>
            </a:p>
          </p:txBody>
        </p:sp>
        <p:sp>
          <p:nvSpPr>
            <p:cNvPr id="195605" name="Rectangle 21"/>
            <p:cNvSpPr>
              <a:spLocks noChangeArrowheads="1"/>
            </p:cNvSpPr>
            <p:nvPr/>
          </p:nvSpPr>
          <p:spPr bwMode="auto">
            <a:xfrm>
              <a:off x="1776" y="3168"/>
              <a:ext cx="28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606" name="Group 22"/>
          <p:cNvGrpSpPr>
            <a:grpSpLocks/>
          </p:cNvGrpSpPr>
          <p:nvPr/>
        </p:nvGrpSpPr>
        <p:grpSpPr bwMode="auto">
          <a:xfrm>
            <a:off x="2743200" y="5029200"/>
            <a:ext cx="3886200" cy="914400"/>
            <a:chOff x="1776" y="3168"/>
            <a:chExt cx="2448" cy="576"/>
          </a:xfrm>
        </p:grpSpPr>
        <p:sp>
          <p:nvSpPr>
            <p:cNvPr id="195607" name="Rectangle 23"/>
            <p:cNvSpPr>
              <a:spLocks noChangeArrowheads="1"/>
            </p:cNvSpPr>
            <p:nvPr/>
          </p:nvSpPr>
          <p:spPr bwMode="auto">
            <a:xfrm>
              <a:off x="1776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8" name="Rectangle 24"/>
            <p:cNvSpPr>
              <a:spLocks noChangeArrowheads="1"/>
            </p:cNvSpPr>
            <p:nvPr/>
          </p:nvSpPr>
          <p:spPr bwMode="auto">
            <a:xfrm>
              <a:off x="2352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9" name="Rectangle 25"/>
            <p:cNvSpPr>
              <a:spLocks noChangeArrowheads="1"/>
            </p:cNvSpPr>
            <p:nvPr/>
          </p:nvSpPr>
          <p:spPr bwMode="auto">
            <a:xfrm>
              <a:off x="2928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0" name="Rectangle 26"/>
            <p:cNvSpPr>
              <a:spLocks noChangeArrowheads="1"/>
            </p:cNvSpPr>
            <p:nvPr/>
          </p:nvSpPr>
          <p:spPr bwMode="auto">
            <a:xfrm>
              <a:off x="3504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1" name="Rectangle 27"/>
            <p:cNvSpPr>
              <a:spLocks noChangeArrowheads="1"/>
            </p:cNvSpPr>
            <p:nvPr/>
          </p:nvSpPr>
          <p:spPr bwMode="auto">
            <a:xfrm>
              <a:off x="4080" y="3168"/>
              <a:ext cx="144" cy="57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612" name="Group 28"/>
          <p:cNvGrpSpPr>
            <a:grpSpLocks/>
          </p:cNvGrpSpPr>
          <p:nvPr/>
        </p:nvGrpSpPr>
        <p:grpSpPr bwMode="auto">
          <a:xfrm>
            <a:off x="2971800" y="5029200"/>
            <a:ext cx="3886200" cy="914400"/>
            <a:chOff x="1920" y="3168"/>
            <a:chExt cx="2448" cy="576"/>
          </a:xfrm>
        </p:grpSpPr>
        <p:sp>
          <p:nvSpPr>
            <p:cNvPr id="195613" name="Rectangle 29"/>
            <p:cNvSpPr>
              <a:spLocks noChangeArrowheads="1"/>
            </p:cNvSpPr>
            <p:nvPr/>
          </p:nvSpPr>
          <p:spPr bwMode="auto">
            <a:xfrm>
              <a:off x="1920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4" name="Rectangle 30"/>
            <p:cNvSpPr>
              <a:spLocks noChangeArrowheads="1"/>
            </p:cNvSpPr>
            <p:nvPr/>
          </p:nvSpPr>
          <p:spPr bwMode="auto">
            <a:xfrm>
              <a:off x="2496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5" name="Rectangle 31"/>
            <p:cNvSpPr>
              <a:spLocks noChangeArrowheads="1"/>
            </p:cNvSpPr>
            <p:nvPr/>
          </p:nvSpPr>
          <p:spPr bwMode="auto">
            <a:xfrm>
              <a:off x="3072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6" name="Rectangle 32"/>
            <p:cNvSpPr>
              <a:spLocks noChangeArrowheads="1"/>
            </p:cNvSpPr>
            <p:nvPr/>
          </p:nvSpPr>
          <p:spPr bwMode="auto">
            <a:xfrm>
              <a:off x="3648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7" name="Rectangle 33"/>
            <p:cNvSpPr>
              <a:spLocks noChangeArrowheads="1"/>
            </p:cNvSpPr>
            <p:nvPr/>
          </p:nvSpPr>
          <p:spPr bwMode="auto">
            <a:xfrm>
              <a:off x="4224" y="3168"/>
              <a:ext cx="144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618" name="Group 34"/>
          <p:cNvGrpSpPr>
            <a:grpSpLocks/>
          </p:cNvGrpSpPr>
          <p:nvPr/>
        </p:nvGrpSpPr>
        <p:grpSpPr bwMode="auto">
          <a:xfrm>
            <a:off x="3200400" y="5029200"/>
            <a:ext cx="3886200" cy="914400"/>
            <a:chOff x="2064" y="3168"/>
            <a:chExt cx="2448" cy="576"/>
          </a:xfrm>
        </p:grpSpPr>
        <p:sp>
          <p:nvSpPr>
            <p:cNvPr id="195619" name="Rectangle 35"/>
            <p:cNvSpPr>
              <a:spLocks noChangeArrowheads="1"/>
            </p:cNvSpPr>
            <p:nvPr/>
          </p:nvSpPr>
          <p:spPr bwMode="auto">
            <a:xfrm>
              <a:off x="2064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0" name="Rectangle 36"/>
            <p:cNvSpPr>
              <a:spLocks noChangeArrowheads="1"/>
            </p:cNvSpPr>
            <p:nvPr/>
          </p:nvSpPr>
          <p:spPr bwMode="auto">
            <a:xfrm>
              <a:off x="2640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1" name="Rectangle 37"/>
            <p:cNvSpPr>
              <a:spLocks noChangeArrowheads="1"/>
            </p:cNvSpPr>
            <p:nvPr/>
          </p:nvSpPr>
          <p:spPr bwMode="auto">
            <a:xfrm>
              <a:off x="3216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2" name="Rectangle 38"/>
            <p:cNvSpPr>
              <a:spLocks noChangeArrowheads="1"/>
            </p:cNvSpPr>
            <p:nvPr/>
          </p:nvSpPr>
          <p:spPr bwMode="auto">
            <a:xfrm>
              <a:off x="3792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3" name="Rectangle 39"/>
            <p:cNvSpPr>
              <a:spLocks noChangeArrowheads="1"/>
            </p:cNvSpPr>
            <p:nvPr/>
          </p:nvSpPr>
          <p:spPr bwMode="auto">
            <a:xfrm>
              <a:off x="4368" y="3168"/>
              <a:ext cx="144" cy="57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624" name="Group 40"/>
          <p:cNvGrpSpPr>
            <a:grpSpLocks/>
          </p:cNvGrpSpPr>
          <p:nvPr/>
        </p:nvGrpSpPr>
        <p:grpSpPr bwMode="auto">
          <a:xfrm>
            <a:off x="3429000" y="5029200"/>
            <a:ext cx="3886200" cy="914400"/>
            <a:chOff x="2208" y="3168"/>
            <a:chExt cx="2448" cy="576"/>
          </a:xfrm>
        </p:grpSpPr>
        <p:sp>
          <p:nvSpPr>
            <p:cNvPr id="195625" name="Rectangle 41"/>
            <p:cNvSpPr>
              <a:spLocks noChangeArrowheads="1"/>
            </p:cNvSpPr>
            <p:nvPr/>
          </p:nvSpPr>
          <p:spPr bwMode="auto">
            <a:xfrm>
              <a:off x="2208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6" name="Rectangle 42"/>
            <p:cNvSpPr>
              <a:spLocks noChangeArrowheads="1"/>
            </p:cNvSpPr>
            <p:nvPr/>
          </p:nvSpPr>
          <p:spPr bwMode="auto">
            <a:xfrm>
              <a:off x="2784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7" name="Rectangle 43"/>
            <p:cNvSpPr>
              <a:spLocks noChangeArrowheads="1"/>
            </p:cNvSpPr>
            <p:nvPr/>
          </p:nvSpPr>
          <p:spPr bwMode="auto">
            <a:xfrm>
              <a:off x="3360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8" name="Rectangle 44"/>
            <p:cNvSpPr>
              <a:spLocks noChangeArrowheads="1"/>
            </p:cNvSpPr>
            <p:nvPr/>
          </p:nvSpPr>
          <p:spPr bwMode="auto">
            <a:xfrm>
              <a:off x="3936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9" name="Rectangle 45"/>
            <p:cNvSpPr>
              <a:spLocks noChangeArrowheads="1"/>
            </p:cNvSpPr>
            <p:nvPr/>
          </p:nvSpPr>
          <p:spPr bwMode="auto">
            <a:xfrm>
              <a:off x="4512" y="3168"/>
              <a:ext cx="144" cy="576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630" name="Group 46"/>
          <p:cNvGrpSpPr>
            <a:grpSpLocks/>
          </p:cNvGrpSpPr>
          <p:nvPr/>
        </p:nvGrpSpPr>
        <p:grpSpPr bwMode="auto">
          <a:xfrm>
            <a:off x="2743200" y="2743200"/>
            <a:ext cx="4572000" cy="457200"/>
            <a:chOff x="1776" y="1728"/>
            <a:chExt cx="2880" cy="288"/>
          </a:xfrm>
        </p:grpSpPr>
        <p:sp>
          <p:nvSpPr>
            <p:cNvPr id="195631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2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3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634" name="Group 50"/>
          <p:cNvGrpSpPr>
            <a:grpSpLocks/>
          </p:cNvGrpSpPr>
          <p:nvPr/>
        </p:nvGrpSpPr>
        <p:grpSpPr bwMode="auto">
          <a:xfrm>
            <a:off x="2971800" y="5029200"/>
            <a:ext cx="4114800" cy="914400"/>
            <a:chOff x="1920" y="3168"/>
            <a:chExt cx="2592" cy="576"/>
          </a:xfrm>
        </p:grpSpPr>
        <p:sp>
          <p:nvSpPr>
            <p:cNvPr id="195635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6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7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8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39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0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1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2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3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4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5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6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7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8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49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0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1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2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3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654" name="Group 70"/>
          <p:cNvGrpSpPr>
            <a:grpSpLocks/>
          </p:cNvGrpSpPr>
          <p:nvPr/>
        </p:nvGrpSpPr>
        <p:grpSpPr bwMode="auto">
          <a:xfrm>
            <a:off x="2743200" y="2628900"/>
            <a:ext cx="4572000" cy="685800"/>
            <a:chOff x="1776" y="1656"/>
            <a:chExt cx="2880" cy="432"/>
          </a:xfrm>
        </p:grpSpPr>
        <p:sp>
          <p:nvSpPr>
            <p:cNvPr id="195655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6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7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58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659" name="Group 75"/>
          <p:cNvGrpSpPr>
            <a:grpSpLocks/>
          </p:cNvGrpSpPr>
          <p:nvPr/>
        </p:nvGrpSpPr>
        <p:grpSpPr bwMode="auto">
          <a:xfrm>
            <a:off x="2857500" y="5029200"/>
            <a:ext cx="4343400" cy="914400"/>
            <a:chOff x="1848" y="3168"/>
            <a:chExt cx="2736" cy="576"/>
          </a:xfrm>
        </p:grpSpPr>
        <p:sp>
          <p:nvSpPr>
            <p:cNvPr id="195660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1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2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3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4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5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6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7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8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69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0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1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2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3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4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5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6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7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8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679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680" name="Group 96"/>
          <p:cNvGrpSpPr>
            <a:grpSpLocks/>
          </p:cNvGrpSpPr>
          <p:nvPr/>
        </p:nvGrpSpPr>
        <p:grpSpPr bwMode="auto">
          <a:xfrm>
            <a:off x="5368925" y="1257300"/>
            <a:ext cx="2709863" cy="952500"/>
            <a:chOff x="3477" y="216"/>
            <a:chExt cx="1707" cy="600"/>
          </a:xfrm>
        </p:grpSpPr>
        <p:grpSp>
          <p:nvGrpSpPr>
            <p:cNvPr id="195681" name="Group 97"/>
            <p:cNvGrpSpPr>
              <a:grpSpLocks/>
            </p:cNvGrpSpPr>
            <p:nvPr/>
          </p:nvGrpSpPr>
          <p:grpSpPr bwMode="auto">
            <a:xfrm>
              <a:off x="3477" y="528"/>
              <a:ext cx="1707" cy="288"/>
              <a:chOff x="3477" y="288"/>
              <a:chExt cx="1707" cy="288"/>
            </a:xfrm>
          </p:grpSpPr>
          <p:sp>
            <p:nvSpPr>
              <p:cNvPr id="195682" name="Text Box 98"/>
              <p:cNvSpPr txBox="1">
                <a:spLocks noChangeArrowheads="1"/>
              </p:cNvSpPr>
              <p:nvPr/>
            </p:nvSpPr>
            <p:spPr bwMode="auto">
              <a:xfrm>
                <a:off x="3477" y="288"/>
                <a:ext cx="7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>
                    <a:latin typeface="Arial" charset="0"/>
                  </a:rPr>
                  <a:t>4 users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195683" name="Rectangle 99"/>
              <p:cNvSpPr>
                <a:spLocks noChangeArrowheads="1"/>
              </p:cNvSpPr>
              <p:nvPr/>
            </p:nvSpPr>
            <p:spPr bwMode="auto">
              <a:xfrm>
                <a:off x="4464" y="352"/>
                <a:ext cx="144" cy="144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4" name="Rectangle 100"/>
              <p:cNvSpPr>
                <a:spLocks noChangeArrowheads="1"/>
              </p:cNvSpPr>
              <p:nvPr/>
            </p:nvSpPr>
            <p:spPr bwMode="auto">
              <a:xfrm>
                <a:off x="4656" y="352"/>
                <a:ext cx="144" cy="144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5" name="Rectangle 101"/>
              <p:cNvSpPr>
                <a:spLocks noChangeArrowheads="1"/>
              </p:cNvSpPr>
              <p:nvPr/>
            </p:nvSpPr>
            <p:spPr bwMode="auto">
              <a:xfrm>
                <a:off x="4848" y="352"/>
                <a:ext cx="144" cy="144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6" name="Rectangle 102"/>
              <p:cNvSpPr>
                <a:spLocks noChangeArrowheads="1"/>
              </p:cNvSpPr>
              <p:nvPr/>
            </p:nvSpPr>
            <p:spPr bwMode="auto">
              <a:xfrm>
                <a:off x="5040" y="352"/>
                <a:ext cx="144" cy="144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687" name="Text Box 103"/>
            <p:cNvSpPr txBox="1">
              <a:spLocks noChangeArrowheads="1"/>
            </p:cNvSpPr>
            <p:nvPr/>
          </p:nvSpPr>
          <p:spPr bwMode="auto">
            <a:xfrm>
              <a:off x="3480" y="216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charset="0"/>
                </a:rPr>
                <a:t>Example:</a:t>
              </a:r>
              <a:endParaRPr lang="fr-FR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5" grpId="0" animBg="1"/>
      <p:bldP spid="195596" grpId="0" animBg="1"/>
      <p:bldP spid="195597" grpId="0" animBg="1"/>
      <p:bldP spid="19559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AC4A35C6-EBBE-4118-9A4C-DC278E5891DF}" type="slidenum">
              <a:rPr lang="en-US"/>
              <a:pPr/>
              <a:t>32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Core: Packet Switching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876800"/>
          </a:xfrm>
        </p:spPr>
        <p:txBody>
          <a:bodyPr/>
          <a:lstStyle/>
          <a:p>
            <a:r>
              <a:rPr lang="en-US"/>
              <a:t>“store-and-forward” transmission</a:t>
            </a:r>
          </a:p>
          <a:p>
            <a:r>
              <a:rPr lang="en-US"/>
              <a:t>source breaks long messages into smaller “packets”</a:t>
            </a:r>
          </a:p>
          <a:p>
            <a:r>
              <a:rPr lang="en-US"/>
              <a:t>packets </a:t>
            </a:r>
            <a:r>
              <a:rPr lang="en-US" i="1"/>
              <a:t>share</a:t>
            </a:r>
            <a:r>
              <a:rPr lang="en-US"/>
              <a:t> network resources</a:t>
            </a:r>
            <a:r>
              <a:rPr lang="en-US" sz="2400"/>
              <a:t> </a:t>
            </a:r>
          </a:p>
          <a:p>
            <a:r>
              <a:rPr lang="en-US"/>
              <a:t>each packet uses full link bandwidth </a:t>
            </a:r>
          </a:p>
          <a:p>
            <a:r>
              <a:rPr lang="en-US"/>
              <a:t>resource contention</a:t>
            </a:r>
          </a:p>
          <a:p>
            <a:pPr lvl="1"/>
            <a:r>
              <a:rPr lang="en-US"/>
              <a:t>aggregate resource demand can exceed amount available</a:t>
            </a:r>
          </a:p>
          <a:p>
            <a:pPr lvl="1"/>
            <a:r>
              <a:rPr lang="en-US"/>
              <a:t>congestion: packets queue, wait for link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0F122C46-B705-4187-8CA5-8DB800D904F0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47088" cy="1143000"/>
          </a:xfrm>
        </p:spPr>
        <p:txBody>
          <a:bodyPr/>
          <a:lstStyle/>
          <a:p>
            <a:r>
              <a:rPr lang="en-US" sz="3200"/>
              <a:t>Packet Switching: Statistical Multiplexing</a:t>
            </a:r>
            <a:endParaRPr lang="en-US" sz="360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876800"/>
            <a:ext cx="7467600" cy="152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Sequence of A &amp; B packets does not have fixed pattern </a:t>
            </a:r>
            <a:r>
              <a:rPr lang="en-US" sz="2400" dirty="0">
                <a:sym typeface="Monotype Sorts" pitchFamily="2" charset="2"/>
              </a:rPr>
              <a:t> </a:t>
            </a:r>
            <a:r>
              <a:rPr lang="en-US" sz="2400" b="1" i="1" dirty="0">
                <a:solidFill>
                  <a:srgbClr val="FF0000"/>
                </a:solidFill>
                <a:sym typeface="Monotype Sorts" pitchFamily="2" charset="2"/>
              </a:rPr>
              <a:t>statistical multiplexing</a:t>
            </a:r>
            <a:r>
              <a:rPr lang="en-US" sz="2400" dirty="0">
                <a:sym typeface="Monotype Sort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Monotype Sorts" pitchFamily="2" charset="2"/>
              </a:rPr>
              <a:t>In TDM each host gets same slot in revolving TDM frame.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1203325" y="24701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50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470150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1" name="Line 5"/>
          <p:cNvSpPr>
            <a:spLocks noChangeShapeType="1"/>
          </p:cNvSpPr>
          <p:nvPr/>
        </p:nvSpPr>
        <p:spPr bwMode="auto">
          <a:xfrm>
            <a:off x="3538538" y="2303463"/>
            <a:ext cx="0" cy="2286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Oval 6"/>
          <p:cNvSpPr>
            <a:spLocks noChangeArrowheads="1"/>
          </p:cNvSpPr>
          <p:nvPr/>
        </p:nvSpPr>
        <p:spPr bwMode="auto">
          <a:xfrm>
            <a:off x="2320925" y="2333625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2320925" y="2265363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Oval 8"/>
          <p:cNvSpPr>
            <a:spLocks noChangeArrowheads="1"/>
          </p:cNvSpPr>
          <p:nvPr/>
        </p:nvSpPr>
        <p:spPr bwMode="auto">
          <a:xfrm>
            <a:off x="2330450" y="2036763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2676525" y="2066925"/>
            <a:ext cx="498475" cy="119063"/>
            <a:chOff x="2208" y="2184"/>
            <a:chExt cx="176" cy="69"/>
          </a:xfrm>
        </p:grpSpPr>
        <p:grpSp>
          <p:nvGrpSpPr>
            <p:cNvPr id="198666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98667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8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9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867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9867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7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7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674" name="Oval 18"/>
          <p:cNvSpPr>
            <a:spLocks noChangeArrowheads="1"/>
          </p:cNvSpPr>
          <p:nvPr/>
        </p:nvSpPr>
        <p:spPr bwMode="auto">
          <a:xfrm>
            <a:off x="5416550" y="2352675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5426075" y="23320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5426075" y="229393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7" name="Oval 21"/>
          <p:cNvSpPr>
            <a:spLocks noChangeArrowheads="1"/>
          </p:cNvSpPr>
          <p:nvPr/>
        </p:nvSpPr>
        <p:spPr bwMode="auto">
          <a:xfrm>
            <a:off x="5435600" y="20653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8678" name="Object 22"/>
          <p:cNvGraphicFramePr>
            <a:graphicFrameLocks noChangeAspect="1"/>
          </p:cNvGraphicFramePr>
          <p:nvPr/>
        </p:nvGraphicFramePr>
        <p:xfrm>
          <a:off x="7004050" y="154622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51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50" y="1546225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79" name="Object 23"/>
          <p:cNvGraphicFramePr>
            <a:graphicFrameLocks noChangeAspect="1"/>
          </p:cNvGraphicFramePr>
          <p:nvPr/>
        </p:nvGraphicFramePr>
        <p:xfrm>
          <a:off x="965200" y="156527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52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565275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0" name="Line 24"/>
          <p:cNvSpPr>
            <a:spLocks noChangeShapeType="1"/>
          </p:cNvSpPr>
          <p:nvPr/>
        </p:nvSpPr>
        <p:spPr bwMode="auto">
          <a:xfrm>
            <a:off x="1590675" y="19716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1" name="Line 25"/>
          <p:cNvSpPr>
            <a:spLocks noChangeShapeType="1"/>
          </p:cNvSpPr>
          <p:nvPr/>
        </p:nvSpPr>
        <p:spPr bwMode="auto">
          <a:xfrm flipV="1">
            <a:off x="1895475" y="295751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2" name="Line 26"/>
          <p:cNvSpPr>
            <a:spLocks noChangeShapeType="1"/>
          </p:cNvSpPr>
          <p:nvPr/>
        </p:nvSpPr>
        <p:spPr bwMode="auto">
          <a:xfrm>
            <a:off x="3514725" y="239077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3" name="Line 27"/>
          <p:cNvSpPr>
            <a:spLocks noChangeShapeType="1"/>
          </p:cNvSpPr>
          <p:nvPr/>
        </p:nvSpPr>
        <p:spPr bwMode="auto">
          <a:xfrm flipV="1">
            <a:off x="5619750" y="2724150"/>
            <a:ext cx="142875" cy="657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4" name="Line 28"/>
          <p:cNvSpPr>
            <a:spLocks noChangeShapeType="1"/>
          </p:cNvSpPr>
          <p:nvPr/>
        </p:nvSpPr>
        <p:spPr bwMode="auto">
          <a:xfrm flipV="1">
            <a:off x="6591300" y="1952625"/>
            <a:ext cx="504825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5" name="Line 29"/>
          <p:cNvSpPr>
            <a:spLocks noChangeShapeType="1"/>
          </p:cNvSpPr>
          <p:nvPr/>
        </p:nvSpPr>
        <p:spPr bwMode="auto">
          <a:xfrm flipH="1">
            <a:off x="2095500" y="196215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6" name="Line 30"/>
          <p:cNvSpPr>
            <a:spLocks noChangeShapeType="1"/>
          </p:cNvSpPr>
          <p:nvPr/>
        </p:nvSpPr>
        <p:spPr bwMode="auto">
          <a:xfrm>
            <a:off x="2105025" y="23955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7" name="Rectangle 31"/>
          <p:cNvSpPr>
            <a:spLocks noChangeArrowheads="1"/>
          </p:cNvSpPr>
          <p:nvPr/>
        </p:nvSpPr>
        <p:spPr bwMode="auto">
          <a:xfrm>
            <a:off x="354806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8" name="Rectangle 32"/>
          <p:cNvSpPr>
            <a:spLocks noChangeArrowheads="1"/>
          </p:cNvSpPr>
          <p:nvPr/>
        </p:nvSpPr>
        <p:spPr bwMode="auto">
          <a:xfrm>
            <a:off x="370998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9" name="Rectangle 33"/>
          <p:cNvSpPr>
            <a:spLocks noChangeArrowheads="1"/>
          </p:cNvSpPr>
          <p:nvPr/>
        </p:nvSpPr>
        <p:spPr bwMode="auto">
          <a:xfrm>
            <a:off x="3871913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0" name="Rectangle 34"/>
          <p:cNvSpPr>
            <a:spLocks noChangeArrowheads="1"/>
          </p:cNvSpPr>
          <p:nvPr/>
        </p:nvSpPr>
        <p:spPr bwMode="auto">
          <a:xfrm>
            <a:off x="4033838" y="2185988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1" name="Rectangle 35"/>
          <p:cNvSpPr>
            <a:spLocks noChangeArrowheads="1"/>
          </p:cNvSpPr>
          <p:nvPr/>
        </p:nvSpPr>
        <p:spPr bwMode="auto">
          <a:xfrm>
            <a:off x="4195763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2" name="Rectangle 36"/>
          <p:cNvSpPr>
            <a:spLocks noChangeArrowheads="1"/>
          </p:cNvSpPr>
          <p:nvPr/>
        </p:nvSpPr>
        <p:spPr bwMode="auto">
          <a:xfrm>
            <a:off x="4567238" y="21859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93" name="Rectangle 37"/>
          <p:cNvSpPr>
            <a:spLocks noChangeArrowheads="1"/>
          </p:cNvSpPr>
          <p:nvPr/>
        </p:nvSpPr>
        <p:spPr bwMode="auto">
          <a:xfrm>
            <a:off x="5005388" y="21812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94" name="Group 38"/>
          <p:cNvGrpSpPr>
            <a:grpSpLocks/>
          </p:cNvGrpSpPr>
          <p:nvPr/>
        </p:nvGrpSpPr>
        <p:grpSpPr bwMode="auto">
          <a:xfrm>
            <a:off x="2857500" y="2262188"/>
            <a:ext cx="633413" cy="200025"/>
            <a:chOff x="1800" y="1425"/>
            <a:chExt cx="399" cy="126"/>
          </a:xfrm>
        </p:grpSpPr>
        <p:sp>
          <p:nvSpPr>
            <p:cNvPr id="198695" name="Rectangle 39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6" name="Rectangle 40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7" name="Rectangle 41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98" name="Rectangle 42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99" name="Rectangle 43"/>
          <p:cNvSpPr>
            <a:spLocks noChangeArrowheads="1"/>
          </p:cNvSpPr>
          <p:nvPr/>
        </p:nvSpPr>
        <p:spPr bwMode="auto">
          <a:xfrm>
            <a:off x="2128838" y="21621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0" name="Rectangle 44"/>
          <p:cNvSpPr>
            <a:spLocks noChangeArrowheads="1"/>
          </p:cNvSpPr>
          <p:nvPr/>
        </p:nvSpPr>
        <p:spPr bwMode="auto">
          <a:xfrm>
            <a:off x="1909763" y="27336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1" name="Line 45"/>
          <p:cNvSpPr>
            <a:spLocks noChangeShapeType="1"/>
          </p:cNvSpPr>
          <p:nvPr/>
        </p:nvSpPr>
        <p:spPr bwMode="auto">
          <a:xfrm>
            <a:off x="2305050" y="226695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2" name="Line 46"/>
          <p:cNvSpPr>
            <a:spLocks noChangeShapeType="1"/>
          </p:cNvSpPr>
          <p:nvPr/>
        </p:nvSpPr>
        <p:spPr bwMode="auto">
          <a:xfrm flipV="1">
            <a:off x="1971675" y="25431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3" name="Line 47"/>
          <p:cNvSpPr>
            <a:spLocks noChangeShapeType="1"/>
          </p:cNvSpPr>
          <p:nvPr/>
        </p:nvSpPr>
        <p:spPr bwMode="auto">
          <a:xfrm>
            <a:off x="3929063" y="2076450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04" name="Text Box 48"/>
          <p:cNvSpPr txBox="1">
            <a:spLocks noChangeArrowheads="1"/>
          </p:cNvSpPr>
          <p:nvPr/>
        </p:nvSpPr>
        <p:spPr bwMode="auto">
          <a:xfrm>
            <a:off x="612775" y="158908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05" name="Text Box 49"/>
          <p:cNvSpPr txBox="1">
            <a:spLocks noChangeArrowheads="1"/>
          </p:cNvSpPr>
          <p:nvPr/>
        </p:nvSpPr>
        <p:spPr bwMode="auto">
          <a:xfrm>
            <a:off x="889000" y="2608263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06" name="Text Box 50"/>
          <p:cNvSpPr txBox="1">
            <a:spLocks noChangeArrowheads="1"/>
          </p:cNvSpPr>
          <p:nvPr/>
        </p:nvSpPr>
        <p:spPr bwMode="auto">
          <a:xfrm>
            <a:off x="6604000" y="1465263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mic Sans MS" pitchFamily="66" charset="0"/>
              </a:rPr>
              <a:t>C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07" name="Text Box 51"/>
          <p:cNvSpPr txBox="1">
            <a:spLocks noChangeArrowheads="1"/>
          </p:cNvSpPr>
          <p:nvPr/>
        </p:nvSpPr>
        <p:spPr bwMode="auto">
          <a:xfrm>
            <a:off x="1612900" y="1312863"/>
            <a:ext cx="1262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10 Mbs</a:t>
            </a:r>
          </a:p>
          <a:p>
            <a:pPr algn="l"/>
            <a:r>
              <a:rPr lang="en-US" sz="2000">
                <a:latin typeface="Comic Sans MS" pitchFamily="66" charset="0"/>
              </a:rPr>
              <a:t>Ethernet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08" name="Text Box 52"/>
          <p:cNvSpPr txBox="1">
            <a:spLocks noChangeArrowheads="1"/>
          </p:cNvSpPr>
          <p:nvPr/>
        </p:nvSpPr>
        <p:spPr bwMode="auto">
          <a:xfrm>
            <a:off x="3756025" y="2427288"/>
            <a:ext cx="109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1.5 Mbs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09" name="Text Box 53"/>
          <p:cNvSpPr txBox="1">
            <a:spLocks noChangeArrowheads="1"/>
          </p:cNvSpPr>
          <p:nvPr/>
        </p:nvSpPr>
        <p:spPr bwMode="auto">
          <a:xfrm>
            <a:off x="6022975" y="2994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10" name="Rectangle 54"/>
          <p:cNvSpPr>
            <a:spLocks noChangeArrowheads="1"/>
          </p:cNvSpPr>
          <p:nvPr/>
        </p:nvSpPr>
        <p:spPr bwMode="auto">
          <a:xfrm>
            <a:off x="546735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11" name="Rectangle 55"/>
          <p:cNvSpPr>
            <a:spLocks noChangeArrowheads="1"/>
          </p:cNvSpPr>
          <p:nvPr/>
        </p:nvSpPr>
        <p:spPr bwMode="auto">
          <a:xfrm>
            <a:off x="5629275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12" name="Rectangle 56"/>
          <p:cNvSpPr>
            <a:spLocks noChangeArrowheads="1"/>
          </p:cNvSpPr>
          <p:nvPr/>
        </p:nvSpPr>
        <p:spPr bwMode="auto">
          <a:xfrm>
            <a:off x="5791200" y="2205038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713" name="Group 57"/>
          <p:cNvGrpSpPr>
            <a:grpSpLocks/>
          </p:cNvGrpSpPr>
          <p:nvPr/>
        </p:nvGrpSpPr>
        <p:grpSpPr bwMode="auto">
          <a:xfrm rot="-1962567">
            <a:off x="5715000" y="2424113"/>
            <a:ext cx="633413" cy="200025"/>
            <a:chOff x="4176" y="2211"/>
            <a:chExt cx="399" cy="126"/>
          </a:xfrm>
        </p:grpSpPr>
        <p:sp>
          <p:nvSpPr>
            <p:cNvPr id="198714" name="Rectangle 58"/>
            <p:cNvSpPr>
              <a:spLocks noChangeArrowheads="1"/>
            </p:cNvSpPr>
            <p:nvPr/>
          </p:nvSpPr>
          <p:spPr bwMode="auto">
            <a:xfrm>
              <a:off x="4176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5" name="Rectangle 59"/>
            <p:cNvSpPr>
              <a:spLocks noChangeArrowheads="1"/>
            </p:cNvSpPr>
            <p:nvPr/>
          </p:nvSpPr>
          <p:spPr bwMode="auto">
            <a:xfrm>
              <a:off x="4278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6" name="Rectangle 60"/>
            <p:cNvSpPr>
              <a:spLocks noChangeArrowheads="1"/>
            </p:cNvSpPr>
            <p:nvPr/>
          </p:nvSpPr>
          <p:spPr bwMode="auto">
            <a:xfrm>
              <a:off x="4380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17" name="Rectangle 61"/>
            <p:cNvSpPr>
              <a:spLocks noChangeArrowheads="1"/>
            </p:cNvSpPr>
            <p:nvPr/>
          </p:nvSpPr>
          <p:spPr bwMode="auto">
            <a:xfrm>
              <a:off x="4482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718" name="Group 62"/>
          <p:cNvGrpSpPr>
            <a:grpSpLocks/>
          </p:cNvGrpSpPr>
          <p:nvPr/>
        </p:nvGrpSpPr>
        <p:grpSpPr bwMode="auto">
          <a:xfrm>
            <a:off x="3679825" y="3341688"/>
            <a:ext cx="3117850" cy="1471612"/>
            <a:chOff x="1646" y="2009"/>
            <a:chExt cx="1964" cy="927"/>
          </a:xfrm>
        </p:grpSpPr>
        <p:graphicFrame>
          <p:nvGraphicFramePr>
            <p:cNvPr id="198719" name="Object 63"/>
            <p:cNvGraphicFramePr>
              <a:graphicFrameLocks noChangeAspect="1"/>
            </p:cNvGraphicFramePr>
            <p:nvPr/>
          </p:nvGraphicFramePr>
          <p:xfrm>
            <a:off x="2960" y="2600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53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0" y="2600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8720" name="Group 64"/>
            <p:cNvGrpSpPr>
              <a:grpSpLocks/>
            </p:cNvGrpSpPr>
            <p:nvPr/>
          </p:nvGrpSpPr>
          <p:grpSpPr bwMode="auto">
            <a:xfrm>
              <a:off x="2428" y="2009"/>
              <a:ext cx="761" cy="420"/>
              <a:chOff x="1462" y="1283"/>
              <a:chExt cx="761" cy="420"/>
            </a:xfrm>
          </p:grpSpPr>
          <p:sp>
            <p:nvSpPr>
              <p:cNvPr id="198721" name="Oval 65"/>
              <p:cNvSpPr>
                <a:spLocks noChangeArrowheads="1"/>
              </p:cNvSpPr>
              <p:nvPr/>
            </p:nvSpPr>
            <p:spPr bwMode="auto">
              <a:xfrm>
                <a:off x="1462" y="1470"/>
                <a:ext cx="755" cy="233"/>
              </a:xfrm>
              <a:prstGeom prst="ellipse">
                <a:avLst/>
              </a:prstGeom>
              <a:solidFill>
                <a:schemeClr val="hlink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22" name="Line 66"/>
              <p:cNvSpPr>
                <a:spLocks noChangeShapeType="1"/>
              </p:cNvSpPr>
              <p:nvPr/>
            </p:nvSpPr>
            <p:spPr bwMode="auto">
              <a:xfrm>
                <a:off x="1462" y="1451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23" name="Rectangle 67"/>
              <p:cNvSpPr>
                <a:spLocks noChangeArrowheads="1"/>
              </p:cNvSpPr>
              <p:nvPr/>
            </p:nvSpPr>
            <p:spPr bwMode="auto">
              <a:xfrm>
                <a:off x="1462" y="1427"/>
                <a:ext cx="755" cy="16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24" name="Oval 68"/>
              <p:cNvSpPr>
                <a:spLocks noChangeArrowheads="1"/>
              </p:cNvSpPr>
              <p:nvPr/>
            </p:nvSpPr>
            <p:spPr bwMode="auto">
              <a:xfrm>
                <a:off x="1468" y="1283"/>
                <a:ext cx="755" cy="271"/>
              </a:xfrm>
              <a:prstGeom prst="ellipse">
                <a:avLst/>
              </a:prstGeom>
              <a:solidFill>
                <a:schemeClr val="hlink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8725" name="Group 69"/>
              <p:cNvGrpSpPr>
                <a:grpSpLocks/>
              </p:cNvGrpSpPr>
              <p:nvPr/>
            </p:nvGrpSpPr>
            <p:grpSpPr bwMode="auto">
              <a:xfrm>
                <a:off x="1686" y="1302"/>
                <a:ext cx="314" cy="75"/>
                <a:chOff x="2208" y="2184"/>
                <a:chExt cx="176" cy="69"/>
              </a:xfrm>
            </p:grpSpPr>
            <p:grpSp>
              <p:nvGrpSpPr>
                <p:cNvPr id="198726" name="Group 70"/>
                <p:cNvGrpSpPr>
                  <a:grpSpLocks/>
                </p:cNvGrpSpPr>
                <p:nvPr/>
              </p:nvGrpSpPr>
              <p:grpSpPr bwMode="auto">
                <a:xfrm>
                  <a:off x="2208" y="2185"/>
                  <a:ext cx="176" cy="68"/>
                  <a:chOff x="2848" y="848"/>
                  <a:chExt cx="140" cy="98"/>
                </a:xfrm>
              </p:grpSpPr>
              <p:sp>
                <p:nvSpPr>
                  <p:cNvPr id="198727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872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872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8730" name="Group 74"/>
                <p:cNvGrpSpPr>
                  <a:grpSpLocks/>
                </p:cNvGrpSpPr>
                <p:nvPr/>
              </p:nvGrpSpPr>
              <p:grpSpPr bwMode="auto">
                <a:xfrm flipV="1">
                  <a:off x="2208" y="2184"/>
                  <a:ext cx="176" cy="68"/>
                  <a:chOff x="2848" y="848"/>
                  <a:chExt cx="140" cy="98"/>
                </a:xfrm>
              </p:grpSpPr>
              <p:sp>
                <p:nvSpPr>
                  <p:cNvPr id="198731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873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873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198734" name="Object 78"/>
            <p:cNvGraphicFramePr>
              <a:graphicFrameLocks noChangeAspect="1"/>
            </p:cNvGraphicFramePr>
            <p:nvPr/>
          </p:nvGraphicFramePr>
          <p:xfrm>
            <a:off x="1874" y="254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54" name="Clip" r:id="rId8" imgW="1305000" imgH="1085760" progId="">
                    <p:embed/>
                  </p:oleObj>
                </mc:Choice>
                <mc:Fallback>
                  <p:oleObj name="Clip" r:id="rId8" imgW="1305000" imgH="1085760" progId="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4" y="2546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8735" name="Line 79"/>
            <p:cNvSpPr>
              <a:spLocks noChangeShapeType="1"/>
            </p:cNvSpPr>
            <p:nvPr/>
          </p:nvSpPr>
          <p:spPr bwMode="auto">
            <a:xfrm flipV="1">
              <a:off x="2214" y="2370"/>
              <a:ext cx="294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6" name="Line 80"/>
            <p:cNvSpPr>
              <a:spLocks noChangeShapeType="1"/>
            </p:cNvSpPr>
            <p:nvPr/>
          </p:nvSpPr>
          <p:spPr bwMode="auto">
            <a:xfrm flipH="1" flipV="1">
              <a:off x="2964" y="2406"/>
              <a:ext cx="21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7" name="Text Box 81"/>
            <p:cNvSpPr txBox="1">
              <a:spLocks noChangeArrowheads="1"/>
            </p:cNvSpPr>
            <p:nvPr/>
          </p:nvSpPr>
          <p:spPr bwMode="auto">
            <a:xfrm>
              <a:off x="1646" y="254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Comic Sans MS" pitchFamily="66" charset="0"/>
                </a:rPr>
                <a:t>D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8738" name="Text Box 82"/>
            <p:cNvSpPr txBox="1">
              <a:spLocks noChangeArrowheads="1"/>
            </p:cNvSpPr>
            <p:nvPr/>
          </p:nvSpPr>
          <p:spPr bwMode="auto">
            <a:xfrm>
              <a:off x="3374" y="2591"/>
              <a:ext cx="2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Comic Sans MS" pitchFamily="66" charset="0"/>
                </a:rPr>
                <a:t>E</a:t>
              </a:r>
              <a:endParaRPr lang="en-US">
                <a:solidFill>
                  <a:schemeClr val="accent1"/>
                </a:solidFill>
              </a:endParaRPr>
            </a:p>
          </p:txBody>
        </p:sp>
        <p:grpSp>
          <p:nvGrpSpPr>
            <p:cNvPr id="198739" name="Group 83"/>
            <p:cNvGrpSpPr>
              <a:grpSpLocks/>
            </p:cNvGrpSpPr>
            <p:nvPr/>
          </p:nvGrpSpPr>
          <p:grpSpPr bwMode="auto">
            <a:xfrm rot="-2018696">
              <a:off x="2736" y="2139"/>
              <a:ext cx="399" cy="126"/>
              <a:chOff x="4176" y="2211"/>
              <a:chExt cx="399" cy="126"/>
            </a:xfrm>
          </p:grpSpPr>
          <p:sp>
            <p:nvSpPr>
              <p:cNvPr id="198740" name="Rectangle 84"/>
              <p:cNvSpPr>
                <a:spLocks noChangeArrowheads="1"/>
              </p:cNvSpPr>
              <p:nvPr/>
            </p:nvSpPr>
            <p:spPr bwMode="auto">
              <a:xfrm>
                <a:off x="4176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41" name="Rectangle 85"/>
              <p:cNvSpPr>
                <a:spLocks noChangeArrowheads="1"/>
              </p:cNvSpPr>
              <p:nvPr/>
            </p:nvSpPr>
            <p:spPr bwMode="auto">
              <a:xfrm>
                <a:off x="4278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42" name="Rectangle 86"/>
              <p:cNvSpPr>
                <a:spLocks noChangeArrowheads="1"/>
              </p:cNvSpPr>
              <p:nvPr/>
            </p:nvSpPr>
            <p:spPr bwMode="auto">
              <a:xfrm>
                <a:off x="4380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743" name="Rectangle 87"/>
              <p:cNvSpPr>
                <a:spLocks noChangeArrowheads="1"/>
              </p:cNvSpPr>
              <p:nvPr/>
            </p:nvSpPr>
            <p:spPr bwMode="auto">
              <a:xfrm>
                <a:off x="4482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8744" name="Text Box 88"/>
          <p:cNvSpPr txBox="1">
            <a:spLocks noChangeArrowheads="1"/>
          </p:cNvSpPr>
          <p:nvPr/>
        </p:nvSpPr>
        <p:spPr bwMode="auto">
          <a:xfrm>
            <a:off x="3241675" y="1636713"/>
            <a:ext cx="294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 i="1">
                <a:solidFill>
                  <a:srgbClr val="FF0000"/>
                </a:solidFill>
                <a:latin typeface="Comic Sans MS" pitchFamily="66" charset="0"/>
              </a:rPr>
              <a:t>statistical multiplexing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8745" name="Text Box 89"/>
          <p:cNvSpPr txBox="1">
            <a:spLocks noChangeArrowheads="1"/>
          </p:cNvSpPr>
          <p:nvPr/>
        </p:nvSpPr>
        <p:spPr bwMode="auto">
          <a:xfrm>
            <a:off x="1957388" y="2984500"/>
            <a:ext cx="2112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queue of packets</a:t>
            </a:r>
          </a:p>
          <a:p>
            <a:r>
              <a:rPr lang="en-US" sz="1800">
                <a:latin typeface="Comic Sans MS" pitchFamily="66" charset="0"/>
              </a:rPr>
              <a:t>waiting for output</a:t>
            </a:r>
          </a:p>
          <a:p>
            <a:r>
              <a:rPr lang="en-US" sz="1800">
                <a:latin typeface="Comic Sans MS" pitchFamily="66" charset="0"/>
              </a:rPr>
              <a:t>link</a:t>
            </a:r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198746" name="Line 90"/>
          <p:cNvSpPr>
            <a:spLocks noChangeShapeType="1"/>
          </p:cNvSpPr>
          <p:nvPr/>
        </p:nvSpPr>
        <p:spPr bwMode="auto">
          <a:xfrm flipV="1">
            <a:off x="2890838" y="2514600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4BE15488-ACD0-4126-89C5-F16AC9512904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/>
              <a:t>Packet switching versus circuit switching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8001000" cy="4648200"/>
          </a:xfrm>
        </p:spPr>
        <p:txBody>
          <a:bodyPr/>
          <a:lstStyle/>
          <a:p>
            <a:r>
              <a:rPr lang="en-US" sz="2400" dirty="0"/>
              <a:t>Great for </a:t>
            </a:r>
            <a:r>
              <a:rPr lang="en-US" sz="2400" dirty="0" err="1"/>
              <a:t>bursty</a:t>
            </a:r>
            <a:r>
              <a:rPr lang="en-US" sz="2400" dirty="0"/>
              <a:t> data</a:t>
            </a:r>
          </a:p>
          <a:p>
            <a:pPr lvl="1"/>
            <a:r>
              <a:rPr lang="en-US" dirty="0"/>
              <a:t>resource sharing</a:t>
            </a:r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Excessive congestion:</a:t>
            </a:r>
            <a:r>
              <a:rPr lang="en-US" sz="2400" dirty="0"/>
              <a:t> packet delay and loss</a:t>
            </a:r>
          </a:p>
          <a:p>
            <a:pPr lvl="1"/>
            <a:r>
              <a:rPr lang="en-US" dirty="0"/>
              <a:t>protocols needed for reliable data transfer, congestion control</a:t>
            </a:r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Q: How to provide circuit-like behavior?</a:t>
            </a:r>
            <a:endParaRPr lang="en-US" sz="2400" dirty="0"/>
          </a:p>
          <a:p>
            <a:pPr lvl="1"/>
            <a:r>
              <a:rPr lang="en-US" dirty="0"/>
              <a:t>bandwidth guarantees needed for audio/video apps</a:t>
            </a:r>
          </a:p>
          <a:p>
            <a:pPr lvl="1"/>
            <a:r>
              <a:rPr lang="en-US" dirty="0"/>
              <a:t>still an unsolved problem </a:t>
            </a:r>
            <a:endParaRPr lang="en-US" sz="2000" dirty="0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371600"/>
            <a:ext cx="76200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Is packet switching a “slam dunk winner?”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E054B05C-4BFB-4D1E-A7B9-8EAF15A3FBBB}" type="slidenum">
              <a:rPr lang="en-US"/>
              <a:pPr/>
              <a:t>35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93088" cy="1143000"/>
          </a:xfrm>
        </p:spPr>
        <p:txBody>
          <a:bodyPr/>
          <a:lstStyle/>
          <a:p>
            <a:r>
              <a:rPr lang="en-US" sz="3600"/>
              <a:t>Packet-switching: store-and-forward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325" y="2317750"/>
            <a:ext cx="3902075" cy="3930650"/>
          </a:xfrm>
        </p:spPr>
        <p:txBody>
          <a:bodyPr/>
          <a:lstStyle/>
          <a:p>
            <a:r>
              <a:rPr lang="en-US" sz="2400"/>
              <a:t>Takes L/R seconds to transmit (push out) packet of L bits on to link or R bps</a:t>
            </a:r>
          </a:p>
          <a:p>
            <a:r>
              <a:rPr lang="en-US" sz="2400"/>
              <a:t>Entire packet must  arrive at router before it can be transmitted on next link: </a:t>
            </a:r>
            <a:r>
              <a:rPr lang="en-US" sz="2400" i="1">
                <a:solidFill>
                  <a:srgbClr val="FF0000"/>
                </a:solidFill>
              </a:rPr>
              <a:t>store and forward</a:t>
            </a:r>
          </a:p>
          <a:p>
            <a:r>
              <a:rPr lang="en-US" sz="2400"/>
              <a:t>delay = 3L/R</a:t>
            </a:r>
            <a:endParaRPr lang="en-US" sz="2400" i="1">
              <a:solidFill>
                <a:srgbClr val="FF0000"/>
              </a:solidFill>
            </a:endParaRP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317750"/>
            <a:ext cx="3810000" cy="3930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Example:</a:t>
            </a:r>
            <a:endParaRPr lang="en-US" sz="2400"/>
          </a:p>
          <a:p>
            <a:r>
              <a:rPr lang="en-US" sz="2400"/>
              <a:t>L = 7.5 Mbits</a:t>
            </a:r>
          </a:p>
          <a:p>
            <a:r>
              <a:rPr lang="en-US" sz="2400"/>
              <a:t>R = 1.5 Mbps</a:t>
            </a:r>
          </a:p>
          <a:p>
            <a:r>
              <a:rPr lang="en-US" sz="2400"/>
              <a:t>delay = 15 sec</a:t>
            </a:r>
          </a:p>
        </p:txBody>
      </p:sp>
      <p:sp>
        <p:nvSpPr>
          <p:cNvPr id="200709" name="Line 5"/>
          <p:cNvSpPr>
            <a:spLocks noChangeShapeType="1"/>
          </p:cNvSpPr>
          <p:nvPr/>
        </p:nvSpPr>
        <p:spPr bwMode="auto">
          <a:xfrm>
            <a:off x="2643188" y="1744663"/>
            <a:ext cx="3095625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2044700" y="1382713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1382713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5662613" y="1425575"/>
          <a:ext cx="646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1425575"/>
                        <a:ext cx="6461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0712" name="Group 8"/>
          <p:cNvGrpSpPr>
            <a:grpSpLocks/>
          </p:cNvGrpSpPr>
          <p:nvPr/>
        </p:nvGrpSpPr>
        <p:grpSpPr bwMode="auto">
          <a:xfrm>
            <a:off x="3406775" y="1576388"/>
            <a:ext cx="568325" cy="284162"/>
            <a:chOff x="3824" y="1838"/>
            <a:chExt cx="358" cy="179"/>
          </a:xfrm>
        </p:grpSpPr>
        <p:sp>
          <p:nvSpPr>
            <p:cNvPr id="200713" name="Oval 9"/>
            <p:cNvSpPr>
              <a:spLocks noChangeArrowheads="1"/>
            </p:cNvSpPr>
            <p:nvPr/>
          </p:nvSpPr>
          <p:spPr bwMode="auto">
            <a:xfrm>
              <a:off x="3827" y="1918"/>
              <a:ext cx="355" cy="99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4" name="Line 10"/>
            <p:cNvSpPr>
              <a:spLocks noChangeShapeType="1"/>
            </p:cNvSpPr>
            <p:nvPr/>
          </p:nvSpPr>
          <p:spPr bwMode="auto">
            <a:xfrm>
              <a:off x="3827" y="191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5" name="Line 11"/>
            <p:cNvSpPr>
              <a:spLocks noChangeShapeType="1"/>
            </p:cNvSpPr>
            <p:nvPr/>
          </p:nvSpPr>
          <p:spPr bwMode="auto">
            <a:xfrm>
              <a:off x="4182" y="191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6" name="Rectangle 12"/>
            <p:cNvSpPr>
              <a:spLocks noChangeArrowheads="1"/>
            </p:cNvSpPr>
            <p:nvPr/>
          </p:nvSpPr>
          <p:spPr bwMode="auto">
            <a:xfrm>
              <a:off x="3827" y="1910"/>
              <a:ext cx="352" cy="6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7" name="Oval 13"/>
            <p:cNvSpPr>
              <a:spLocks noChangeArrowheads="1"/>
            </p:cNvSpPr>
            <p:nvPr/>
          </p:nvSpPr>
          <p:spPr bwMode="auto">
            <a:xfrm>
              <a:off x="3824" y="1838"/>
              <a:ext cx="355" cy="11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200718" name="Group 14"/>
            <p:cNvGrpSpPr>
              <a:grpSpLocks/>
            </p:cNvGrpSpPr>
            <p:nvPr/>
          </p:nvGrpSpPr>
          <p:grpSpPr bwMode="auto">
            <a:xfrm>
              <a:off x="3910" y="1864"/>
              <a:ext cx="176" cy="67"/>
              <a:chOff x="2848" y="848"/>
              <a:chExt cx="140" cy="98"/>
            </a:xfrm>
          </p:grpSpPr>
          <p:sp>
            <p:nvSpPr>
              <p:cNvPr id="200719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0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1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722" name="Group 18"/>
            <p:cNvGrpSpPr>
              <a:grpSpLocks/>
            </p:cNvGrpSpPr>
            <p:nvPr/>
          </p:nvGrpSpPr>
          <p:grpSpPr bwMode="auto">
            <a:xfrm flipV="1">
              <a:off x="3910" y="1863"/>
              <a:ext cx="176" cy="67"/>
              <a:chOff x="2848" y="848"/>
              <a:chExt cx="140" cy="98"/>
            </a:xfrm>
          </p:grpSpPr>
          <p:sp>
            <p:nvSpPr>
              <p:cNvPr id="200723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4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5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0726" name="Group 22"/>
          <p:cNvGrpSpPr>
            <a:grpSpLocks/>
          </p:cNvGrpSpPr>
          <p:nvPr/>
        </p:nvGrpSpPr>
        <p:grpSpPr bwMode="auto">
          <a:xfrm>
            <a:off x="4532313" y="1574800"/>
            <a:ext cx="568325" cy="284163"/>
            <a:chOff x="3824" y="1838"/>
            <a:chExt cx="358" cy="179"/>
          </a:xfrm>
        </p:grpSpPr>
        <p:sp>
          <p:nvSpPr>
            <p:cNvPr id="200727" name="Oval 23"/>
            <p:cNvSpPr>
              <a:spLocks noChangeArrowheads="1"/>
            </p:cNvSpPr>
            <p:nvPr/>
          </p:nvSpPr>
          <p:spPr bwMode="auto">
            <a:xfrm>
              <a:off x="3827" y="1918"/>
              <a:ext cx="355" cy="99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28" name="Line 24"/>
            <p:cNvSpPr>
              <a:spLocks noChangeShapeType="1"/>
            </p:cNvSpPr>
            <p:nvPr/>
          </p:nvSpPr>
          <p:spPr bwMode="auto">
            <a:xfrm>
              <a:off x="3827" y="191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29" name="Line 25"/>
            <p:cNvSpPr>
              <a:spLocks noChangeShapeType="1"/>
            </p:cNvSpPr>
            <p:nvPr/>
          </p:nvSpPr>
          <p:spPr bwMode="auto">
            <a:xfrm>
              <a:off x="4182" y="1910"/>
              <a:ext cx="0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0" name="Rectangle 26"/>
            <p:cNvSpPr>
              <a:spLocks noChangeArrowheads="1"/>
            </p:cNvSpPr>
            <p:nvPr/>
          </p:nvSpPr>
          <p:spPr bwMode="auto">
            <a:xfrm>
              <a:off x="3827" y="1910"/>
              <a:ext cx="352" cy="60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1" name="Oval 27"/>
            <p:cNvSpPr>
              <a:spLocks noChangeArrowheads="1"/>
            </p:cNvSpPr>
            <p:nvPr/>
          </p:nvSpPr>
          <p:spPr bwMode="auto">
            <a:xfrm>
              <a:off x="3824" y="1838"/>
              <a:ext cx="355" cy="11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200732" name="Group 28"/>
            <p:cNvGrpSpPr>
              <a:grpSpLocks/>
            </p:cNvGrpSpPr>
            <p:nvPr/>
          </p:nvGrpSpPr>
          <p:grpSpPr bwMode="auto">
            <a:xfrm>
              <a:off x="3910" y="1864"/>
              <a:ext cx="176" cy="67"/>
              <a:chOff x="2848" y="848"/>
              <a:chExt cx="140" cy="98"/>
            </a:xfrm>
          </p:grpSpPr>
          <p:sp>
            <p:nvSpPr>
              <p:cNvPr id="200733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4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5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0736" name="Group 32"/>
            <p:cNvGrpSpPr>
              <a:grpSpLocks/>
            </p:cNvGrpSpPr>
            <p:nvPr/>
          </p:nvGrpSpPr>
          <p:grpSpPr bwMode="auto">
            <a:xfrm flipV="1">
              <a:off x="3910" y="1863"/>
              <a:ext cx="176" cy="67"/>
              <a:chOff x="2848" y="848"/>
              <a:chExt cx="140" cy="98"/>
            </a:xfrm>
          </p:grpSpPr>
          <p:sp>
            <p:nvSpPr>
              <p:cNvPr id="200737" name="Line 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8" name="Line 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9" name="Line 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0740" name="Text Box 36"/>
          <p:cNvSpPr txBox="1">
            <a:spLocks noChangeArrowheads="1"/>
          </p:cNvSpPr>
          <p:nvPr/>
        </p:nvSpPr>
        <p:spPr bwMode="auto">
          <a:xfrm>
            <a:off x="2849563" y="1719263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200741" name="Text Box 37"/>
          <p:cNvSpPr txBox="1">
            <a:spLocks noChangeArrowheads="1"/>
          </p:cNvSpPr>
          <p:nvPr/>
        </p:nvSpPr>
        <p:spPr bwMode="auto">
          <a:xfrm>
            <a:off x="4022725" y="1703388"/>
            <a:ext cx="34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200742" name="Text Box 38"/>
          <p:cNvSpPr txBox="1">
            <a:spLocks noChangeArrowheads="1"/>
          </p:cNvSpPr>
          <p:nvPr/>
        </p:nvSpPr>
        <p:spPr bwMode="auto">
          <a:xfrm>
            <a:off x="5202238" y="1709738"/>
            <a:ext cx="34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Comic Sans MS" pitchFamily="66" charset="0"/>
              </a:rPr>
              <a:t>R</a:t>
            </a:r>
            <a:endParaRPr lang="en-US"/>
          </a:p>
        </p:txBody>
      </p:sp>
      <p:sp>
        <p:nvSpPr>
          <p:cNvPr id="200743" name="Rectangle 39"/>
          <p:cNvSpPr>
            <a:spLocks noChangeArrowheads="1"/>
          </p:cNvSpPr>
          <p:nvPr/>
        </p:nvSpPr>
        <p:spPr bwMode="auto">
          <a:xfrm>
            <a:off x="2476500" y="1395413"/>
            <a:ext cx="485775" cy="293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Comic Sans MS" pitchFamily="66" charset="0"/>
              </a:rPr>
              <a:t>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44218BB8-C2B1-4D15-9E53-2359D74561FE}" type="slidenum">
              <a:rPr lang="en-US"/>
              <a:pPr/>
              <a:t>36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Packet Switching: Message Segmenting</a:t>
            </a:r>
            <a:endParaRPr lang="en-US" sz="36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97400" y="1470025"/>
            <a:ext cx="4352925" cy="76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Now break up the message into 5000 packets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4791075" y="5351463"/>
            <a:ext cx="3714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>
              <a:latin typeface="Comic Sans MS" pitchFamily="66" charset="0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694238" y="2370138"/>
            <a:ext cx="3965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Each packet 1,500 bits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1 msec to transmit packet on one link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pipelining:</a:t>
            </a:r>
            <a:r>
              <a:rPr lang="en-US">
                <a:latin typeface="Comic Sans MS" pitchFamily="66" charset="0"/>
              </a:rPr>
              <a:t> each link works in parallel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Delay reduced from 15 sec to 5.002 sec</a:t>
            </a:r>
          </a:p>
        </p:txBody>
      </p:sp>
      <p:pic>
        <p:nvPicPr>
          <p:cNvPr id="201734" name="Picture 6" descr="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250" y="1536700"/>
            <a:ext cx="3433763" cy="449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7E07F7DE-23A5-4723-8174-2F7D22A0D977}" type="slidenum">
              <a:rPr lang="en-US"/>
              <a:pPr/>
              <a:t>37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Packet-switched networks: forwarding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1363663"/>
            <a:ext cx="8001000" cy="4949825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datagram network:</a:t>
            </a:r>
            <a:r>
              <a:rPr lang="en-US" sz="2400"/>
              <a:t> </a:t>
            </a:r>
          </a:p>
          <a:p>
            <a:pPr lvl="1"/>
            <a:r>
              <a:rPr lang="en-US" sz="2000" i="1"/>
              <a:t>destination address</a:t>
            </a:r>
            <a:r>
              <a:rPr lang="en-US" sz="2000"/>
              <a:t>  in packet determines next hop</a:t>
            </a:r>
          </a:p>
          <a:p>
            <a:pPr lvl="1"/>
            <a:r>
              <a:rPr lang="en-US" sz="2000"/>
              <a:t>routes may change during session (flexible?)</a:t>
            </a:r>
          </a:p>
          <a:p>
            <a:pPr lvl="1"/>
            <a:r>
              <a:rPr lang="en-US" sz="2000"/>
              <a:t> no “per flow” state, hence more scalable</a:t>
            </a:r>
          </a:p>
          <a:p>
            <a:r>
              <a:rPr lang="en-US" sz="2400">
                <a:solidFill>
                  <a:srgbClr val="FF0000"/>
                </a:solidFill>
              </a:rPr>
              <a:t>virtual circuit network: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each packet carries tag  (virtual circuit ID), tag determines next hop</a:t>
            </a:r>
          </a:p>
          <a:p>
            <a:pPr lvl="1"/>
            <a:r>
              <a:rPr lang="en-US" sz="2000"/>
              <a:t>fixed path determined at </a:t>
            </a:r>
            <a:r>
              <a:rPr lang="en-US" sz="2000" i="1"/>
              <a:t>call setup time</a:t>
            </a:r>
            <a:endParaRPr lang="en-US" sz="2000"/>
          </a:p>
          <a:p>
            <a:pPr lvl="1"/>
            <a:r>
              <a:rPr lang="en-US" sz="2000"/>
              <a:t>path is </a:t>
            </a:r>
            <a:r>
              <a:rPr lang="en-US" sz="2000" b="1">
                <a:solidFill>
                  <a:srgbClr val="FF0000"/>
                </a:solidFill>
              </a:rPr>
              <a:t>not</a:t>
            </a:r>
            <a:r>
              <a:rPr lang="en-US" sz="2000"/>
              <a:t> a dedicated path as in circuit switched (i.e., store &amp; forward of packets)</a:t>
            </a:r>
          </a:p>
          <a:p>
            <a:pPr lvl="1"/>
            <a:r>
              <a:rPr lang="en-US" sz="2000" i="1">
                <a:solidFill>
                  <a:srgbClr val="FF0000"/>
                </a:solidFill>
              </a:rPr>
              <a:t>routers maintain</a:t>
            </a:r>
            <a:r>
              <a:rPr lang="en-US" sz="2000"/>
              <a:t> </a:t>
            </a:r>
            <a:r>
              <a:rPr lang="en-US" sz="2000" i="1">
                <a:solidFill>
                  <a:srgbClr val="FF0000"/>
                </a:solidFill>
              </a:rPr>
              <a:t>per-call state</a:t>
            </a:r>
          </a:p>
          <a:p>
            <a:r>
              <a:rPr lang="en-US" sz="2400"/>
              <a:t>datagram networks need per packet routing.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2A6EFDB8-8684-47FE-AE0C-7F7437591FF4}" type="slidenum">
              <a:rPr lang="en-US"/>
              <a:pPr/>
              <a:t>38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7772400" cy="992188"/>
          </a:xfrm>
        </p:spPr>
        <p:txBody>
          <a:bodyPr/>
          <a:lstStyle/>
          <a:p>
            <a:r>
              <a:rPr lang="en-US"/>
              <a:t>Network Taxonomy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235325" y="1190625"/>
            <a:ext cx="2360613" cy="758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Comic Sans MS" pitchFamily="66" charset="0"/>
              </a:rPr>
              <a:t>Telecommunication</a:t>
            </a:r>
          </a:p>
          <a:p>
            <a:r>
              <a:rPr lang="en-US" sz="2000">
                <a:latin typeface="Comic Sans MS" pitchFamily="66" charset="0"/>
              </a:rPr>
              <a:t>networks</a:t>
            </a:r>
          </a:p>
        </p:txBody>
      </p:sp>
      <p:grpSp>
        <p:nvGrpSpPr>
          <p:cNvPr id="203780" name="Group 4"/>
          <p:cNvGrpSpPr>
            <a:grpSpLocks/>
          </p:cNvGrpSpPr>
          <p:nvPr/>
        </p:nvGrpSpPr>
        <p:grpSpPr bwMode="auto">
          <a:xfrm>
            <a:off x="692150" y="2520950"/>
            <a:ext cx="3433763" cy="1957388"/>
            <a:chOff x="446" y="1472"/>
            <a:chExt cx="2163" cy="1233"/>
          </a:xfrm>
        </p:grpSpPr>
        <p:sp>
          <p:nvSpPr>
            <p:cNvPr id="203781" name="Rectangle 5"/>
            <p:cNvSpPr>
              <a:spLocks noChangeArrowheads="1"/>
            </p:cNvSpPr>
            <p:nvPr/>
          </p:nvSpPr>
          <p:spPr bwMode="auto">
            <a:xfrm>
              <a:off x="860" y="1472"/>
              <a:ext cx="1487" cy="4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Circuit-switched</a:t>
              </a:r>
            </a:p>
            <a:p>
              <a:r>
                <a:rPr lang="en-US" sz="2000">
                  <a:latin typeface="Comic Sans MS" pitchFamily="66" charset="0"/>
                </a:rPr>
                <a:t>networks</a:t>
              </a:r>
            </a:p>
          </p:txBody>
        </p:sp>
        <p:sp>
          <p:nvSpPr>
            <p:cNvPr id="203782" name="Rectangle 6"/>
            <p:cNvSpPr>
              <a:spLocks noChangeArrowheads="1"/>
            </p:cNvSpPr>
            <p:nvPr/>
          </p:nvSpPr>
          <p:spPr bwMode="auto">
            <a:xfrm>
              <a:off x="446" y="2290"/>
              <a:ext cx="803" cy="3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FDM</a:t>
              </a:r>
            </a:p>
          </p:txBody>
        </p:sp>
        <p:sp>
          <p:nvSpPr>
            <p:cNvPr id="203783" name="Rectangle 7"/>
            <p:cNvSpPr>
              <a:spLocks noChangeArrowheads="1"/>
            </p:cNvSpPr>
            <p:nvPr/>
          </p:nvSpPr>
          <p:spPr bwMode="auto">
            <a:xfrm>
              <a:off x="1806" y="2306"/>
              <a:ext cx="803" cy="3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TDM</a:t>
              </a:r>
            </a:p>
          </p:txBody>
        </p:sp>
        <p:grpSp>
          <p:nvGrpSpPr>
            <p:cNvPr id="203784" name="Group 8"/>
            <p:cNvGrpSpPr>
              <a:grpSpLocks/>
            </p:cNvGrpSpPr>
            <p:nvPr/>
          </p:nvGrpSpPr>
          <p:grpSpPr bwMode="auto">
            <a:xfrm>
              <a:off x="1009" y="1954"/>
              <a:ext cx="1184" cy="361"/>
              <a:chOff x="1009" y="1954"/>
              <a:chExt cx="1184" cy="361"/>
            </a:xfrm>
          </p:grpSpPr>
          <p:grpSp>
            <p:nvGrpSpPr>
              <p:cNvPr id="203785" name="Group 9"/>
              <p:cNvGrpSpPr>
                <a:grpSpLocks/>
              </p:cNvGrpSpPr>
              <p:nvPr/>
            </p:nvGrpSpPr>
            <p:grpSpPr bwMode="auto">
              <a:xfrm>
                <a:off x="1009" y="2114"/>
                <a:ext cx="1184" cy="201"/>
                <a:chOff x="1009" y="2114"/>
                <a:chExt cx="1184" cy="201"/>
              </a:xfrm>
            </p:grpSpPr>
            <p:sp>
              <p:nvSpPr>
                <p:cNvPr id="203786" name="Line 10"/>
                <p:cNvSpPr>
                  <a:spLocks noChangeShapeType="1"/>
                </p:cNvSpPr>
                <p:nvPr/>
              </p:nvSpPr>
              <p:spPr bwMode="auto">
                <a:xfrm>
                  <a:off x="1009" y="2118"/>
                  <a:ext cx="11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787" name="Line 11"/>
                <p:cNvSpPr>
                  <a:spLocks noChangeShapeType="1"/>
                </p:cNvSpPr>
                <p:nvPr/>
              </p:nvSpPr>
              <p:spPr bwMode="auto">
                <a:xfrm>
                  <a:off x="2193" y="2129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788" name="Line 12"/>
                <p:cNvSpPr>
                  <a:spLocks noChangeShapeType="1"/>
                </p:cNvSpPr>
                <p:nvPr/>
              </p:nvSpPr>
              <p:spPr bwMode="auto">
                <a:xfrm>
                  <a:off x="1010" y="2114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3789" name="Line 13"/>
              <p:cNvSpPr>
                <a:spLocks noChangeShapeType="1"/>
              </p:cNvSpPr>
              <p:nvPr/>
            </p:nvSpPr>
            <p:spPr bwMode="auto">
              <a:xfrm>
                <a:off x="1588" y="1954"/>
                <a:ext cx="0" cy="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790" name="Group 14"/>
          <p:cNvGrpSpPr>
            <a:grpSpLocks/>
          </p:cNvGrpSpPr>
          <p:nvPr/>
        </p:nvGrpSpPr>
        <p:grpSpPr bwMode="auto">
          <a:xfrm>
            <a:off x="5076825" y="2516188"/>
            <a:ext cx="3679825" cy="1981200"/>
            <a:chOff x="3012" y="1468"/>
            <a:chExt cx="2318" cy="1248"/>
          </a:xfrm>
        </p:grpSpPr>
        <p:sp>
          <p:nvSpPr>
            <p:cNvPr id="203791" name="Rectangle 15"/>
            <p:cNvSpPr>
              <a:spLocks noChangeArrowheads="1"/>
            </p:cNvSpPr>
            <p:nvPr/>
          </p:nvSpPr>
          <p:spPr bwMode="auto">
            <a:xfrm>
              <a:off x="3383" y="1468"/>
              <a:ext cx="1487" cy="4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Packet-switched</a:t>
              </a:r>
            </a:p>
            <a:p>
              <a:r>
                <a:rPr lang="en-US" sz="2000">
                  <a:latin typeface="Comic Sans MS" pitchFamily="66" charset="0"/>
                </a:rPr>
                <a:t>networks</a:t>
              </a:r>
            </a:p>
          </p:txBody>
        </p:sp>
        <p:sp>
          <p:nvSpPr>
            <p:cNvPr id="203792" name="Rectangle 16"/>
            <p:cNvSpPr>
              <a:spLocks noChangeArrowheads="1"/>
            </p:cNvSpPr>
            <p:nvPr/>
          </p:nvSpPr>
          <p:spPr bwMode="auto">
            <a:xfrm>
              <a:off x="3012" y="2317"/>
              <a:ext cx="1005" cy="3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Networks</a:t>
              </a:r>
            </a:p>
            <a:p>
              <a:r>
                <a:rPr lang="en-US" sz="2000">
                  <a:latin typeface="Comic Sans MS" pitchFamily="66" charset="0"/>
                </a:rPr>
                <a:t>with VCs</a:t>
              </a:r>
            </a:p>
          </p:txBody>
        </p:sp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4325" y="2312"/>
              <a:ext cx="1005" cy="3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latin typeface="Comic Sans MS" pitchFamily="66" charset="0"/>
                </a:rPr>
                <a:t>Datagram</a:t>
              </a:r>
            </a:p>
            <a:p>
              <a:r>
                <a:rPr lang="en-US" sz="2000">
                  <a:latin typeface="Comic Sans MS" pitchFamily="66" charset="0"/>
                </a:rPr>
                <a:t>Networks</a:t>
              </a:r>
            </a:p>
          </p:txBody>
        </p:sp>
        <p:grpSp>
          <p:nvGrpSpPr>
            <p:cNvPr id="203794" name="Group 18"/>
            <p:cNvGrpSpPr>
              <a:grpSpLocks/>
            </p:cNvGrpSpPr>
            <p:nvPr/>
          </p:nvGrpSpPr>
          <p:grpSpPr bwMode="auto">
            <a:xfrm>
              <a:off x="3574" y="1955"/>
              <a:ext cx="1184" cy="361"/>
              <a:chOff x="1009" y="1954"/>
              <a:chExt cx="1184" cy="361"/>
            </a:xfrm>
          </p:grpSpPr>
          <p:grpSp>
            <p:nvGrpSpPr>
              <p:cNvPr id="203795" name="Group 19"/>
              <p:cNvGrpSpPr>
                <a:grpSpLocks/>
              </p:cNvGrpSpPr>
              <p:nvPr/>
            </p:nvGrpSpPr>
            <p:grpSpPr bwMode="auto">
              <a:xfrm>
                <a:off x="1009" y="2114"/>
                <a:ext cx="1184" cy="201"/>
                <a:chOff x="1009" y="2114"/>
                <a:chExt cx="1184" cy="201"/>
              </a:xfrm>
            </p:grpSpPr>
            <p:sp>
              <p:nvSpPr>
                <p:cNvPr id="203796" name="Line 20"/>
                <p:cNvSpPr>
                  <a:spLocks noChangeShapeType="1"/>
                </p:cNvSpPr>
                <p:nvPr/>
              </p:nvSpPr>
              <p:spPr bwMode="auto">
                <a:xfrm>
                  <a:off x="1009" y="2118"/>
                  <a:ext cx="11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797" name="Line 21"/>
                <p:cNvSpPr>
                  <a:spLocks noChangeShapeType="1"/>
                </p:cNvSpPr>
                <p:nvPr/>
              </p:nvSpPr>
              <p:spPr bwMode="auto">
                <a:xfrm>
                  <a:off x="2193" y="2129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3798" name="Line 22"/>
                <p:cNvSpPr>
                  <a:spLocks noChangeShapeType="1"/>
                </p:cNvSpPr>
                <p:nvPr/>
              </p:nvSpPr>
              <p:spPr bwMode="auto">
                <a:xfrm>
                  <a:off x="1010" y="2114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3799" name="Line 23"/>
              <p:cNvSpPr>
                <a:spLocks noChangeShapeType="1"/>
              </p:cNvSpPr>
              <p:nvPr/>
            </p:nvSpPr>
            <p:spPr bwMode="auto">
              <a:xfrm>
                <a:off x="1588" y="1954"/>
                <a:ext cx="0" cy="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3800" name="Group 24"/>
          <p:cNvGrpSpPr>
            <a:grpSpLocks/>
          </p:cNvGrpSpPr>
          <p:nvPr/>
        </p:nvGrpSpPr>
        <p:grpSpPr bwMode="auto">
          <a:xfrm>
            <a:off x="2589213" y="1947863"/>
            <a:ext cx="3816350" cy="573087"/>
            <a:chOff x="1009" y="1954"/>
            <a:chExt cx="1184" cy="361"/>
          </a:xfrm>
        </p:grpSpPr>
        <p:grpSp>
          <p:nvGrpSpPr>
            <p:cNvPr id="203801" name="Group 25"/>
            <p:cNvGrpSpPr>
              <a:grpSpLocks/>
            </p:cNvGrpSpPr>
            <p:nvPr/>
          </p:nvGrpSpPr>
          <p:grpSpPr bwMode="auto">
            <a:xfrm>
              <a:off x="1009" y="2114"/>
              <a:ext cx="1184" cy="201"/>
              <a:chOff x="1009" y="2114"/>
              <a:chExt cx="1184" cy="201"/>
            </a:xfrm>
          </p:grpSpPr>
          <p:sp>
            <p:nvSpPr>
              <p:cNvPr id="203802" name="Line 26"/>
              <p:cNvSpPr>
                <a:spLocks noChangeShapeType="1"/>
              </p:cNvSpPr>
              <p:nvPr/>
            </p:nvSpPr>
            <p:spPr bwMode="auto">
              <a:xfrm>
                <a:off x="1009" y="2118"/>
                <a:ext cx="1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3" name="Line 27"/>
              <p:cNvSpPr>
                <a:spLocks noChangeShapeType="1"/>
              </p:cNvSpPr>
              <p:nvPr/>
            </p:nvSpPr>
            <p:spPr bwMode="auto">
              <a:xfrm>
                <a:off x="2193" y="2129"/>
                <a:ext cx="0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4" name="Line 28"/>
              <p:cNvSpPr>
                <a:spLocks noChangeShapeType="1"/>
              </p:cNvSpPr>
              <p:nvPr/>
            </p:nvSpPr>
            <p:spPr bwMode="auto">
              <a:xfrm>
                <a:off x="1010" y="2114"/>
                <a:ext cx="0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805" name="Line 29"/>
            <p:cNvSpPr>
              <a:spLocks noChangeShapeType="1"/>
            </p:cNvSpPr>
            <p:nvPr/>
          </p:nvSpPr>
          <p:spPr bwMode="auto">
            <a:xfrm>
              <a:off x="1588" y="1954"/>
              <a:ext cx="0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FFB626C7-D0EA-4524-AC3C-95CC16F75B00}" type="slidenum">
              <a:rPr lang="en-US"/>
              <a:pPr/>
              <a:t>39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07375" cy="46482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/>
              <a:t>What is a Computer Network?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Applications of Networking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Classification of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Layered Architecture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Network Core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>
                <a:solidFill>
                  <a:srgbClr val="FF0000"/>
                </a:solidFill>
              </a:rPr>
              <a:t>Delay &amp; loss in packet-switched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Internet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Transmission Media (Tutorial)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History (self study)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A1B20319-EF30-40AF-91E5-4EFD36D19CC2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(1)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495800" cy="46482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end systems (hosts):</a:t>
            </a:r>
            <a:endParaRPr lang="en-US" sz="2400"/>
          </a:p>
          <a:p>
            <a:pPr lvl="1"/>
            <a:r>
              <a:rPr lang="en-US" sz="2000"/>
              <a:t>run application programs</a:t>
            </a:r>
          </a:p>
          <a:p>
            <a:pPr lvl="1"/>
            <a:r>
              <a:rPr lang="en-US" sz="2000"/>
              <a:t>e.g. Web, email</a:t>
            </a:r>
          </a:p>
          <a:p>
            <a:pPr lvl="1"/>
            <a:r>
              <a:rPr lang="en-US" sz="2000"/>
              <a:t>at “edge of network”</a:t>
            </a:r>
          </a:p>
          <a:p>
            <a:r>
              <a:rPr lang="en-US">
                <a:solidFill>
                  <a:srgbClr val="FF0000"/>
                </a:solidFill>
              </a:rPr>
              <a:t>client/server model</a:t>
            </a:r>
            <a:endParaRPr lang="en-US" sz="2400"/>
          </a:p>
          <a:p>
            <a:pPr lvl="1"/>
            <a:r>
              <a:rPr lang="en-US" sz="2000"/>
              <a:t>client host requests, receives service from always-on server</a:t>
            </a:r>
          </a:p>
          <a:p>
            <a:pPr lvl="1"/>
            <a:r>
              <a:rPr lang="en-US" sz="2000"/>
              <a:t>e.g. Web browser/server; email client/server</a:t>
            </a:r>
          </a:p>
          <a:p>
            <a:r>
              <a:rPr lang="en-US" sz="2400"/>
              <a:t>Client/server model is applicable in an </a:t>
            </a:r>
            <a:r>
              <a:rPr lang="en-US" sz="2400" i="1"/>
              <a:t>intranet</a:t>
            </a:r>
            <a:r>
              <a:rPr lang="en-US" sz="2400"/>
              <a:t>.</a:t>
            </a:r>
          </a:p>
        </p:txBody>
      </p:sp>
      <p:grpSp>
        <p:nvGrpSpPr>
          <p:cNvPr id="134372" name="Group 228"/>
          <p:cNvGrpSpPr>
            <a:grpSpLocks/>
          </p:cNvGrpSpPr>
          <p:nvPr/>
        </p:nvGrpSpPr>
        <p:grpSpPr bwMode="auto">
          <a:xfrm>
            <a:off x="4316413" y="1785938"/>
            <a:ext cx="4289425" cy="4127500"/>
            <a:chOff x="2719" y="1125"/>
            <a:chExt cx="2702" cy="2600"/>
          </a:xfrm>
        </p:grpSpPr>
        <p:sp>
          <p:nvSpPr>
            <p:cNvPr id="134148" name="Freeform 4"/>
            <p:cNvSpPr>
              <a:spLocks/>
            </p:cNvSpPr>
            <p:nvPr/>
          </p:nvSpPr>
          <p:spPr bwMode="auto">
            <a:xfrm>
              <a:off x="4264" y="1386"/>
              <a:ext cx="1133" cy="1055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9" name="Freeform 5"/>
            <p:cNvSpPr>
              <a:spLocks/>
            </p:cNvSpPr>
            <p:nvPr/>
          </p:nvSpPr>
          <p:spPr bwMode="auto">
            <a:xfrm>
              <a:off x="3080" y="1296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0" name="Freeform 6"/>
            <p:cNvSpPr>
              <a:spLocks/>
            </p:cNvSpPr>
            <p:nvPr/>
          </p:nvSpPr>
          <p:spPr bwMode="auto">
            <a:xfrm>
              <a:off x="3312" y="2210"/>
              <a:ext cx="1874" cy="1398"/>
            </a:xfrm>
            <a:custGeom>
              <a:avLst/>
              <a:gdLst/>
              <a:ahLst/>
              <a:cxnLst>
                <a:cxn ang="0">
                  <a:pos x="27" y="652"/>
                </a:cxn>
                <a:cxn ang="0">
                  <a:pos x="105" y="76"/>
                </a:cxn>
                <a:cxn ang="0">
                  <a:pos x="657" y="196"/>
                </a:cxn>
                <a:cxn ang="0">
                  <a:pos x="1209" y="100"/>
                </a:cxn>
                <a:cxn ang="0">
                  <a:pos x="2001" y="406"/>
                </a:cxn>
                <a:cxn ang="0">
                  <a:pos x="2013" y="1144"/>
                </a:cxn>
                <a:cxn ang="0">
                  <a:pos x="1581" y="1600"/>
                </a:cxn>
                <a:cxn ang="0">
                  <a:pos x="813" y="1516"/>
                </a:cxn>
                <a:cxn ang="0">
                  <a:pos x="501" y="1270"/>
                </a:cxn>
                <a:cxn ang="0">
                  <a:pos x="183" y="1066"/>
                </a:cxn>
                <a:cxn ang="0">
                  <a:pos x="27" y="652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51" name="Group 7"/>
            <p:cNvGrpSpPr>
              <a:grpSpLocks/>
            </p:cNvGrpSpPr>
            <p:nvPr/>
          </p:nvGrpSpPr>
          <p:grpSpPr bwMode="auto">
            <a:xfrm>
              <a:off x="2719" y="1125"/>
              <a:ext cx="693" cy="551"/>
              <a:chOff x="3541" y="495"/>
              <a:chExt cx="693" cy="551"/>
            </a:xfrm>
          </p:grpSpPr>
          <p:sp>
            <p:nvSpPr>
              <p:cNvPr id="134152" name="Freeform 8"/>
              <p:cNvSpPr>
                <a:spLocks/>
              </p:cNvSpPr>
              <p:nvPr/>
            </p:nvSpPr>
            <p:spPr bwMode="auto">
              <a:xfrm>
                <a:off x="3541" y="495"/>
                <a:ext cx="693" cy="551"/>
              </a:xfrm>
              <a:custGeom>
                <a:avLst/>
                <a:gdLst/>
                <a:ahLst/>
                <a:cxnLst>
                  <a:cxn ang="0">
                    <a:pos x="77" y="63"/>
                  </a:cxn>
                  <a:cxn ang="0">
                    <a:pos x="35" y="255"/>
                  </a:cxn>
                  <a:cxn ang="0">
                    <a:pos x="35" y="447"/>
                  </a:cxn>
                  <a:cxn ang="0">
                    <a:pos x="245" y="513"/>
                  </a:cxn>
                  <a:cxn ang="0">
                    <a:pos x="431" y="543"/>
                  </a:cxn>
                  <a:cxn ang="0">
                    <a:pos x="647" y="465"/>
                  </a:cxn>
                  <a:cxn ang="0">
                    <a:pos x="689" y="303"/>
                  </a:cxn>
                  <a:cxn ang="0">
                    <a:pos x="671" y="105"/>
                  </a:cxn>
                  <a:cxn ang="0">
                    <a:pos x="617" y="39"/>
                  </a:cxn>
                  <a:cxn ang="0">
                    <a:pos x="311" y="3"/>
                  </a:cxn>
                  <a:cxn ang="0">
                    <a:pos x="77" y="63"/>
                  </a:cxn>
                </a:cxnLst>
                <a:rect l="0" t="0" r="r" b="b"/>
                <a:pathLst>
                  <a:path w="693" h="551">
                    <a:moveTo>
                      <a:pt x="77" y="63"/>
                    </a:moveTo>
                    <a:cubicBezTo>
                      <a:pt x="31" y="105"/>
                      <a:pt x="42" y="191"/>
                      <a:pt x="35" y="255"/>
                    </a:cubicBezTo>
                    <a:cubicBezTo>
                      <a:pt x="28" y="319"/>
                      <a:pt x="0" y="404"/>
                      <a:pt x="35" y="447"/>
                    </a:cubicBezTo>
                    <a:cubicBezTo>
                      <a:pt x="70" y="490"/>
                      <a:pt x="179" y="497"/>
                      <a:pt x="245" y="513"/>
                    </a:cubicBezTo>
                    <a:cubicBezTo>
                      <a:pt x="311" y="529"/>
                      <a:pt x="364" y="551"/>
                      <a:pt x="431" y="543"/>
                    </a:cubicBezTo>
                    <a:cubicBezTo>
                      <a:pt x="498" y="535"/>
                      <a:pt x="604" y="505"/>
                      <a:pt x="647" y="465"/>
                    </a:cubicBezTo>
                    <a:cubicBezTo>
                      <a:pt x="690" y="425"/>
                      <a:pt x="685" y="363"/>
                      <a:pt x="689" y="303"/>
                    </a:cubicBezTo>
                    <a:cubicBezTo>
                      <a:pt x="693" y="243"/>
                      <a:pt x="683" y="149"/>
                      <a:pt x="671" y="105"/>
                    </a:cubicBezTo>
                    <a:cubicBezTo>
                      <a:pt x="659" y="61"/>
                      <a:pt x="677" y="56"/>
                      <a:pt x="617" y="39"/>
                    </a:cubicBezTo>
                    <a:cubicBezTo>
                      <a:pt x="557" y="22"/>
                      <a:pt x="401" y="0"/>
                      <a:pt x="311" y="3"/>
                    </a:cubicBezTo>
                    <a:cubicBezTo>
                      <a:pt x="221" y="6"/>
                      <a:pt x="123" y="21"/>
                      <a:pt x="77" y="63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34153" name="Object 9"/>
              <p:cNvGraphicFramePr>
                <a:graphicFrameLocks noChangeAspect="1"/>
              </p:cNvGraphicFramePr>
              <p:nvPr/>
            </p:nvGraphicFramePr>
            <p:xfrm>
              <a:off x="3592" y="544"/>
              <a:ext cx="586" cy="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69" name="Clip" r:id="rId4" imgW="1305000" imgH="1085760" progId="">
                      <p:embed/>
                    </p:oleObj>
                  </mc:Choice>
                  <mc:Fallback>
                    <p:oleObj name="Clip" r:id="rId4" imgW="1305000" imgH="1085760" progId="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2" y="544"/>
                            <a:ext cx="586" cy="4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34154" name="Object 10"/>
            <p:cNvGraphicFramePr>
              <a:graphicFrameLocks noChangeAspect="1"/>
            </p:cNvGraphicFramePr>
            <p:nvPr/>
          </p:nvGraphicFramePr>
          <p:xfrm>
            <a:off x="3440" y="1456"/>
            <a:ext cx="176" cy="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70" name="Clip" r:id="rId6" imgW="676440" imgH="485640" progId="">
                    <p:embed/>
                  </p:oleObj>
                </mc:Choice>
                <mc:Fallback>
                  <p:oleObj name="Clip" r:id="rId6" imgW="676440" imgH="48564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0" y="1456"/>
                          <a:ext cx="176" cy="1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 flipV="1">
              <a:off x="3410" y="1533"/>
              <a:ext cx="7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56" name="Group 12"/>
            <p:cNvGrpSpPr>
              <a:grpSpLocks/>
            </p:cNvGrpSpPr>
            <p:nvPr/>
          </p:nvGrpSpPr>
          <p:grpSpPr bwMode="auto">
            <a:xfrm>
              <a:off x="3154" y="1756"/>
              <a:ext cx="462" cy="201"/>
              <a:chOff x="3552" y="246"/>
              <a:chExt cx="527" cy="248"/>
            </a:xfrm>
          </p:grpSpPr>
          <p:graphicFrame>
            <p:nvGraphicFramePr>
              <p:cNvPr id="134157" name="Object 13"/>
              <p:cNvGraphicFramePr>
                <a:graphicFrameLocks noChangeAspect="1"/>
              </p:cNvGraphicFramePr>
              <p:nvPr/>
            </p:nvGraphicFramePr>
            <p:xfrm>
              <a:off x="3552" y="246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71" name="Clip" r:id="rId8" imgW="1305000" imgH="1085760" progId="">
                      <p:embed/>
                    </p:oleObj>
                  </mc:Choice>
                  <mc:Fallback>
                    <p:oleObj name="Clip" r:id="rId8" imgW="1305000" imgH="1085760" progId="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46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4158" name="Object 14"/>
              <p:cNvGraphicFramePr>
                <a:graphicFrameLocks noChangeAspect="1"/>
              </p:cNvGraphicFramePr>
              <p:nvPr/>
            </p:nvGraphicFramePr>
            <p:xfrm>
              <a:off x="3878" y="338"/>
              <a:ext cx="201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72" name="Clip" r:id="rId9" imgW="676440" imgH="485640" progId="">
                      <p:embed/>
                    </p:oleObj>
                  </mc:Choice>
                  <mc:Fallback>
                    <p:oleObj name="Clip" r:id="rId9" imgW="676440" imgH="485640" progId="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38"/>
                            <a:ext cx="201" cy="14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4159" name="Line 15"/>
              <p:cNvSpPr>
                <a:spLocks noChangeShapeType="1"/>
              </p:cNvSpPr>
              <p:nvPr/>
            </p:nvSpPr>
            <p:spPr bwMode="auto">
              <a:xfrm flipV="1">
                <a:off x="3844" y="434"/>
                <a:ext cx="8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160" name="Group 16"/>
            <p:cNvGrpSpPr>
              <a:grpSpLocks/>
            </p:cNvGrpSpPr>
            <p:nvPr/>
          </p:nvGrpSpPr>
          <p:grpSpPr bwMode="auto">
            <a:xfrm>
              <a:off x="3391" y="1622"/>
              <a:ext cx="44" cy="135"/>
              <a:chOff x="3842" y="406"/>
              <a:chExt cx="51" cy="167"/>
            </a:xfrm>
          </p:grpSpPr>
          <p:sp>
            <p:nvSpPr>
              <p:cNvPr id="134161" name="Oval 17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2" name="Oval 18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3" name="Oval 19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164" name="Group 20"/>
            <p:cNvGrpSpPr>
              <a:grpSpLocks/>
            </p:cNvGrpSpPr>
            <p:nvPr/>
          </p:nvGrpSpPr>
          <p:grpSpPr bwMode="auto">
            <a:xfrm>
              <a:off x="3687" y="1939"/>
              <a:ext cx="132" cy="249"/>
              <a:chOff x="4180" y="783"/>
              <a:chExt cx="150" cy="307"/>
            </a:xfrm>
          </p:grpSpPr>
          <p:sp>
            <p:nvSpPr>
              <p:cNvPr id="134165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6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7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8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9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0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1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2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173" name="Group 29"/>
            <p:cNvGrpSpPr>
              <a:grpSpLocks/>
            </p:cNvGrpSpPr>
            <p:nvPr/>
          </p:nvGrpSpPr>
          <p:grpSpPr bwMode="auto">
            <a:xfrm rot="-5400000">
              <a:off x="3884" y="1988"/>
              <a:ext cx="51" cy="147"/>
              <a:chOff x="3842" y="406"/>
              <a:chExt cx="51" cy="167"/>
            </a:xfrm>
          </p:grpSpPr>
          <p:sp>
            <p:nvSpPr>
              <p:cNvPr id="134174" name="Oval 30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5" name="Oval 31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6" name="Oval 32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177" name="Line 33"/>
            <p:cNvSpPr>
              <a:spLocks noChangeShapeType="1"/>
            </p:cNvSpPr>
            <p:nvPr/>
          </p:nvSpPr>
          <p:spPr bwMode="auto">
            <a:xfrm>
              <a:off x="3773" y="1881"/>
              <a:ext cx="31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8" name="Line 34"/>
            <p:cNvSpPr>
              <a:spLocks noChangeShapeType="1"/>
            </p:cNvSpPr>
            <p:nvPr/>
          </p:nvSpPr>
          <p:spPr bwMode="auto">
            <a:xfrm>
              <a:off x="3775" y="1879"/>
              <a:ext cx="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9" name="Line 35"/>
            <p:cNvSpPr>
              <a:spLocks noChangeShapeType="1"/>
            </p:cNvSpPr>
            <p:nvPr/>
          </p:nvSpPr>
          <p:spPr bwMode="auto">
            <a:xfrm>
              <a:off x="4087" y="1878"/>
              <a:ext cx="1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0" name="Line 36"/>
            <p:cNvSpPr>
              <a:spLocks noChangeShapeType="1"/>
            </p:cNvSpPr>
            <p:nvPr/>
          </p:nvSpPr>
          <p:spPr bwMode="auto">
            <a:xfrm>
              <a:off x="3584" y="1541"/>
              <a:ext cx="182" cy="1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1" name="Line 37"/>
            <p:cNvSpPr>
              <a:spLocks noChangeShapeType="1"/>
            </p:cNvSpPr>
            <p:nvPr/>
          </p:nvSpPr>
          <p:spPr bwMode="auto">
            <a:xfrm flipV="1">
              <a:off x="3592" y="1721"/>
              <a:ext cx="174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2" name="Line 38"/>
            <p:cNvSpPr>
              <a:spLocks noChangeShapeType="1"/>
            </p:cNvSpPr>
            <p:nvPr/>
          </p:nvSpPr>
          <p:spPr bwMode="auto">
            <a:xfrm flipV="1">
              <a:off x="3924" y="1775"/>
              <a:ext cx="1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83" name="Group 39"/>
            <p:cNvGrpSpPr>
              <a:grpSpLocks/>
            </p:cNvGrpSpPr>
            <p:nvPr/>
          </p:nvGrpSpPr>
          <p:grpSpPr bwMode="auto">
            <a:xfrm>
              <a:off x="3999" y="1925"/>
              <a:ext cx="132" cy="249"/>
              <a:chOff x="4180" y="783"/>
              <a:chExt cx="150" cy="307"/>
            </a:xfrm>
          </p:grpSpPr>
          <p:sp>
            <p:nvSpPr>
              <p:cNvPr id="134184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5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6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7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8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9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90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91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192" name="Group 48"/>
            <p:cNvGrpSpPr>
              <a:grpSpLocks/>
            </p:cNvGrpSpPr>
            <p:nvPr/>
          </p:nvGrpSpPr>
          <p:grpSpPr bwMode="auto">
            <a:xfrm>
              <a:off x="3396" y="2315"/>
              <a:ext cx="302" cy="583"/>
              <a:chOff x="3314" y="1248"/>
              <a:chExt cx="344" cy="694"/>
            </a:xfrm>
          </p:grpSpPr>
          <p:graphicFrame>
            <p:nvGraphicFramePr>
              <p:cNvPr id="134193" name="Object 49"/>
              <p:cNvGraphicFramePr>
                <a:graphicFrameLocks noChangeAspect="1"/>
              </p:cNvGraphicFramePr>
              <p:nvPr/>
            </p:nvGraphicFramePr>
            <p:xfrm>
              <a:off x="3314" y="1248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73" name="Clip" r:id="rId10" imgW="1305000" imgH="1085760" progId="">
                      <p:embed/>
                    </p:oleObj>
                  </mc:Choice>
                  <mc:Fallback>
                    <p:oleObj name="Clip" r:id="rId10" imgW="1305000" imgH="1085760" progId="">
                      <p:embed/>
                      <p:pic>
                        <p:nvPicPr>
                          <p:cNvPr id="0" name="Picture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248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4194" name="Line 50"/>
              <p:cNvSpPr>
                <a:spLocks noChangeShapeType="1"/>
              </p:cNvSpPr>
              <p:nvPr/>
            </p:nvSpPr>
            <p:spPr bwMode="auto">
              <a:xfrm flipV="1">
                <a:off x="3606" y="1433"/>
                <a:ext cx="52" cy="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34195" name="Object 51"/>
              <p:cNvGraphicFramePr>
                <a:graphicFrameLocks noChangeAspect="1"/>
              </p:cNvGraphicFramePr>
              <p:nvPr/>
            </p:nvGraphicFramePr>
            <p:xfrm>
              <a:off x="3314" y="1694"/>
              <a:ext cx="299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74" name="Clip" r:id="rId11" imgW="1305000" imgH="1085760" progId="">
                      <p:embed/>
                    </p:oleObj>
                  </mc:Choice>
                  <mc:Fallback>
                    <p:oleObj name="Clip" r:id="rId11" imgW="1305000" imgH="1085760" progId="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14" y="1694"/>
                            <a:ext cx="299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4196" name="Line 52"/>
              <p:cNvSpPr>
                <a:spLocks noChangeShapeType="1"/>
              </p:cNvSpPr>
              <p:nvPr/>
            </p:nvSpPr>
            <p:spPr bwMode="auto">
              <a:xfrm flipV="1">
                <a:off x="3606" y="1882"/>
                <a:ext cx="5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197" name="Group 53"/>
              <p:cNvGrpSpPr>
                <a:grpSpLocks/>
              </p:cNvGrpSpPr>
              <p:nvPr/>
            </p:nvGrpSpPr>
            <p:grpSpPr bwMode="auto">
              <a:xfrm>
                <a:off x="3404" y="1504"/>
                <a:ext cx="51" cy="167"/>
                <a:chOff x="3842" y="406"/>
                <a:chExt cx="51" cy="167"/>
              </a:xfrm>
            </p:grpSpPr>
            <p:sp>
              <p:nvSpPr>
                <p:cNvPr id="134198" name="Oval 54"/>
                <p:cNvSpPr>
                  <a:spLocks noChangeArrowheads="1"/>
                </p:cNvSpPr>
                <p:nvPr/>
              </p:nvSpPr>
              <p:spPr bwMode="auto">
                <a:xfrm>
                  <a:off x="3842" y="40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199" name="Oval 55"/>
                <p:cNvSpPr>
                  <a:spLocks noChangeArrowheads="1"/>
                </p:cNvSpPr>
                <p:nvPr/>
              </p:nvSpPr>
              <p:spPr bwMode="auto">
                <a:xfrm>
                  <a:off x="3844" y="46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00" name="Oval 56"/>
                <p:cNvSpPr>
                  <a:spLocks noChangeArrowheads="1"/>
                </p:cNvSpPr>
                <p:nvPr/>
              </p:nvSpPr>
              <p:spPr bwMode="auto">
                <a:xfrm>
                  <a:off x="3846" y="52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4201" name="Line 57"/>
              <p:cNvSpPr>
                <a:spLocks noChangeShapeType="1"/>
              </p:cNvSpPr>
              <p:nvPr/>
            </p:nvSpPr>
            <p:spPr bwMode="auto">
              <a:xfrm>
                <a:off x="3654" y="1431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34202" name="Object 58"/>
            <p:cNvGraphicFramePr>
              <a:graphicFrameLocks noChangeAspect="1"/>
            </p:cNvGraphicFramePr>
            <p:nvPr/>
          </p:nvGraphicFramePr>
          <p:xfrm>
            <a:off x="3943" y="2951"/>
            <a:ext cx="26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75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3" y="2951"/>
                          <a:ext cx="263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203" name="Object 59"/>
            <p:cNvGraphicFramePr>
              <a:graphicFrameLocks noChangeAspect="1"/>
            </p:cNvGraphicFramePr>
            <p:nvPr/>
          </p:nvGraphicFramePr>
          <p:xfrm>
            <a:off x="3556" y="2944"/>
            <a:ext cx="26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76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6" y="2944"/>
                          <a:ext cx="262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204" name="Oval 60"/>
            <p:cNvSpPr>
              <a:spLocks noChangeArrowheads="1"/>
            </p:cNvSpPr>
            <p:nvPr/>
          </p:nvSpPr>
          <p:spPr bwMode="auto">
            <a:xfrm rot="-5400000">
              <a:off x="3819" y="3009"/>
              <a:ext cx="40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5" name="Oval 61"/>
            <p:cNvSpPr>
              <a:spLocks noChangeArrowheads="1"/>
            </p:cNvSpPr>
            <p:nvPr/>
          </p:nvSpPr>
          <p:spPr bwMode="auto">
            <a:xfrm rot="-5400000">
              <a:off x="3872" y="3008"/>
              <a:ext cx="40" cy="42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6" name="Oval 62"/>
            <p:cNvSpPr>
              <a:spLocks noChangeArrowheads="1"/>
            </p:cNvSpPr>
            <p:nvPr/>
          </p:nvSpPr>
          <p:spPr bwMode="auto">
            <a:xfrm rot="-5400000">
              <a:off x="3921" y="3011"/>
              <a:ext cx="39" cy="4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7" name="Line 63"/>
            <p:cNvSpPr>
              <a:spLocks noChangeShapeType="1"/>
            </p:cNvSpPr>
            <p:nvPr/>
          </p:nvSpPr>
          <p:spPr bwMode="auto">
            <a:xfrm rot="-5400000">
              <a:off x="4085" y="2935"/>
              <a:ext cx="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8" name="Line 64"/>
            <p:cNvSpPr>
              <a:spLocks noChangeShapeType="1"/>
            </p:cNvSpPr>
            <p:nvPr/>
          </p:nvSpPr>
          <p:spPr bwMode="auto">
            <a:xfrm rot="5400000" flipH="1">
              <a:off x="3690" y="2930"/>
              <a:ext cx="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9" name="Line 65"/>
            <p:cNvSpPr>
              <a:spLocks noChangeShapeType="1"/>
            </p:cNvSpPr>
            <p:nvPr/>
          </p:nvSpPr>
          <p:spPr bwMode="auto">
            <a:xfrm rot="16200000" flipV="1">
              <a:off x="3909" y="2716"/>
              <a:ext cx="0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0" name="Line 66"/>
            <p:cNvSpPr>
              <a:spLocks noChangeShapeType="1"/>
            </p:cNvSpPr>
            <p:nvPr/>
          </p:nvSpPr>
          <p:spPr bwMode="auto">
            <a:xfrm flipV="1">
              <a:off x="3698" y="2678"/>
              <a:ext cx="59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1" name="Line 67"/>
            <p:cNvSpPr>
              <a:spLocks noChangeShapeType="1"/>
            </p:cNvSpPr>
            <p:nvPr/>
          </p:nvSpPr>
          <p:spPr bwMode="auto">
            <a:xfrm>
              <a:off x="4077" y="2707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2" name="Line 68"/>
            <p:cNvSpPr>
              <a:spLocks noChangeShapeType="1"/>
            </p:cNvSpPr>
            <p:nvPr/>
          </p:nvSpPr>
          <p:spPr bwMode="auto">
            <a:xfrm flipH="1">
              <a:off x="4578" y="2705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4213" name="Object 69"/>
            <p:cNvGraphicFramePr>
              <a:graphicFrameLocks noChangeAspect="1"/>
            </p:cNvGraphicFramePr>
            <p:nvPr/>
          </p:nvGraphicFramePr>
          <p:xfrm>
            <a:off x="4690" y="2423"/>
            <a:ext cx="12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77" name="Clip" r:id="rId14" imgW="981000" imgH="1209600" progId="">
                    <p:embed/>
                  </p:oleObj>
                </mc:Choice>
                <mc:Fallback>
                  <p:oleObj name="Clip" r:id="rId14" imgW="981000" imgH="1209600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0" y="2423"/>
                          <a:ext cx="128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214" name="Object 70"/>
            <p:cNvGraphicFramePr>
              <a:graphicFrameLocks noChangeAspect="1"/>
            </p:cNvGraphicFramePr>
            <p:nvPr/>
          </p:nvGraphicFramePr>
          <p:xfrm>
            <a:off x="3848" y="2474"/>
            <a:ext cx="128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78" name="Clip" r:id="rId16" imgW="981000" imgH="1209600" progId="">
                    <p:embed/>
                  </p:oleObj>
                </mc:Choice>
                <mc:Fallback>
                  <p:oleObj name="Clip" r:id="rId16" imgW="981000" imgH="1209600" progId="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8" y="2474"/>
                          <a:ext cx="128" cy="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215" name="Freeform 71"/>
            <p:cNvSpPr>
              <a:spLocks/>
            </p:cNvSpPr>
            <p:nvPr/>
          </p:nvSpPr>
          <p:spPr bwMode="auto">
            <a:xfrm>
              <a:off x="3899" y="2332"/>
              <a:ext cx="853" cy="192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432" y="9"/>
                </a:cxn>
                <a:cxn ang="0">
                  <a:pos x="972" y="171"/>
                </a:cxn>
              </a:cxnLst>
              <a:rect l="0" t="0" r="r" b="b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216" name="Group 72"/>
            <p:cNvGrpSpPr>
              <a:grpSpLocks/>
            </p:cNvGrpSpPr>
            <p:nvPr/>
          </p:nvGrpSpPr>
          <p:grpSpPr bwMode="auto">
            <a:xfrm>
              <a:off x="4067" y="3228"/>
              <a:ext cx="256" cy="269"/>
              <a:chOff x="2870" y="1518"/>
              <a:chExt cx="292" cy="320"/>
            </a:xfrm>
          </p:grpSpPr>
          <p:graphicFrame>
            <p:nvGraphicFramePr>
              <p:cNvPr id="134217" name="Object 7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79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Picture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4218" name="Object 7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80" name="Clip" r:id="rId19" imgW="1266840" imgH="1200240" progId="">
                      <p:embed/>
                    </p:oleObj>
                  </mc:Choice>
                  <mc:Fallback>
                    <p:oleObj name="Clip" r:id="rId19" imgW="1266840" imgH="1200240" progId="">
                      <p:embed/>
                      <p:pic>
                        <p:nvPicPr>
                          <p:cNvPr id="0" name="Picture 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4219" name="Group 75"/>
            <p:cNvGrpSpPr>
              <a:grpSpLocks/>
            </p:cNvGrpSpPr>
            <p:nvPr/>
          </p:nvGrpSpPr>
          <p:grpSpPr bwMode="auto">
            <a:xfrm>
              <a:off x="4557" y="3248"/>
              <a:ext cx="256" cy="269"/>
              <a:chOff x="2870" y="1518"/>
              <a:chExt cx="292" cy="320"/>
            </a:xfrm>
          </p:grpSpPr>
          <p:graphicFrame>
            <p:nvGraphicFramePr>
              <p:cNvPr id="134220" name="Object 7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81" name="Clip" r:id="rId21" imgW="819000" imgH="847800" progId="">
                      <p:embed/>
                    </p:oleObj>
                  </mc:Choice>
                  <mc:Fallback>
                    <p:oleObj name="Clip" r:id="rId21" imgW="819000" imgH="847800" progId="">
                      <p:embed/>
                      <p:pic>
                        <p:nvPicPr>
                          <p:cNvPr id="0" name="Picture 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4221" name="Object 7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82" name="Clip" r:id="rId22" imgW="1266840" imgH="1200240" progId="">
                      <p:embed/>
                    </p:oleObj>
                  </mc:Choice>
                  <mc:Fallback>
                    <p:oleObj name="Clip" r:id="rId22" imgW="1266840" imgH="1200240" progId="">
                      <p:embed/>
                      <p:pic>
                        <p:nvPicPr>
                          <p:cNvPr id="0" name="Picture 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4222" name="Group 78"/>
            <p:cNvGrpSpPr>
              <a:grpSpLocks/>
            </p:cNvGrpSpPr>
            <p:nvPr/>
          </p:nvGrpSpPr>
          <p:grpSpPr bwMode="auto">
            <a:xfrm>
              <a:off x="4296" y="3069"/>
              <a:ext cx="239" cy="237"/>
              <a:chOff x="4733" y="2082"/>
              <a:chExt cx="272" cy="282"/>
            </a:xfrm>
          </p:grpSpPr>
          <p:graphicFrame>
            <p:nvGraphicFramePr>
              <p:cNvPr id="134223" name="Object 79"/>
              <p:cNvGraphicFramePr>
                <a:graphicFrameLocks noChangeAspect="1"/>
              </p:cNvGraphicFramePr>
              <p:nvPr/>
            </p:nvGraphicFramePr>
            <p:xfrm>
              <a:off x="4733" y="2082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283" name="Clip" r:id="rId23" imgW="819000" imgH="847800" progId="">
                      <p:embed/>
                    </p:oleObj>
                  </mc:Choice>
                  <mc:Fallback>
                    <p:oleObj name="Clip" r:id="rId23" imgW="819000" imgH="847800" progId="">
                      <p:embed/>
                      <p:pic>
                        <p:nvPicPr>
                          <p:cNvPr id="0" name="Picture 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3" y="2082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4224" name="Rectangle 80"/>
              <p:cNvSpPr>
                <a:spLocks noChangeArrowheads="1"/>
              </p:cNvSpPr>
              <p:nvPr/>
            </p:nvSpPr>
            <p:spPr bwMode="auto">
              <a:xfrm>
                <a:off x="4812" y="2181"/>
                <a:ext cx="192" cy="183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225" name="Line 81"/>
            <p:cNvSpPr>
              <a:spLocks noChangeShapeType="1"/>
            </p:cNvSpPr>
            <p:nvPr/>
          </p:nvSpPr>
          <p:spPr bwMode="auto">
            <a:xfrm>
              <a:off x="4489" y="30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226" name="Group 82"/>
            <p:cNvGrpSpPr>
              <a:grpSpLocks/>
            </p:cNvGrpSpPr>
            <p:nvPr/>
          </p:nvGrpSpPr>
          <p:grpSpPr bwMode="auto">
            <a:xfrm>
              <a:off x="4943" y="2645"/>
              <a:ext cx="131" cy="258"/>
              <a:chOff x="4180" y="783"/>
              <a:chExt cx="150" cy="307"/>
            </a:xfrm>
          </p:grpSpPr>
          <p:sp>
            <p:nvSpPr>
              <p:cNvPr id="134227" name="AutoShape 8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8" name="Rectangle 8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9" name="Rectangle 8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0" name="AutoShape 8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1" name="Line 8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2" name="Line 8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3" name="Rectangle 8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4" name="Rectangle 9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235" name="Group 91"/>
            <p:cNvGrpSpPr>
              <a:grpSpLocks/>
            </p:cNvGrpSpPr>
            <p:nvPr/>
          </p:nvGrpSpPr>
          <p:grpSpPr bwMode="auto">
            <a:xfrm>
              <a:off x="4919" y="2931"/>
              <a:ext cx="502" cy="794"/>
              <a:chOff x="5087" y="3051"/>
              <a:chExt cx="502" cy="794"/>
            </a:xfrm>
          </p:grpSpPr>
          <p:sp>
            <p:nvSpPr>
              <p:cNvPr id="134236" name="Freeform 92"/>
              <p:cNvSpPr>
                <a:spLocks/>
              </p:cNvSpPr>
              <p:nvPr/>
            </p:nvSpPr>
            <p:spPr bwMode="auto">
              <a:xfrm>
                <a:off x="5087" y="3051"/>
                <a:ext cx="502" cy="794"/>
              </a:xfrm>
              <a:custGeom>
                <a:avLst/>
                <a:gdLst/>
                <a:ahLst/>
                <a:cxnLst>
                  <a:cxn ang="0">
                    <a:pos x="289" y="9"/>
                  </a:cxn>
                  <a:cxn ang="0">
                    <a:pos x="127" y="33"/>
                  </a:cxn>
                  <a:cxn ang="0">
                    <a:pos x="25" y="207"/>
                  </a:cxn>
                  <a:cxn ang="0">
                    <a:pos x="13" y="621"/>
                  </a:cxn>
                  <a:cxn ang="0">
                    <a:pos x="103" y="771"/>
                  </a:cxn>
                  <a:cxn ang="0">
                    <a:pos x="271" y="759"/>
                  </a:cxn>
                  <a:cxn ang="0">
                    <a:pos x="421" y="735"/>
                  </a:cxn>
                  <a:cxn ang="0">
                    <a:pos x="469" y="579"/>
                  </a:cxn>
                  <a:cxn ang="0">
                    <a:pos x="487" y="471"/>
                  </a:cxn>
                  <a:cxn ang="0">
                    <a:pos x="469" y="87"/>
                  </a:cxn>
                  <a:cxn ang="0">
                    <a:pos x="289" y="9"/>
                  </a:cxn>
                </a:cxnLst>
                <a:rect l="0" t="0" r="r" b="b"/>
                <a:pathLst>
                  <a:path w="502" h="794">
                    <a:moveTo>
                      <a:pt x="289" y="9"/>
                    </a:moveTo>
                    <a:cubicBezTo>
                      <a:pt x="232" y="0"/>
                      <a:pt x="171" y="0"/>
                      <a:pt x="127" y="33"/>
                    </a:cubicBezTo>
                    <a:cubicBezTo>
                      <a:pt x="83" y="66"/>
                      <a:pt x="44" y="109"/>
                      <a:pt x="25" y="207"/>
                    </a:cubicBezTo>
                    <a:cubicBezTo>
                      <a:pt x="6" y="305"/>
                      <a:pt x="0" y="527"/>
                      <a:pt x="13" y="621"/>
                    </a:cubicBezTo>
                    <a:cubicBezTo>
                      <a:pt x="26" y="715"/>
                      <a:pt x="60" y="748"/>
                      <a:pt x="103" y="771"/>
                    </a:cubicBezTo>
                    <a:cubicBezTo>
                      <a:pt x="146" y="794"/>
                      <a:pt x="218" y="765"/>
                      <a:pt x="271" y="759"/>
                    </a:cubicBezTo>
                    <a:cubicBezTo>
                      <a:pt x="324" y="753"/>
                      <a:pt x="388" y="765"/>
                      <a:pt x="421" y="735"/>
                    </a:cubicBezTo>
                    <a:cubicBezTo>
                      <a:pt x="454" y="705"/>
                      <a:pt x="458" y="623"/>
                      <a:pt x="469" y="579"/>
                    </a:cubicBezTo>
                    <a:cubicBezTo>
                      <a:pt x="480" y="535"/>
                      <a:pt x="487" y="553"/>
                      <a:pt x="487" y="471"/>
                    </a:cubicBezTo>
                    <a:cubicBezTo>
                      <a:pt x="487" y="389"/>
                      <a:pt x="502" y="164"/>
                      <a:pt x="469" y="87"/>
                    </a:cubicBezTo>
                    <a:cubicBezTo>
                      <a:pt x="436" y="10"/>
                      <a:pt x="346" y="18"/>
                      <a:pt x="289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37" name="Group 93"/>
              <p:cNvGrpSpPr>
                <a:grpSpLocks/>
              </p:cNvGrpSpPr>
              <p:nvPr/>
            </p:nvGrpSpPr>
            <p:grpSpPr bwMode="auto">
              <a:xfrm>
                <a:off x="5157" y="3111"/>
                <a:ext cx="347" cy="654"/>
                <a:chOff x="4935" y="2925"/>
                <a:chExt cx="347" cy="654"/>
              </a:xfrm>
            </p:grpSpPr>
            <p:sp>
              <p:nvSpPr>
                <p:cNvPr id="134238" name="AutoShape 94"/>
                <p:cNvSpPr>
                  <a:spLocks noChangeArrowheads="1"/>
                </p:cNvSpPr>
                <p:nvPr/>
              </p:nvSpPr>
              <p:spPr bwMode="auto">
                <a:xfrm>
                  <a:off x="4935" y="3428"/>
                  <a:ext cx="347" cy="151"/>
                </a:xfrm>
                <a:prstGeom prst="parallelogram">
                  <a:avLst>
                    <a:gd name="adj" fmla="val 8852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39" name="Rectangle 95"/>
                <p:cNvSpPr>
                  <a:spLocks noChangeArrowheads="1"/>
                </p:cNvSpPr>
                <p:nvPr/>
              </p:nvSpPr>
              <p:spPr bwMode="auto">
                <a:xfrm>
                  <a:off x="5111" y="2929"/>
                  <a:ext cx="165" cy="503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0" name="Rectangle 96"/>
                <p:cNvSpPr>
                  <a:spLocks noChangeArrowheads="1"/>
                </p:cNvSpPr>
                <p:nvPr/>
              </p:nvSpPr>
              <p:spPr bwMode="auto">
                <a:xfrm>
                  <a:off x="4937" y="3072"/>
                  <a:ext cx="220" cy="503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1" name="AutoShape 97"/>
                <p:cNvSpPr>
                  <a:spLocks noChangeArrowheads="1"/>
                </p:cNvSpPr>
                <p:nvPr/>
              </p:nvSpPr>
              <p:spPr bwMode="auto">
                <a:xfrm>
                  <a:off x="4935" y="2925"/>
                  <a:ext cx="347" cy="151"/>
                </a:xfrm>
                <a:prstGeom prst="parallelogram">
                  <a:avLst>
                    <a:gd name="adj" fmla="val 8852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2" name="Line 98"/>
                <p:cNvSpPr>
                  <a:spLocks noChangeShapeType="1"/>
                </p:cNvSpPr>
                <p:nvPr/>
              </p:nvSpPr>
              <p:spPr bwMode="auto">
                <a:xfrm>
                  <a:off x="5282" y="2936"/>
                  <a:ext cx="0" cy="4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3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5157" y="3428"/>
                  <a:ext cx="125" cy="14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4" name="Rectangle 100"/>
                <p:cNvSpPr>
                  <a:spLocks noChangeArrowheads="1"/>
                </p:cNvSpPr>
                <p:nvPr/>
              </p:nvSpPr>
              <p:spPr bwMode="auto">
                <a:xfrm>
                  <a:off x="4965" y="3138"/>
                  <a:ext cx="146" cy="29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4986" y="3225"/>
                  <a:ext cx="111" cy="10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4246" name="Line 102"/>
            <p:cNvSpPr>
              <a:spLocks noChangeShapeType="1"/>
            </p:cNvSpPr>
            <p:nvPr/>
          </p:nvSpPr>
          <p:spPr bwMode="auto">
            <a:xfrm rot="5400000" flipH="1">
              <a:off x="4699" y="2881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7" name="Line 103"/>
            <p:cNvSpPr>
              <a:spLocks noChangeShapeType="1"/>
            </p:cNvSpPr>
            <p:nvPr/>
          </p:nvSpPr>
          <p:spPr bwMode="auto">
            <a:xfrm rot="-5400000">
              <a:off x="4923" y="3039"/>
              <a:ext cx="0" cy="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8" name="Line 104"/>
            <p:cNvSpPr>
              <a:spLocks noChangeShapeType="1"/>
            </p:cNvSpPr>
            <p:nvPr/>
          </p:nvSpPr>
          <p:spPr bwMode="auto">
            <a:xfrm rot="-5400000">
              <a:off x="4916" y="2744"/>
              <a:ext cx="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49" name="Line 105"/>
            <p:cNvSpPr>
              <a:spLocks noChangeShapeType="1"/>
            </p:cNvSpPr>
            <p:nvPr/>
          </p:nvSpPr>
          <p:spPr bwMode="auto">
            <a:xfrm flipV="1">
              <a:off x="4084" y="1573"/>
              <a:ext cx="289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0" name="Line 106"/>
            <p:cNvSpPr>
              <a:spLocks noChangeShapeType="1"/>
            </p:cNvSpPr>
            <p:nvPr/>
          </p:nvSpPr>
          <p:spPr bwMode="auto">
            <a:xfrm>
              <a:off x="4673" y="1563"/>
              <a:ext cx="306" cy="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1" name="Line 107"/>
            <p:cNvSpPr>
              <a:spLocks noChangeShapeType="1"/>
            </p:cNvSpPr>
            <p:nvPr/>
          </p:nvSpPr>
          <p:spPr bwMode="auto">
            <a:xfrm flipH="1">
              <a:off x="5000" y="1775"/>
              <a:ext cx="152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2" name="Line 108"/>
            <p:cNvSpPr>
              <a:spLocks noChangeShapeType="1"/>
            </p:cNvSpPr>
            <p:nvPr/>
          </p:nvSpPr>
          <p:spPr bwMode="auto">
            <a:xfrm>
              <a:off x="4515" y="163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3" name="Line 109"/>
            <p:cNvSpPr>
              <a:spLocks noChangeShapeType="1"/>
            </p:cNvSpPr>
            <p:nvPr/>
          </p:nvSpPr>
          <p:spPr bwMode="auto">
            <a:xfrm>
              <a:off x="4531" y="2042"/>
              <a:ext cx="3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4" name="Line 110"/>
            <p:cNvSpPr>
              <a:spLocks noChangeShapeType="1"/>
            </p:cNvSpPr>
            <p:nvPr/>
          </p:nvSpPr>
          <p:spPr bwMode="auto">
            <a:xfrm flipH="1">
              <a:off x="4821" y="2335"/>
              <a:ext cx="168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5" name="Line 111"/>
            <p:cNvSpPr>
              <a:spLocks noChangeShapeType="1"/>
            </p:cNvSpPr>
            <p:nvPr/>
          </p:nvSpPr>
          <p:spPr bwMode="auto">
            <a:xfrm flipH="1">
              <a:off x="4678" y="1755"/>
              <a:ext cx="353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6" name="Line 112"/>
            <p:cNvSpPr>
              <a:spLocks noChangeShapeType="1"/>
            </p:cNvSpPr>
            <p:nvPr/>
          </p:nvSpPr>
          <p:spPr bwMode="auto">
            <a:xfrm flipH="1">
              <a:off x="4684" y="1402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7" name="Line 113"/>
            <p:cNvSpPr>
              <a:spLocks noChangeShapeType="1"/>
            </p:cNvSpPr>
            <p:nvPr/>
          </p:nvSpPr>
          <p:spPr bwMode="auto">
            <a:xfrm flipH="1">
              <a:off x="5136" y="1513"/>
              <a:ext cx="127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258" name="Group 114"/>
            <p:cNvGrpSpPr>
              <a:grpSpLocks/>
            </p:cNvGrpSpPr>
            <p:nvPr/>
          </p:nvGrpSpPr>
          <p:grpSpPr bwMode="auto">
            <a:xfrm>
              <a:off x="3757" y="1634"/>
              <a:ext cx="316" cy="147"/>
              <a:chOff x="3600" y="219"/>
              <a:chExt cx="360" cy="175"/>
            </a:xfrm>
          </p:grpSpPr>
          <p:sp>
            <p:nvSpPr>
              <p:cNvPr id="134259" name="Oval 11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60" name="Line 11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61" name="Line 11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62" name="Rectangle 11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63" name="Oval 11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64" name="Group 12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26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66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67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8" name="Group 12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69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70" name="Line 1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71" name="Line 1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272" name="Group 128"/>
            <p:cNvGrpSpPr>
              <a:grpSpLocks/>
            </p:cNvGrpSpPr>
            <p:nvPr/>
          </p:nvGrpSpPr>
          <p:grpSpPr bwMode="auto">
            <a:xfrm>
              <a:off x="4357" y="1490"/>
              <a:ext cx="316" cy="147"/>
              <a:chOff x="3600" y="219"/>
              <a:chExt cx="360" cy="175"/>
            </a:xfrm>
          </p:grpSpPr>
          <p:sp>
            <p:nvSpPr>
              <p:cNvPr id="134273" name="Oval 12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74" name="Line 13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75" name="Line 13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76" name="Rectangle 13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77" name="Oval 13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78" name="Group 13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279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0" name="Line 1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1" name="Line 1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82" name="Group 13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83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4" name="Line 1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5" name="Line 1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286" name="Group 142"/>
            <p:cNvGrpSpPr>
              <a:grpSpLocks/>
            </p:cNvGrpSpPr>
            <p:nvPr/>
          </p:nvGrpSpPr>
          <p:grpSpPr bwMode="auto">
            <a:xfrm>
              <a:off x="4368" y="1904"/>
              <a:ext cx="316" cy="147"/>
              <a:chOff x="3600" y="219"/>
              <a:chExt cx="360" cy="175"/>
            </a:xfrm>
          </p:grpSpPr>
          <p:sp>
            <p:nvSpPr>
              <p:cNvPr id="134287" name="Oval 1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88" name="Line 1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89" name="Line 1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90" name="Rectangle 1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91" name="Oval 1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92" name="Group 1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293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4" name="Line 1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5" name="Line 1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96" name="Group 1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97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8" name="Line 1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9" name="Line 1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300" name="Group 156"/>
            <p:cNvGrpSpPr>
              <a:grpSpLocks/>
            </p:cNvGrpSpPr>
            <p:nvPr/>
          </p:nvGrpSpPr>
          <p:grpSpPr bwMode="auto">
            <a:xfrm>
              <a:off x="4979" y="1621"/>
              <a:ext cx="315" cy="147"/>
              <a:chOff x="3600" y="219"/>
              <a:chExt cx="360" cy="175"/>
            </a:xfrm>
          </p:grpSpPr>
          <p:sp>
            <p:nvSpPr>
              <p:cNvPr id="134301" name="Oval 15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02" name="Line 15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03" name="Line 15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04" name="Rectangle 16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05" name="Oval 16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06" name="Group 16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7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08" name="Line 1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09" name="Line 1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10" name="Group 16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311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2" name="Line 1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3" name="Line 1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314" name="Group 170"/>
            <p:cNvGrpSpPr>
              <a:grpSpLocks/>
            </p:cNvGrpSpPr>
            <p:nvPr/>
          </p:nvGrpSpPr>
          <p:grpSpPr bwMode="auto">
            <a:xfrm>
              <a:off x="4857" y="2186"/>
              <a:ext cx="316" cy="147"/>
              <a:chOff x="3600" y="219"/>
              <a:chExt cx="360" cy="175"/>
            </a:xfrm>
          </p:grpSpPr>
          <p:sp>
            <p:nvSpPr>
              <p:cNvPr id="134315" name="Oval 17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16" name="Line 17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17" name="Line 17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18" name="Rectangle 17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19" name="Oval 17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20" name="Group 17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21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2" name="Line 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3" name="Line 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24" name="Group 18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325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6" name="Line 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7" name="Line 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328" name="Group 184"/>
            <p:cNvGrpSpPr>
              <a:grpSpLocks/>
            </p:cNvGrpSpPr>
            <p:nvPr/>
          </p:nvGrpSpPr>
          <p:grpSpPr bwMode="auto">
            <a:xfrm>
              <a:off x="4647" y="2554"/>
              <a:ext cx="316" cy="148"/>
              <a:chOff x="3600" y="219"/>
              <a:chExt cx="360" cy="175"/>
            </a:xfrm>
          </p:grpSpPr>
          <p:sp>
            <p:nvSpPr>
              <p:cNvPr id="134329" name="Oval 18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30" name="Line 18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31" name="Line 18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32" name="Rectangle 18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33" name="Oval 18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34" name="Group 19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35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36" name="Line 19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37" name="Line 19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38" name="Group 19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339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40" name="Line 19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41" name="Line 19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342" name="Group 198"/>
            <p:cNvGrpSpPr>
              <a:grpSpLocks/>
            </p:cNvGrpSpPr>
            <p:nvPr/>
          </p:nvGrpSpPr>
          <p:grpSpPr bwMode="auto">
            <a:xfrm>
              <a:off x="4263" y="2862"/>
              <a:ext cx="315" cy="147"/>
              <a:chOff x="3600" y="219"/>
              <a:chExt cx="360" cy="175"/>
            </a:xfrm>
          </p:grpSpPr>
          <p:sp>
            <p:nvSpPr>
              <p:cNvPr id="134343" name="Oval 19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4" name="Line 20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5" name="Line 20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6" name="Rectangle 20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7" name="Oval 20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48" name="Group 20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49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50" name="Line 2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51" name="Line 2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52" name="Group 20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353" name="Line 2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54" name="Line 2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55" name="Line 2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4356" name="Group 212"/>
            <p:cNvGrpSpPr>
              <a:grpSpLocks/>
            </p:cNvGrpSpPr>
            <p:nvPr/>
          </p:nvGrpSpPr>
          <p:grpSpPr bwMode="auto">
            <a:xfrm>
              <a:off x="3757" y="2625"/>
              <a:ext cx="316" cy="147"/>
              <a:chOff x="3600" y="219"/>
              <a:chExt cx="360" cy="175"/>
            </a:xfrm>
          </p:grpSpPr>
          <p:sp>
            <p:nvSpPr>
              <p:cNvPr id="134357" name="Oval 21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8" name="Line 21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9" name="Line 21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0" name="Rectangle 21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1" name="Oval 21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62" name="Group 21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63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64" name="Line 2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65" name="Line 2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66" name="Group 22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367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68" name="Line 2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69" name="Line 2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4370" name="Freeform 226"/>
            <p:cNvSpPr>
              <a:spLocks/>
            </p:cNvSpPr>
            <p:nvPr/>
          </p:nvSpPr>
          <p:spPr bwMode="auto">
            <a:xfrm>
              <a:off x="3396" y="1428"/>
              <a:ext cx="1716" cy="1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2" y="42"/>
                </a:cxn>
                <a:cxn ang="0">
                  <a:pos x="852" y="228"/>
                </a:cxn>
                <a:cxn ang="0">
                  <a:pos x="1452" y="726"/>
                </a:cxn>
                <a:cxn ang="0">
                  <a:pos x="1716" y="1542"/>
                </a:cxn>
              </a:cxnLst>
              <a:rect l="0" t="0" r="r" b="b"/>
              <a:pathLst>
                <a:path w="1716" h="1542">
                  <a:moveTo>
                    <a:pt x="0" y="0"/>
                  </a:moveTo>
                  <a:cubicBezTo>
                    <a:pt x="62" y="7"/>
                    <a:pt x="230" y="4"/>
                    <a:pt x="372" y="42"/>
                  </a:cubicBezTo>
                  <a:cubicBezTo>
                    <a:pt x="514" y="80"/>
                    <a:pt x="672" y="114"/>
                    <a:pt x="852" y="228"/>
                  </a:cubicBezTo>
                  <a:cubicBezTo>
                    <a:pt x="1032" y="342"/>
                    <a:pt x="1308" y="507"/>
                    <a:pt x="1452" y="726"/>
                  </a:cubicBezTo>
                  <a:cubicBezTo>
                    <a:pt x="1596" y="945"/>
                    <a:pt x="1661" y="1372"/>
                    <a:pt x="1716" y="1542"/>
                  </a:cubicBezTo>
                </a:path>
              </a:pathLst>
            </a:custGeom>
            <a:noFill/>
            <a:ln w="76200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71" name="Line 227"/>
            <p:cNvSpPr>
              <a:spLocks noChangeShapeType="1"/>
            </p:cNvSpPr>
            <p:nvPr/>
          </p:nvSpPr>
          <p:spPr bwMode="auto">
            <a:xfrm flipV="1">
              <a:off x="3912" y="2771"/>
              <a:ext cx="1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283FC1F4-9290-49C2-BE76-B27D88B0A4E2}" type="slidenum">
              <a:rPr lang="en-US"/>
              <a:pPr/>
              <a:t>40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/>
              <a:t>How do loss and delay occur?</a:t>
            </a:r>
            <a:endParaRPr lang="en-US" sz="440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875" y="1371600"/>
            <a:ext cx="8445500" cy="211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packets </a:t>
            </a:r>
            <a:r>
              <a:rPr lang="en-US" i="1"/>
              <a:t>queue</a:t>
            </a:r>
            <a:r>
              <a:rPr lang="en-US"/>
              <a:t> in router buffers</a:t>
            </a:r>
            <a:r>
              <a:rPr lang="en-US" sz="2400"/>
              <a:t> </a:t>
            </a:r>
          </a:p>
          <a:p>
            <a:r>
              <a:rPr lang="en-US" sz="2400">
                <a:solidFill>
                  <a:srgbClr val="FF0000"/>
                </a:solidFill>
              </a:rPr>
              <a:t>packet arrival rate to link exceeds output link capacity</a:t>
            </a:r>
          </a:p>
          <a:p>
            <a:r>
              <a:rPr lang="en-US" sz="2400"/>
              <a:t>packets queue, wait for turn</a:t>
            </a:r>
          </a:p>
          <a:p>
            <a:r>
              <a:rPr lang="en-US" sz="2400"/>
              <a:t>if queue is full, arriving packets dropped (Drop-Tail)</a:t>
            </a:r>
          </a:p>
        </p:txBody>
      </p:sp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1298575" y="51562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5156200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5" name="Oval 5"/>
          <p:cNvSpPr>
            <a:spLocks noChangeArrowheads="1"/>
          </p:cNvSpPr>
          <p:nvPr/>
        </p:nvSpPr>
        <p:spPr bwMode="auto">
          <a:xfrm>
            <a:off x="2339975" y="491490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2339975" y="484663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7" name="Oval 7"/>
          <p:cNvSpPr>
            <a:spLocks noChangeArrowheads="1"/>
          </p:cNvSpPr>
          <p:nvPr/>
        </p:nvSpPr>
        <p:spPr bwMode="auto">
          <a:xfrm>
            <a:off x="2349500" y="46180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48" name="Group 8"/>
          <p:cNvGrpSpPr>
            <a:grpSpLocks/>
          </p:cNvGrpSpPr>
          <p:nvPr/>
        </p:nvGrpSpPr>
        <p:grpSpPr bwMode="auto">
          <a:xfrm>
            <a:off x="2695575" y="4648200"/>
            <a:ext cx="498475" cy="119063"/>
            <a:chOff x="2208" y="2184"/>
            <a:chExt cx="176" cy="69"/>
          </a:xfrm>
        </p:grpSpPr>
        <p:grpSp>
          <p:nvGrpSpPr>
            <p:cNvPr id="215049" name="Group 9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1505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053" name="Group 13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1505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057" name="Oval 17"/>
          <p:cNvSpPr>
            <a:spLocks noChangeArrowheads="1"/>
          </p:cNvSpPr>
          <p:nvPr/>
        </p:nvSpPr>
        <p:spPr bwMode="auto">
          <a:xfrm>
            <a:off x="5435600" y="493395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18"/>
          <p:cNvSpPr>
            <a:spLocks noChangeShapeType="1"/>
          </p:cNvSpPr>
          <p:nvPr/>
        </p:nvSpPr>
        <p:spPr bwMode="auto">
          <a:xfrm>
            <a:off x="5445125" y="49133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Rectangle 19"/>
          <p:cNvSpPr>
            <a:spLocks noChangeArrowheads="1"/>
          </p:cNvSpPr>
          <p:nvPr/>
        </p:nvSpPr>
        <p:spPr bwMode="auto">
          <a:xfrm>
            <a:off x="5445125" y="4875213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0" name="Oval 20"/>
          <p:cNvSpPr>
            <a:spLocks noChangeArrowheads="1"/>
          </p:cNvSpPr>
          <p:nvPr/>
        </p:nvSpPr>
        <p:spPr bwMode="auto">
          <a:xfrm>
            <a:off x="5454650" y="4646613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61" name="Object 21"/>
          <p:cNvGraphicFramePr>
            <a:graphicFrameLocks noChangeAspect="1"/>
          </p:cNvGraphicFramePr>
          <p:nvPr/>
        </p:nvGraphicFramePr>
        <p:xfrm>
          <a:off x="984250" y="41465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146550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2" name="Line 22"/>
          <p:cNvSpPr>
            <a:spLocks noChangeShapeType="1"/>
          </p:cNvSpPr>
          <p:nvPr/>
        </p:nvSpPr>
        <p:spPr bwMode="auto">
          <a:xfrm>
            <a:off x="1609725" y="45529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3" name="Line 23"/>
          <p:cNvSpPr>
            <a:spLocks noChangeShapeType="1"/>
          </p:cNvSpPr>
          <p:nvPr/>
        </p:nvSpPr>
        <p:spPr bwMode="auto">
          <a:xfrm flipV="1">
            <a:off x="1914525" y="55387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4" name="Line 24"/>
          <p:cNvSpPr>
            <a:spLocks noChangeShapeType="1"/>
          </p:cNvSpPr>
          <p:nvPr/>
        </p:nvSpPr>
        <p:spPr bwMode="auto">
          <a:xfrm>
            <a:off x="3533775" y="49720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5" name="Line 25"/>
          <p:cNvSpPr>
            <a:spLocks noChangeShapeType="1"/>
          </p:cNvSpPr>
          <p:nvPr/>
        </p:nvSpPr>
        <p:spPr bwMode="auto">
          <a:xfrm flipH="1">
            <a:off x="2114550" y="45434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6" name="Line 26"/>
          <p:cNvSpPr>
            <a:spLocks noChangeShapeType="1"/>
          </p:cNvSpPr>
          <p:nvPr/>
        </p:nvSpPr>
        <p:spPr bwMode="auto">
          <a:xfrm>
            <a:off x="2124075" y="49768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7" name="Rectangle 27"/>
          <p:cNvSpPr>
            <a:spLocks noChangeArrowheads="1"/>
          </p:cNvSpPr>
          <p:nvPr/>
        </p:nvSpPr>
        <p:spPr bwMode="auto">
          <a:xfrm>
            <a:off x="3200400" y="48434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8" name="Rectangle 28"/>
          <p:cNvSpPr>
            <a:spLocks noChangeArrowheads="1"/>
          </p:cNvSpPr>
          <p:nvPr/>
        </p:nvSpPr>
        <p:spPr bwMode="auto">
          <a:xfrm>
            <a:off x="3362325" y="48434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9" name="Rectangle 29"/>
          <p:cNvSpPr>
            <a:spLocks noChangeArrowheads="1"/>
          </p:cNvSpPr>
          <p:nvPr/>
        </p:nvSpPr>
        <p:spPr bwMode="auto">
          <a:xfrm>
            <a:off x="2147888" y="47434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0" name="Line 30"/>
          <p:cNvSpPr>
            <a:spLocks noChangeShapeType="1"/>
          </p:cNvSpPr>
          <p:nvPr/>
        </p:nvSpPr>
        <p:spPr bwMode="auto">
          <a:xfrm>
            <a:off x="2324100" y="48482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1" name="Line 31"/>
          <p:cNvSpPr>
            <a:spLocks noChangeShapeType="1"/>
          </p:cNvSpPr>
          <p:nvPr/>
        </p:nvSpPr>
        <p:spPr bwMode="auto">
          <a:xfrm flipV="1">
            <a:off x="1990725" y="5124450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2" name="Text Box 32"/>
          <p:cNvSpPr txBox="1">
            <a:spLocks noChangeArrowheads="1"/>
          </p:cNvSpPr>
          <p:nvPr/>
        </p:nvSpPr>
        <p:spPr bwMode="auto">
          <a:xfrm>
            <a:off x="631825" y="417036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5073" name="Text Box 33"/>
          <p:cNvSpPr txBox="1">
            <a:spLocks noChangeArrowheads="1"/>
          </p:cNvSpPr>
          <p:nvPr/>
        </p:nvSpPr>
        <p:spPr bwMode="auto">
          <a:xfrm>
            <a:off x="908050" y="5189538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15074" name="Rectangle 34"/>
          <p:cNvSpPr>
            <a:spLocks noChangeArrowheads="1"/>
          </p:cNvSpPr>
          <p:nvPr/>
        </p:nvSpPr>
        <p:spPr bwMode="auto">
          <a:xfrm>
            <a:off x="3490913" y="47815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75" name="Group 35"/>
          <p:cNvGrpSpPr>
            <a:grpSpLocks/>
          </p:cNvGrpSpPr>
          <p:nvPr/>
        </p:nvGrpSpPr>
        <p:grpSpPr bwMode="auto">
          <a:xfrm>
            <a:off x="3586163" y="3317875"/>
            <a:ext cx="4221162" cy="1454150"/>
            <a:chOff x="2259" y="2090"/>
            <a:chExt cx="2659" cy="916"/>
          </a:xfrm>
        </p:grpSpPr>
        <p:sp>
          <p:nvSpPr>
            <p:cNvPr id="215076" name="Text Box 3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packet being transmitted 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215077" name="Line 3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78" name="Group 38"/>
          <p:cNvGrpSpPr>
            <a:grpSpLocks/>
          </p:cNvGrpSpPr>
          <p:nvPr/>
        </p:nvGrpSpPr>
        <p:grpSpPr bwMode="auto">
          <a:xfrm>
            <a:off x="3338513" y="5102225"/>
            <a:ext cx="3462337" cy="804863"/>
            <a:chOff x="2103" y="3214"/>
            <a:chExt cx="2181" cy="507"/>
          </a:xfrm>
        </p:grpSpPr>
        <p:sp>
          <p:nvSpPr>
            <p:cNvPr id="215079" name="Text Box 39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packets queueing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 (delay)</a:t>
              </a:r>
              <a:endParaRPr lang="en-US" sz="1800"/>
            </a:p>
          </p:txBody>
        </p:sp>
        <p:sp>
          <p:nvSpPr>
            <p:cNvPr id="215080" name="Line 40"/>
            <p:cNvSpPr>
              <a:spLocks noChangeShapeType="1"/>
            </p:cNvSpPr>
            <p:nvPr/>
          </p:nvSpPr>
          <p:spPr bwMode="auto">
            <a:xfrm rot="-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81" name="Group 41"/>
          <p:cNvGrpSpPr>
            <a:grpSpLocks/>
          </p:cNvGrpSpPr>
          <p:nvPr/>
        </p:nvGrpSpPr>
        <p:grpSpPr bwMode="auto">
          <a:xfrm>
            <a:off x="5781675" y="4705350"/>
            <a:ext cx="498475" cy="119063"/>
            <a:chOff x="2208" y="2184"/>
            <a:chExt cx="176" cy="69"/>
          </a:xfrm>
        </p:grpSpPr>
        <p:grpSp>
          <p:nvGrpSpPr>
            <p:cNvPr id="215082" name="Group 42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15083" name="Line 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84" name="Line 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85" name="Line 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086" name="Group 46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15087" name="Line 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88" name="Line 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89" name="Line 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090" name="Rectangle 50"/>
          <p:cNvSpPr>
            <a:spLocks noChangeArrowheads="1"/>
          </p:cNvSpPr>
          <p:nvPr/>
        </p:nvSpPr>
        <p:spPr bwMode="auto">
          <a:xfrm>
            <a:off x="1673225" y="4271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1" name="Line 51"/>
          <p:cNvSpPr>
            <a:spLocks noChangeShapeType="1"/>
          </p:cNvSpPr>
          <p:nvPr/>
        </p:nvSpPr>
        <p:spPr bwMode="auto">
          <a:xfrm>
            <a:off x="1803400" y="43783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2" name="Rectangle 52"/>
          <p:cNvSpPr>
            <a:spLocks noChangeArrowheads="1"/>
          </p:cNvSpPr>
          <p:nvPr/>
        </p:nvSpPr>
        <p:spPr bwMode="auto">
          <a:xfrm>
            <a:off x="1944688" y="53022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3" name="Rectangle 53"/>
          <p:cNvSpPr>
            <a:spLocks noChangeArrowheads="1"/>
          </p:cNvSpPr>
          <p:nvPr/>
        </p:nvSpPr>
        <p:spPr bwMode="auto">
          <a:xfrm>
            <a:off x="30607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4" name="Rectangle 54"/>
          <p:cNvSpPr>
            <a:spLocks noChangeArrowheads="1"/>
          </p:cNvSpPr>
          <p:nvPr/>
        </p:nvSpPr>
        <p:spPr bwMode="auto">
          <a:xfrm>
            <a:off x="29210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5" name="Rectangle 55"/>
          <p:cNvSpPr>
            <a:spLocks noChangeArrowheads="1"/>
          </p:cNvSpPr>
          <p:nvPr/>
        </p:nvSpPr>
        <p:spPr bwMode="auto">
          <a:xfrm>
            <a:off x="27813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96" name="Group 56"/>
          <p:cNvGrpSpPr>
            <a:grpSpLocks/>
          </p:cNvGrpSpPr>
          <p:nvPr/>
        </p:nvGrpSpPr>
        <p:grpSpPr bwMode="auto">
          <a:xfrm>
            <a:off x="2517775" y="5064125"/>
            <a:ext cx="4621213" cy="1511300"/>
            <a:chOff x="1586" y="3190"/>
            <a:chExt cx="2911" cy="952"/>
          </a:xfrm>
        </p:grpSpPr>
        <p:sp>
          <p:nvSpPr>
            <p:cNvPr id="215097" name="Line 57"/>
            <p:cNvSpPr>
              <a:spLocks noChangeShapeType="1"/>
            </p:cNvSpPr>
            <p:nvPr/>
          </p:nvSpPr>
          <p:spPr bwMode="auto">
            <a:xfrm rot="10800000" flipH="1">
              <a:off x="1798" y="3190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8" name="Text Box 58"/>
            <p:cNvSpPr txBox="1">
              <a:spLocks noChangeArrowheads="1"/>
            </p:cNvSpPr>
            <p:nvPr/>
          </p:nvSpPr>
          <p:spPr bwMode="auto">
            <a:xfrm>
              <a:off x="1586" y="3738"/>
              <a:ext cx="291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free (available) buffers: arriving packets </a:t>
              </a:r>
            </a:p>
            <a:p>
              <a:pPr algn="l"/>
              <a:r>
                <a:rPr lang="en-US" sz="1800">
                  <a:latin typeface="Comic Sans MS" pitchFamily="66" charset="0"/>
                </a:rPr>
                <a:t>dropped (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loss</a:t>
              </a:r>
              <a:r>
                <a:rPr lang="en-US" sz="1800">
                  <a:latin typeface="Comic Sans MS" pitchFamily="66" charset="0"/>
                </a:rPr>
                <a:t>) if no free buffers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D4B4E606-734B-4BCC-868B-25DFC6C0644B}" type="slidenum">
              <a:rPr lang="en-US"/>
              <a:pPr/>
              <a:t>41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/>
              <a:t>Four sources of packet delay</a:t>
            </a:r>
            <a:endParaRPr lang="en-US" sz="440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2125" y="1628775"/>
            <a:ext cx="3810000" cy="133985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1. nodal processing: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check bit errors</a:t>
            </a:r>
          </a:p>
          <a:p>
            <a:pPr lvl="1"/>
            <a:r>
              <a:rPr lang="en-US" sz="2000"/>
              <a:t>determine output link</a:t>
            </a:r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631825" y="3965575"/>
            <a:ext cx="6021388" cy="2174875"/>
            <a:chOff x="494" y="2702"/>
            <a:chExt cx="3793" cy="1370"/>
          </a:xfrm>
        </p:grpSpPr>
        <p:graphicFrame>
          <p:nvGraphicFramePr>
            <p:cNvPr id="216069" name="Object 5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93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070" name="Oval 6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1" name="Rectangle 7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2" name="Oval 8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073" name="Group 9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16074" name="Group 10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607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76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77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078" name="Group 14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607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80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81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082" name="Oval 18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3" name="Line 19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4" name="Rectangle 20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5" name="Oval 21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6086" name="Object 22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94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087" name="Line 23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8" name="Line 24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9" name="Line 25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0" name="Line 26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1" name="Line 27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2" name="Rectangle 28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3" name="Rectangle 29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4" name="Rectangle 30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5" name="Rectangle 31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6" name="Line 32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7" name="Line 33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8" name="Line 34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99" name="Text Box 35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1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16100" name="Text Box 36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16101" name="Rectangle 37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2" name="Text Box 38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/>
            </a:p>
          </p:txBody>
        </p:sp>
        <p:sp>
          <p:nvSpPr>
            <p:cNvPr id="216103" name="Line 39"/>
            <p:cNvSpPr>
              <a:spLocks noChangeShapeType="1"/>
            </p:cNvSpPr>
            <p:nvPr/>
          </p:nvSpPr>
          <p:spPr bwMode="auto">
            <a:xfrm rot="-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4" name="Text Box 40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/>
            </a:p>
          </p:txBody>
        </p:sp>
        <p:sp>
          <p:nvSpPr>
            <p:cNvPr id="216105" name="Line 41"/>
            <p:cNvSpPr>
              <a:spLocks noChangeShapeType="1"/>
            </p:cNvSpPr>
            <p:nvPr/>
          </p:nvSpPr>
          <p:spPr bwMode="auto">
            <a:xfrm rot="-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/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 rot="-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8" name="Line 44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09" name="Text Box 45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queueing</a:t>
              </a:r>
              <a:endParaRPr lang="en-US" sz="1800"/>
            </a:p>
          </p:txBody>
        </p:sp>
        <p:sp>
          <p:nvSpPr>
            <p:cNvPr id="216110" name="Line 46"/>
            <p:cNvSpPr>
              <a:spLocks noChangeShapeType="1"/>
            </p:cNvSpPr>
            <p:nvPr/>
          </p:nvSpPr>
          <p:spPr bwMode="auto">
            <a:xfrm rot="-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111" name="Group 47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16112" name="Group 48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611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14" name="Line 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15" name="Line 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16" name="Group 52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611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18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19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6120" name="Rectangle 56"/>
          <p:cNvSpPr>
            <a:spLocks noChangeArrowheads="1"/>
          </p:cNvSpPr>
          <p:nvPr/>
        </p:nvSpPr>
        <p:spPr bwMode="auto">
          <a:xfrm>
            <a:off x="4429125" y="1628775"/>
            <a:ext cx="3810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2. queueing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time waiting at output link for transmission 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>
                <a:latin typeface="Comic Sans MS" pitchFamily="66" charset="0"/>
              </a:rPr>
              <a:t>depends on congestion level of 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95D44438-EFDE-4D58-915B-C80603B46EAB}" type="slidenum">
              <a:rPr lang="en-US"/>
              <a:pPr/>
              <a:t>42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z="3600"/>
              <a:t>Delay in packet-switched networks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3. Transmission delay:</a:t>
            </a:r>
            <a:endParaRPr lang="en-US" sz="2400"/>
          </a:p>
          <a:p>
            <a:r>
              <a:rPr lang="en-US" sz="2400"/>
              <a:t>R=link bandwidth (bps)</a:t>
            </a:r>
          </a:p>
          <a:p>
            <a:r>
              <a:rPr lang="en-US" sz="2400"/>
              <a:t>L=packet length (bits)</a:t>
            </a:r>
          </a:p>
          <a:p>
            <a:r>
              <a:rPr lang="en-US" sz="2400"/>
              <a:t>time to send bits into link = L/R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4. Propagation delay:</a:t>
            </a:r>
          </a:p>
          <a:p>
            <a:r>
              <a:rPr lang="en-US" sz="2400"/>
              <a:t>d = length of physical link</a:t>
            </a:r>
          </a:p>
          <a:p>
            <a:r>
              <a:rPr lang="en-US" sz="2400"/>
              <a:t>s = propagation speed in medium (~2x10</a:t>
            </a:r>
            <a:r>
              <a:rPr lang="en-US" sz="2400" baseline="30000"/>
              <a:t>8</a:t>
            </a:r>
            <a:r>
              <a:rPr lang="en-US" sz="2400"/>
              <a:t> m/sec)</a:t>
            </a:r>
          </a:p>
          <a:p>
            <a:r>
              <a:rPr lang="en-US" sz="2400"/>
              <a:t>propagation delay = d/s</a:t>
            </a:r>
          </a:p>
        </p:txBody>
      </p:sp>
      <p:grpSp>
        <p:nvGrpSpPr>
          <p:cNvPr id="217093" name="Group 5"/>
          <p:cNvGrpSpPr>
            <a:grpSpLocks/>
          </p:cNvGrpSpPr>
          <p:nvPr/>
        </p:nvGrpSpPr>
        <p:grpSpPr bwMode="auto">
          <a:xfrm>
            <a:off x="622300" y="4432300"/>
            <a:ext cx="6021388" cy="2174875"/>
            <a:chOff x="494" y="2702"/>
            <a:chExt cx="3793" cy="1370"/>
          </a:xfrm>
        </p:grpSpPr>
        <p:graphicFrame>
          <p:nvGraphicFramePr>
            <p:cNvPr id="217094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18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095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6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7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7098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17099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710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1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2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103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710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5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6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7107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8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9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0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7111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19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112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3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4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5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6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7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8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9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0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1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2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3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4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1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17125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17126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7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/>
            </a:p>
          </p:txBody>
        </p:sp>
        <p:sp>
          <p:nvSpPr>
            <p:cNvPr id="217128" name="Line 40"/>
            <p:cNvSpPr>
              <a:spLocks noChangeShapeType="1"/>
            </p:cNvSpPr>
            <p:nvPr/>
          </p:nvSpPr>
          <p:spPr bwMode="auto">
            <a:xfrm rot="-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9" name="Text Box 41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/>
            </a:p>
          </p:txBody>
        </p:sp>
        <p:sp>
          <p:nvSpPr>
            <p:cNvPr id="217130" name="Line 42"/>
            <p:cNvSpPr>
              <a:spLocks noChangeShapeType="1"/>
            </p:cNvSpPr>
            <p:nvPr/>
          </p:nvSpPr>
          <p:spPr bwMode="auto">
            <a:xfrm rot="-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31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/>
            </a:p>
          </p:txBody>
        </p:sp>
        <p:sp>
          <p:nvSpPr>
            <p:cNvPr id="217132" name="Line 44"/>
            <p:cNvSpPr>
              <a:spLocks noChangeShapeType="1"/>
            </p:cNvSpPr>
            <p:nvPr/>
          </p:nvSpPr>
          <p:spPr bwMode="auto">
            <a:xfrm rot="-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33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34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queueing</a:t>
              </a:r>
              <a:endParaRPr lang="en-US" sz="1800"/>
            </a:p>
          </p:txBody>
        </p:sp>
        <p:sp>
          <p:nvSpPr>
            <p:cNvPr id="217135" name="Line 47"/>
            <p:cNvSpPr>
              <a:spLocks noChangeShapeType="1"/>
            </p:cNvSpPr>
            <p:nvPr/>
          </p:nvSpPr>
          <p:spPr bwMode="auto">
            <a:xfrm rot="-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7136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17137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17138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39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40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1714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43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44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7145" name="Rectangle 57"/>
          <p:cNvSpPr>
            <a:spLocks noChangeArrowheads="1"/>
          </p:cNvSpPr>
          <p:nvPr/>
        </p:nvSpPr>
        <p:spPr bwMode="auto">
          <a:xfrm>
            <a:off x="4476750" y="3790950"/>
            <a:ext cx="3800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Note: </a:t>
            </a:r>
            <a:r>
              <a:rPr lang="en-US">
                <a:latin typeface="Comic Sans MS" pitchFamily="66" charset="0"/>
              </a:rPr>
              <a:t>s and R are </a:t>
            </a:r>
            <a:r>
              <a:rPr lang="en-US" i="1">
                <a:latin typeface="Comic Sans MS" pitchFamily="66" charset="0"/>
              </a:rPr>
              <a:t>very </a:t>
            </a:r>
            <a:r>
              <a:rPr lang="en-US">
                <a:latin typeface="Comic Sans MS" pitchFamily="66" charset="0"/>
              </a:rPr>
              <a:t>different quantities!</a:t>
            </a:r>
          </a:p>
        </p:txBody>
      </p:sp>
      <p:sp>
        <p:nvSpPr>
          <p:cNvPr id="217146" name="Rectangle 58"/>
          <p:cNvSpPr>
            <a:spLocks noChangeArrowheads="1"/>
          </p:cNvSpPr>
          <p:nvPr/>
        </p:nvSpPr>
        <p:spPr bwMode="auto">
          <a:xfrm>
            <a:off x="4476750" y="3800475"/>
            <a:ext cx="3676650" cy="8763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0FBFA6E8-458B-4015-B509-391D611734DD}" type="slidenum">
              <a:rPr lang="en-US"/>
              <a:pPr/>
              <a:t>43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Nodal delay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/>
              <a:t>d</a:t>
            </a:r>
            <a:r>
              <a:rPr lang="en-US" sz="2400" baseline="-25000"/>
              <a:t>proc</a:t>
            </a:r>
            <a:r>
              <a:rPr lang="en-US" sz="2400"/>
              <a:t> = processing delay</a:t>
            </a:r>
          </a:p>
          <a:p>
            <a:pPr lvl="1"/>
            <a:r>
              <a:rPr lang="en-US" sz="2000"/>
              <a:t>typically a few microsecs or less</a:t>
            </a:r>
          </a:p>
          <a:p>
            <a:r>
              <a:rPr lang="en-US" sz="2400"/>
              <a:t>d</a:t>
            </a:r>
            <a:r>
              <a:rPr lang="en-US" sz="2400" baseline="-25000"/>
              <a:t>queue</a:t>
            </a:r>
            <a:r>
              <a:rPr lang="en-US" sz="2400"/>
              <a:t> = queuing delay</a:t>
            </a:r>
          </a:p>
          <a:p>
            <a:pPr lvl="1"/>
            <a:r>
              <a:rPr lang="en-US" sz="2000"/>
              <a:t>depends on congestion</a:t>
            </a:r>
          </a:p>
          <a:p>
            <a:r>
              <a:rPr lang="en-US" sz="2400"/>
              <a:t>d</a:t>
            </a:r>
            <a:r>
              <a:rPr lang="en-US" sz="2400" baseline="-25000"/>
              <a:t>trans</a:t>
            </a:r>
            <a:r>
              <a:rPr lang="en-US" sz="2400"/>
              <a:t> = transmission delay</a:t>
            </a:r>
          </a:p>
          <a:p>
            <a:pPr lvl="1"/>
            <a:r>
              <a:rPr lang="en-US" sz="2000"/>
              <a:t>= L/R, significant for low-speed links</a:t>
            </a:r>
          </a:p>
          <a:p>
            <a:r>
              <a:rPr lang="en-US" sz="2400"/>
              <a:t>d</a:t>
            </a:r>
            <a:r>
              <a:rPr lang="en-US" sz="2400" baseline="-25000"/>
              <a:t>prop</a:t>
            </a:r>
            <a:r>
              <a:rPr lang="en-US" sz="2400"/>
              <a:t> = propagation delay</a:t>
            </a:r>
          </a:p>
          <a:p>
            <a:pPr lvl="1"/>
            <a:r>
              <a:rPr lang="en-US" sz="2000"/>
              <a:t>a few microsecs to hundreds of msecs</a:t>
            </a:r>
          </a:p>
        </p:txBody>
      </p:sp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0" name="Equation" r:id="rId3" imgW="2006280" imgH="241200" progId="Equation.3">
                  <p:embed/>
                </p:oleObj>
              </mc:Choice>
              <mc:Fallback>
                <p:oleObj name="Equation" r:id="rId3" imgW="2006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57362F04-468E-428F-97FF-B913A68D5E10}" type="slidenum">
              <a:rPr lang="en-US"/>
              <a:pPr/>
              <a:t>44</a:t>
            </a:fld>
            <a:endParaRPr lang="en-US"/>
          </a:p>
        </p:txBody>
      </p:sp>
      <p:pic>
        <p:nvPicPr>
          <p:cNvPr id="219138" name="Picture 2" descr="queueDel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</p:spPr>
      </p:pic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z="3600"/>
              <a:t>Queueing delay (revisited)</a:t>
            </a:r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/>
              <a:t>R=link bandwidth (bps)</a:t>
            </a:r>
          </a:p>
          <a:p>
            <a:r>
              <a:rPr lang="en-US" sz="2400"/>
              <a:t>L=packet length (bits)</a:t>
            </a:r>
          </a:p>
          <a:p>
            <a:r>
              <a:rPr lang="en-US" sz="2400"/>
              <a:t>a=average packet arrival rate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714375" y="3552825"/>
            <a:ext cx="3810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~ 0: average queueing delay small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&gt; 1: more “work” arriving than can be serviced, average delay infinite!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B40CD7BE-1AFA-4C08-A27A-AFBDACD5D586}" type="slidenum">
              <a:rPr lang="en-US"/>
              <a:pPr/>
              <a:t>45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“Real” Internet delays and routes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098800"/>
          </a:xfrm>
        </p:spPr>
        <p:txBody>
          <a:bodyPr/>
          <a:lstStyle/>
          <a:p>
            <a:r>
              <a:rPr lang="en-US" sz="2400"/>
              <a:t>What do “real” Internet delay &amp; loss look like? </a:t>
            </a:r>
          </a:p>
          <a:p>
            <a:r>
              <a:rPr lang="en-US" sz="2400" b="1" u="sng">
                <a:solidFill>
                  <a:srgbClr val="FF0000"/>
                </a:solidFill>
                <a:latin typeface="Courier" pitchFamily="49" charset="0"/>
              </a:rPr>
              <a:t>Traceroute</a:t>
            </a:r>
            <a:r>
              <a:rPr lang="en-US" sz="2400" u="sng">
                <a:solidFill>
                  <a:srgbClr val="FF0000"/>
                </a:solidFill>
              </a:rPr>
              <a:t> program:</a:t>
            </a:r>
            <a:r>
              <a:rPr lang="en-US" sz="2400"/>
              <a:t> provides delay measurement from source to router along end-end Internet path towards destination.  For all </a:t>
            </a:r>
            <a:r>
              <a:rPr lang="en-US" sz="2400" i="1"/>
              <a:t>i:</a:t>
            </a:r>
          </a:p>
          <a:p>
            <a:pPr lvl="1"/>
            <a:r>
              <a:rPr lang="en-US" sz="2000"/>
              <a:t>sends three packets that will reach router </a:t>
            </a:r>
            <a:r>
              <a:rPr lang="en-US" sz="2000" i="1"/>
              <a:t>i</a:t>
            </a:r>
            <a:r>
              <a:rPr lang="en-US" sz="2000"/>
              <a:t> on path towards destination</a:t>
            </a:r>
          </a:p>
          <a:p>
            <a:pPr lvl="1"/>
            <a:r>
              <a:rPr lang="en-US" sz="2000"/>
              <a:t>router </a:t>
            </a:r>
            <a:r>
              <a:rPr lang="en-US" sz="2000" i="1"/>
              <a:t>i</a:t>
            </a:r>
            <a:r>
              <a:rPr lang="en-US" sz="2000"/>
              <a:t> will return packets to sender</a:t>
            </a:r>
          </a:p>
          <a:p>
            <a:pPr lvl="1"/>
            <a:r>
              <a:rPr lang="en-US" sz="2000"/>
              <a:t>sender times interval between transmission and reply.</a:t>
            </a:r>
            <a:endParaRPr lang="en-US"/>
          </a:p>
          <a:p>
            <a:endParaRPr lang="en-US"/>
          </a:p>
        </p:txBody>
      </p:sp>
      <p:graphicFrame>
        <p:nvGraphicFramePr>
          <p:cNvPr id="220164" name="Object 4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49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5" name="Line 5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70" name="Group 10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0171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2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3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5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176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177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78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79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80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181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82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83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0184" name="Group 24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0185" name="Oval 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86" name="Line 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87" name="Line 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88" name="Rectangle 2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89" name="Oval 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190" name="Group 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191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2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3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94" name="Group 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195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6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97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0198" name="Group 38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0199" name="Oval 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00" name="Line 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01" name="Line 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02" name="Rectangle 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03" name="Oval 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204" name="Group 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205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06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07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208" name="Group 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209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10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11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0212" name="Line 52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13" name="Line 53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214" name="Group 54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0215" name="Oval 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6" name="Line 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7" name="Line 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8" name="Rectangle 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9" name="Oval 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220" name="Group 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221" name="Line 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2" name="Line 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3" name="Line 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224" name="Group 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225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6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27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0228" name="Group 68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0229" name="Oval 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30" name="Line 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31" name="Line 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32" name="Rectangle 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33" name="Oval 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0234" name="Group 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0235" name="Line 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36" name="Line 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37" name="Line 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238" name="Group 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0239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40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41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0242" name="Object 82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50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243" name="Line 83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44" name="Line 84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45" name="Line 85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46" name="Line 86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47" name="Freeform 87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228" y="220"/>
              </a:cxn>
              <a:cxn ang="0">
                <a:pos x="0" y="88"/>
              </a:cxn>
            </a:cxnLst>
            <a:rect l="0" t="0" r="r" b="b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48" name="Text Box 88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220249" name="Freeform 89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/>
            <a:ahLst/>
            <a:cxnLst>
              <a:cxn ang="0">
                <a:pos x="76" y="76"/>
              </a:cxn>
              <a:cxn ang="0">
                <a:pos x="324" y="216"/>
              </a:cxn>
              <a:cxn ang="0">
                <a:pos x="820" y="76"/>
              </a:cxn>
              <a:cxn ang="0">
                <a:pos x="340" y="296"/>
              </a:cxn>
              <a:cxn ang="0">
                <a:pos x="0" y="96"/>
              </a:cxn>
            </a:cxnLst>
            <a:rect l="0" t="0" r="r" b="b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50" name="Text Box 90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220251" name="Freeform 91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/>
            <a:ahLst/>
            <a:cxnLst>
              <a:cxn ang="0">
                <a:pos x="76" y="30"/>
              </a:cxn>
              <a:cxn ang="0">
                <a:pos x="324" y="170"/>
              </a:cxn>
              <a:cxn ang="0">
                <a:pos x="896" y="2"/>
              </a:cxn>
              <a:cxn ang="0">
                <a:pos x="1400" y="182"/>
              </a:cxn>
              <a:cxn ang="0">
                <a:pos x="896" y="74"/>
              </a:cxn>
              <a:cxn ang="0">
                <a:pos x="340" y="250"/>
              </a:cxn>
              <a:cxn ang="0">
                <a:pos x="0" y="50"/>
              </a:cxn>
            </a:cxnLst>
            <a:rect l="0" t="0" r="r" b="b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252" name="Text Box 92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47" grpId="0" animBg="1"/>
      <p:bldP spid="220248" grpId="0"/>
      <p:bldP spid="220249" grpId="0" animBg="1"/>
      <p:bldP spid="220250" grpId="0"/>
      <p:bldP spid="220251" grpId="0" animBg="1"/>
      <p:bldP spid="22025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FE12DCE3-3EE0-47CA-AC33-E517E2478762}" type="slidenum">
              <a:rPr lang="en-US"/>
              <a:pPr/>
              <a:t>46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07375" cy="464820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/>
              <a:t>What is a Computer Network?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Applications of Networking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Classification of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Layered Architecture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Network Core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Delay &amp; loss in packet-switched networks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>
                <a:solidFill>
                  <a:srgbClr val="FF0000"/>
                </a:solidFill>
              </a:rPr>
              <a:t>Internet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Transmission Media (Tutorial)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/>
              <a:t>History (self study)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DB31699C-AB41-4E1F-876D-838747555410}" type="slidenum">
              <a:rPr lang="en-US"/>
              <a:pPr/>
              <a:t>47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6250" cy="1143000"/>
          </a:xfrm>
        </p:spPr>
        <p:txBody>
          <a:bodyPr/>
          <a:lstStyle/>
          <a:p>
            <a:r>
              <a:rPr lang="en-US" sz="3200"/>
              <a:t>Internet structure: network of networks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/>
              <a:t>roughly hierarchical</a:t>
            </a:r>
          </a:p>
          <a:p>
            <a:r>
              <a:rPr lang="en-US" sz="2400">
                <a:solidFill>
                  <a:srgbClr val="FF0000"/>
                </a:solidFill>
              </a:rPr>
              <a:t>at center: “tier-1” ISPs </a:t>
            </a:r>
            <a:r>
              <a:rPr lang="en-US" sz="2400"/>
              <a:t>(e.g., UUNet, BBN/Genuity, Sprint, AT&amp;T), national/international coverage</a:t>
            </a:r>
          </a:p>
          <a:p>
            <a:pPr lvl="1"/>
            <a:r>
              <a:rPr lang="en-US"/>
              <a:t>treat each other as equals</a:t>
            </a: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222216" name="Oval 8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Oval 9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Oval 10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9" name="Oval 11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0" name="Oval 12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3" name="Line 15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25" name="Text Box 1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222226" name="Line 18"/>
            <p:cNvSpPr>
              <a:spLocks noChangeShapeType="1"/>
            </p:cNvSpPr>
            <p:nvPr/>
          </p:nvSpPr>
          <p:spPr bwMode="auto">
            <a:xfrm>
              <a:off x="992" y="2224"/>
              <a:ext cx="14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227" name="Group 19"/>
          <p:cNvGrpSpPr>
            <a:grpSpLocks/>
          </p:cNvGrpSpPr>
          <p:nvPr/>
        </p:nvGrpSpPr>
        <p:grpSpPr bwMode="auto">
          <a:xfrm>
            <a:off x="3876675" y="3286125"/>
            <a:ext cx="5267325" cy="1616075"/>
            <a:chOff x="2442" y="1810"/>
            <a:chExt cx="3318" cy="1018"/>
          </a:xfrm>
        </p:grpSpPr>
        <p:grpSp>
          <p:nvGrpSpPr>
            <p:cNvPr id="222228" name="Group 20"/>
            <p:cNvGrpSpPr>
              <a:grpSpLocks/>
            </p:cNvGrpSpPr>
            <p:nvPr/>
          </p:nvGrpSpPr>
          <p:grpSpPr bwMode="auto">
            <a:xfrm>
              <a:off x="3572" y="2372"/>
              <a:ext cx="453" cy="250"/>
              <a:chOff x="3740" y="1244"/>
              <a:chExt cx="453" cy="250"/>
            </a:xfrm>
          </p:grpSpPr>
          <p:sp>
            <p:nvSpPr>
              <p:cNvPr id="222229" name="Rectangle 21"/>
              <p:cNvSpPr>
                <a:spLocks noChangeArrowheads="1"/>
              </p:cNvSpPr>
              <p:nvPr/>
            </p:nvSpPr>
            <p:spPr bwMode="auto">
              <a:xfrm>
                <a:off x="3755" y="1248"/>
                <a:ext cx="438" cy="19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0" name="Text Box 22"/>
              <p:cNvSpPr txBox="1">
                <a:spLocks noChangeArrowheads="1"/>
              </p:cNvSpPr>
              <p:nvPr/>
            </p:nvSpPr>
            <p:spPr bwMode="auto">
              <a:xfrm>
                <a:off x="3740" y="1244"/>
                <a:ext cx="4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>
                    <a:solidFill>
                      <a:schemeClr val="bg1"/>
                    </a:solidFill>
                    <a:latin typeface="Comic Sans MS" pitchFamily="66" charset="0"/>
                  </a:rPr>
                  <a:t>NAP</a:t>
                </a:r>
                <a:endParaRPr lang="en-US" sz="2000"/>
              </a:p>
            </p:txBody>
          </p:sp>
        </p:grpSp>
        <p:sp>
          <p:nvSpPr>
            <p:cNvPr id="222231" name="Line 23"/>
            <p:cNvSpPr>
              <a:spLocks noChangeShapeType="1"/>
            </p:cNvSpPr>
            <p:nvPr/>
          </p:nvSpPr>
          <p:spPr bwMode="auto">
            <a:xfrm flipH="1">
              <a:off x="3290" y="2540"/>
              <a:ext cx="316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 flipH="1">
              <a:off x="3018" y="2488"/>
              <a:ext cx="568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33" name="Line 25"/>
            <p:cNvSpPr>
              <a:spLocks noChangeShapeType="1"/>
            </p:cNvSpPr>
            <p:nvPr/>
          </p:nvSpPr>
          <p:spPr bwMode="auto">
            <a:xfrm flipH="1">
              <a:off x="2442" y="2524"/>
              <a:ext cx="1144" cy="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2234" name="Text Box 26"/>
            <p:cNvSpPr txBox="1">
              <a:spLocks noChangeArrowheads="1"/>
            </p:cNvSpPr>
            <p:nvPr/>
          </p:nvSpPr>
          <p:spPr bwMode="auto">
            <a:xfrm>
              <a:off x="4371" y="1810"/>
              <a:ext cx="1389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Tier-1 providers also interconnect at public network access points (NAPs)</a:t>
              </a:r>
            </a:p>
          </p:txBody>
        </p:sp>
        <p:sp>
          <p:nvSpPr>
            <p:cNvPr id="222235" name="Line 27"/>
            <p:cNvSpPr>
              <a:spLocks noChangeShapeType="1"/>
            </p:cNvSpPr>
            <p:nvPr/>
          </p:nvSpPr>
          <p:spPr bwMode="auto">
            <a:xfrm flipH="1">
              <a:off x="4008" y="1952"/>
              <a:ext cx="40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CED54B46-C245-44B4-A734-427BE39ACA11}" type="slidenum">
              <a:rPr lang="en-US"/>
              <a:pPr/>
              <a:t>48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6250" cy="1143000"/>
          </a:xfrm>
        </p:spPr>
        <p:txBody>
          <a:bodyPr/>
          <a:lstStyle/>
          <a:p>
            <a:r>
              <a:rPr lang="en-US" sz="3200"/>
              <a:t>Internet structure: network of networks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“Tier-2” ISPs: smaller (often regional) ISPs</a:t>
            </a:r>
          </a:p>
          <a:p>
            <a:pPr lvl="1"/>
            <a:r>
              <a:rPr lang="en-US" sz="2000"/>
              <a:t>Connect to one or more tier-1 ISPs, possibly other tier-2 ISPs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 lvl="1">
              <a:buFont typeface="ZapfDingbats" pitchFamily="82" charset="2"/>
              <a:buNone/>
            </a:pPr>
            <a:endParaRPr lang="en-US" sz="2000"/>
          </a:p>
        </p:txBody>
      </p:sp>
      <p:sp>
        <p:nvSpPr>
          <p:cNvPr id="224260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4262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4263" name="Oval 7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4" name="Oval 8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7" name="Oval 11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Oval 12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4272" name="Group 16"/>
          <p:cNvGrpSpPr>
            <a:grpSpLocks/>
          </p:cNvGrpSpPr>
          <p:nvPr/>
        </p:nvGrpSpPr>
        <p:grpSpPr bwMode="auto">
          <a:xfrm>
            <a:off x="5670550" y="4178300"/>
            <a:ext cx="719138" cy="396875"/>
            <a:chOff x="3740" y="1244"/>
            <a:chExt cx="453" cy="250"/>
          </a:xfrm>
        </p:grpSpPr>
        <p:sp>
          <p:nvSpPr>
            <p:cNvPr id="224273" name="Rectangle 17"/>
            <p:cNvSpPr>
              <a:spLocks noChangeArrowheads="1"/>
            </p:cNvSpPr>
            <p:nvPr/>
          </p:nvSpPr>
          <p:spPr bwMode="auto">
            <a:xfrm>
              <a:off x="3755" y="1248"/>
              <a:ext cx="438" cy="19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4" name="Text Box 18"/>
            <p:cNvSpPr txBox="1">
              <a:spLocks noChangeArrowheads="1"/>
            </p:cNvSpPr>
            <p:nvPr/>
          </p:nvSpPr>
          <p:spPr bwMode="auto">
            <a:xfrm>
              <a:off x="3740" y="1244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1"/>
                  </a:solidFill>
                  <a:latin typeface="Comic Sans MS" pitchFamily="66" charset="0"/>
                </a:rPr>
                <a:t>NAP</a:t>
              </a:r>
              <a:endParaRPr lang="en-US" sz="2000"/>
            </a:p>
          </p:txBody>
        </p:sp>
      </p:grpSp>
      <p:sp>
        <p:nvSpPr>
          <p:cNvPr id="224275" name="Line 19"/>
          <p:cNvSpPr>
            <a:spLocks noChangeShapeType="1"/>
          </p:cNvSpPr>
          <p:nvPr/>
        </p:nvSpPr>
        <p:spPr bwMode="auto">
          <a:xfrm flipH="1">
            <a:off x="5222875" y="4445000"/>
            <a:ext cx="50165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6" name="Line 20"/>
          <p:cNvSpPr>
            <a:spLocks noChangeShapeType="1"/>
          </p:cNvSpPr>
          <p:nvPr/>
        </p:nvSpPr>
        <p:spPr bwMode="auto">
          <a:xfrm flipH="1">
            <a:off x="4791075" y="4362450"/>
            <a:ext cx="90170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7" name="Line 21"/>
          <p:cNvSpPr>
            <a:spLocks noChangeShapeType="1"/>
          </p:cNvSpPr>
          <p:nvPr/>
        </p:nvSpPr>
        <p:spPr bwMode="auto">
          <a:xfrm flipH="1">
            <a:off x="3876675" y="4419600"/>
            <a:ext cx="181610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4278" name="Group 22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224279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2242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42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283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224284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5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4286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287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224288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9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4290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291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224292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3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4294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295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224296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7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4298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4299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0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301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302" name="Group 46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224303" name="Text Box 47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224304" name="Line 48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305" name="Line 49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306" name="Group 50"/>
          <p:cNvGrpSpPr>
            <a:grpSpLocks/>
          </p:cNvGrpSpPr>
          <p:nvPr/>
        </p:nvGrpSpPr>
        <p:grpSpPr bwMode="auto">
          <a:xfrm>
            <a:off x="6007100" y="3019425"/>
            <a:ext cx="3035300" cy="2136775"/>
            <a:chOff x="3784" y="1902"/>
            <a:chExt cx="1912" cy="1346"/>
          </a:xfrm>
        </p:grpSpPr>
        <p:sp>
          <p:nvSpPr>
            <p:cNvPr id="224307" name="Oval 51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8" name="Text Box 52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Tier-2 ISPs also peer privately with each other, interconnect at NAP</a:t>
              </a:r>
            </a:p>
          </p:txBody>
        </p:sp>
        <p:sp>
          <p:nvSpPr>
            <p:cNvPr id="224309" name="Oval 53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10" name="Line 54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311" name="Oval 55"/>
            <p:cNvSpPr>
              <a:spLocks noChangeArrowheads="1"/>
            </p:cNvSpPr>
            <p:nvPr/>
          </p:nvSpPr>
          <p:spPr bwMode="auto">
            <a:xfrm>
              <a:off x="3784" y="2392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12" name="Line 56"/>
            <p:cNvSpPr>
              <a:spLocks noChangeShapeType="1"/>
            </p:cNvSpPr>
            <p:nvPr/>
          </p:nvSpPr>
          <p:spPr bwMode="auto">
            <a:xfrm>
              <a:off x="3832" y="2488"/>
              <a:ext cx="0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313" name="Line 57"/>
            <p:cNvSpPr>
              <a:spLocks noChangeShapeType="1"/>
            </p:cNvSpPr>
            <p:nvPr/>
          </p:nvSpPr>
          <p:spPr bwMode="auto">
            <a:xfrm flipH="1">
              <a:off x="4388" y="2000"/>
              <a:ext cx="260" cy="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314" name="Line 58"/>
            <p:cNvSpPr>
              <a:spLocks noChangeShapeType="1"/>
            </p:cNvSpPr>
            <p:nvPr/>
          </p:nvSpPr>
          <p:spPr bwMode="auto">
            <a:xfrm flipH="1">
              <a:off x="3880" y="2012"/>
              <a:ext cx="760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1A214253-436E-4338-B781-CD177F8B3BB7}" type="slidenum">
              <a:rPr lang="en-US"/>
              <a:pPr/>
              <a:t>49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6250" cy="1143000"/>
          </a:xfrm>
        </p:spPr>
        <p:txBody>
          <a:bodyPr/>
          <a:lstStyle/>
          <a:p>
            <a:r>
              <a:rPr lang="en-US" sz="3200"/>
              <a:t>Internet structure: network of networks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“Tier-3” ISPs and local ISPs </a:t>
            </a:r>
          </a:p>
          <a:p>
            <a:pPr lvl="1"/>
            <a:r>
              <a:rPr lang="en-US" sz="200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FF0000"/>
              </a:solidFill>
            </a:endParaRPr>
          </a:p>
          <a:p>
            <a:pPr lvl="1">
              <a:buFont typeface="ZapfDingbats" pitchFamily="82" charset="2"/>
              <a:buNone/>
            </a:pPr>
            <a:endParaRPr lang="en-US" sz="2000"/>
          </a:p>
        </p:txBody>
      </p:sp>
      <p:sp>
        <p:nvSpPr>
          <p:cNvPr id="225284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5285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5286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5287" name="Oval 7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8" name="Oval 8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9" name="Oval 9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0" name="Oval 10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1" name="Oval 11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2" name="Oval 12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5" name="Line 15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296" name="Group 16"/>
          <p:cNvGrpSpPr>
            <a:grpSpLocks/>
          </p:cNvGrpSpPr>
          <p:nvPr/>
        </p:nvGrpSpPr>
        <p:grpSpPr bwMode="auto">
          <a:xfrm>
            <a:off x="5670550" y="4178300"/>
            <a:ext cx="719138" cy="396875"/>
            <a:chOff x="3740" y="1244"/>
            <a:chExt cx="453" cy="250"/>
          </a:xfrm>
        </p:grpSpPr>
        <p:sp>
          <p:nvSpPr>
            <p:cNvPr id="225297" name="Rectangle 17"/>
            <p:cNvSpPr>
              <a:spLocks noChangeArrowheads="1"/>
            </p:cNvSpPr>
            <p:nvPr/>
          </p:nvSpPr>
          <p:spPr bwMode="auto">
            <a:xfrm>
              <a:off x="3755" y="1248"/>
              <a:ext cx="438" cy="19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>
              <a:off x="3740" y="1244"/>
              <a:ext cx="4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1"/>
                  </a:solidFill>
                  <a:latin typeface="Comic Sans MS" pitchFamily="66" charset="0"/>
                </a:rPr>
                <a:t>NAP</a:t>
              </a:r>
              <a:endParaRPr lang="en-US" sz="2000"/>
            </a:p>
          </p:txBody>
        </p:sp>
      </p:grpSp>
      <p:sp>
        <p:nvSpPr>
          <p:cNvPr id="225299" name="Line 19"/>
          <p:cNvSpPr>
            <a:spLocks noChangeShapeType="1"/>
          </p:cNvSpPr>
          <p:nvPr/>
        </p:nvSpPr>
        <p:spPr bwMode="auto">
          <a:xfrm flipH="1">
            <a:off x="5222875" y="4445000"/>
            <a:ext cx="50165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00" name="Line 20"/>
          <p:cNvSpPr>
            <a:spLocks noChangeShapeType="1"/>
          </p:cNvSpPr>
          <p:nvPr/>
        </p:nvSpPr>
        <p:spPr bwMode="auto">
          <a:xfrm flipH="1">
            <a:off x="4791075" y="4362450"/>
            <a:ext cx="90170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 flipH="1">
            <a:off x="3876675" y="4419600"/>
            <a:ext cx="181610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302" name="Group 22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225303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225304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5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5306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30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225308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9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5310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311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225312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3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5314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315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225316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7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5318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23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4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25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6" name="Oval 46"/>
          <p:cNvSpPr>
            <a:spLocks noChangeArrowheads="1"/>
          </p:cNvSpPr>
          <p:nvPr/>
        </p:nvSpPr>
        <p:spPr bwMode="auto">
          <a:xfrm>
            <a:off x="6337300" y="36830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7" name="Oval 47"/>
          <p:cNvSpPr>
            <a:spLocks noChangeArrowheads="1"/>
          </p:cNvSpPr>
          <p:nvPr/>
        </p:nvSpPr>
        <p:spPr bwMode="auto">
          <a:xfrm>
            <a:off x="7302500" y="49911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8" name="Line 48"/>
          <p:cNvSpPr>
            <a:spLocks noChangeShapeType="1"/>
          </p:cNvSpPr>
          <p:nvPr/>
        </p:nvSpPr>
        <p:spPr bwMode="auto">
          <a:xfrm>
            <a:off x="6451600" y="3822700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9" name="Oval 49"/>
          <p:cNvSpPr>
            <a:spLocks noChangeArrowheads="1"/>
          </p:cNvSpPr>
          <p:nvPr/>
        </p:nvSpPr>
        <p:spPr bwMode="auto">
          <a:xfrm>
            <a:off x="6007100" y="37973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0" name="Line 50"/>
          <p:cNvSpPr>
            <a:spLocks noChangeShapeType="1"/>
          </p:cNvSpPr>
          <p:nvPr/>
        </p:nvSpPr>
        <p:spPr bwMode="auto">
          <a:xfrm>
            <a:off x="6083300" y="39497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331" name="Group 51"/>
          <p:cNvGrpSpPr>
            <a:grpSpLocks/>
          </p:cNvGrpSpPr>
          <p:nvPr/>
        </p:nvGrpSpPr>
        <p:grpSpPr bwMode="auto">
          <a:xfrm>
            <a:off x="1539875" y="2473325"/>
            <a:ext cx="6823075" cy="4162425"/>
            <a:chOff x="970" y="1558"/>
            <a:chExt cx="4298" cy="2622"/>
          </a:xfrm>
        </p:grpSpPr>
        <p:grpSp>
          <p:nvGrpSpPr>
            <p:cNvPr id="225332" name="Group 5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225333" name="Oval 5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4" name="Text Box 5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35" name="Group 5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225336" name="Oval 5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7" name="Text Box 5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38" name="Group 58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225339" name="Oval 5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0" name="Text Box 60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41" name="Group 6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225342" name="Oval 6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3" name="Text Box 6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44" name="Group 6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225345" name="Oval 6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6" name="Text Box 6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47" name="Group 67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225348" name="Oval 6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9" name="Text Box 69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50" name="Group 70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225351" name="Oval 7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2" name="Text Box 7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53" name="Group 73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225354" name="Oval 7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5" name="Text Box 7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225356" name="Group 76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225357" name="Oval 77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8" name="Text Box 78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225359" name="Group 79"/>
          <p:cNvGrpSpPr>
            <a:grpSpLocks/>
          </p:cNvGrpSpPr>
          <p:nvPr/>
        </p:nvGrpSpPr>
        <p:grpSpPr bwMode="auto">
          <a:xfrm>
            <a:off x="184150" y="3175000"/>
            <a:ext cx="2825750" cy="2819400"/>
            <a:chOff x="116" y="2000"/>
            <a:chExt cx="1780" cy="1776"/>
          </a:xfrm>
        </p:grpSpPr>
        <p:sp>
          <p:nvSpPr>
            <p:cNvPr id="225360" name="Text Box 80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 algn="l"/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pPr algn="l"/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225361" name="Line 81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62" name="Line 82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63" name="Line 83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64" name="Line 84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8D2D9E59-CA63-401B-A40E-ED3CCF3156D1}" type="slidenum">
              <a:rPr lang="en-US"/>
              <a:pPr/>
              <a:t>5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(2)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523163" cy="16986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peer-peer model:</a:t>
            </a:r>
            <a:endParaRPr lang="en-US" sz="2400"/>
          </a:p>
          <a:p>
            <a:pPr lvl="1"/>
            <a:r>
              <a:rPr lang="en-US" sz="2000"/>
              <a:t>No fixed clients or servers</a:t>
            </a:r>
          </a:p>
          <a:p>
            <a:pPr lvl="1"/>
            <a:r>
              <a:rPr lang="en-US" sz="2000"/>
              <a:t>Each host can act as both client &amp; server</a:t>
            </a:r>
          </a:p>
          <a:p>
            <a:r>
              <a:rPr lang="en-US" sz="2400"/>
              <a:t>Examples: Napster, Gnutella, KaZaA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138245" name="Picture 5" descr="1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88" y="3170238"/>
            <a:ext cx="6818312" cy="307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9D335A3C-9C11-4DF4-9326-D5F1FAC40047}" type="slidenum">
              <a:rPr lang="en-US"/>
              <a:pPr/>
              <a:t>50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6250" cy="1143000"/>
          </a:xfrm>
        </p:spPr>
        <p:txBody>
          <a:bodyPr/>
          <a:lstStyle/>
          <a:p>
            <a:r>
              <a:rPr lang="en-US" sz="3200"/>
              <a:t>Internet structure: network of networks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a packet passes through many networks!</a:t>
            </a:r>
            <a:endParaRPr lang="en-US" sz="2400"/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FF0000"/>
              </a:solidFill>
            </a:endParaRPr>
          </a:p>
          <a:p>
            <a:pPr lvl="1">
              <a:buFont typeface="ZapfDingbats" pitchFamily="82" charset="2"/>
              <a:buNone/>
            </a:pPr>
            <a:endParaRPr lang="en-US" sz="2000"/>
          </a:p>
        </p:txBody>
      </p:sp>
      <p:sp>
        <p:nvSpPr>
          <p:cNvPr id="226308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6309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6310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226311" name="Oval 7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2" name="Oval 8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3" name="Oval 9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4" name="Oval 10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5" name="Oval 11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6" name="Oval 12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320" name="Group 16"/>
          <p:cNvGrpSpPr>
            <a:grpSpLocks/>
          </p:cNvGrpSpPr>
          <p:nvPr/>
        </p:nvGrpSpPr>
        <p:grpSpPr bwMode="auto">
          <a:xfrm>
            <a:off x="5670550" y="4178300"/>
            <a:ext cx="719138" cy="396875"/>
            <a:chOff x="3740" y="1244"/>
            <a:chExt cx="453" cy="250"/>
          </a:xfrm>
        </p:grpSpPr>
        <p:sp>
          <p:nvSpPr>
            <p:cNvPr id="226321" name="Rectangle 17"/>
            <p:cNvSpPr>
              <a:spLocks noChangeArrowheads="1"/>
            </p:cNvSpPr>
            <p:nvPr/>
          </p:nvSpPr>
          <p:spPr bwMode="auto">
            <a:xfrm>
              <a:off x="3755" y="1248"/>
              <a:ext cx="438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2" name="Text Box 18"/>
            <p:cNvSpPr txBox="1">
              <a:spLocks noChangeArrowheads="1"/>
            </p:cNvSpPr>
            <p:nvPr/>
          </p:nvSpPr>
          <p:spPr bwMode="auto">
            <a:xfrm>
              <a:off x="3740" y="1244"/>
              <a:ext cx="444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1"/>
                  </a:solidFill>
                  <a:latin typeface="Comic Sans MS" pitchFamily="66" charset="0"/>
                </a:rPr>
                <a:t>NAP</a:t>
              </a:r>
              <a:endParaRPr lang="en-US" sz="2000"/>
            </a:p>
          </p:txBody>
        </p:sp>
      </p:grpSp>
      <p:sp>
        <p:nvSpPr>
          <p:cNvPr id="226323" name="Line 19"/>
          <p:cNvSpPr>
            <a:spLocks noChangeShapeType="1"/>
          </p:cNvSpPr>
          <p:nvPr/>
        </p:nvSpPr>
        <p:spPr bwMode="auto">
          <a:xfrm flipH="1">
            <a:off x="5222875" y="4445000"/>
            <a:ext cx="50165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 flipH="1">
            <a:off x="4791075" y="4362450"/>
            <a:ext cx="90170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 flipH="1">
            <a:off x="3876675" y="4419600"/>
            <a:ext cx="181610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326" name="Group 22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226327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226328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9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26330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3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226332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33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26334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35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226336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37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26338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226340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1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26342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343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2263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263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347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48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349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350" name="Oval 46"/>
          <p:cNvSpPr>
            <a:spLocks noChangeArrowheads="1"/>
          </p:cNvSpPr>
          <p:nvPr/>
        </p:nvSpPr>
        <p:spPr bwMode="auto">
          <a:xfrm>
            <a:off x="6337300" y="36830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51" name="Oval 47"/>
          <p:cNvSpPr>
            <a:spLocks noChangeArrowheads="1"/>
          </p:cNvSpPr>
          <p:nvPr/>
        </p:nvSpPr>
        <p:spPr bwMode="auto">
          <a:xfrm>
            <a:off x="7302500" y="49911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52" name="Line 48"/>
          <p:cNvSpPr>
            <a:spLocks noChangeShapeType="1"/>
          </p:cNvSpPr>
          <p:nvPr/>
        </p:nvSpPr>
        <p:spPr bwMode="auto">
          <a:xfrm>
            <a:off x="6451600" y="3822700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53" name="Oval 49"/>
          <p:cNvSpPr>
            <a:spLocks noChangeArrowheads="1"/>
          </p:cNvSpPr>
          <p:nvPr/>
        </p:nvSpPr>
        <p:spPr bwMode="auto">
          <a:xfrm>
            <a:off x="6007100" y="3797300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54" name="Line 50"/>
          <p:cNvSpPr>
            <a:spLocks noChangeShapeType="1"/>
          </p:cNvSpPr>
          <p:nvPr/>
        </p:nvSpPr>
        <p:spPr bwMode="auto">
          <a:xfrm>
            <a:off x="6083300" y="39497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355" name="Group 51"/>
          <p:cNvGrpSpPr>
            <a:grpSpLocks/>
          </p:cNvGrpSpPr>
          <p:nvPr/>
        </p:nvGrpSpPr>
        <p:grpSpPr bwMode="auto">
          <a:xfrm>
            <a:off x="5273675" y="2676525"/>
            <a:ext cx="1057275" cy="695325"/>
            <a:chOff x="4314" y="1086"/>
            <a:chExt cx="666" cy="438"/>
          </a:xfrm>
        </p:grpSpPr>
        <p:sp>
          <p:nvSpPr>
            <p:cNvPr id="226356" name="Oval 5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7" name="Text Box 5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58" name="Group 54"/>
          <p:cNvGrpSpPr>
            <a:grpSpLocks/>
          </p:cNvGrpSpPr>
          <p:nvPr/>
        </p:nvGrpSpPr>
        <p:grpSpPr bwMode="auto">
          <a:xfrm>
            <a:off x="4308475" y="2828925"/>
            <a:ext cx="1057275" cy="695325"/>
            <a:chOff x="4314" y="1086"/>
            <a:chExt cx="666" cy="438"/>
          </a:xfrm>
        </p:grpSpPr>
        <p:sp>
          <p:nvSpPr>
            <p:cNvPr id="226359" name="Oval 5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60" name="Text Box 5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61" name="Group 57"/>
          <p:cNvGrpSpPr>
            <a:grpSpLocks/>
          </p:cNvGrpSpPr>
          <p:nvPr/>
        </p:nvGrpSpPr>
        <p:grpSpPr bwMode="auto">
          <a:xfrm>
            <a:off x="6022975" y="2816225"/>
            <a:ext cx="1057275" cy="695325"/>
            <a:chOff x="4314" y="1086"/>
            <a:chExt cx="666" cy="438"/>
          </a:xfrm>
        </p:grpSpPr>
        <p:sp>
          <p:nvSpPr>
            <p:cNvPr id="226362" name="Oval 5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63" name="Text Box 59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64" name="Group 60"/>
          <p:cNvGrpSpPr>
            <a:grpSpLocks/>
          </p:cNvGrpSpPr>
          <p:nvPr/>
        </p:nvGrpSpPr>
        <p:grpSpPr bwMode="auto">
          <a:xfrm>
            <a:off x="1539875" y="5876925"/>
            <a:ext cx="1057275" cy="695325"/>
            <a:chOff x="4314" y="1086"/>
            <a:chExt cx="666" cy="438"/>
          </a:xfrm>
        </p:grpSpPr>
        <p:sp>
          <p:nvSpPr>
            <p:cNvPr id="226365" name="Oval 6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66" name="Text Box 6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67" name="Group 63"/>
          <p:cNvGrpSpPr>
            <a:grpSpLocks/>
          </p:cNvGrpSpPr>
          <p:nvPr/>
        </p:nvGrpSpPr>
        <p:grpSpPr bwMode="auto">
          <a:xfrm>
            <a:off x="1882775" y="2473325"/>
            <a:ext cx="1057275" cy="695325"/>
            <a:chOff x="4314" y="1086"/>
            <a:chExt cx="666" cy="438"/>
          </a:xfrm>
        </p:grpSpPr>
        <p:sp>
          <p:nvSpPr>
            <p:cNvPr id="226368" name="Oval 6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69" name="Text Box 6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70" name="Group 66"/>
          <p:cNvGrpSpPr>
            <a:grpSpLocks/>
          </p:cNvGrpSpPr>
          <p:nvPr/>
        </p:nvGrpSpPr>
        <p:grpSpPr bwMode="auto">
          <a:xfrm>
            <a:off x="2746375" y="2714625"/>
            <a:ext cx="1057275" cy="695325"/>
            <a:chOff x="4314" y="1086"/>
            <a:chExt cx="666" cy="438"/>
          </a:xfrm>
        </p:grpSpPr>
        <p:sp>
          <p:nvSpPr>
            <p:cNvPr id="226371" name="Oval 6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2" name="Text Box 68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73" name="Group 69"/>
          <p:cNvGrpSpPr>
            <a:grpSpLocks/>
          </p:cNvGrpSpPr>
          <p:nvPr/>
        </p:nvGrpSpPr>
        <p:grpSpPr bwMode="auto">
          <a:xfrm>
            <a:off x="2898775" y="5940425"/>
            <a:ext cx="1057275" cy="695325"/>
            <a:chOff x="4314" y="1086"/>
            <a:chExt cx="666" cy="438"/>
          </a:xfrm>
        </p:grpSpPr>
        <p:sp>
          <p:nvSpPr>
            <p:cNvPr id="226374" name="Oval 70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5" name="Text Box 71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76" name="Group 72"/>
          <p:cNvGrpSpPr>
            <a:grpSpLocks/>
          </p:cNvGrpSpPr>
          <p:nvPr/>
        </p:nvGrpSpPr>
        <p:grpSpPr bwMode="auto">
          <a:xfrm>
            <a:off x="4600575" y="5940425"/>
            <a:ext cx="1057275" cy="695325"/>
            <a:chOff x="4314" y="1086"/>
            <a:chExt cx="666" cy="438"/>
          </a:xfrm>
        </p:grpSpPr>
        <p:sp>
          <p:nvSpPr>
            <p:cNvPr id="226377" name="Oval 7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78" name="Text Box 7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26379" name="Group 75"/>
          <p:cNvGrpSpPr>
            <a:grpSpLocks/>
          </p:cNvGrpSpPr>
          <p:nvPr/>
        </p:nvGrpSpPr>
        <p:grpSpPr bwMode="auto">
          <a:xfrm>
            <a:off x="7305675" y="5483225"/>
            <a:ext cx="1057275" cy="695325"/>
            <a:chOff x="4314" y="1086"/>
            <a:chExt cx="666" cy="438"/>
          </a:xfrm>
        </p:grpSpPr>
        <p:sp>
          <p:nvSpPr>
            <p:cNvPr id="226380" name="Oval 7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81" name="Text Box 7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226382" name="Object 78"/>
          <p:cNvGraphicFramePr>
            <a:graphicFrameLocks noChangeAspect="1"/>
          </p:cNvGraphicFramePr>
          <p:nvPr/>
        </p:nvGraphicFramePr>
        <p:xfrm>
          <a:off x="1512888" y="2197100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0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197100"/>
                        <a:ext cx="417512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83" name="Object 79"/>
          <p:cNvGraphicFramePr>
            <a:graphicFrameLocks noChangeAspect="1"/>
          </p:cNvGraphicFramePr>
          <p:nvPr/>
        </p:nvGraphicFramePr>
        <p:xfrm>
          <a:off x="8486775" y="6007100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1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6007100"/>
                        <a:ext cx="417513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84" name="Freeform 80"/>
          <p:cNvSpPr>
            <a:spLocks/>
          </p:cNvSpPr>
          <p:nvPr/>
        </p:nvSpPr>
        <p:spPr bwMode="auto">
          <a:xfrm>
            <a:off x="1879600" y="2476500"/>
            <a:ext cx="6654800" cy="3619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8" y="264"/>
              </a:cxn>
              <a:cxn ang="0">
                <a:pos x="920" y="592"/>
              </a:cxn>
              <a:cxn ang="0">
                <a:pos x="1232" y="840"/>
              </a:cxn>
              <a:cxn ang="0">
                <a:pos x="1792" y="1248"/>
              </a:cxn>
              <a:cxn ang="0">
                <a:pos x="2096" y="1560"/>
              </a:cxn>
              <a:cxn ang="0">
                <a:pos x="3008" y="1800"/>
              </a:cxn>
              <a:cxn ang="0">
                <a:pos x="3632" y="1912"/>
              </a:cxn>
              <a:cxn ang="0">
                <a:pos x="4040" y="2240"/>
              </a:cxn>
              <a:cxn ang="0">
                <a:pos x="4192" y="2280"/>
              </a:cxn>
            </a:cxnLst>
            <a:rect l="0" t="0" r="r" b="b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8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45FF68AB-6076-4B1F-A065-8113297915EB}" type="slidenum">
              <a:rPr lang="en-US"/>
              <a:pPr/>
              <a:t>51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Summary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4675" y="1565275"/>
            <a:ext cx="4540250" cy="50466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Covered a “ton” of material!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Internet overview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what’s a protocol?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network edge, core, access network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packet-switching versus circuit-switching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Internet/ISP structure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performance: loss, delay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layering and service </a:t>
            </a:r>
            <a:r>
              <a:rPr lang="en-US" sz="2400" dirty="0" smtClean="0"/>
              <a:t>models</a:t>
            </a:r>
            <a:endParaRPr lang="en-US" sz="2400" dirty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1579563"/>
            <a:ext cx="372427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You now have: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context, overview, “feel” of networking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more depth, detail </a:t>
            </a:r>
            <a:r>
              <a:rPr lang="en-US" sz="2400" i="1" dirty="0"/>
              <a:t>to follow!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48B31B60-4F96-4985-A0B8-C44C7D49539E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Classification of Networks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Area Network (LAN)</a:t>
            </a:r>
          </a:p>
          <a:p>
            <a:r>
              <a:rPr lang="en-US"/>
              <a:t>Metropolitan Area Network (MAN)</a:t>
            </a:r>
          </a:p>
          <a:p>
            <a:r>
              <a:rPr lang="en-US"/>
              <a:t>Wide Area Network (WAN)</a:t>
            </a:r>
          </a:p>
          <a:p>
            <a:r>
              <a:rPr lang="en-US"/>
              <a:t>Wireless LANs &amp; WANs</a:t>
            </a:r>
          </a:p>
          <a:p>
            <a:r>
              <a:rPr lang="en-US"/>
              <a:t>Home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D41A86B4-05C4-463A-BE7B-85044CF17AEE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“internetworking”?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internetwork – interconnection of networks – also called an “internet”</a:t>
            </a:r>
          </a:p>
          <a:p>
            <a:r>
              <a:rPr lang="en-US"/>
              <a:t>Subnetwork – a constituent of an internet</a:t>
            </a:r>
          </a:p>
          <a:p>
            <a:r>
              <a:rPr lang="en-US"/>
              <a:t>Intermediate system – a device used to connect two networks allowing hosts of the networks to correspond with each other</a:t>
            </a:r>
          </a:p>
          <a:p>
            <a:pPr lvl="1"/>
            <a:r>
              <a:rPr lang="en-US"/>
              <a:t>Bridge </a:t>
            </a:r>
          </a:p>
          <a:p>
            <a:pPr lvl="1"/>
            <a:r>
              <a:rPr lang="en-US"/>
              <a:t>Routers</a:t>
            </a:r>
          </a:p>
          <a:p>
            <a:r>
              <a:rPr lang="en-US">
                <a:solidFill>
                  <a:srgbClr val="FF0000"/>
                </a:solidFill>
              </a:rPr>
              <a:t>Internet is an example of an internetwork.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41525D4B-6531-4419-B7DC-7063CE593B52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Layered Architecture: Why?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rgbClr val="FF0000"/>
                </a:solidFill>
              </a:rPr>
              <a:t>Networks are complex </a:t>
            </a:r>
            <a:r>
              <a:rPr lang="en-US"/>
              <a:t>with many pieces</a:t>
            </a:r>
          </a:p>
          <a:p>
            <a:pPr lvl="1"/>
            <a:r>
              <a:rPr lang="en-US" sz="2800"/>
              <a:t>Hosts, routers, links, applications, protocols, hardware, software</a:t>
            </a:r>
          </a:p>
          <a:p>
            <a:r>
              <a:rPr lang="en-US"/>
              <a:t>Can we organize it, somehow?</a:t>
            </a:r>
          </a:p>
          <a:p>
            <a:r>
              <a:rPr lang="en-US"/>
              <a:t>Let’s consider a Web page request:  </a:t>
            </a:r>
          </a:p>
          <a:p>
            <a:pPr lvl="1"/>
            <a:r>
              <a:rPr lang="en-US"/>
              <a:t>Browser requests Web page from server</a:t>
            </a:r>
          </a:p>
          <a:p>
            <a:pPr lvl="1"/>
            <a:r>
              <a:rPr lang="en-US"/>
              <a:t>Server should determine if access is privileged</a:t>
            </a:r>
          </a:p>
          <a:p>
            <a:pPr lvl="1"/>
            <a:r>
              <a:rPr lang="en-US"/>
              <a:t>Reliable transfer page from server to client</a:t>
            </a:r>
          </a:p>
          <a:p>
            <a:pPr lvl="1"/>
            <a:r>
              <a:rPr lang="en-US"/>
              <a:t>Physical transfer of “bits” from server to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1-</a:t>
            </a:r>
            <a:fld id="{30586119-26EA-43AE-960B-26ED2DF67255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Continued …</a:t>
            </a:r>
          </a:p>
        </p:txBody>
      </p:sp>
      <p:grpSp>
        <p:nvGrpSpPr>
          <p:cNvPr id="161795" name="Group 3"/>
          <p:cNvGrpSpPr>
            <a:grpSpLocks/>
          </p:cNvGrpSpPr>
          <p:nvPr/>
        </p:nvGrpSpPr>
        <p:grpSpPr bwMode="auto">
          <a:xfrm>
            <a:off x="1150938" y="1763713"/>
            <a:ext cx="2214562" cy="3619500"/>
            <a:chOff x="867" y="1455"/>
            <a:chExt cx="1395" cy="2280"/>
          </a:xfrm>
        </p:grpSpPr>
        <p:sp>
          <p:nvSpPr>
            <p:cNvPr id="161796" name="Rectangle 4"/>
            <p:cNvSpPr>
              <a:spLocks noChangeArrowheads="1"/>
            </p:cNvSpPr>
            <p:nvPr/>
          </p:nvSpPr>
          <p:spPr bwMode="auto">
            <a:xfrm>
              <a:off x="867" y="1455"/>
              <a:ext cx="1395" cy="2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61797" name="Line 5"/>
            <p:cNvSpPr>
              <a:spLocks noChangeShapeType="1"/>
            </p:cNvSpPr>
            <p:nvPr/>
          </p:nvSpPr>
          <p:spPr bwMode="auto">
            <a:xfrm>
              <a:off x="867" y="2940"/>
              <a:ext cx="1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798" name="Line 6"/>
            <p:cNvSpPr>
              <a:spLocks noChangeShapeType="1"/>
            </p:cNvSpPr>
            <p:nvPr/>
          </p:nvSpPr>
          <p:spPr bwMode="auto">
            <a:xfrm>
              <a:off x="867" y="2151"/>
              <a:ext cx="1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799" name="Text Box 7"/>
            <p:cNvSpPr txBox="1">
              <a:spLocks noChangeArrowheads="1"/>
            </p:cNvSpPr>
            <p:nvPr/>
          </p:nvSpPr>
          <p:spPr bwMode="auto">
            <a:xfrm>
              <a:off x="1003" y="3103"/>
              <a:ext cx="9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0" name="Text Box 8"/>
            <p:cNvSpPr txBox="1">
              <a:spLocks noChangeArrowheads="1"/>
            </p:cNvSpPr>
            <p:nvPr/>
          </p:nvSpPr>
          <p:spPr bwMode="auto">
            <a:xfrm>
              <a:off x="1003" y="3103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Network 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1003" y="1665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Application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61802" name="Text Box 10"/>
            <p:cNvSpPr txBox="1">
              <a:spLocks noChangeArrowheads="1"/>
            </p:cNvSpPr>
            <p:nvPr/>
          </p:nvSpPr>
          <p:spPr bwMode="auto">
            <a:xfrm>
              <a:off x="1003" y="2281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Communication</a:t>
              </a:r>
            </a:p>
            <a:p>
              <a:r>
                <a:rPr lang="en-US" sz="1800" b="1"/>
                <a:t>Service </a:t>
              </a:r>
            </a:p>
          </p:txBody>
        </p:sp>
      </p:grpSp>
      <p:grpSp>
        <p:nvGrpSpPr>
          <p:cNvPr id="161803" name="Group 11"/>
          <p:cNvGrpSpPr>
            <a:grpSpLocks/>
          </p:cNvGrpSpPr>
          <p:nvPr/>
        </p:nvGrpSpPr>
        <p:grpSpPr bwMode="auto">
          <a:xfrm>
            <a:off x="6091238" y="1763713"/>
            <a:ext cx="2214562" cy="3619500"/>
            <a:chOff x="867" y="1455"/>
            <a:chExt cx="1395" cy="2280"/>
          </a:xfrm>
        </p:grpSpPr>
        <p:sp>
          <p:nvSpPr>
            <p:cNvPr id="161804" name="Rectangle 12"/>
            <p:cNvSpPr>
              <a:spLocks noChangeArrowheads="1"/>
            </p:cNvSpPr>
            <p:nvPr/>
          </p:nvSpPr>
          <p:spPr bwMode="auto">
            <a:xfrm>
              <a:off x="867" y="1455"/>
              <a:ext cx="1395" cy="2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867" y="2940"/>
              <a:ext cx="1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867" y="2151"/>
              <a:ext cx="1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7" name="Text Box 15"/>
            <p:cNvSpPr txBox="1">
              <a:spLocks noChangeArrowheads="1"/>
            </p:cNvSpPr>
            <p:nvPr/>
          </p:nvSpPr>
          <p:spPr bwMode="auto">
            <a:xfrm>
              <a:off x="1003" y="3103"/>
              <a:ext cx="9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08" name="Text Box 16"/>
            <p:cNvSpPr txBox="1">
              <a:spLocks noChangeArrowheads="1"/>
            </p:cNvSpPr>
            <p:nvPr/>
          </p:nvSpPr>
          <p:spPr bwMode="auto">
            <a:xfrm>
              <a:off x="1003" y="3103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Network 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1003" y="1665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Application</a:t>
              </a:r>
            </a:p>
            <a:p>
              <a:r>
                <a:rPr lang="en-US" sz="1800" b="1"/>
                <a:t>Services </a:t>
              </a:r>
            </a:p>
          </p:txBody>
        </p:sp>
        <p:sp>
          <p:nvSpPr>
            <p:cNvPr id="161810" name="Text Box 18"/>
            <p:cNvSpPr txBox="1">
              <a:spLocks noChangeArrowheads="1"/>
            </p:cNvSpPr>
            <p:nvPr/>
          </p:nvSpPr>
          <p:spPr bwMode="auto">
            <a:xfrm>
              <a:off x="1003" y="2281"/>
              <a:ext cx="11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/>
                <a:t>Communication</a:t>
              </a:r>
            </a:p>
            <a:p>
              <a:r>
                <a:rPr lang="en-US" sz="1800" b="1"/>
                <a:t>Service </a:t>
              </a:r>
            </a:p>
          </p:txBody>
        </p:sp>
      </p:grp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1366838" y="5810250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Web Server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6477000" y="5734050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Web Client</a:t>
            </a:r>
          </a:p>
        </p:txBody>
      </p:sp>
      <p:sp>
        <p:nvSpPr>
          <p:cNvPr id="161813" name="Line 21"/>
          <p:cNvSpPr>
            <a:spLocks noChangeShapeType="1"/>
          </p:cNvSpPr>
          <p:nvPr/>
        </p:nvSpPr>
        <p:spPr bwMode="auto">
          <a:xfrm>
            <a:off x="3365500" y="4837113"/>
            <a:ext cx="272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4" name="Line 22"/>
          <p:cNvSpPr>
            <a:spLocks noChangeShapeType="1"/>
          </p:cNvSpPr>
          <p:nvPr/>
        </p:nvSpPr>
        <p:spPr bwMode="auto">
          <a:xfrm>
            <a:off x="3365500" y="3416300"/>
            <a:ext cx="2725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3365500" y="2279650"/>
            <a:ext cx="2725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3578225" y="1757363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Application logic</a:t>
            </a: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3595688" y="2868613"/>
            <a:ext cx="227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Reliable delivery</a:t>
            </a:r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3729038" y="4151313"/>
            <a:ext cx="200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Transfer “bits”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19715</TotalTime>
  <Words>3088</Words>
  <Application>Microsoft Office PowerPoint</Application>
  <PresentationFormat>On-screen Show (4:3)</PresentationFormat>
  <Paragraphs>760</Paragraphs>
  <Slides>51</Slides>
  <Notes>11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Comic Sans MS</vt:lpstr>
      <vt:lpstr>Courier</vt:lpstr>
      <vt:lpstr>Monotype Sorts</vt:lpstr>
      <vt:lpstr>Times New Roman</vt:lpstr>
      <vt:lpstr>Wingdings</vt:lpstr>
      <vt:lpstr>ZapfDingbats</vt:lpstr>
      <vt:lpstr>Default Design</vt:lpstr>
      <vt:lpstr>Equation</vt:lpstr>
      <vt:lpstr>Clip</vt:lpstr>
      <vt:lpstr>ClipArt</vt:lpstr>
      <vt:lpstr>Network Design and Management</vt:lpstr>
      <vt:lpstr>Computer Network?</vt:lpstr>
      <vt:lpstr>The “nuts and bolts” view of the Internet</vt:lpstr>
      <vt:lpstr>Applications (1)</vt:lpstr>
      <vt:lpstr>Applications (2)</vt:lpstr>
      <vt:lpstr>A Classification of Networks</vt:lpstr>
      <vt:lpstr>“internetworking”?</vt:lpstr>
      <vt:lpstr>Layered Architecture: Why?</vt:lpstr>
      <vt:lpstr>Motivation Continued …</vt:lpstr>
      <vt:lpstr>Layers, Protocols, Interfaces</vt:lpstr>
      <vt:lpstr>Review </vt:lpstr>
      <vt:lpstr>Layering: Design Issues</vt:lpstr>
      <vt:lpstr>Models</vt:lpstr>
      <vt:lpstr>Reference Models (2)</vt:lpstr>
      <vt:lpstr>TCP/IP Model: History</vt:lpstr>
      <vt:lpstr>The Internet Layer</vt:lpstr>
      <vt:lpstr>The Transport Layer</vt:lpstr>
      <vt:lpstr>TCP: Connection-oriented Service</vt:lpstr>
      <vt:lpstr>UDP: Connectionless Service</vt:lpstr>
      <vt:lpstr>The Application Layer</vt:lpstr>
      <vt:lpstr>The Host-to-Network Layer</vt:lpstr>
      <vt:lpstr>Internet protocol stack</vt:lpstr>
      <vt:lpstr>Layering: logical communication </vt:lpstr>
      <vt:lpstr>Layering: logical communication </vt:lpstr>
      <vt:lpstr>Layering: physical communication </vt:lpstr>
      <vt:lpstr>Protocol layering and data</vt:lpstr>
      <vt:lpstr>Roadmap</vt:lpstr>
      <vt:lpstr>The Network Core</vt:lpstr>
      <vt:lpstr>Network Core: Circuit Switching</vt:lpstr>
      <vt:lpstr>Network Core: Circuit Switching</vt:lpstr>
      <vt:lpstr>Circuit Switching: FDMA and TDMA</vt:lpstr>
      <vt:lpstr>Network Core: Packet Switching</vt:lpstr>
      <vt:lpstr>Packet Switching: Statistical Multiplexing</vt:lpstr>
      <vt:lpstr>Packet switching versus circuit switching</vt:lpstr>
      <vt:lpstr>Packet-switching: store-and-forward</vt:lpstr>
      <vt:lpstr>Packet Switching: Message Segmenting</vt:lpstr>
      <vt:lpstr>Packet-switched networks: forwarding</vt:lpstr>
      <vt:lpstr>Network Taxonomy</vt:lpstr>
      <vt:lpstr>Roadmap</vt:lpstr>
      <vt:lpstr>How do loss and delay occur?</vt:lpstr>
      <vt:lpstr>Four sources of packet delay</vt:lpstr>
      <vt:lpstr>Delay in packet-switched networks</vt:lpstr>
      <vt:lpstr>Nodal delay</vt:lpstr>
      <vt:lpstr>Queueing delay (revisited)</vt:lpstr>
      <vt:lpstr>“Real” Internet delays and routes</vt:lpstr>
      <vt:lpstr>Roadmap</vt:lpstr>
      <vt:lpstr>Internet structure: network of networks</vt:lpstr>
      <vt:lpstr>Internet structure: network of networks</vt:lpstr>
      <vt:lpstr>Internet structure: network of networks</vt:lpstr>
      <vt:lpstr>Internet structure: network of networks</vt:lpstr>
      <vt:lpstr>Introduction: Summary</vt:lpstr>
    </vt:vector>
  </TitlesOfParts>
  <Company>University of Massachusetts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Don Towsley</dc:creator>
  <cp:lastModifiedBy>MyUserName</cp:lastModifiedBy>
  <cp:revision>203</cp:revision>
  <dcterms:created xsi:type="dcterms:W3CDTF">1999-10-08T19:08:27Z</dcterms:created>
  <dcterms:modified xsi:type="dcterms:W3CDTF">2020-10-15T11:07:29Z</dcterms:modified>
</cp:coreProperties>
</file>