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3"/>
  </p:notesMasterIdLst>
  <p:sldIdLst>
    <p:sldId id="429" r:id="rId2"/>
    <p:sldId id="342" r:id="rId3"/>
    <p:sldId id="257" r:id="rId4"/>
    <p:sldId id="355" r:id="rId5"/>
    <p:sldId id="357" r:id="rId6"/>
    <p:sldId id="360" r:id="rId7"/>
    <p:sldId id="368" r:id="rId8"/>
    <p:sldId id="370" r:id="rId9"/>
    <p:sldId id="371" r:id="rId10"/>
    <p:sldId id="378" r:id="rId11"/>
    <p:sldId id="383" r:id="rId12"/>
    <p:sldId id="384" r:id="rId13"/>
    <p:sldId id="379" r:id="rId14"/>
    <p:sldId id="380" r:id="rId15"/>
    <p:sldId id="385" r:id="rId16"/>
    <p:sldId id="386" r:id="rId17"/>
    <p:sldId id="387" r:id="rId18"/>
    <p:sldId id="388" r:id="rId19"/>
    <p:sldId id="389" r:id="rId20"/>
    <p:sldId id="390" r:id="rId21"/>
    <p:sldId id="391" r:id="rId22"/>
    <p:sldId id="392" r:id="rId23"/>
    <p:sldId id="374" r:id="rId24"/>
    <p:sldId id="375" r:id="rId25"/>
    <p:sldId id="376" r:id="rId26"/>
    <p:sldId id="377" r:id="rId27"/>
    <p:sldId id="393" r:id="rId28"/>
    <p:sldId id="394" r:id="rId29"/>
    <p:sldId id="395" r:id="rId30"/>
    <p:sldId id="396" r:id="rId31"/>
    <p:sldId id="397" r:id="rId32"/>
    <p:sldId id="398" r:id="rId33"/>
    <p:sldId id="399" r:id="rId34"/>
    <p:sldId id="400" r:id="rId35"/>
    <p:sldId id="401" r:id="rId36"/>
    <p:sldId id="402" r:id="rId37"/>
    <p:sldId id="403" r:id="rId38"/>
    <p:sldId id="404" r:id="rId39"/>
    <p:sldId id="414" r:id="rId40"/>
    <p:sldId id="415" r:id="rId41"/>
    <p:sldId id="416" r:id="rId42"/>
    <p:sldId id="417" r:id="rId43"/>
    <p:sldId id="418" r:id="rId44"/>
    <p:sldId id="419" r:id="rId45"/>
    <p:sldId id="420" r:id="rId46"/>
    <p:sldId id="421" r:id="rId47"/>
    <p:sldId id="422" r:id="rId48"/>
    <p:sldId id="424" r:id="rId49"/>
    <p:sldId id="425" r:id="rId50"/>
    <p:sldId id="426" r:id="rId51"/>
    <p:sldId id="427" r:id="rId52"/>
  </p:sldIdLst>
  <p:sldSz cx="9144000" cy="6858000" type="screen4x3"/>
  <p:notesSz cx="6858000" cy="9144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DDDDDD"/>
    <a:srgbClr val="FFCCFF"/>
    <a:srgbClr val="FF99CC"/>
    <a:srgbClr val="CCFFFF"/>
    <a:srgbClr val="33CCCC"/>
    <a:srgbClr val="66FFCC"/>
    <a:srgbClr val="99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62" autoAdjust="0"/>
    <p:restoredTop sz="94624" autoAdjust="0"/>
  </p:normalViewPr>
  <p:slideViewPr>
    <p:cSldViewPr snapToGrid="0" snapToObjects="1">
      <p:cViewPr varScale="1">
        <p:scale>
          <a:sx n="70" d="100"/>
          <a:sy n="70" d="100"/>
        </p:scale>
        <p:origin x="762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ableStyles" Target="tableStyle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Relationship Id="rId5" Type="http://schemas.openxmlformats.org/officeDocument/2006/relationships/image" Target="../media/image7.wmf"/><Relationship Id="rId4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Relationship Id="rId5" Type="http://schemas.openxmlformats.org/officeDocument/2006/relationships/image" Target="../media/image7.wmf"/><Relationship Id="rId4" Type="http://schemas.openxmlformats.org/officeDocument/2006/relationships/image" Target="../media/image6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NULL"/><Relationship Id="rId6" Type="http://schemas.openxmlformats.org/officeDocument/2006/relationships/image" Target="../media/image7.wmf"/><Relationship Id="rId5" Type="http://schemas.openxmlformats.org/officeDocument/2006/relationships/image" Target="../media/image6.wmf"/><Relationship Id="rId4" Type="http://schemas.openxmlformats.org/officeDocument/2006/relationships/image" Target="../media/image5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Relationship Id="rId5" Type="http://schemas.openxmlformats.org/officeDocument/2006/relationships/image" Target="../media/image7.wmf"/><Relationship Id="rId4" Type="http://schemas.openxmlformats.org/officeDocument/2006/relationships/image" Target="../media/image6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3B68421-BD2F-49B9-B1BF-D1728AC501A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092588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E886801-B22D-4609-A89A-7A18665937CB}" type="slidenum">
              <a:rPr lang="en-US"/>
              <a:pPr/>
              <a:t>2</a:t>
            </a:fld>
            <a:endParaRPr lang="en-US"/>
          </a:p>
        </p:txBody>
      </p:sp>
      <p:sp>
        <p:nvSpPr>
          <p:cNvPr id="132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2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Note the stress on “single” in the definition of a Computer Network.</a:t>
            </a:r>
          </a:p>
          <a:p>
            <a:r>
              <a:rPr lang="en-US" dirty="0"/>
              <a:t>It is important to learn that the Internet is an example of yet another network. Network’s don’t mean the Internet!!!</a:t>
            </a:r>
          </a:p>
          <a:p>
            <a:r>
              <a:rPr lang="en-US" dirty="0"/>
              <a:t>The Web is not a computer network but a distributed application that runs on top of the Internet.</a:t>
            </a:r>
          </a:p>
          <a:p>
            <a:r>
              <a:rPr lang="en-US" dirty="0"/>
              <a:t>Next, we will get a very quick overview of the Internet.</a:t>
            </a:r>
          </a:p>
        </p:txBody>
      </p:sp>
    </p:spTree>
    <p:extLst>
      <p:ext uri="{BB962C8B-B14F-4D97-AF65-F5344CB8AC3E}">
        <p14:creationId xmlns:p14="http://schemas.microsoft.com/office/powerpoint/2010/main" val="416749890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4E1E91E-FFFE-4300-828D-19085C5AD757}" type="slidenum">
              <a:rPr lang="en-US"/>
              <a:pPr/>
              <a:t>22</a:t>
            </a:fld>
            <a:endParaRPr lang="en-US"/>
          </a:p>
        </p:txBody>
      </p:sp>
      <p:sp>
        <p:nvSpPr>
          <p:cNvPr id="1904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0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Hybrid model. More like the TCP/IP model with the link &amp; physical layers representing the host-to-network layer.</a:t>
            </a:r>
          </a:p>
          <a:p>
            <a:r>
              <a:rPr lang="en-US"/>
              <a:t>This protocol stack is important. This book will cover all elements of the task, pretty much top-down.</a:t>
            </a:r>
          </a:p>
        </p:txBody>
      </p:sp>
    </p:spTree>
    <p:extLst>
      <p:ext uri="{BB962C8B-B14F-4D97-AF65-F5344CB8AC3E}">
        <p14:creationId xmlns:p14="http://schemas.microsoft.com/office/powerpoint/2010/main" val="302614129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7844740-3CF3-4069-9ECA-145FC4F8FF1E}" type="slidenum">
              <a:rPr lang="en-US"/>
              <a:pPr/>
              <a:t>31</a:t>
            </a:fld>
            <a:endParaRPr lang="en-US"/>
          </a:p>
        </p:txBody>
      </p:sp>
      <p:sp>
        <p:nvSpPr>
          <p:cNvPr id="1966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6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Two simple multiple access control techniques.</a:t>
            </a:r>
          </a:p>
          <a:p>
            <a:endParaRPr lang="en-US"/>
          </a:p>
          <a:p>
            <a:r>
              <a:rPr lang="en-US"/>
              <a:t>Each mobile’s share of the bandwidth is divided into portions for the uplink and the downlink. Also, possibly, out of band signaling.</a:t>
            </a:r>
          </a:p>
          <a:p>
            <a:endParaRPr lang="en-US"/>
          </a:p>
          <a:p>
            <a:r>
              <a:rPr lang="en-US"/>
              <a:t>As we will see, used in AMPS, GSM, IS-54/136</a:t>
            </a:r>
          </a:p>
        </p:txBody>
      </p:sp>
    </p:spTree>
    <p:extLst>
      <p:ext uri="{BB962C8B-B14F-4D97-AF65-F5344CB8AC3E}">
        <p14:creationId xmlns:p14="http://schemas.microsoft.com/office/powerpoint/2010/main" val="22209629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3D042FA-7293-48F1-BCB4-B82454202AC3}" type="slidenum">
              <a:rPr lang="en-US"/>
              <a:pPr/>
              <a:t>3</a:t>
            </a:fld>
            <a:endParaRPr lang="en-US"/>
          </a:p>
        </p:txBody>
      </p:sp>
      <p:sp>
        <p:nvSpPr>
          <p:cNvPr id="137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7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End systems or hosts (e.g., PC, laptop, servers) connect to each other via communications links.</a:t>
            </a:r>
          </a:p>
          <a:p>
            <a:r>
              <a:rPr lang="en-US"/>
              <a:t>Typically, connections are not direct; they connect to each other via switching devices called routers.</a:t>
            </a:r>
          </a:p>
          <a:p>
            <a:r>
              <a:rPr lang="en-US"/>
              <a:t>Communication links can have different bandwidths (1 Mbps ~ ADSL, 56Kbps ~ Cable Modem)</a:t>
            </a:r>
          </a:p>
          <a:p>
            <a:r>
              <a:rPr lang="en-US"/>
              <a:t>End systems and other pieces of the Internet run protocols which control the sending/receiving of information within the Internet.</a:t>
            </a:r>
          </a:p>
          <a:p>
            <a:r>
              <a:rPr lang="en-US"/>
              <a:t>End systems access the Internet via Internet Service Providers (ISP), e.g., Shaw, Telus.</a:t>
            </a:r>
          </a:p>
        </p:txBody>
      </p:sp>
    </p:spTree>
    <p:extLst>
      <p:ext uri="{BB962C8B-B14F-4D97-AF65-F5344CB8AC3E}">
        <p14:creationId xmlns:p14="http://schemas.microsoft.com/office/powerpoint/2010/main" val="319373360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9FEDA97-9282-48A4-B840-5EB1895F507B}" type="slidenum">
              <a:rPr lang="en-US"/>
              <a:pPr/>
              <a:t>4</a:t>
            </a:fld>
            <a:endParaRPr lang="en-US"/>
          </a:p>
        </p:txBody>
      </p:sp>
      <p:sp>
        <p:nvSpPr>
          <p:cNvPr id="135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5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One should note that client/server applications can be developed for any network (again, recall that the Internet is a type of network). </a:t>
            </a:r>
          </a:p>
          <a:p>
            <a:r>
              <a:rPr lang="en-US" dirty="0"/>
              <a:t>For example, an office could have an intranet and a tailored made client/server application for its needs.</a:t>
            </a:r>
          </a:p>
          <a:p>
            <a:r>
              <a:rPr lang="en-US" dirty="0"/>
              <a:t>Should note that growth of network applications has been facilitated to a large extent by the popularity of the WWW.</a:t>
            </a:r>
          </a:p>
          <a:p>
            <a:r>
              <a:rPr lang="en-US" dirty="0"/>
              <a:t>The WWW provides an interface that hides the complexity of the underlying network from the user.</a:t>
            </a:r>
          </a:p>
        </p:txBody>
      </p:sp>
    </p:spTree>
    <p:extLst>
      <p:ext uri="{BB962C8B-B14F-4D97-AF65-F5344CB8AC3E}">
        <p14:creationId xmlns:p14="http://schemas.microsoft.com/office/powerpoint/2010/main" val="232083140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C39BC82-B02F-4590-B02C-5FE16663D6B3}" type="slidenum">
              <a:rPr lang="en-US"/>
              <a:pPr/>
              <a:t>7</a:t>
            </a:fld>
            <a:endParaRPr lang="en-US"/>
          </a:p>
        </p:txBody>
      </p:sp>
      <p:sp>
        <p:nvSpPr>
          <p:cNvPr id="158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8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We just saw that there are various types of networks (e.g., LANs, MANs, WANs, wireless networks etc.)</a:t>
            </a:r>
          </a:p>
          <a:p>
            <a:r>
              <a:rPr lang="en-US"/>
              <a:t>One might want to connect different networks. Interconnecting networks is called “internetworking” in the networking jargon.</a:t>
            </a:r>
          </a:p>
          <a:p>
            <a:r>
              <a:rPr lang="en-US"/>
              <a:t>One should note that the Internet is an example of an internet!.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127727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5C69E3E-ECC2-4AAF-B371-0BE66B2F6243}" type="slidenum">
              <a:rPr lang="en-US"/>
              <a:pPr/>
              <a:t>8</a:t>
            </a:fld>
            <a:endParaRPr lang="en-US"/>
          </a:p>
        </p:txBody>
      </p:sp>
      <p:sp>
        <p:nvSpPr>
          <p:cNvPr id="168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8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idea of layering is like “data encapsulation”.</a:t>
            </a:r>
          </a:p>
          <a:p>
            <a:r>
              <a:rPr lang="en-US" dirty="0"/>
              <a:t>Why layering? Reduces design complexity.</a:t>
            </a:r>
          </a:p>
          <a:p>
            <a:r>
              <a:rPr lang="en-US" dirty="0"/>
              <a:t>Purpose of layering? Provide functionality to higher layers.</a:t>
            </a:r>
          </a:p>
        </p:txBody>
      </p:sp>
    </p:spTree>
    <p:extLst>
      <p:ext uri="{BB962C8B-B14F-4D97-AF65-F5344CB8AC3E}">
        <p14:creationId xmlns:p14="http://schemas.microsoft.com/office/powerpoint/2010/main" val="407118700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C5B3145-F54F-4977-9DBF-AAB6C9B85584}" type="slidenum">
              <a:rPr lang="en-US"/>
              <a:pPr/>
              <a:t>9</a:t>
            </a:fld>
            <a:endParaRPr lang="en-US"/>
          </a:p>
        </p:txBody>
      </p:sp>
      <p:sp>
        <p:nvSpPr>
          <p:cNvPr id="169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9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228600" indent="-228600"/>
            <a:r>
              <a:rPr lang="en-US" dirty="0"/>
              <a:t>Note that there is no physical transfer of data across layers.</a:t>
            </a:r>
          </a:p>
          <a:p>
            <a:pPr marL="228600" indent="-228600"/>
            <a:r>
              <a:rPr lang="en-US" dirty="0"/>
              <a:t>The purpose of a layer is to provide functionality to the higher layers.</a:t>
            </a:r>
          </a:p>
          <a:p>
            <a:pPr marL="228600" indent="-228600"/>
            <a:r>
              <a:rPr lang="en-US" dirty="0"/>
              <a:t>One key issue is to define primitive operations and services that the lower layer will provide to the upper layer.</a:t>
            </a:r>
          </a:p>
          <a:p>
            <a:pPr marL="228600" indent="-228600"/>
            <a:r>
              <a:rPr lang="en-US" dirty="0"/>
              <a:t>A service is a set of primitives (operations) that a layer provides to the layer above it.</a:t>
            </a:r>
          </a:p>
          <a:p>
            <a:pPr marL="228600" indent="-228600"/>
            <a:r>
              <a:rPr lang="en-US" dirty="0"/>
              <a:t>A protocol is a set of rules governing the format &amp; meaning of messages exchanged by peer entities within a layer.</a:t>
            </a:r>
          </a:p>
          <a:p>
            <a:pPr marL="228600" indent="-228600"/>
            <a:r>
              <a:rPr lang="en-US" dirty="0"/>
              <a:t>A “network architecture” is defined as the collection of layers and protocols.</a:t>
            </a:r>
          </a:p>
          <a:p>
            <a:pPr marL="228600" indent="-228600"/>
            <a:r>
              <a:rPr lang="en-US" dirty="0"/>
              <a:t>Key design issues for the layers:</a:t>
            </a:r>
          </a:p>
          <a:p>
            <a:pPr marL="228600" indent="-228600">
              <a:buFontTx/>
              <a:buAutoNum type="arabicPeriod"/>
            </a:pPr>
            <a:r>
              <a:rPr lang="en-US" dirty="0"/>
              <a:t>addressing: a process on one machine can talk with a process on another machine</a:t>
            </a:r>
          </a:p>
          <a:p>
            <a:pPr marL="228600" indent="-228600">
              <a:buFontTx/>
              <a:buAutoNum type="arabicPeriod"/>
            </a:pPr>
            <a:r>
              <a:rPr lang="en-US" dirty="0"/>
              <a:t>Error control: might be required if medium is not perfect.</a:t>
            </a:r>
          </a:p>
          <a:p>
            <a:pPr marL="228600" indent="-228600">
              <a:buFontTx/>
              <a:buAutoNum type="arabicPeriod"/>
            </a:pPr>
            <a:r>
              <a:rPr lang="en-US" dirty="0"/>
              <a:t>Flow control: sender shouldn’t overwhelm the receiver</a:t>
            </a:r>
          </a:p>
          <a:p>
            <a:pPr marL="228600" indent="-228600">
              <a:buFontTx/>
              <a:buAutoNum type="arabicPeriod"/>
            </a:pPr>
            <a:r>
              <a:rPr lang="en-US" dirty="0"/>
              <a:t>Multiplexing/</a:t>
            </a:r>
            <a:r>
              <a:rPr lang="en-US" dirty="0" err="1"/>
              <a:t>demultiplexing</a:t>
            </a:r>
            <a:r>
              <a:rPr lang="en-US" dirty="0"/>
              <a:t>: several connections use one logical channel</a:t>
            </a:r>
          </a:p>
          <a:p>
            <a:pPr marL="228600" indent="-228600">
              <a:buFontTx/>
              <a:buAutoNum type="arabicPeriod"/>
            </a:pPr>
            <a:r>
              <a:rPr lang="en-US" dirty="0"/>
              <a:t>Routing: select path between source and </a:t>
            </a:r>
            <a:r>
              <a:rPr lang="en-US" dirty="0" err="1"/>
              <a:t>destrination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937094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CCA293A-0F64-4C9D-8C23-CCB3BCB12045}" type="slidenum">
              <a:rPr lang="en-US"/>
              <a:pPr/>
              <a:t>10</a:t>
            </a:fld>
            <a:endParaRPr lang="en-US"/>
          </a:p>
        </p:txBody>
      </p:sp>
      <p:sp>
        <p:nvSpPr>
          <p:cNvPr id="172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2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“peer to peer” communication</a:t>
            </a:r>
          </a:p>
          <a:p>
            <a:r>
              <a:rPr lang="en-US"/>
              <a:t>Each layer is independent =&gt; one layer can be changed without affecting others.</a:t>
            </a:r>
          </a:p>
          <a:p>
            <a:r>
              <a:rPr lang="en-US"/>
              <a:t>Vendor perspective?</a:t>
            </a:r>
          </a:p>
        </p:txBody>
      </p:sp>
    </p:spTree>
    <p:extLst>
      <p:ext uri="{BB962C8B-B14F-4D97-AF65-F5344CB8AC3E}">
        <p14:creationId xmlns:p14="http://schemas.microsoft.com/office/powerpoint/2010/main" val="186055229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FB1D011-6452-4758-BCEB-AE303FF5C32D}" type="slidenum">
              <a:rPr lang="en-US"/>
              <a:pPr/>
              <a:t>13</a:t>
            </a:fld>
            <a:endParaRPr lang="en-US"/>
          </a:p>
        </p:txBody>
      </p:sp>
      <p:sp>
        <p:nvSpPr>
          <p:cNvPr id="178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8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There are two well known network architectures: OSI and TCP/IP</a:t>
            </a:r>
          </a:p>
        </p:txBody>
      </p:sp>
    </p:spTree>
    <p:extLst>
      <p:ext uri="{BB962C8B-B14F-4D97-AF65-F5344CB8AC3E}">
        <p14:creationId xmlns:p14="http://schemas.microsoft.com/office/powerpoint/2010/main" val="86419987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3EC7C07-8573-4A4E-B96F-A007B7425AD7}" type="slidenum">
              <a:rPr lang="en-US"/>
              <a:pPr/>
              <a:t>14</a:t>
            </a:fld>
            <a:endParaRPr lang="en-US"/>
          </a:p>
        </p:txBody>
      </p:sp>
      <p:sp>
        <p:nvSpPr>
          <p:cNvPr id="175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5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228600" indent="-228600"/>
            <a:r>
              <a:rPr lang="en-US"/>
              <a:t>OSI has 7 layers while TCP/IP has 4 layers.</a:t>
            </a:r>
          </a:p>
          <a:p>
            <a:pPr marL="228600" indent="-228600">
              <a:buFontTx/>
              <a:buAutoNum type="arabicPeriod"/>
            </a:pPr>
            <a:r>
              <a:rPr lang="en-US"/>
              <a:t>Physical layer: transmission of bits</a:t>
            </a:r>
          </a:p>
          <a:p>
            <a:pPr marL="228600" indent="-228600">
              <a:buFontTx/>
              <a:buAutoNum type="arabicPeriod"/>
            </a:pPr>
            <a:r>
              <a:rPr lang="en-US"/>
              <a:t>Data link layer: transform a raw transmission facility into a line that appears free of undetected transmission errors</a:t>
            </a:r>
          </a:p>
          <a:p>
            <a:pPr marL="228600" indent="-228600">
              <a:buFontTx/>
              <a:buAutoNum type="arabicPeriod"/>
            </a:pPr>
            <a:r>
              <a:rPr lang="en-US"/>
              <a:t>Network layer: how to send data from source to destination; might traverse multiple machines. This functionality is routing.</a:t>
            </a:r>
          </a:p>
          <a:p>
            <a:pPr marL="228600" indent="-228600">
              <a:buFontTx/>
              <a:buAutoNum type="arabicPeriod"/>
            </a:pPr>
            <a:r>
              <a:rPr lang="en-US"/>
              <a:t>Transport layer: type of service to the session layer; mechanism for exchange of data between end systems. </a:t>
            </a:r>
          </a:p>
          <a:p>
            <a:pPr marL="228600" indent="-228600">
              <a:buFontTx/>
              <a:buAutoNum type="arabicPeriod"/>
            </a:pPr>
            <a:r>
              <a:rPr lang="en-US"/>
              <a:t>Session layer: provides mechanisms for controlling the dialogue between applications in end systems. Might not be required for most applications; </a:t>
            </a:r>
          </a:p>
          <a:p>
            <a:pPr marL="228600" indent="-228600">
              <a:buFontTx/>
              <a:buAutoNum type="arabicPeriod"/>
            </a:pPr>
            <a:r>
              <a:rPr lang="en-US"/>
              <a:t>Presentation layer: syntax and semantics of information transmitted</a:t>
            </a:r>
          </a:p>
          <a:p>
            <a:pPr marL="228600" indent="-228600">
              <a:buFontTx/>
              <a:buAutoNum type="arabicPeriod"/>
            </a:pPr>
            <a:r>
              <a:rPr lang="en-US"/>
              <a:t>Application layer: FTP, HTTP, Telnet etc.</a:t>
            </a:r>
          </a:p>
        </p:txBody>
      </p:sp>
    </p:spTree>
    <p:extLst>
      <p:ext uri="{BB962C8B-B14F-4D97-AF65-F5344CB8AC3E}">
        <p14:creationId xmlns:p14="http://schemas.microsoft.com/office/powerpoint/2010/main" val="10525651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1-</a:t>
            </a:r>
            <a:fld id="{E0B5110D-EF62-4D8B-88EA-D97C67F1B3B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1-</a:t>
            </a:r>
            <a:fld id="{90351A62-F321-42A7-9F7E-5CB855C0FB4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362700" y="228600"/>
            <a:ext cx="1943100" cy="6019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228600"/>
            <a:ext cx="5676900" cy="6019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1-</a:t>
            </a:r>
            <a:fld id="{2F622811-1964-49CC-BE1F-4FEE5B82BC1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28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533400" y="1600200"/>
            <a:ext cx="3810000" cy="464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5800" y="1600200"/>
            <a:ext cx="3810000" cy="464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05800" y="6400800"/>
            <a:ext cx="625475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1-</a:t>
            </a:r>
            <a:fld id="{4312269A-0EE3-49FF-8713-90368D0C3D7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28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533400" y="1600200"/>
            <a:ext cx="7772400" cy="22479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400" y="4000500"/>
            <a:ext cx="7772400" cy="22479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05800" y="6400800"/>
            <a:ext cx="625475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1-</a:t>
            </a:r>
            <a:fld id="{BB687AB0-6BCF-4B74-B1FE-F63294D748C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1-</a:t>
            </a:r>
            <a:fld id="{F96C72C3-716A-4C63-AE31-2C6C46F6246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1-</a:t>
            </a:r>
            <a:fld id="{537D6FCC-C103-45C4-BBAA-4C9CF92C6B3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6002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5800" y="16002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1-</a:t>
            </a:r>
            <a:fld id="{A813C595-CF1B-4BC7-ADEA-570FF50FBF3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1-</a:t>
            </a:r>
            <a:fld id="{FC134EAB-72D9-48F2-B797-10D24EF543B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1-</a:t>
            </a:r>
            <a:fld id="{DB040A70-2078-4B34-B3ED-5ABE54D21FF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1-</a:t>
            </a:r>
            <a:fld id="{A1AE17C4-F517-48EE-B985-7927C2E38F8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1-</a:t>
            </a:r>
            <a:fld id="{65189E27-1DF9-4BBB-BCC9-B04F1E9F5F3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1-</a:t>
            </a:r>
            <a:fld id="{A5E7E5B5-5840-4DD4-9CC4-99D72D1A146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00200"/>
            <a:ext cx="77724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05800" y="6400800"/>
            <a:ext cx="6254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r>
              <a:rPr lang="en-US"/>
              <a:t>1-</a:t>
            </a:r>
            <a:fld id="{7C914436-F064-4FA2-B6A1-583F36502E97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u="sng">
          <a:solidFill>
            <a:schemeClr val="accent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 u="sng">
          <a:solidFill>
            <a:schemeClr val="accent2"/>
          </a:solidFill>
          <a:latin typeface="Comic Sans MS" pitchFamily="66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 u="sng">
          <a:solidFill>
            <a:schemeClr val="accent2"/>
          </a:solidFill>
          <a:latin typeface="Comic Sans MS" pitchFamily="66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 u="sng">
          <a:solidFill>
            <a:schemeClr val="accent2"/>
          </a:solidFill>
          <a:latin typeface="Comic Sans MS" pitchFamily="66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 u="sng">
          <a:solidFill>
            <a:schemeClr val="accent2"/>
          </a:solidFill>
          <a:latin typeface="Comic Sans MS" pitchFamily="66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000" u="sng">
          <a:solidFill>
            <a:schemeClr val="accent2"/>
          </a:solidFill>
          <a:latin typeface="Comic Sans MS" pitchFamily="66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000" u="sng">
          <a:solidFill>
            <a:schemeClr val="accent2"/>
          </a:solidFill>
          <a:latin typeface="Comic Sans MS" pitchFamily="66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000" u="sng">
          <a:solidFill>
            <a:schemeClr val="accent2"/>
          </a:solidFill>
          <a:latin typeface="Comic Sans MS" pitchFamily="66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000" u="sng">
          <a:solidFill>
            <a:schemeClr val="accent2"/>
          </a:solidFill>
          <a:latin typeface="Comic Sans MS" pitchFamily="66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Wingdings" pitchFamily="2" charset="2"/>
        <a:buChar char="q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ZapfDingbats" pitchFamily="82" charset="2"/>
        <a:buChar char="m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18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wmf"/><Relationship Id="rId5" Type="http://schemas.openxmlformats.org/officeDocument/2006/relationships/oleObject" Target="../embeddings/oleObject1.bin"/><Relationship Id="rId4" Type="http://schemas.openxmlformats.org/officeDocument/2006/relationships/image" Target="../media/image2.wmf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8.bin"/><Relationship Id="rId3" Type="http://schemas.openxmlformats.org/officeDocument/2006/relationships/oleObject" Target="../embeddings/oleObject35.bin"/><Relationship Id="rId7" Type="http://schemas.openxmlformats.org/officeDocument/2006/relationships/oleObject" Target="../embeddings/oleObject37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36.bin"/><Relationship Id="rId4" Type="http://schemas.openxmlformats.org/officeDocument/2006/relationships/image" Target="../media/image3.wmf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9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5.vml"/><Relationship Id="rId5" Type="http://schemas.openxmlformats.org/officeDocument/2006/relationships/oleObject" Target="../embeddings/oleObject40.bin"/><Relationship Id="rId4" Type="http://schemas.openxmlformats.org/officeDocument/2006/relationships/image" Target="../media/image3.wmf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4.bin"/><Relationship Id="rId3" Type="http://schemas.openxmlformats.org/officeDocument/2006/relationships/oleObject" Target="../embeddings/oleObject41.bin"/><Relationship Id="rId7" Type="http://schemas.openxmlformats.org/officeDocument/2006/relationships/oleObject" Target="../embeddings/oleObject43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42.bin"/><Relationship Id="rId4" Type="http://schemas.openxmlformats.org/officeDocument/2006/relationships/image" Target="../media/image3.wmf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13" Type="http://schemas.openxmlformats.org/officeDocument/2006/relationships/oleObject" Target="../embeddings/oleObject53.bin"/><Relationship Id="rId18" Type="http://schemas.openxmlformats.org/officeDocument/2006/relationships/oleObject" Target="../embeddings/oleObject57.bin"/><Relationship Id="rId3" Type="http://schemas.openxmlformats.org/officeDocument/2006/relationships/oleObject" Target="../embeddings/oleObject45.bin"/><Relationship Id="rId21" Type="http://schemas.openxmlformats.org/officeDocument/2006/relationships/image" Target="../media/image7.wmf"/><Relationship Id="rId7" Type="http://schemas.openxmlformats.org/officeDocument/2006/relationships/oleObject" Target="../embeddings/oleObject48.bin"/><Relationship Id="rId12" Type="http://schemas.openxmlformats.org/officeDocument/2006/relationships/oleObject" Target="../embeddings/oleObject52.bin"/><Relationship Id="rId17" Type="http://schemas.openxmlformats.org/officeDocument/2006/relationships/oleObject" Target="../embeddings/oleObject56.bin"/><Relationship Id="rId2" Type="http://schemas.openxmlformats.org/officeDocument/2006/relationships/slideLayout" Target="../slideLayouts/slideLayout4.xml"/><Relationship Id="rId16" Type="http://schemas.openxmlformats.org/officeDocument/2006/relationships/image" Target="../media/image5.wmf"/><Relationship Id="rId20" Type="http://schemas.openxmlformats.org/officeDocument/2006/relationships/oleObject" Target="../embeddings/oleObject58.bin"/><Relationship Id="rId1" Type="http://schemas.openxmlformats.org/officeDocument/2006/relationships/vmlDrawing" Target="../drawings/vmlDrawing7.vml"/><Relationship Id="rId6" Type="http://schemas.openxmlformats.org/officeDocument/2006/relationships/image" Target="../media/image3.wmf"/><Relationship Id="rId11" Type="http://schemas.openxmlformats.org/officeDocument/2006/relationships/oleObject" Target="../embeddings/oleObject51.bin"/><Relationship Id="rId24" Type="http://schemas.openxmlformats.org/officeDocument/2006/relationships/oleObject" Target="../embeddings/oleObject61.bin"/><Relationship Id="rId5" Type="http://schemas.openxmlformats.org/officeDocument/2006/relationships/oleObject" Target="../embeddings/oleObject47.bin"/><Relationship Id="rId15" Type="http://schemas.openxmlformats.org/officeDocument/2006/relationships/oleObject" Target="../embeddings/oleObject55.bin"/><Relationship Id="rId23" Type="http://schemas.openxmlformats.org/officeDocument/2006/relationships/oleObject" Target="../embeddings/oleObject60.bin"/><Relationship Id="rId10" Type="http://schemas.openxmlformats.org/officeDocument/2006/relationships/oleObject" Target="../embeddings/oleObject50.bin"/><Relationship Id="rId19" Type="http://schemas.openxmlformats.org/officeDocument/2006/relationships/image" Target="../media/image6.wmf"/><Relationship Id="rId4" Type="http://schemas.openxmlformats.org/officeDocument/2006/relationships/oleObject" Target="../embeddings/oleObject46.bin"/><Relationship Id="rId9" Type="http://schemas.openxmlformats.org/officeDocument/2006/relationships/oleObject" Target="../embeddings/oleObject49.bin"/><Relationship Id="rId14" Type="http://schemas.openxmlformats.org/officeDocument/2006/relationships/oleObject" Target="../embeddings/oleObject54.bin"/><Relationship Id="rId22" Type="http://schemas.openxmlformats.org/officeDocument/2006/relationships/oleObject" Target="../embeddings/oleObject59.bin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5.bin"/><Relationship Id="rId13" Type="http://schemas.openxmlformats.org/officeDocument/2006/relationships/oleObject" Target="../embeddings/oleObject70.bin"/><Relationship Id="rId18" Type="http://schemas.openxmlformats.org/officeDocument/2006/relationships/oleObject" Target="../embeddings/oleObject73.bin"/><Relationship Id="rId3" Type="http://schemas.openxmlformats.org/officeDocument/2006/relationships/oleObject" Target="../embeddings/oleObject62.bin"/><Relationship Id="rId21" Type="http://schemas.openxmlformats.org/officeDocument/2006/relationships/oleObject" Target="../embeddings/oleObject75.bin"/><Relationship Id="rId7" Type="http://schemas.openxmlformats.org/officeDocument/2006/relationships/oleObject" Target="../embeddings/oleObject64.bin"/><Relationship Id="rId12" Type="http://schemas.openxmlformats.org/officeDocument/2006/relationships/oleObject" Target="../embeddings/oleObject69.bin"/><Relationship Id="rId17" Type="http://schemas.openxmlformats.org/officeDocument/2006/relationships/image" Target="../media/image6.wmf"/><Relationship Id="rId2" Type="http://schemas.openxmlformats.org/officeDocument/2006/relationships/slideLayout" Target="../slideLayouts/slideLayout4.xml"/><Relationship Id="rId16" Type="http://schemas.openxmlformats.org/officeDocument/2006/relationships/oleObject" Target="../embeddings/oleObject72.bin"/><Relationship Id="rId20" Type="http://schemas.openxmlformats.org/officeDocument/2006/relationships/oleObject" Target="../embeddings/oleObject74.bin"/><Relationship Id="rId1" Type="http://schemas.openxmlformats.org/officeDocument/2006/relationships/vmlDrawing" Target="../drawings/vmlDrawing8.vml"/><Relationship Id="rId6" Type="http://schemas.openxmlformats.org/officeDocument/2006/relationships/image" Target="../media/image4.wmf"/><Relationship Id="rId11" Type="http://schemas.openxmlformats.org/officeDocument/2006/relationships/oleObject" Target="../embeddings/oleObject68.bin"/><Relationship Id="rId5" Type="http://schemas.openxmlformats.org/officeDocument/2006/relationships/oleObject" Target="../embeddings/oleObject63.bin"/><Relationship Id="rId15" Type="http://schemas.openxmlformats.org/officeDocument/2006/relationships/oleObject" Target="../embeddings/oleObject71.bin"/><Relationship Id="rId10" Type="http://schemas.openxmlformats.org/officeDocument/2006/relationships/oleObject" Target="../embeddings/oleObject67.bin"/><Relationship Id="rId19" Type="http://schemas.openxmlformats.org/officeDocument/2006/relationships/image" Target="../media/image7.wmf"/><Relationship Id="rId4" Type="http://schemas.openxmlformats.org/officeDocument/2006/relationships/image" Target="../media/image3.wmf"/><Relationship Id="rId9" Type="http://schemas.openxmlformats.org/officeDocument/2006/relationships/oleObject" Target="../embeddings/oleObject66.bin"/><Relationship Id="rId14" Type="http://schemas.openxmlformats.org/officeDocument/2006/relationships/image" Target="../media/image5.wmf"/><Relationship Id="rId22" Type="http://schemas.openxmlformats.org/officeDocument/2006/relationships/oleObject" Target="../embeddings/oleObject76.bin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.bin"/><Relationship Id="rId13" Type="http://schemas.openxmlformats.org/officeDocument/2006/relationships/oleObject" Target="../embeddings/oleObject9.bin"/><Relationship Id="rId18" Type="http://schemas.openxmlformats.org/officeDocument/2006/relationships/image" Target="../media/image6.wmf"/><Relationship Id="rId26" Type="http://schemas.openxmlformats.org/officeDocument/2006/relationships/oleObject" Target="../embeddings/oleObject19.bin"/><Relationship Id="rId3" Type="http://schemas.openxmlformats.org/officeDocument/2006/relationships/notesSlide" Target="../notesSlides/notesSlide2.xml"/><Relationship Id="rId21" Type="http://schemas.openxmlformats.org/officeDocument/2006/relationships/oleObject" Target="../embeddings/oleObject14.bin"/><Relationship Id="rId7" Type="http://schemas.openxmlformats.org/officeDocument/2006/relationships/image" Target="../media/image4.wmf"/><Relationship Id="rId12" Type="http://schemas.openxmlformats.org/officeDocument/2006/relationships/oleObject" Target="../embeddings/oleObject8.bin"/><Relationship Id="rId17" Type="http://schemas.openxmlformats.org/officeDocument/2006/relationships/oleObject" Target="../embeddings/oleObject12.bin"/><Relationship Id="rId25" Type="http://schemas.openxmlformats.org/officeDocument/2006/relationships/oleObject" Target="../embeddings/oleObject18.bin"/><Relationship Id="rId2" Type="http://schemas.openxmlformats.org/officeDocument/2006/relationships/slideLayout" Target="../slideLayouts/slideLayout4.xml"/><Relationship Id="rId16" Type="http://schemas.openxmlformats.org/officeDocument/2006/relationships/oleObject" Target="../embeddings/oleObject11.bin"/><Relationship Id="rId20" Type="http://schemas.openxmlformats.org/officeDocument/2006/relationships/image" Target="../media/image7.wmf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3.bin"/><Relationship Id="rId11" Type="http://schemas.openxmlformats.org/officeDocument/2006/relationships/oleObject" Target="../embeddings/oleObject7.bin"/><Relationship Id="rId24" Type="http://schemas.openxmlformats.org/officeDocument/2006/relationships/oleObject" Target="../embeddings/oleObject17.bin"/><Relationship Id="rId5" Type="http://schemas.openxmlformats.org/officeDocument/2006/relationships/image" Target="../media/image3.wmf"/><Relationship Id="rId15" Type="http://schemas.openxmlformats.org/officeDocument/2006/relationships/image" Target="../media/image5.wmf"/><Relationship Id="rId23" Type="http://schemas.openxmlformats.org/officeDocument/2006/relationships/oleObject" Target="../embeddings/oleObject16.bin"/><Relationship Id="rId10" Type="http://schemas.openxmlformats.org/officeDocument/2006/relationships/oleObject" Target="../embeddings/oleObject6.bin"/><Relationship Id="rId19" Type="http://schemas.openxmlformats.org/officeDocument/2006/relationships/oleObject" Target="../embeddings/oleObject13.bin"/><Relationship Id="rId4" Type="http://schemas.openxmlformats.org/officeDocument/2006/relationships/oleObject" Target="../embeddings/oleObject2.bin"/><Relationship Id="rId9" Type="http://schemas.openxmlformats.org/officeDocument/2006/relationships/oleObject" Target="../embeddings/oleObject5.bin"/><Relationship Id="rId14" Type="http://schemas.openxmlformats.org/officeDocument/2006/relationships/oleObject" Target="../embeddings/oleObject10.bin"/><Relationship Id="rId22" Type="http://schemas.openxmlformats.org/officeDocument/2006/relationships/oleObject" Target="../embeddings/oleObject15.bin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1.bin"/><Relationship Id="rId3" Type="http://schemas.openxmlformats.org/officeDocument/2006/relationships/oleObject" Target="../embeddings/oleObject77.bin"/><Relationship Id="rId7" Type="http://schemas.openxmlformats.org/officeDocument/2006/relationships/oleObject" Target="../embeddings/oleObject80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79.bin"/><Relationship Id="rId5" Type="http://schemas.openxmlformats.org/officeDocument/2006/relationships/oleObject" Target="../embeddings/oleObject78.bin"/><Relationship Id="rId4" Type="http://schemas.openxmlformats.org/officeDocument/2006/relationships/image" Target="../media/image3.wmf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2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0.vml"/><Relationship Id="rId5" Type="http://schemas.openxmlformats.org/officeDocument/2006/relationships/oleObject" Target="../embeddings/oleObject83.bin"/><Relationship Id="rId4" Type="http://schemas.openxmlformats.org/officeDocument/2006/relationships/image" Target="../media/image3.wmf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4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2.bin"/><Relationship Id="rId13" Type="http://schemas.openxmlformats.org/officeDocument/2006/relationships/oleObject" Target="../embeddings/oleObject27.bin"/><Relationship Id="rId18" Type="http://schemas.openxmlformats.org/officeDocument/2006/relationships/image" Target="../media/image6.wmf"/><Relationship Id="rId3" Type="http://schemas.openxmlformats.org/officeDocument/2006/relationships/notesSlide" Target="../notesSlides/notesSlide3.xml"/><Relationship Id="rId21" Type="http://schemas.openxmlformats.org/officeDocument/2006/relationships/oleObject" Target="../embeddings/oleObject32.bin"/><Relationship Id="rId7" Type="http://schemas.openxmlformats.org/officeDocument/2006/relationships/image" Target="../media/image4.wmf"/><Relationship Id="rId12" Type="http://schemas.openxmlformats.org/officeDocument/2006/relationships/oleObject" Target="../embeddings/oleObject26.bin"/><Relationship Id="rId17" Type="http://schemas.openxmlformats.org/officeDocument/2006/relationships/oleObject" Target="../embeddings/oleObject30.bin"/><Relationship Id="rId2" Type="http://schemas.openxmlformats.org/officeDocument/2006/relationships/slideLayout" Target="../slideLayouts/slideLayout4.xml"/><Relationship Id="rId16" Type="http://schemas.openxmlformats.org/officeDocument/2006/relationships/oleObject" Target="../embeddings/oleObject29.bin"/><Relationship Id="rId20" Type="http://schemas.openxmlformats.org/officeDocument/2006/relationships/image" Target="../media/image7.wmf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21.bin"/><Relationship Id="rId11" Type="http://schemas.openxmlformats.org/officeDocument/2006/relationships/oleObject" Target="../embeddings/oleObject25.bin"/><Relationship Id="rId5" Type="http://schemas.openxmlformats.org/officeDocument/2006/relationships/image" Target="../media/image3.wmf"/><Relationship Id="rId15" Type="http://schemas.openxmlformats.org/officeDocument/2006/relationships/image" Target="../media/image5.wmf"/><Relationship Id="rId23" Type="http://schemas.openxmlformats.org/officeDocument/2006/relationships/oleObject" Target="../embeddings/oleObject34.bin"/><Relationship Id="rId10" Type="http://schemas.openxmlformats.org/officeDocument/2006/relationships/oleObject" Target="../embeddings/oleObject24.bin"/><Relationship Id="rId19" Type="http://schemas.openxmlformats.org/officeDocument/2006/relationships/oleObject" Target="../embeddings/oleObject31.bin"/><Relationship Id="rId4" Type="http://schemas.openxmlformats.org/officeDocument/2006/relationships/oleObject" Target="../embeddings/oleObject20.bin"/><Relationship Id="rId9" Type="http://schemas.openxmlformats.org/officeDocument/2006/relationships/oleObject" Target="../embeddings/oleObject23.bin"/><Relationship Id="rId14" Type="http://schemas.openxmlformats.org/officeDocument/2006/relationships/oleObject" Target="../embeddings/oleObject28.bin"/><Relationship Id="rId22" Type="http://schemas.openxmlformats.org/officeDocument/2006/relationships/oleObject" Target="../embeddings/oleObject33.bin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4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1.vml"/><Relationship Id="rId5" Type="http://schemas.openxmlformats.org/officeDocument/2006/relationships/oleObject" Target="../embeddings/oleObject85.bin"/><Relationship Id="rId4" Type="http://schemas.openxmlformats.org/officeDocument/2006/relationships/image" Target="../media/image3.wmf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6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2.vml"/><Relationship Id="rId5" Type="http://schemas.openxmlformats.org/officeDocument/2006/relationships/oleObject" Target="../embeddings/oleObject87.bin"/><Relationship Id="rId4" Type="http://schemas.openxmlformats.org/officeDocument/2006/relationships/image" Target="../media/image3.wmf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8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3.vml"/><Relationship Id="rId5" Type="http://schemas.openxmlformats.org/officeDocument/2006/relationships/oleObject" Target="../embeddings/oleObject89.bin"/><Relationship Id="rId4" Type="http://schemas.openxmlformats.org/officeDocument/2006/relationships/image" Target="../media/image3.wmf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Relationship Id="rId4" Type="http://schemas.openxmlformats.org/officeDocument/2006/relationships/image" Target="../media/image13.wmf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4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Relationship Id="rId5" Type="http://schemas.openxmlformats.org/officeDocument/2006/relationships/oleObject" Target="../embeddings/oleObject92.bin"/><Relationship Id="rId4" Type="http://schemas.openxmlformats.org/officeDocument/2006/relationships/image" Target="../media/image3.wmf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3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3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6.vml"/><Relationship Id="rId5" Type="http://schemas.openxmlformats.org/officeDocument/2006/relationships/oleObject" Target="../embeddings/oleObject94.bin"/><Relationship Id="rId4" Type="http://schemas.openxmlformats.org/officeDocument/2006/relationships/image" Target="../media/image3.wmf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Network Design and Management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Course Objective</a:t>
            </a:r>
          </a:p>
          <a:p>
            <a:r>
              <a:rPr lang="en-US" dirty="0" smtClean="0"/>
              <a:t>Learning Outcomes</a:t>
            </a:r>
          </a:p>
          <a:p>
            <a:r>
              <a:rPr lang="en-US" dirty="0" err="1" smtClean="0"/>
              <a:t>Syllabous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1-</a:t>
            </a:r>
            <a:fld id="{F96C72C3-716A-4C63-AE31-2C6C46F62469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23611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5410200" y="6400800"/>
            <a:ext cx="2895600" cy="457200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 </a:t>
            </a:r>
            <a:endParaRPr lang="en-US" dirty="0">
              <a:latin typeface="Times New Roman" pitchFamily="18" charset="0"/>
            </a:endParaRPr>
          </a:p>
        </p:txBody>
      </p:sp>
      <p:sp>
        <p:nvSpPr>
          <p:cNvPr id="3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1-</a:t>
            </a:r>
            <a:fld id="{3A70F607-5B81-4770-8D41-CAF4762C6C72}" type="slidenum">
              <a:rPr lang="en-US"/>
              <a:pPr/>
              <a:t>10</a:t>
            </a:fld>
            <a:endParaRPr lang="en-US"/>
          </a:p>
        </p:txBody>
      </p:sp>
      <p:sp>
        <p:nvSpPr>
          <p:cNvPr id="171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Layers, Protocols, Interfaces</a:t>
            </a:r>
          </a:p>
        </p:txBody>
      </p:sp>
      <p:sp>
        <p:nvSpPr>
          <p:cNvPr id="171030" name="Text Box 22"/>
          <p:cNvSpPr txBox="1">
            <a:spLocks noChangeArrowheads="1"/>
          </p:cNvSpPr>
          <p:nvPr/>
        </p:nvSpPr>
        <p:spPr bwMode="auto">
          <a:xfrm>
            <a:off x="1519238" y="5305425"/>
            <a:ext cx="16303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Web Server</a:t>
            </a:r>
          </a:p>
        </p:txBody>
      </p:sp>
      <p:sp>
        <p:nvSpPr>
          <p:cNvPr id="171031" name="Text Box 23"/>
          <p:cNvSpPr txBox="1">
            <a:spLocks noChangeArrowheads="1"/>
          </p:cNvSpPr>
          <p:nvPr/>
        </p:nvSpPr>
        <p:spPr bwMode="auto">
          <a:xfrm>
            <a:off x="6429375" y="5305425"/>
            <a:ext cx="15779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Web Client</a:t>
            </a:r>
          </a:p>
        </p:txBody>
      </p:sp>
      <p:sp>
        <p:nvSpPr>
          <p:cNvPr id="171032" name="Line 24"/>
          <p:cNvSpPr>
            <a:spLocks noChangeShapeType="1"/>
          </p:cNvSpPr>
          <p:nvPr/>
        </p:nvSpPr>
        <p:spPr bwMode="auto">
          <a:xfrm>
            <a:off x="3444875" y="4760913"/>
            <a:ext cx="2590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71033" name="Line 25"/>
          <p:cNvSpPr>
            <a:spLocks noChangeShapeType="1"/>
          </p:cNvSpPr>
          <p:nvPr/>
        </p:nvSpPr>
        <p:spPr bwMode="auto">
          <a:xfrm>
            <a:off x="3444875" y="3478213"/>
            <a:ext cx="2573338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71034" name="Line 26"/>
          <p:cNvSpPr>
            <a:spLocks noChangeShapeType="1"/>
          </p:cNvSpPr>
          <p:nvPr/>
        </p:nvSpPr>
        <p:spPr bwMode="auto">
          <a:xfrm>
            <a:off x="3444875" y="2346325"/>
            <a:ext cx="2573338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71035" name="Text Box 27"/>
          <p:cNvSpPr txBox="1">
            <a:spLocks noChangeArrowheads="1"/>
          </p:cNvSpPr>
          <p:nvPr/>
        </p:nvSpPr>
        <p:spPr bwMode="auto">
          <a:xfrm>
            <a:off x="3730625" y="1909763"/>
            <a:ext cx="230505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Application logic</a:t>
            </a:r>
          </a:p>
          <a:p>
            <a:r>
              <a:rPr lang="en-US"/>
              <a:t>protocol</a:t>
            </a:r>
          </a:p>
        </p:txBody>
      </p:sp>
      <p:sp>
        <p:nvSpPr>
          <p:cNvPr id="171036" name="Text Box 28"/>
          <p:cNvSpPr txBox="1">
            <a:spLocks noChangeArrowheads="1"/>
          </p:cNvSpPr>
          <p:nvPr/>
        </p:nvSpPr>
        <p:spPr bwMode="auto">
          <a:xfrm>
            <a:off x="3748088" y="3021013"/>
            <a:ext cx="227012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Reliable delivery</a:t>
            </a:r>
          </a:p>
          <a:p>
            <a:r>
              <a:rPr lang="en-US"/>
              <a:t>protocol</a:t>
            </a:r>
          </a:p>
        </p:txBody>
      </p:sp>
      <p:sp>
        <p:nvSpPr>
          <p:cNvPr id="171037" name="Text Box 29"/>
          <p:cNvSpPr txBox="1">
            <a:spLocks noChangeArrowheads="1"/>
          </p:cNvSpPr>
          <p:nvPr/>
        </p:nvSpPr>
        <p:spPr bwMode="auto">
          <a:xfrm>
            <a:off x="3881438" y="4303713"/>
            <a:ext cx="2001837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Transfer “bits”</a:t>
            </a:r>
          </a:p>
          <a:p>
            <a:r>
              <a:rPr lang="en-US"/>
              <a:t>protocol</a:t>
            </a:r>
          </a:p>
        </p:txBody>
      </p:sp>
      <p:grpSp>
        <p:nvGrpSpPr>
          <p:cNvPr id="171044" name="Group 36"/>
          <p:cNvGrpSpPr>
            <a:grpSpLocks/>
          </p:cNvGrpSpPr>
          <p:nvPr/>
        </p:nvGrpSpPr>
        <p:grpSpPr bwMode="auto">
          <a:xfrm>
            <a:off x="6018213" y="1812925"/>
            <a:ext cx="2214562" cy="3265488"/>
            <a:chOff x="679" y="1051"/>
            <a:chExt cx="1395" cy="2057"/>
          </a:xfrm>
        </p:grpSpPr>
        <p:sp>
          <p:nvSpPr>
            <p:cNvPr id="171015" name="Rectangle 7"/>
            <p:cNvSpPr>
              <a:spLocks noChangeArrowheads="1"/>
            </p:cNvSpPr>
            <p:nvPr/>
          </p:nvSpPr>
          <p:spPr bwMode="auto">
            <a:xfrm>
              <a:off x="679" y="1051"/>
              <a:ext cx="1395" cy="481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solidFill>
                  <a:schemeClr val="accent1"/>
                </a:solidFill>
              </a:endParaRPr>
            </a:p>
          </p:txBody>
        </p:sp>
        <p:sp>
          <p:nvSpPr>
            <p:cNvPr id="171018" name="Text Box 10"/>
            <p:cNvSpPr txBox="1">
              <a:spLocks noChangeArrowheads="1"/>
            </p:cNvSpPr>
            <p:nvPr/>
          </p:nvSpPr>
          <p:spPr bwMode="auto">
            <a:xfrm>
              <a:off x="815" y="2699"/>
              <a:ext cx="98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71019" name="Text Box 11"/>
            <p:cNvSpPr txBox="1">
              <a:spLocks noChangeArrowheads="1"/>
            </p:cNvSpPr>
            <p:nvPr/>
          </p:nvSpPr>
          <p:spPr bwMode="auto">
            <a:xfrm>
              <a:off x="815" y="2699"/>
              <a:ext cx="1117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sz="1800" b="1"/>
                <a:t>Network </a:t>
              </a:r>
            </a:p>
            <a:p>
              <a:r>
                <a:rPr lang="en-US" sz="1800" b="1"/>
                <a:t>Services </a:t>
              </a:r>
            </a:p>
          </p:txBody>
        </p:sp>
        <p:sp>
          <p:nvSpPr>
            <p:cNvPr id="171020" name="Text Box 12"/>
            <p:cNvSpPr txBox="1">
              <a:spLocks noChangeArrowheads="1"/>
            </p:cNvSpPr>
            <p:nvPr/>
          </p:nvSpPr>
          <p:spPr bwMode="auto">
            <a:xfrm>
              <a:off x="815" y="1128"/>
              <a:ext cx="1117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sz="1800" b="1"/>
                <a:t>Application</a:t>
              </a:r>
            </a:p>
            <a:p>
              <a:r>
                <a:rPr lang="en-US" sz="1800" b="1"/>
                <a:t>Services </a:t>
              </a:r>
            </a:p>
          </p:txBody>
        </p:sp>
        <p:sp>
          <p:nvSpPr>
            <p:cNvPr id="171021" name="Text Box 13"/>
            <p:cNvSpPr txBox="1">
              <a:spLocks noChangeArrowheads="1"/>
            </p:cNvSpPr>
            <p:nvPr/>
          </p:nvSpPr>
          <p:spPr bwMode="auto">
            <a:xfrm>
              <a:off x="815" y="1882"/>
              <a:ext cx="1117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sz="1800" b="1"/>
                <a:t>Communication</a:t>
              </a:r>
            </a:p>
            <a:p>
              <a:r>
                <a:rPr lang="en-US" sz="1800" b="1"/>
                <a:t>Service </a:t>
              </a:r>
            </a:p>
          </p:txBody>
        </p:sp>
        <p:sp>
          <p:nvSpPr>
            <p:cNvPr id="171038" name="Rectangle 30"/>
            <p:cNvSpPr>
              <a:spLocks noChangeArrowheads="1"/>
            </p:cNvSpPr>
            <p:nvPr/>
          </p:nvSpPr>
          <p:spPr bwMode="auto">
            <a:xfrm>
              <a:off x="679" y="2627"/>
              <a:ext cx="1395" cy="481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solidFill>
                  <a:schemeClr val="accent1"/>
                </a:solidFill>
              </a:endParaRPr>
            </a:p>
          </p:txBody>
        </p:sp>
        <p:sp>
          <p:nvSpPr>
            <p:cNvPr id="171039" name="Rectangle 31"/>
            <p:cNvSpPr>
              <a:spLocks noChangeArrowheads="1"/>
            </p:cNvSpPr>
            <p:nvPr/>
          </p:nvSpPr>
          <p:spPr bwMode="auto">
            <a:xfrm>
              <a:off x="679" y="1805"/>
              <a:ext cx="1395" cy="481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solidFill>
                  <a:schemeClr val="accent1"/>
                </a:solidFill>
              </a:endParaRPr>
            </a:p>
          </p:txBody>
        </p:sp>
        <p:sp>
          <p:nvSpPr>
            <p:cNvPr id="171041" name="Line 33"/>
            <p:cNvSpPr>
              <a:spLocks noChangeShapeType="1"/>
            </p:cNvSpPr>
            <p:nvPr/>
          </p:nvSpPr>
          <p:spPr bwMode="auto">
            <a:xfrm flipH="1">
              <a:off x="1287" y="1532"/>
              <a:ext cx="5" cy="27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71043" name="Line 35"/>
            <p:cNvSpPr>
              <a:spLocks noChangeShapeType="1"/>
            </p:cNvSpPr>
            <p:nvPr/>
          </p:nvSpPr>
          <p:spPr bwMode="auto">
            <a:xfrm>
              <a:off x="1287" y="2286"/>
              <a:ext cx="0" cy="34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71045" name="Group 37"/>
          <p:cNvGrpSpPr>
            <a:grpSpLocks/>
          </p:cNvGrpSpPr>
          <p:nvPr/>
        </p:nvGrpSpPr>
        <p:grpSpPr bwMode="auto">
          <a:xfrm>
            <a:off x="1230313" y="1820863"/>
            <a:ext cx="2214562" cy="3265487"/>
            <a:chOff x="679" y="1051"/>
            <a:chExt cx="1395" cy="2057"/>
          </a:xfrm>
        </p:grpSpPr>
        <p:sp>
          <p:nvSpPr>
            <p:cNvPr id="171046" name="Rectangle 38"/>
            <p:cNvSpPr>
              <a:spLocks noChangeArrowheads="1"/>
            </p:cNvSpPr>
            <p:nvPr/>
          </p:nvSpPr>
          <p:spPr bwMode="auto">
            <a:xfrm>
              <a:off x="679" y="1051"/>
              <a:ext cx="1395" cy="481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solidFill>
                  <a:schemeClr val="accent1"/>
                </a:solidFill>
              </a:endParaRPr>
            </a:p>
          </p:txBody>
        </p:sp>
        <p:sp>
          <p:nvSpPr>
            <p:cNvPr id="171047" name="Text Box 39"/>
            <p:cNvSpPr txBox="1">
              <a:spLocks noChangeArrowheads="1"/>
            </p:cNvSpPr>
            <p:nvPr/>
          </p:nvSpPr>
          <p:spPr bwMode="auto">
            <a:xfrm>
              <a:off x="815" y="2699"/>
              <a:ext cx="98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71048" name="Text Box 40"/>
            <p:cNvSpPr txBox="1">
              <a:spLocks noChangeArrowheads="1"/>
            </p:cNvSpPr>
            <p:nvPr/>
          </p:nvSpPr>
          <p:spPr bwMode="auto">
            <a:xfrm>
              <a:off x="815" y="2699"/>
              <a:ext cx="1117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sz="1800" b="1"/>
                <a:t>Network </a:t>
              </a:r>
            </a:p>
            <a:p>
              <a:r>
                <a:rPr lang="en-US" sz="1800" b="1"/>
                <a:t>Services </a:t>
              </a:r>
            </a:p>
          </p:txBody>
        </p:sp>
        <p:sp>
          <p:nvSpPr>
            <p:cNvPr id="171049" name="Text Box 41"/>
            <p:cNvSpPr txBox="1">
              <a:spLocks noChangeArrowheads="1"/>
            </p:cNvSpPr>
            <p:nvPr/>
          </p:nvSpPr>
          <p:spPr bwMode="auto">
            <a:xfrm>
              <a:off x="815" y="1128"/>
              <a:ext cx="1117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sz="1800" b="1"/>
                <a:t>Application</a:t>
              </a:r>
            </a:p>
            <a:p>
              <a:r>
                <a:rPr lang="en-US" sz="1800" b="1"/>
                <a:t>Services </a:t>
              </a:r>
            </a:p>
          </p:txBody>
        </p:sp>
        <p:sp>
          <p:nvSpPr>
            <p:cNvPr id="171050" name="Text Box 42"/>
            <p:cNvSpPr txBox="1">
              <a:spLocks noChangeArrowheads="1"/>
            </p:cNvSpPr>
            <p:nvPr/>
          </p:nvSpPr>
          <p:spPr bwMode="auto">
            <a:xfrm>
              <a:off x="815" y="1882"/>
              <a:ext cx="1117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sz="1800" b="1"/>
                <a:t>Communication</a:t>
              </a:r>
            </a:p>
            <a:p>
              <a:r>
                <a:rPr lang="en-US" sz="1800" b="1"/>
                <a:t>Service </a:t>
              </a:r>
            </a:p>
          </p:txBody>
        </p:sp>
        <p:sp>
          <p:nvSpPr>
            <p:cNvPr id="171051" name="Rectangle 43"/>
            <p:cNvSpPr>
              <a:spLocks noChangeArrowheads="1"/>
            </p:cNvSpPr>
            <p:nvPr/>
          </p:nvSpPr>
          <p:spPr bwMode="auto">
            <a:xfrm>
              <a:off x="679" y="2627"/>
              <a:ext cx="1395" cy="481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solidFill>
                  <a:schemeClr val="accent1"/>
                </a:solidFill>
              </a:endParaRPr>
            </a:p>
          </p:txBody>
        </p:sp>
        <p:sp>
          <p:nvSpPr>
            <p:cNvPr id="171052" name="Rectangle 44"/>
            <p:cNvSpPr>
              <a:spLocks noChangeArrowheads="1"/>
            </p:cNvSpPr>
            <p:nvPr/>
          </p:nvSpPr>
          <p:spPr bwMode="auto">
            <a:xfrm>
              <a:off x="679" y="1805"/>
              <a:ext cx="1395" cy="481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solidFill>
                  <a:schemeClr val="accent1"/>
                </a:solidFill>
              </a:endParaRPr>
            </a:p>
          </p:txBody>
        </p:sp>
        <p:sp>
          <p:nvSpPr>
            <p:cNvPr id="171053" name="Line 45"/>
            <p:cNvSpPr>
              <a:spLocks noChangeShapeType="1"/>
            </p:cNvSpPr>
            <p:nvPr/>
          </p:nvSpPr>
          <p:spPr bwMode="auto">
            <a:xfrm flipH="1">
              <a:off x="1287" y="1532"/>
              <a:ext cx="5" cy="27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71054" name="Line 46"/>
            <p:cNvSpPr>
              <a:spLocks noChangeShapeType="1"/>
            </p:cNvSpPr>
            <p:nvPr/>
          </p:nvSpPr>
          <p:spPr bwMode="auto">
            <a:xfrm>
              <a:off x="1287" y="2286"/>
              <a:ext cx="0" cy="34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71055" name="Text Box 47"/>
          <p:cNvSpPr txBox="1">
            <a:spLocks noChangeArrowheads="1"/>
          </p:cNvSpPr>
          <p:nvPr/>
        </p:nvSpPr>
        <p:spPr bwMode="auto">
          <a:xfrm>
            <a:off x="320675" y="2551113"/>
            <a:ext cx="909638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/>
              <a:t>Layer </a:t>
            </a:r>
          </a:p>
          <a:p>
            <a:r>
              <a:rPr lang="en-US" sz="1600"/>
              <a:t>Interface</a:t>
            </a:r>
          </a:p>
        </p:txBody>
      </p:sp>
      <p:sp>
        <p:nvSpPr>
          <p:cNvPr id="171056" name="Text Box 48"/>
          <p:cNvSpPr txBox="1">
            <a:spLocks noChangeArrowheads="1"/>
          </p:cNvSpPr>
          <p:nvPr/>
        </p:nvSpPr>
        <p:spPr bwMode="auto">
          <a:xfrm>
            <a:off x="320675" y="3722688"/>
            <a:ext cx="909638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/>
              <a:t>Layer </a:t>
            </a:r>
          </a:p>
          <a:p>
            <a:r>
              <a:rPr lang="en-US" sz="1600"/>
              <a:t>Interface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1-</a:t>
            </a:r>
            <a:fld id="{740D7CEB-C547-4355-BD28-64CEC4407C5C}" type="slidenum">
              <a:rPr lang="en-US"/>
              <a:pPr/>
              <a:t>11</a:t>
            </a:fld>
            <a:endParaRPr lang="en-US"/>
          </a:p>
        </p:txBody>
      </p:sp>
      <p:sp>
        <p:nvSpPr>
          <p:cNvPr id="180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Review </a:t>
            </a:r>
          </a:p>
        </p:txBody>
      </p:sp>
      <p:sp>
        <p:nvSpPr>
          <p:cNvPr id="180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A set of layers &amp; protocols is called a Network Architecture. These specifications enable hardware/software developers to build systems compliant with a particular architecture.</a:t>
            </a:r>
          </a:p>
          <a:p>
            <a:pPr lvl="1"/>
            <a:r>
              <a:rPr lang="en-US"/>
              <a:t>E.g., TCP/IP, OSI </a:t>
            </a:r>
          </a:p>
          <a:p>
            <a:pPr lvl="1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1-</a:t>
            </a:r>
            <a:fld id="{BACA40E2-9696-43AD-B392-F38F9A1263C7}" type="slidenum">
              <a:rPr lang="en-US"/>
              <a:pPr/>
              <a:t>12</a:t>
            </a:fld>
            <a:endParaRPr lang="en-US"/>
          </a:p>
        </p:txBody>
      </p:sp>
      <p:sp>
        <p:nvSpPr>
          <p:cNvPr id="181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Layering: Design Issues</a:t>
            </a:r>
          </a:p>
        </p:txBody>
      </p:sp>
      <p:sp>
        <p:nvSpPr>
          <p:cNvPr id="181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371600"/>
            <a:ext cx="7772400" cy="4648200"/>
          </a:xfrm>
        </p:spPr>
        <p:txBody>
          <a:bodyPr/>
          <a:lstStyle/>
          <a:p>
            <a:r>
              <a:rPr lang="en-US" dirty="0"/>
              <a:t>Identify senders/receivers?</a:t>
            </a:r>
          </a:p>
          <a:p>
            <a:pPr lvl="1"/>
            <a:r>
              <a:rPr lang="en-US" dirty="0"/>
              <a:t>Addressing</a:t>
            </a:r>
          </a:p>
          <a:p>
            <a:r>
              <a:rPr lang="en-US" dirty="0"/>
              <a:t>Unreliable physical communication medium?</a:t>
            </a:r>
          </a:p>
          <a:p>
            <a:pPr lvl="1"/>
            <a:r>
              <a:rPr lang="en-US" dirty="0"/>
              <a:t>Error detection</a:t>
            </a:r>
          </a:p>
          <a:p>
            <a:pPr lvl="1"/>
            <a:r>
              <a:rPr lang="en-US" dirty="0"/>
              <a:t>Error control</a:t>
            </a:r>
          </a:p>
          <a:p>
            <a:pPr lvl="1"/>
            <a:r>
              <a:rPr lang="en-US" dirty="0"/>
              <a:t>Message reordering</a:t>
            </a:r>
          </a:p>
          <a:p>
            <a:r>
              <a:rPr lang="en-US" dirty="0"/>
              <a:t>Sender can swamp the receiver?</a:t>
            </a:r>
          </a:p>
          <a:p>
            <a:pPr lvl="1"/>
            <a:r>
              <a:rPr lang="en-US" dirty="0"/>
              <a:t>Flow control</a:t>
            </a:r>
          </a:p>
          <a:p>
            <a:r>
              <a:rPr lang="en-US" dirty="0"/>
              <a:t>Multiplexing/</a:t>
            </a:r>
            <a:r>
              <a:rPr lang="en-US" dirty="0" err="1"/>
              <a:t>Demultiplexing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1-</a:t>
            </a:r>
            <a:fld id="{1111D1E9-34A4-42FC-97FA-94A50ED96132}" type="slidenum">
              <a:rPr lang="en-US"/>
              <a:pPr/>
              <a:t>13</a:t>
            </a:fld>
            <a:endParaRPr lang="en-US"/>
          </a:p>
        </p:txBody>
      </p:sp>
      <p:sp>
        <p:nvSpPr>
          <p:cNvPr id="173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Models</a:t>
            </a:r>
            <a:endParaRPr lang="en-US" dirty="0"/>
          </a:p>
        </p:txBody>
      </p:sp>
      <p:sp>
        <p:nvSpPr>
          <p:cNvPr id="173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Open Systems Interconnection (OSI) Model</a:t>
            </a:r>
          </a:p>
          <a:p>
            <a:r>
              <a:rPr lang="en-US" dirty="0"/>
              <a:t>TCP/IP Model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1-</a:t>
            </a:r>
            <a:fld id="{AF245A06-7A05-41EF-AF3C-61E71FCE2DF2}" type="slidenum">
              <a:rPr lang="en-US"/>
              <a:pPr/>
              <a:t>14</a:t>
            </a:fld>
            <a:endParaRPr lang="en-US"/>
          </a:p>
        </p:txBody>
      </p:sp>
      <p:sp>
        <p:nvSpPr>
          <p:cNvPr id="174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Reference Models (2)</a:t>
            </a:r>
          </a:p>
        </p:txBody>
      </p:sp>
      <p:pic>
        <p:nvPicPr>
          <p:cNvPr id="174084" name="Picture 4" descr="1-21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1092200" y="1371600"/>
            <a:ext cx="7424738" cy="4413250"/>
          </a:xfrm>
          <a:noFill/>
          <a:ln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1-</a:t>
            </a:r>
            <a:fld id="{64FF1EF5-61FD-4982-A78F-073BD5558A03}" type="slidenum">
              <a:rPr lang="en-US"/>
              <a:pPr/>
              <a:t>15</a:t>
            </a:fld>
            <a:endParaRPr lang="en-US"/>
          </a:p>
        </p:txBody>
      </p:sp>
      <p:sp>
        <p:nvSpPr>
          <p:cNvPr id="182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TCP/IP Model: History</a:t>
            </a:r>
          </a:p>
        </p:txBody>
      </p:sp>
      <p:sp>
        <p:nvSpPr>
          <p:cNvPr id="182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600200"/>
            <a:ext cx="6088063" cy="4648200"/>
          </a:xfrm>
        </p:spPr>
        <p:txBody>
          <a:bodyPr/>
          <a:lstStyle/>
          <a:p>
            <a:r>
              <a:rPr lang="en-US"/>
              <a:t>Originally used in the ARPANET</a:t>
            </a:r>
          </a:p>
          <a:p>
            <a:r>
              <a:rPr lang="en-US"/>
              <a:t>ARPANET required networks using leased telephone lines &amp; radio/satellite networks to interoperate</a:t>
            </a:r>
          </a:p>
          <a:p>
            <a:r>
              <a:rPr lang="en-US"/>
              <a:t>Goals of the model are:</a:t>
            </a:r>
          </a:p>
          <a:p>
            <a:pPr lvl="1"/>
            <a:r>
              <a:rPr lang="en-US"/>
              <a:t>Seamless interoperability</a:t>
            </a:r>
          </a:p>
          <a:p>
            <a:pPr lvl="1"/>
            <a:r>
              <a:rPr lang="en-US"/>
              <a:t>Wide-ranging applications</a:t>
            </a:r>
          </a:p>
          <a:p>
            <a:pPr lvl="1"/>
            <a:r>
              <a:rPr lang="en-US"/>
              <a:t>Fault-tolerant to some extent</a:t>
            </a:r>
          </a:p>
        </p:txBody>
      </p:sp>
      <p:grpSp>
        <p:nvGrpSpPr>
          <p:cNvPr id="182276" name="Group 4"/>
          <p:cNvGrpSpPr>
            <a:grpSpLocks/>
          </p:cNvGrpSpPr>
          <p:nvPr/>
        </p:nvGrpSpPr>
        <p:grpSpPr bwMode="auto">
          <a:xfrm>
            <a:off x="6826250" y="1600200"/>
            <a:ext cx="1898650" cy="3530600"/>
            <a:chOff x="4100" y="1152"/>
            <a:chExt cx="1196" cy="2224"/>
          </a:xfrm>
        </p:grpSpPr>
        <p:sp>
          <p:nvSpPr>
            <p:cNvPr id="182277" name="Rectangle 5"/>
            <p:cNvSpPr>
              <a:spLocks noChangeArrowheads="1"/>
            </p:cNvSpPr>
            <p:nvPr/>
          </p:nvSpPr>
          <p:spPr bwMode="auto">
            <a:xfrm>
              <a:off x="4104" y="1152"/>
              <a:ext cx="1192" cy="2224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accent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2278" name="Text Box 6"/>
            <p:cNvSpPr txBox="1">
              <a:spLocks noChangeArrowheads="1"/>
            </p:cNvSpPr>
            <p:nvPr/>
          </p:nvSpPr>
          <p:spPr bwMode="auto">
            <a:xfrm>
              <a:off x="4154" y="1213"/>
              <a:ext cx="1112" cy="18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>
                  <a:latin typeface="Comic Sans MS" pitchFamily="66" charset="0"/>
                </a:rPr>
                <a:t>Application</a:t>
              </a:r>
            </a:p>
            <a:p>
              <a:endParaRPr lang="en-US">
                <a:latin typeface="Comic Sans MS" pitchFamily="66" charset="0"/>
              </a:endParaRPr>
            </a:p>
            <a:p>
              <a:r>
                <a:rPr lang="en-US">
                  <a:latin typeface="Comic Sans MS" pitchFamily="66" charset="0"/>
                </a:rPr>
                <a:t>Transport</a:t>
              </a:r>
            </a:p>
            <a:p>
              <a:endParaRPr lang="en-US">
                <a:latin typeface="Comic Sans MS" pitchFamily="66" charset="0"/>
              </a:endParaRPr>
            </a:p>
            <a:p>
              <a:r>
                <a:rPr lang="en-US">
                  <a:latin typeface="Comic Sans MS" pitchFamily="66" charset="0"/>
                </a:rPr>
                <a:t>Internet</a:t>
              </a:r>
            </a:p>
            <a:p>
              <a:endParaRPr lang="en-US">
                <a:latin typeface="Comic Sans MS" pitchFamily="66" charset="0"/>
              </a:endParaRPr>
            </a:p>
            <a:p>
              <a:r>
                <a:rPr lang="en-US">
                  <a:latin typeface="Comic Sans MS" pitchFamily="66" charset="0"/>
                </a:rPr>
                <a:t>Host-to-</a:t>
              </a:r>
            </a:p>
            <a:p>
              <a:r>
                <a:rPr lang="en-US">
                  <a:latin typeface="Comic Sans MS" pitchFamily="66" charset="0"/>
                </a:rPr>
                <a:t>Network</a:t>
              </a:r>
            </a:p>
          </p:txBody>
        </p:sp>
        <p:sp>
          <p:nvSpPr>
            <p:cNvPr id="182279" name="Line 7"/>
            <p:cNvSpPr>
              <a:spLocks noChangeShapeType="1"/>
            </p:cNvSpPr>
            <p:nvPr/>
          </p:nvSpPr>
          <p:spPr bwMode="auto">
            <a:xfrm>
              <a:off x="4100" y="1588"/>
              <a:ext cx="1188" cy="0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2280" name="Line 8"/>
            <p:cNvSpPr>
              <a:spLocks noChangeShapeType="1"/>
            </p:cNvSpPr>
            <p:nvPr/>
          </p:nvSpPr>
          <p:spPr bwMode="auto">
            <a:xfrm>
              <a:off x="4100" y="2032"/>
              <a:ext cx="1188" cy="0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2281" name="Line 9"/>
            <p:cNvSpPr>
              <a:spLocks noChangeShapeType="1"/>
            </p:cNvSpPr>
            <p:nvPr/>
          </p:nvSpPr>
          <p:spPr bwMode="auto">
            <a:xfrm>
              <a:off x="4100" y="2480"/>
              <a:ext cx="1188" cy="0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1-</a:t>
            </a:r>
            <a:fld id="{A61A9532-3F3D-4DDD-81CB-9A1232D7B220}" type="slidenum">
              <a:rPr lang="en-US"/>
              <a:pPr/>
              <a:t>16</a:t>
            </a:fld>
            <a:endParaRPr lang="en-US"/>
          </a:p>
        </p:txBody>
      </p:sp>
      <p:sp>
        <p:nvSpPr>
          <p:cNvPr id="183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Internet Layer</a:t>
            </a:r>
          </a:p>
        </p:txBody>
      </p:sp>
      <p:sp>
        <p:nvSpPr>
          <p:cNvPr id="183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End systems inject </a:t>
            </a:r>
            <a:r>
              <a:rPr lang="en-US" u="sng"/>
              <a:t>datagrams</a:t>
            </a:r>
            <a:r>
              <a:rPr lang="en-US"/>
              <a:t> in the networks</a:t>
            </a:r>
          </a:p>
          <a:p>
            <a:r>
              <a:rPr lang="en-US"/>
              <a:t>A transmission path is determined for each packet (routing)</a:t>
            </a:r>
          </a:p>
          <a:p>
            <a:r>
              <a:rPr lang="en-US"/>
              <a:t>A “best effort” service</a:t>
            </a:r>
          </a:p>
          <a:p>
            <a:pPr lvl="1"/>
            <a:r>
              <a:rPr lang="en-US"/>
              <a:t>Datagrams might be lost</a:t>
            </a:r>
          </a:p>
          <a:p>
            <a:pPr lvl="1"/>
            <a:r>
              <a:rPr lang="en-US"/>
              <a:t>Datagrams might be arrive out of order</a:t>
            </a:r>
          </a:p>
          <a:p>
            <a:r>
              <a:rPr lang="en-US"/>
              <a:t>Analogy: Postal system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1-</a:t>
            </a:r>
            <a:fld id="{C960A2ED-3557-4145-AFA2-C7E4B05B161D}" type="slidenum">
              <a:rPr lang="en-US"/>
              <a:pPr/>
              <a:t>17</a:t>
            </a:fld>
            <a:endParaRPr lang="en-US"/>
          </a:p>
        </p:txBody>
      </p:sp>
      <p:sp>
        <p:nvSpPr>
          <p:cNvPr id="184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Transport Layer</a:t>
            </a:r>
          </a:p>
        </p:txBody>
      </p:sp>
      <p:sp>
        <p:nvSpPr>
          <p:cNvPr id="184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Concerned with end-to-end data transfer between end systems (hosts)</a:t>
            </a:r>
          </a:p>
          <a:p>
            <a:r>
              <a:rPr lang="en-US"/>
              <a:t>Transmission unit is called </a:t>
            </a:r>
            <a:r>
              <a:rPr lang="en-US" u="sng"/>
              <a:t>segment</a:t>
            </a:r>
          </a:p>
          <a:p>
            <a:r>
              <a:rPr lang="en-US"/>
              <a:t>TCP/IP networks such as the Internet provides two types of services to applications </a:t>
            </a:r>
          </a:p>
          <a:p>
            <a:pPr lvl="1"/>
            <a:r>
              <a:rPr lang="en-US"/>
              <a:t>“connection-oriented” service – Transmission Control Protocol (TCP)</a:t>
            </a:r>
          </a:p>
          <a:p>
            <a:pPr lvl="1"/>
            <a:r>
              <a:rPr lang="en-US"/>
              <a:t>“connectionless” service - User Datagram Protocol (UDP)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1-</a:t>
            </a:r>
            <a:fld id="{5C08E42E-1D16-48E7-B6F0-66A7DEE43219}" type="slidenum">
              <a:rPr lang="en-US"/>
              <a:pPr/>
              <a:t>18</a:t>
            </a:fld>
            <a:endParaRPr lang="en-US"/>
          </a:p>
        </p:txBody>
      </p:sp>
      <p:sp>
        <p:nvSpPr>
          <p:cNvPr id="185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/>
              <a:t>TCP: Connection-oriented Service</a:t>
            </a:r>
          </a:p>
        </p:txBody>
      </p:sp>
      <p:sp>
        <p:nvSpPr>
          <p:cNvPr id="185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Handshaking between client &amp; server programs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Parameters for ensuing exchange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Maintain connection-state</a:t>
            </a:r>
          </a:p>
          <a:p>
            <a:pPr>
              <a:lnSpc>
                <a:spcPct val="90000"/>
              </a:lnSpc>
            </a:pPr>
            <a:r>
              <a:rPr lang="en-US" dirty="0"/>
              <a:t>Packet </a:t>
            </a:r>
            <a:r>
              <a:rPr lang="en-US" dirty="0" smtClean="0"/>
              <a:t>switches </a:t>
            </a:r>
            <a:r>
              <a:rPr lang="en-US" dirty="0"/>
              <a:t>maintain any connection-state; 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 hence “connection-oriented”</a:t>
            </a:r>
          </a:p>
          <a:p>
            <a:pPr>
              <a:lnSpc>
                <a:spcPct val="90000"/>
              </a:lnSpc>
            </a:pPr>
            <a:r>
              <a:rPr lang="en-US" dirty="0"/>
              <a:t>Similar to a phone conversation</a:t>
            </a:r>
          </a:p>
          <a:p>
            <a:pPr>
              <a:lnSpc>
                <a:spcPct val="90000"/>
              </a:lnSpc>
            </a:pPr>
            <a:r>
              <a:rPr lang="en-US" dirty="0"/>
              <a:t>TCP is bundled with reliability, congestion control, and flow control.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1-</a:t>
            </a:r>
            <a:fld id="{C3E39087-ABD0-4D91-9DFF-84E202759FCF}" type="slidenum">
              <a:rPr lang="en-US"/>
              <a:pPr/>
              <a:t>19</a:t>
            </a:fld>
            <a:endParaRPr lang="en-US"/>
          </a:p>
        </p:txBody>
      </p:sp>
      <p:sp>
        <p:nvSpPr>
          <p:cNvPr id="186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UDP: Connectionless Service</a:t>
            </a:r>
          </a:p>
        </p:txBody>
      </p:sp>
      <p:sp>
        <p:nvSpPr>
          <p:cNvPr id="186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No handshaking</a:t>
            </a:r>
          </a:p>
          <a:p>
            <a:r>
              <a:rPr lang="en-US"/>
              <a:t>Send whenever and however you want</a:t>
            </a:r>
          </a:p>
          <a:p>
            <a:r>
              <a:rPr lang="en-US"/>
              <a:t>A “best effort” service</a:t>
            </a:r>
          </a:p>
          <a:p>
            <a:pPr lvl="1"/>
            <a:r>
              <a:rPr lang="en-US"/>
              <a:t>No reliability</a:t>
            </a:r>
          </a:p>
          <a:p>
            <a:pPr lvl="1"/>
            <a:r>
              <a:rPr lang="en-US"/>
              <a:t>No congestion &amp; flow control services</a:t>
            </a:r>
          </a:p>
          <a:p>
            <a:r>
              <a:rPr lang="en-US"/>
              <a:t>Why is it needed?</a:t>
            </a:r>
          </a:p>
        </p:txBody>
      </p:sp>
      <p:pic>
        <p:nvPicPr>
          <p:cNvPr id="186372" name="Picture 4" descr="MCj0384172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30675" y="4159250"/>
            <a:ext cx="990600" cy="117633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1-</a:t>
            </a:r>
            <a:fld id="{DE86C77F-3482-4048-AEDF-F288B6A9DEF8}" type="slidenum">
              <a:rPr lang="en-US"/>
              <a:pPr/>
              <a:t>2</a:t>
            </a:fld>
            <a:endParaRPr lang="en-US"/>
          </a:p>
        </p:txBody>
      </p:sp>
      <p:sp>
        <p:nvSpPr>
          <p:cNvPr id="1003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Computer Network?</a:t>
            </a:r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1600200"/>
            <a:ext cx="7772400" cy="4648200"/>
          </a:xfrm>
        </p:spPr>
        <p:txBody>
          <a:bodyPr/>
          <a:lstStyle/>
          <a:p>
            <a:r>
              <a:rPr lang="en-US"/>
              <a:t>“interconnected collection of autonomous computers connected by a </a:t>
            </a:r>
            <a:r>
              <a:rPr lang="en-US" i="1">
                <a:solidFill>
                  <a:srgbClr val="FF0000"/>
                </a:solidFill>
              </a:rPr>
              <a:t>single</a:t>
            </a:r>
            <a:r>
              <a:rPr lang="en-US"/>
              <a:t> technology”</a:t>
            </a:r>
            <a:r>
              <a:rPr lang="en-US" sz="2000"/>
              <a:t> [Tanenbaum]</a:t>
            </a:r>
            <a:endParaRPr lang="en-US"/>
          </a:p>
          <a:p>
            <a:r>
              <a:rPr lang="en-US"/>
              <a:t>What is the Internet?</a:t>
            </a:r>
          </a:p>
          <a:p>
            <a:pPr lvl="1"/>
            <a:r>
              <a:rPr lang="en-US"/>
              <a:t>“network of networks”</a:t>
            </a:r>
          </a:p>
          <a:p>
            <a:pPr lvl="1"/>
            <a:r>
              <a:rPr lang="en-US"/>
              <a:t>“collection of networks interconnected by routers”</a:t>
            </a:r>
          </a:p>
          <a:p>
            <a:pPr lvl="1"/>
            <a:r>
              <a:rPr lang="en-US"/>
              <a:t>“a communication medium used by millions”</a:t>
            </a:r>
          </a:p>
          <a:p>
            <a:pPr lvl="1"/>
            <a:r>
              <a:rPr lang="en-US" sz="2000"/>
              <a:t>Email, chat, Web “surfing”, streaming media</a:t>
            </a:r>
            <a:endParaRPr lang="en-US"/>
          </a:p>
          <a:p>
            <a:r>
              <a:rPr lang="en-US"/>
              <a:t>Internet    Web </a:t>
            </a:r>
          </a:p>
        </p:txBody>
      </p:sp>
      <p:pic>
        <p:nvPicPr>
          <p:cNvPr id="100358" name="Picture 6" descr="kgmulse_[1]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372225" y="49213"/>
            <a:ext cx="1660525" cy="1550987"/>
          </a:xfrm>
          <a:prstGeom prst="rect">
            <a:avLst/>
          </a:prstGeom>
          <a:noFill/>
        </p:spPr>
      </p:pic>
      <p:graphicFrame>
        <p:nvGraphicFramePr>
          <p:cNvPr id="100356" name="Object 4"/>
          <p:cNvGraphicFramePr>
            <a:graphicFrameLocks noGrp="1" noChangeAspect="1"/>
          </p:cNvGraphicFramePr>
          <p:nvPr>
            <p:ph sz="half" idx="2"/>
          </p:nvPr>
        </p:nvGraphicFramePr>
        <p:xfrm>
          <a:off x="2455863" y="5622925"/>
          <a:ext cx="317500" cy="31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0360" name="Equation" r:id="rId5" imgW="139680" imgH="139680" progId="Equation.3">
                  <p:embed/>
                </p:oleObj>
              </mc:Choice>
              <mc:Fallback>
                <p:oleObj name="Equation" r:id="rId5" imgW="139680" imgH="13968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55863" y="5622925"/>
                        <a:ext cx="317500" cy="317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1-</a:t>
            </a:r>
            <a:fld id="{8C395A78-A46F-4948-B27A-B5429D8072D1}" type="slidenum">
              <a:rPr lang="en-US"/>
              <a:pPr/>
              <a:t>20</a:t>
            </a:fld>
            <a:endParaRPr lang="en-US"/>
          </a:p>
        </p:txBody>
      </p:sp>
      <p:sp>
        <p:nvSpPr>
          <p:cNvPr id="187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Application Layer</a:t>
            </a:r>
          </a:p>
        </p:txBody>
      </p:sp>
      <p:sp>
        <p:nvSpPr>
          <p:cNvPr id="187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Residence of network applications and their application control logic</a:t>
            </a:r>
          </a:p>
          <a:p>
            <a:r>
              <a:rPr lang="en-US"/>
              <a:t>Examples include:</a:t>
            </a:r>
          </a:p>
          <a:p>
            <a:pPr lvl="1"/>
            <a:r>
              <a:rPr lang="en-US"/>
              <a:t>HTTP</a:t>
            </a:r>
          </a:p>
          <a:p>
            <a:pPr lvl="1"/>
            <a:r>
              <a:rPr lang="en-US"/>
              <a:t>FTP</a:t>
            </a:r>
          </a:p>
          <a:p>
            <a:pPr lvl="1"/>
            <a:r>
              <a:rPr lang="en-US"/>
              <a:t>Telnet</a:t>
            </a:r>
          </a:p>
          <a:p>
            <a:pPr lvl="1"/>
            <a:r>
              <a:rPr lang="en-US"/>
              <a:t>SMTP</a:t>
            </a:r>
          </a:p>
          <a:p>
            <a:pPr lvl="1"/>
            <a:r>
              <a:rPr lang="en-US"/>
              <a:t>DNS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1-</a:t>
            </a:r>
            <a:fld id="{7800CE66-26E8-446B-AECD-6C2852E63508}" type="slidenum">
              <a:rPr lang="en-US"/>
              <a:pPr/>
              <a:t>21</a:t>
            </a:fld>
            <a:endParaRPr lang="en-US"/>
          </a:p>
        </p:txBody>
      </p:sp>
      <p:sp>
        <p:nvSpPr>
          <p:cNvPr id="188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Host-to-Network Layer</a:t>
            </a:r>
          </a:p>
        </p:txBody>
      </p:sp>
      <p:sp>
        <p:nvSpPr>
          <p:cNvPr id="188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Somehow, host has to connect to the network and be able to send IP Datagrams</a:t>
            </a:r>
          </a:p>
          <a:p>
            <a:r>
              <a:rPr lang="en-US"/>
              <a:t>How?</a:t>
            </a:r>
          </a:p>
        </p:txBody>
      </p:sp>
      <p:pic>
        <p:nvPicPr>
          <p:cNvPr id="188420" name="Picture 4" descr="MCj0156977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78125" y="2978150"/>
            <a:ext cx="2805113" cy="32702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1-</a:t>
            </a:r>
            <a:fld id="{FC9CE637-904C-40A8-84B5-C16A93E04705}" type="slidenum">
              <a:rPr lang="en-US"/>
              <a:pPr/>
              <a:t>22</a:t>
            </a:fld>
            <a:endParaRPr lang="en-US"/>
          </a:p>
        </p:txBody>
      </p:sp>
      <p:sp>
        <p:nvSpPr>
          <p:cNvPr id="189442" name="Rectangle 2"/>
          <p:cNvSpPr>
            <a:spLocks noChangeArrowheads="1"/>
          </p:cNvSpPr>
          <p:nvPr/>
        </p:nvSpPr>
        <p:spPr bwMode="auto">
          <a:xfrm>
            <a:off x="6578600" y="1714500"/>
            <a:ext cx="1892300" cy="3530600"/>
          </a:xfrm>
          <a:prstGeom prst="rect">
            <a:avLst/>
          </a:prstGeom>
          <a:solidFill>
            <a:schemeClr val="accent2"/>
          </a:solidFill>
          <a:ln w="38100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9443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Internet protocol stack</a:t>
            </a:r>
          </a:p>
        </p:txBody>
      </p:sp>
      <p:sp>
        <p:nvSpPr>
          <p:cNvPr id="189444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571500" y="1422400"/>
            <a:ext cx="5715000" cy="4648200"/>
          </a:xfrm>
        </p:spPr>
        <p:txBody>
          <a:bodyPr/>
          <a:lstStyle/>
          <a:p>
            <a:r>
              <a:rPr lang="en-US" sz="2400">
                <a:solidFill>
                  <a:srgbClr val="FF0000"/>
                </a:solidFill>
              </a:rPr>
              <a:t>application:</a:t>
            </a:r>
            <a:r>
              <a:rPr lang="en-US" sz="2400"/>
              <a:t> supporting network applications</a:t>
            </a:r>
          </a:p>
          <a:p>
            <a:pPr lvl="1"/>
            <a:r>
              <a:rPr lang="en-US" sz="2000"/>
              <a:t>FTP, SMTP, STTP</a:t>
            </a:r>
          </a:p>
          <a:p>
            <a:r>
              <a:rPr lang="en-US" sz="2400">
                <a:solidFill>
                  <a:srgbClr val="FF0000"/>
                </a:solidFill>
              </a:rPr>
              <a:t>transport:</a:t>
            </a:r>
            <a:r>
              <a:rPr lang="en-US" sz="2400"/>
              <a:t> host-host data transfer</a:t>
            </a:r>
          </a:p>
          <a:p>
            <a:pPr lvl="1"/>
            <a:r>
              <a:rPr lang="en-US" sz="2000"/>
              <a:t>TCP, UDP</a:t>
            </a:r>
          </a:p>
          <a:p>
            <a:r>
              <a:rPr lang="en-US" sz="2400">
                <a:solidFill>
                  <a:srgbClr val="FF0000"/>
                </a:solidFill>
              </a:rPr>
              <a:t>network:</a:t>
            </a:r>
            <a:r>
              <a:rPr lang="en-US" sz="2400"/>
              <a:t> routing of datagrams from source to destination</a:t>
            </a:r>
          </a:p>
          <a:p>
            <a:pPr lvl="1"/>
            <a:r>
              <a:rPr lang="en-US" sz="2000"/>
              <a:t>IP, routing protocols</a:t>
            </a:r>
          </a:p>
          <a:p>
            <a:r>
              <a:rPr lang="en-US" sz="2400">
                <a:solidFill>
                  <a:srgbClr val="FF0000"/>
                </a:solidFill>
              </a:rPr>
              <a:t>link:</a:t>
            </a:r>
            <a:r>
              <a:rPr lang="en-US" sz="2400"/>
              <a:t> data transfer between neighboring  network elements</a:t>
            </a:r>
          </a:p>
          <a:p>
            <a:pPr lvl="1"/>
            <a:r>
              <a:rPr lang="en-US" sz="2000"/>
              <a:t>PPP, Ethernet</a:t>
            </a:r>
          </a:p>
          <a:p>
            <a:r>
              <a:rPr lang="en-US" sz="2400">
                <a:solidFill>
                  <a:srgbClr val="FF0000"/>
                </a:solidFill>
              </a:rPr>
              <a:t>physical:</a:t>
            </a:r>
            <a:r>
              <a:rPr lang="en-US" sz="2400"/>
              <a:t> bits “on the wire”</a:t>
            </a:r>
          </a:p>
          <a:p>
            <a:endParaRPr lang="en-US" sz="2400"/>
          </a:p>
        </p:txBody>
      </p:sp>
      <p:grpSp>
        <p:nvGrpSpPr>
          <p:cNvPr id="189445" name="Group 5"/>
          <p:cNvGrpSpPr>
            <a:grpSpLocks/>
          </p:cNvGrpSpPr>
          <p:nvPr/>
        </p:nvGrpSpPr>
        <p:grpSpPr bwMode="auto">
          <a:xfrm>
            <a:off x="6508750" y="1828800"/>
            <a:ext cx="1898650" cy="3530600"/>
            <a:chOff x="3076" y="888"/>
            <a:chExt cx="1196" cy="2224"/>
          </a:xfrm>
        </p:grpSpPr>
        <p:sp>
          <p:nvSpPr>
            <p:cNvPr id="189446" name="Rectangle 6"/>
            <p:cNvSpPr>
              <a:spLocks noChangeArrowheads="1"/>
            </p:cNvSpPr>
            <p:nvPr/>
          </p:nvSpPr>
          <p:spPr bwMode="auto">
            <a:xfrm>
              <a:off x="3080" y="888"/>
              <a:ext cx="1192" cy="2224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accent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9447" name="Text Box 7"/>
            <p:cNvSpPr txBox="1">
              <a:spLocks noChangeArrowheads="1"/>
            </p:cNvSpPr>
            <p:nvPr/>
          </p:nvSpPr>
          <p:spPr bwMode="auto">
            <a:xfrm>
              <a:off x="3150" y="949"/>
              <a:ext cx="1070" cy="21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>
                  <a:latin typeface="Comic Sans MS" pitchFamily="66" charset="0"/>
                </a:rPr>
                <a:t>application</a:t>
              </a:r>
            </a:p>
            <a:p>
              <a:endParaRPr lang="en-US">
                <a:latin typeface="Comic Sans MS" pitchFamily="66" charset="0"/>
              </a:endParaRPr>
            </a:p>
            <a:p>
              <a:r>
                <a:rPr lang="en-US">
                  <a:latin typeface="Comic Sans MS" pitchFamily="66" charset="0"/>
                </a:rPr>
                <a:t>transport</a:t>
              </a:r>
            </a:p>
            <a:p>
              <a:endParaRPr lang="en-US">
                <a:latin typeface="Comic Sans MS" pitchFamily="66" charset="0"/>
              </a:endParaRPr>
            </a:p>
            <a:p>
              <a:r>
                <a:rPr lang="en-US">
                  <a:latin typeface="Comic Sans MS" pitchFamily="66" charset="0"/>
                </a:rPr>
                <a:t>network</a:t>
              </a:r>
            </a:p>
            <a:p>
              <a:endParaRPr lang="en-US">
                <a:latin typeface="Comic Sans MS" pitchFamily="66" charset="0"/>
              </a:endParaRPr>
            </a:p>
            <a:p>
              <a:r>
                <a:rPr lang="en-US">
                  <a:latin typeface="Comic Sans MS" pitchFamily="66" charset="0"/>
                </a:rPr>
                <a:t>link</a:t>
              </a:r>
            </a:p>
            <a:p>
              <a:endParaRPr lang="en-US">
                <a:latin typeface="Comic Sans MS" pitchFamily="66" charset="0"/>
              </a:endParaRPr>
            </a:p>
            <a:p>
              <a:r>
                <a:rPr lang="en-US">
                  <a:latin typeface="Comic Sans MS" pitchFamily="66" charset="0"/>
                </a:rPr>
                <a:t>physical</a:t>
              </a:r>
            </a:p>
          </p:txBody>
        </p:sp>
        <p:sp>
          <p:nvSpPr>
            <p:cNvPr id="189448" name="Line 8"/>
            <p:cNvSpPr>
              <a:spLocks noChangeShapeType="1"/>
            </p:cNvSpPr>
            <p:nvPr/>
          </p:nvSpPr>
          <p:spPr bwMode="auto">
            <a:xfrm>
              <a:off x="3076" y="1324"/>
              <a:ext cx="1188" cy="0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9449" name="Line 9"/>
            <p:cNvSpPr>
              <a:spLocks noChangeShapeType="1"/>
            </p:cNvSpPr>
            <p:nvPr/>
          </p:nvSpPr>
          <p:spPr bwMode="auto">
            <a:xfrm>
              <a:off x="3076" y="1768"/>
              <a:ext cx="1188" cy="0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9450" name="Line 10"/>
            <p:cNvSpPr>
              <a:spLocks noChangeShapeType="1"/>
            </p:cNvSpPr>
            <p:nvPr/>
          </p:nvSpPr>
          <p:spPr bwMode="auto">
            <a:xfrm>
              <a:off x="3076" y="2216"/>
              <a:ext cx="1188" cy="0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9451" name="Line 11"/>
            <p:cNvSpPr>
              <a:spLocks noChangeShapeType="1"/>
            </p:cNvSpPr>
            <p:nvPr/>
          </p:nvSpPr>
          <p:spPr bwMode="auto">
            <a:xfrm>
              <a:off x="3076" y="2664"/>
              <a:ext cx="1188" cy="0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1-</a:t>
            </a:r>
            <a:fld id="{68EDF91E-D548-451E-878A-761BC603070A}" type="slidenum">
              <a:rPr lang="en-US"/>
              <a:pPr/>
              <a:t>23</a:t>
            </a:fld>
            <a:endParaRPr lang="en-US"/>
          </a:p>
        </p:txBody>
      </p:sp>
      <p:sp>
        <p:nvSpPr>
          <p:cNvPr id="164866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228600"/>
            <a:ext cx="8382000" cy="1143000"/>
          </a:xfrm>
        </p:spPr>
        <p:txBody>
          <a:bodyPr/>
          <a:lstStyle/>
          <a:p>
            <a:r>
              <a:rPr lang="en-US" sz="3200"/>
              <a:t>Layering: logical communication </a:t>
            </a:r>
            <a:endParaRPr lang="en-US"/>
          </a:p>
        </p:txBody>
      </p:sp>
      <p:sp>
        <p:nvSpPr>
          <p:cNvPr id="164867" name="Freeform 3"/>
          <p:cNvSpPr>
            <a:spLocks/>
          </p:cNvSpPr>
          <p:nvPr/>
        </p:nvSpPr>
        <p:spPr bwMode="auto">
          <a:xfrm>
            <a:off x="3001963" y="1601788"/>
            <a:ext cx="5943600" cy="4451350"/>
          </a:xfrm>
          <a:custGeom>
            <a:avLst/>
            <a:gdLst/>
            <a:ahLst/>
            <a:cxnLst>
              <a:cxn ang="0">
                <a:pos x="550" y="42"/>
              </a:cxn>
              <a:cxn ang="0">
                <a:pos x="82" y="60"/>
              </a:cxn>
              <a:cxn ang="0">
                <a:pos x="58" y="402"/>
              </a:cxn>
              <a:cxn ang="0">
                <a:pos x="28" y="720"/>
              </a:cxn>
              <a:cxn ang="0">
                <a:pos x="112" y="870"/>
              </a:cxn>
              <a:cxn ang="0">
                <a:pos x="538" y="876"/>
              </a:cxn>
              <a:cxn ang="0">
                <a:pos x="640" y="1128"/>
              </a:cxn>
              <a:cxn ang="0">
                <a:pos x="1234" y="1098"/>
              </a:cxn>
              <a:cxn ang="0">
                <a:pos x="1276" y="570"/>
              </a:cxn>
              <a:cxn ang="0">
                <a:pos x="1204" y="342"/>
              </a:cxn>
              <a:cxn ang="0">
                <a:pos x="760" y="288"/>
              </a:cxn>
              <a:cxn ang="0">
                <a:pos x="550" y="42"/>
              </a:cxn>
            </a:cxnLst>
            <a:rect l="0" t="0" r="r" b="b"/>
            <a:pathLst>
              <a:path w="1340" h="1191">
                <a:moveTo>
                  <a:pt x="550" y="42"/>
                </a:moveTo>
                <a:cubicBezTo>
                  <a:pt x="437" y="4"/>
                  <a:pt x="164" y="0"/>
                  <a:pt x="82" y="60"/>
                </a:cubicBezTo>
                <a:cubicBezTo>
                  <a:pt x="0" y="120"/>
                  <a:pt x="67" y="292"/>
                  <a:pt x="58" y="402"/>
                </a:cubicBezTo>
                <a:cubicBezTo>
                  <a:pt x="49" y="512"/>
                  <a:pt x="19" y="642"/>
                  <a:pt x="28" y="720"/>
                </a:cubicBezTo>
                <a:cubicBezTo>
                  <a:pt x="37" y="798"/>
                  <a:pt x="27" y="844"/>
                  <a:pt x="112" y="870"/>
                </a:cubicBezTo>
                <a:cubicBezTo>
                  <a:pt x="197" y="896"/>
                  <a:pt x="450" y="833"/>
                  <a:pt x="538" y="876"/>
                </a:cubicBezTo>
                <a:cubicBezTo>
                  <a:pt x="626" y="919"/>
                  <a:pt x="524" y="1091"/>
                  <a:pt x="640" y="1128"/>
                </a:cubicBezTo>
                <a:cubicBezTo>
                  <a:pt x="756" y="1165"/>
                  <a:pt x="1128" y="1191"/>
                  <a:pt x="1234" y="1098"/>
                </a:cubicBezTo>
                <a:cubicBezTo>
                  <a:pt x="1340" y="1005"/>
                  <a:pt x="1281" y="696"/>
                  <a:pt x="1276" y="570"/>
                </a:cubicBezTo>
                <a:cubicBezTo>
                  <a:pt x="1271" y="444"/>
                  <a:pt x="1290" y="389"/>
                  <a:pt x="1204" y="342"/>
                </a:cubicBezTo>
                <a:cubicBezTo>
                  <a:pt x="1118" y="295"/>
                  <a:pt x="868" y="338"/>
                  <a:pt x="760" y="288"/>
                </a:cubicBezTo>
                <a:cubicBezTo>
                  <a:pt x="652" y="238"/>
                  <a:pt x="663" y="80"/>
                  <a:pt x="550" y="42"/>
                </a:cubicBezTo>
                <a:close/>
              </a:path>
            </a:pathLst>
          </a:custGeom>
          <a:solidFill>
            <a:srgbClr val="00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64868" name="Group 4"/>
          <p:cNvGrpSpPr>
            <a:grpSpLocks/>
          </p:cNvGrpSpPr>
          <p:nvPr/>
        </p:nvGrpSpPr>
        <p:grpSpPr bwMode="auto">
          <a:xfrm>
            <a:off x="3362325" y="1952625"/>
            <a:ext cx="2333625" cy="892175"/>
            <a:chOff x="3552" y="246"/>
            <a:chExt cx="527" cy="248"/>
          </a:xfrm>
        </p:grpSpPr>
        <p:graphicFrame>
          <p:nvGraphicFramePr>
            <p:cNvPr id="164869" name="Object 5"/>
            <p:cNvGraphicFramePr>
              <a:graphicFrameLocks noChangeAspect="1"/>
            </p:cNvGraphicFramePr>
            <p:nvPr/>
          </p:nvGraphicFramePr>
          <p:xfrm>
            <a:off x="3552" y="246"/>
            <a:ext cx="299" cy="24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64887" name="ClipArt" r:id="rId3" imgW="1305000" imgH="1085760" progId="">
                    <p:embed/>
                  </p:oleObj>
                </mc:Choice>
                <mc:Fallback>
                  <p:oleObj name="ClipArt" r:id="rId3" imgW="1305000" imgH="1085760" progId="">
                    <p:embed/>
                    <p:pic>
                      <p:nvPicPr>
                        <p:cNvPr id="0" name="Picture 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552" y="246"/>
                          <a:ext cx="299" cy="24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64870" name="Object 6"/>
            <p:cNvGraphicFramePr>
              <a:graphicFrameLocks noChangeAspect="1"/>
            </p:cNvGraphicFramePr>
            <p:nvPr/>
          </p:nvGraphicFramePr>
          <p:xfrm>
            <a:off x="3878" y="338"/>
            <a:ext cx="201" cy="14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64888" name="ClipArt" r:id="rId5" imgW="676440" imgH="485640" progId="">
                    <p:embed/>
                  </p:oleObj>
                </mc:Choice>
                <mc:Fallback>
                  <p:oleObj name="ClipArt" r:id="rId5" imgW="676440" imgH="485640" progId="">
                    <p:embed/>
                    <p:pic>
                      <p:nvPicPr>
                        <p:cNvPr id="0" name="Picture 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878" y="338"/>
                          <a:ext cx="201" cy="144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64871" name="Line 7"/>
            <p:cNvSpPr>
              <a:spLocks noChangeShapeType="1"/>
            </p:cNvSpPr>
            <p:nvPr/>
          </p:nvSpPr>
          <p:spPr bwMode="auto">
            <a:xfrm flipV="1">
              <a:off x="3844" y="434"/>
              <a:ext cx="82" cy="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64872" name="Group 8"/>
          <p:cNvGrpSpPr>
            <a:grpSpLocks/>
          </p:cNvGrpSpPr>
          <p:nvPr/>
        </p:nvGrpSpPr>
        <p:grpSpPr bwMode="auto">
          <a:xfrm>
            <a:off x="3362325" y="3619500"/>
            <a:ext cx="2333625" cy="893763"/>
            <a:chOff x="3552" y="246"/>
            <a:chExt cx="527" cy="248"/>
          </a:xfrm>
        </p:grpSpPr>
        <p:graphicFrame>
          <p:nvGraphicFramePr>
            <p:cNvPr id="164873" name="Object 9"/>
            <p:cNvGraphicFramePr>
              <a:graphicFrameLocks noChangeAspect="1"/>
            </p:cNvGraphicFramePr>
            <p:nvPr/>
          </p:nvGraphicFramePr>
          <p:xfrm>
            <a:off x="3552" y="246"/>
            <a:ext cx="299" cy="24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64889" name="ClipArt" r:id="rId7" imgW="1305000" imgH="1085760" progId="">
                    <p:embed/>
                  </p:oleObj>
                </mc:Choice>
                <mc:Fallback>
                  <p:oleObj name="ClipArt" r:id="rId7" imgW="1305000" imgH="1085760" progId="">
                    <p:embed/>
                    <p:pic>
                      <p:nvPicPr>
                        <p:cNvPr id="0" name="Picture 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552" y="246"/>
                          <a:ext cx="299" cy="24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64874" name="Object 10"/>
            <p:cNvGraphicFramePr>
              <a:graphicFrameLocks noChangeAspect="1"/>
            </p:cNvGraphicFramePr>
            <p:nvPr/>
          </p:nvGraphicFramePr>
          <p:xfrm>
            <a:off x="3878" y="338"/>
            <a:ext cx="201" cy="14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64890" name="ClipArt" r:id="rId8" imgW="676440" imgH="485640" progId="">
                    <p:embed/>
                  </p:oleObj>
                </mc:Choice>
                <mc:Fallback>
                  <p:oleObj name="ClipArt" r:id="rId8" imgW="676440" imgH="485640" progId="">
                    <p:embed/>
                    <p:pic>
                      <p:nvPicPr>
                        <p:cNvPr id="0" name="Picture 1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878" y="338"/>
                          <a:ext cx="201" cy="144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64875" name="Line 11"/>
            <p:cNvSpPr>
              <a:spLocks noChangeShapeType="1"/>
            </p:cNvSpPr>
            <p:nvPr/>
          </p:nvSpPr>
          <p:spPr bwMode="auto">
            <a:xfrm flipV="1">
              <a:off x="3844" y="434"/>
              <a:ext cx="82" cy="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64876" name="Group 12"/>
          <p:cNvGrpSpPr>
            <a:grpSpLocks/>
          </p:cNvGrpSpPr>
          <p:nvPr/>
        </p:nvGrpSpPr>
        <p:grpSpPr bwMode="auto">
          <a:xfrm>
            <a:off x="5062538" y="2995613"/>
            <a:ext cx="165100" cy="600075"/>
            <a:chOff x="3842" y="406"/>
            <a:chExt cx="51" cy="167"/>
          </a:xfrm>
        </p:grpSpPr>
        <p:sp>
          <p:nvSpPr>
            <p:cNvPr id="164877" name="Oval 13"/>
            <p:cNvSpPr>
              <a:spLocks noChangeArrowheads="1"/>
            </p:cNvSpPr>
            <p:nvPr/>
          </p:nvSpPr>
          <p:spPr bwMode="auto">
            <a:xfrm>
              <a:off x="3842" y="406"/>
              <a:ext cx="47" cy="4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4878" name="Oval 14"/>
            <p:cNvSpPr>
              <a:spLocks noChangeArrowheads="1"/>
            </p:cNvSpPr>
            <p:nvPr/>
          </p:nvSpPr>
          <p:spPr bwMode="auto">
            <a:xfrm>
              <a:off x="3844" y="466"/>
              <a:ext cx="47" cy="4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4879" name="Oval 15"/>
            <p:cNvSpPr>
              <a:spLocks noChangeArrowheads="1"/>
            </p:cNvSpPr>
            <p:nvPr/>
          </p:nvSpPr>
          <p:spPr bwMode="auto">
            <a:xfrm>
              <a:off x="3846" y="526"/>
              <a:ext cx="47" cy="4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64880" name="Group 16"/>
          <p:cNvGrpSpPr>
            <a:grpSpLocks/>
          </p:cNvGrpSpPr>
          <p:nvPr/>
        </p:nvGrpSpPr>
        <p:grpSpPr bwMode="auto">
          <a:xfrm>
            <a:off x="6056313" y="4433888"/>
            <a:ext cx="666750" cy="1106487"/>
            <a:chOff x="4180" y="783"/>
            <a:chExt cx="150" cy="307"/>
          </a:xfrm>
        </p:grpSpPr>
        <p:sp>
          <p:nvSpPr>
            <p:cNvPr id="164881" name="AutoShape 17"/>
            <p:cNvSpPr>
              <a:spLocks noChangeArrowheads="1"/>
            </p:cNvSpPr>
            <p:nvPr/>
          </p:nvSpPr>
          <p:spPr bwMode="auto">
            <a:xfrm>
              <a:off x="4180" y="1019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4882" name="Rectangle 18"/>
            <p:cNvSpPr>
              <a:spLocks noChangeArrowheads="1"/>
            </p:cNvSpPr>
            <p:nvPr/>
          </p:nvSpPr>
          <p:spPr bwMode="auto">
            <a:xfrm>
              <a:off x="4256" y="785"/>
              <a:ext cx="69" cy="236"/>
            </a:xfrm>
            <a:prstGeom prst="rect">
              <a:avLst/>
            </a:prstGeom>
            <a:solidFill>
              <a:srgbClr val="33CCCC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4883" name="Rectangle 19"/>
            <p:cNvSpPr>
              <a:spLocks noChangeArrowheads="1"/>
            </p:cNvSpPr>
            <p:nvPr/>
          </p:nvSpPr>
          <p:spPr bwMode="auto">
            <a:xfrm>
              <a:off x="4181" y="852"/>
              <a:ext cx="95" cy="236"/>
            </a:xfrm>
            <a:prstGeom prst="rect">
              <a:avLst/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4884" name="AutoShape 20"/>
            <p:cNvSpPr>
              <a:spLocks noChangeArrowheads="1"/>
            </p:cNvSpPr>
            <p:nvPr/>
          </p:nvSpPr>
          <p:spPr bwMode="auto">
            <a:xfrm>
              <a:off x="4180" y="783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4885" name="Line 21"/>
            <p:cNvSpPr>
              <a:spLocks noChangeShapeType="1"/>
            </p:cNvSpPr>
            <p:nvPr/>
          </p:nvSpPr>
          <p:spPr bwMode="auto">
            <a:xfrm>
              <a:off x="4330" y="788"/>
              <a:ext cx="0" cy="23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4886" name="Line 22"/>
            <p:cNvSpPr>
              <a:spLocks noChangeShapeType="1"/>
            </p:cNvSpPr>
            <p:nvPr/>
          </p:nvSpPr>
          <p:spPr bwMode="auto">
            <a:xfrm flipH="1">
              <a:off x="4276" y="1019"/>
              <a:ext cx="54" cy="6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4887" name="Rectangle 23"/>
            <p:cNvSpPr>
              <a:spLocks noChangeArrowheads="1"/>
            </p:cNvSpPr>
            <p:nvPr/>
          </p:nvSpPr>
          <p:spPr bwMode="auto">
            <a:xfrm>
              <a:off x="4193" y="883"/>
              <a:ext cx="63" cy="13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4888" name="Rectangle 24"/>
            <p:cNvSpPr>
              <a:spLocks noChangeArrowheads="1"/>
            </p:cNvSpPr>
            <p:nvPr/>
          </p:nvSpPr>
          <p:spPr bwMode="auto">
            <a:xfrm>
              <a:off x="4202" y="924"/>
              <a:ext cx="48" cy="48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64889" name="Group 25"/>
          <p:cNvGrpSpPr>
            <a:grpSpLocks/>
          </p:cNvGrpSpPr>
          <p:nvPr/>
        </p:nvGrpSpPr>
        <p:grpSpPr bwMode="auto">
          <a:xfrm rot="-5400000">
            <a:off x="7066756" y="4606132"/>
            <a:ext cx="227013" cy="742950"/>
            <a:chOff x="3842" y="406"/>
            <a:chExt cx="51" cy="167"/>
          </a:xfrm>
        </p:grpSpPr>
        <p:sp>
          <p:nvSpPr>
            <p:cNvPr id="164890" name="Oval 26"/>
            <p:cNvSpPr>
              <a:spLocks noChangeArrowheads="1"/>
            </p:cNvSpPr>
            <p:nvPr/>
          </p:nvSpPr>
          <p:spPr bwMode="auto">
            <a:xfrm>
              <a:off x="3842" y="406"/>
              <a:ext cx="47" cy="4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4891" name="Oval 27"/>
            <p:cNvSpPr>
              <a:spLocks noChangeArrowheads="1"/>
            </p:cNvSpPr>
            <p:nvPr/>
          </p:nvSpPr>
          <p:spPr bwMode="auto">
            <a:xfrm>
              <a:off x="3844" y="466"/>
              <a:ext cx="47" cy="4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4892" name="Oval 28"/>
            <p:cNvSpPr>
              <a:spLocks noChangeArrowheads="1"/>
            </p:cNvSpPr>
            <p:nvPr/>
          </p:nvSpPr>
          <p:spPr bwMode="auto">
            <a:xfrm>
              <a:off x="3846" y="526"/>
              <a:ext cx="47" cy="4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64893" name="Line 29"/>
          <p:cNvSpPr>
            <a:spLocks noChangeShapeType="1"/>
          </p:cNvSpPr>
          <p:nvPr/>
        </p:nvSpPr>
        <p:spPr bwMode="auto">
          <a:xfrm>
            <a:off x="6489700" y="4175125"/>
            <a:ext cx="1577975" cy="3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4894" name="Line 30"/>
          <p:cNvSpPr>
            <a:spLocks noChangeShapeType="1"/>
          </p:cNvSpPr>
          <p:nvPr/>
        </p:nvSpPr>
        <p:spPr bwMode="auto">
          <a:xfrm>
            <a:off x="6500813" y="4165600"/>
            <a:ext cx="4762" cy="2682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4895" name="Line 31"/>
          <p:cNvSpPr>
            <a:spLocks noChangeShapeType="1"/>
          </p:cNvSpPr>
          <p:nvPr/>
        </p:nvSpPr>
        <p:spPr bwMode="auto">
          <a:xfrm>
            <a:off x="8078788" y="4160838"/>
            <a:ext cx="3175" cy="2317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4896" name="Line 32"/>
          <p:cNvSpPr>
            <a:spLocks noChangeShapeType="1"/>
          </p:cNvSpPr>
          <p:nvPr/>
        </p:nvSpPr>
        <p:spPr bwMode="auto">
          <a:xfrm>
            <a:off x="5535613" y="2662238"/>
            <a:ext cx="919162" cy="7429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4897" name="Line 33"/>
          <p:cNvSpPr>
            <a:spLocks noChangeShapeType="1"/>
          </p:cNvSpPr>
          <p:nvPr/>
        </p:nvSpPr>
        <p:spPr bwMode="auto">
          <a:xfrm flipV="1">
            <a:off x="5575300" y="3463925"/>
            <a:ext cx="879475" cy="9239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4898" name="Line 34"/>
          <p:cNvSpPr>
            <a:spLocks noChangeShapeType="1"/>
          </p:cNvSpPr>
          <p:nvPr/>
        </p:nvSpPr>
        <p:spPr bwMode="auto">
          <a:xfrm flipV="1">
            <a:off x="7253288" y="3703638"/>
            <a:ext cx="4762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64899" name="Group 35"/>
          <p:cNvGrpSpPr>
            <a:grpSpLocks/>
          </p:cNvGrpSpPr>
          <p:nvPr/>
        </p:nvGrpSpPr>
        <p:grpSpPr bwMode="auto">
          <a:xfrm>
            <a:off x="7662863" y="4397375"/>
            <a:ext cx="666750" cy="1108075"/>
            <a:chOff x="4180" y="783"/>
            <a:chExt cx="150" cy="307"/>
          </a:xfrm>
        </p:grpSpPr>
        <p:sp>
          <p:nvSpPr>
            <p:cNvPr id="164900" name="AutoShape 36"/>
            <p:cNvSpPr>
              <a:spLocks noChangeArrowheads="1"/>
            </p:cNvSpPr>
            <p:nvPr/>
          </p:nvSpPr>
          <p:spPr bwMode="auto">
            <a:xfrm>
              <a:off x="4180" y="1019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4901" name="Rectangle 37"/>
            <p:cNvSpPr>
              <a:spLocks noChangeArrowheads="1"/>
            </p:cNvSpPr>
            <p:nvPr/>
          </p:nvSpPr>
          <p:spPr bwMode="auto">
            <a:xfrm>
              <a:off x="4256" y="785"/>
              <a:ext cx="69" cy="236"/>
            </a:xfrm>
            <a:prstGeom prst="rect">
              <a:avLst/>
            </a:prstGeom>
            <a:solidFill>
              <a:srgbClr val="33CCCC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4902" name="Rectangle 38"/>
            <p:cNvSpPr>
              <a:spLocks noChangeArrowheads="1"/>
            </p:cNvSpPr>
            <p:nvPr/>
          </p:nvSpPr>
          <p:spPr bwMode="auto">
            <a:xfrm>
              <a:off x="4181" y="852"/>
              <a:ext cx="95" cy="236"/>
            </a:xfrm>
            <a:prstGeom prst="rect">
              <a:avLst/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4903" name="AutoShape 39"/>
            <p:cNvSpPr>
              <a:spLocks noChangeArrowheads="1"/>
            </p:cNvSpPr>
            <p:nvPr/>
          </p:nvSpPr>
          <p:spPr bwMode="auto">
            <a:xfrm>
              <a:off x="4180" y="783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4904" name="Line 40"/>
            <p:cNvSpPr>
              <a:spLocks noChangeShapeType="1"/>
            </p:cNvSpPr>
            <p:nvPr/>
          </p:nvSpPr>
          <p:spPr bwMode="auto">
            <a:xfrm>
              <a:off x="4330" y="788"/>
              <a:ext cx="0" cy="23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4905" name="Line 41"/>
            <p:cNvSpPr>
              <a:spLocks noChangeShapeType="1"/>
            </p:cNvSpPr>
            <p:nvPr/>
          </p:nvSpPr>
          <p:spPr bwMode="auto">
            <a:xfrm flipH="1">
              <a:off x="4276" y="1019"/>
              <a:ext cx="54" cy="6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4906" name="Rectangle 42"/>
            <p:cNvSpPr>
              <a:spLocks noChangeArrowheads="1"/>
            </p:cNvSpPr>
            <p:nvPr/>
          </p:nvSpPr>
          <p:spPr bwMode="auto">
            <a:xfrm>
              <a:off x="4193" y="883"/>
              <a:ext cx="63" cy="13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4907" name="Rectangle 43"/>
            <p:cNvSpPr>
              <a:spLocks noChangeArrowheads="1"/>
            </p:cNvSpPr>
            <p:nvPr/>
          </p:nvSpPr>
          <p:spPr bwMode="auto">
            <a:xfrm>
              <a:off x="4202" y="924"/>
              <a:ext cx="48" cy="48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64908" name="Group 44"/>
          <p:cNvGrpSpPr>
            <a:grpSpLocks/>
          </p:cNvGrpSpPr>
          <p:nvPr/>
        </p:nvGrpSpPr>
        <p:grpSpPr bwMode="auto">
          <a:xfrm>
            <a:off x="6408738" y="3076575"/>
            <a:ext cx="1598612" cy="654050"/>
            <a:chOff x="3600" y="219"/>
            <a:chExt cx="360" cy="175"/>
          </a:xfrm>
        </p:grpSpPr>
        <p:sp>
          <p:nvSpPr>
            <p:cNvPr id="164909" name="Oval 45"/>
            <p:cNvSpPr>
              <a:spLocks noChangeArrowheads="1"/>
            </p:cNvSpPr>
            <p:nvPr/>
          </p:nvSpPr>
          <p:spPr bwMode="auto">
            <a:xfrm>
              <a:off x="3603" y="297"/>
              <a:ext cx="357" cy="97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4910" name="Line 46"/>
            <p:cNvSpPr>
              <a:spLocks noChangeShapeType="1"/>
            </p:cNvSpPr>
            <p:nvPr/>
          </p:nvSpPr>
          <p:spPr bwMode="auto">
            <a:xfrm>
              <a:off x="3603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4911" name="Line 47"/>
            <p:cNvSpPr>
              <a:spLocks noChangeShapeType="1"/>
            </p:cNvSpPr>
            <p:nvPr/>
          </p:nvSpPr>
          <p:spPr bwMode="auto">
            <a:xfrm>
              <a:off x="3960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4912" name="Rectangle 48"/>
            <p:cNvSpPr>
              <a:spLocks noChangeArrowheads="1"/>
            </p:cNvSpPr>
            <p:nvPr/>
          </p:nvSpPr>
          <p:spPr bwMode="auto">
            <a:xfrm>
              <a:off x="3603" y="289"/>
              <a:ext cx="354" cy="59"/>
            </a:xfrm>
            <a:prstGeom prst="rect">
              <a:avLst/>
            </a:prstGeom>
            <a:solidFill>
              <a:schemeClr val="hlink"/>
            </a:solidFill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4913" name="Oval 49"/>
            <p:cNvSpPr>
              <a:spLocks noChangeArrowheads="1"/>
            </p:cNvSpPr>
            <p:nvPr/>
          </p:nvSpPr>
          <p:spPr bwMode="auto">
            <a:xfrm>
              <a:off x="3600" y="219"/>
              <a:ext cx="357" cy="113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64914" name="Group 50"/>
            <p:cNvGrpSpPr>
              <a:grpSpLocks/>
            </p:cNvGrpSpPr>
            <p:nvPr/>
          </p:nvGrpSpPr>
          <p:grpSpPr bwMode="auto">
            <a:xfrm>
              <a:off x="3686" y="244"/>
              <a:ext cx="177" cy="66"/>
              <a:chOff x="2848" y="848"/>
              <a:chExt cx="140" cy="98"/>
            </a:xfrm>
          </p:grpSpPr>
          <p:sp>
            <p:nvSpPr>
              <p:cNvPr id="164915" name="Line 51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4916" name="Line 52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4917" name="Line 53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64918" name="Group 54"/>
            <p:cNvGrpSpPr>
              <a:grpSpLocks/>
            </p:cNvGrpSpPr>
            <p:nvPr/>
          </p:nvGrpSpPr>
          <p:grpSpPr bwMode="auto">
            <a:xfrm flipV="1">
              <a:off x="3686" y="243"/>
              <a:ext cx="177" cy="66"/>
              <a:chOff x="2848" y="848"/>
              <a:chExt cx="140" cy="98"/>
            </a:xfrm>
          </p:grpSpPr>
          <p:sp>
            <p:nvSpPr>
              <p:cNvPr id="164919" name="Line 55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4920" name="Line 56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4921" name="Line 57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164922" name="Group 58"/>
          <p:cNvGrpSpPr>
            <a:grpSpLocks/>
          </p:cNvGrpSpPr>
          <p:nvPr/>
        </p:nvGrpSpPr>
        <p:grpSpPr bwMode="auto">
          <a:xfrm>
            <a:off x="3302000" y="1362075"/>
            <a:ext cx="5514975" cy="4471988"/>
            <a:chOff x="1291" y="897"/>
            <a:chExt cx="3496" cy="2847"/>
          </a:xfrm>
        </p:grpSpPr>
        <p:grpSp>
          <p:nvGrpSpPr>
            <p:cNvPr id="164923" name="Group 59"/>
            <p:cNvGrpSpPr>
              <a:grpSpLocks/>
            </p:cNvGrpSpPr>
            <p:nvPr/>
          </p:nvGrpSpPr>
          <p:grpSpPr bwMode="auto">
            <a:xfrm>
              <a:off x="1341" y="897"/>
              <a:ext cx="849" cy="965"/>
              <a:chOff x="186" y="1425"/>
              <a:chExt cx="849" cy="965"/>
            </a:xfrm>
          </p:grpSpPr>
          <p:sp>
            <p:nvSpPr>
              <p:cNvPr id="164924" name="Rectangle 60"/>
              <p:cNvSpPr>
                <a:spLocks noChangeArrowheads="1"/>
              </p:cNvSpPr>
              <p:nvPr/>
            </p:nvSpPr>
            <p:spPr bwMode="auto">
              <a:xfrm>
                <a:off x="237" y="1425"/>
                <a:ext cx="798" cy="903"/>
              </a:xfrm>
              <a:prstGeom prst="rect">
                <a:avLst/>
              </a:prstGeom>
              <a:solidFill>
                <a:schemeClr val="accent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4925" name="Rectangle 61"/>
              <p:cNvSpPr>
                <a:spLocks noChangeArrowheads="1"/>
              </p:cNvSpPr>
              <p:nvPr/>
            </p:nvSpPr>
            <p:spPr bwMode="auto">
              <a:xfrm>
                <a:off x="207" y="1464"/>
                <a:ext cx="798" cy="903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4926" name="Text Box 62"/>
              <p:cNvSpPr txBox="1">
                <a:spLocks noChangeArrowheads="1"/>
              </p:cNvSpPr>
              <p:nvPr/>
            </p:nvSpPr>
            <p:spPr bwMode="auto">
              <a:xfrm>
                <a:off x="186" y="1457"/>
                <a:ext cx="836" cy="93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800">
                    <a:latin typeface="Comic Sans MS" pitchFamily="66" charset="0"/>
                  </a:rPr>
                  <a:t>application</a:t>
                </a:r>
              </a:p>
              <a:p>
                <a:r>
                  <a:rPr lang="en-US" sz="1800">
                    <a:latin typeface="Comic Sans MS" pitchFamily="66" charset="0"/>
                  </a:rPr>
                  <a:t>transport</a:t>
                </a:r>
              </a:p>
              <a:p>
                <a:r>
                  <a:rPr lang="en-US" sz="1800">
                    <a:latin typeface="Comic Sans MS" pitchFamily="66" charset="0"/>
                  </a:rPr>
                  <a:t>network</a:t>
                </a:r>
              </a:p>
              <a:p>
                <a:r>
                  <a:rPr lang="en-US" sz="1800">
                    <a:latin typeface="Comic Sans MS" pitchFamily="66" charset="0"/>
                  </a:rPr>
                  <a:t>link</a:t>
                </a:r>
              </a:p>
              <a:p>
                <a:r>
                  <a:rPr lang="en-US" sz="1800">
                    <a:latin typeface="Comic Sans MS" pitchFamily="66" charset="0"/>
                  </a:rPr>
                  <a:t>physical</a:t>
                </a:r>
              </a:p>
            </p:txBody>
          </p:sp>
          <p:sp>
            <p:nvSpPr>
              <p:cNvPr id="164927" name="Line 63"/>
              <p:cNvSpPr>
                <a:spLocks noChangeShapeType="1"/>
              </p:cNvSpPr>
              <p:nvPr/>
            </p:nvSpPr>
            <p:spPr bwMode="auto">
              <a:xfrm flipV="1">
                <a:off x="204" y="1665"/>
                <a:ext cx="789" cy="3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4928" name="Line 64"/>
              <p:cNvSpPr>
                <a:spLocks noChangeShapeType="1"/>
              </p:cNvSpPr>
              <p:nvPr/>
            </p:nvSpPr>
            <p:spPr bwMode="auto">
              <a:xfrm flipV="1">
                <a:off x="216" y="1845"/>
                <a:ext cx="789" cy="3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4929" name="Line 65"/>
              <p:cNvSpPr>
                <a:spLocks noChangeShapeType="1"/>
              </p:cNvSpPr>
              <p:nvPr/>
            </p:nvSpPr>
            <p:spPr bwMode="auto">
              <a:xfrm flipV="1">
                <a:off x="216" y="2007"/>
                <a:ext cx="789" cy="3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4930" name="Line 66"/>
              <p:cNvSpPr>
                <a:spLocks noChangeShapeType="1"/>
              </p:cNvSpPr>
              <p:nvPr/>
            </p:nvSpPr>
            <p:spPr bwMode="auto">
              <a:xfrm flipV="1">
                <a:off x="201" y="2184"/>
                <a:ext cx="789" cy="3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64931" name="Group 67"/>
            <p:cNvGrpSpPr>
              <a:grpSpLocks/>
            </p:cNvGrpSpPr>
            <p:nvPr/>
          </p:nvGrpSpPr>
          <p:grpSpPr bwMode="auto">
            <a:xfrm>
              <a:off x="1291" y="1985"/>
              <a:ext cx="850" cy="967"/>
              <a:chOff x="185" y="1425"/>
              <a:chExt cx="850" cy="967"/>
            </a:xfrm>
          </p:grpSpPr>
          <p:sp>
            <p:nvSpPr>
              <p:cNvPr id="164932" name="Rectangle 68"/>
              <p:cNvSpPr>
                <a:spLocks noChangeArrowheads="1"/>
              </p:cNvSpPr>
              <p:nvPr/>
            </p:nvSpPr>
            <p:spPr bwMode="auto">
              <a:xfrm>
                <a:off x="237" y="1425"/>
                <a:ext cx="798" cy="903"/>
              </a:xfrm>
              <a:prstGeom prst="rect">
                <a:avLst/>
              </a:prstGeom>
              <a:solidFill>
                <a:schemeClr val="accent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4933" name="Rectangle 69"/>
              <p:cNvSpPr>
                <a:spLocks noChangeArrowheads="1"/>
              </p:cNvSpPr>
              <p:nvPr/>
            </p:nvSpPr>
            <p:spPr bwMode="auto">
              <a:xfrm>
                <a:off x="207" y="1464"/>
                <a:ext cx="798" cy="903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4934" name="Text Box 70"/>
              <p:cNvSpPr txBox="1">
                <a:spLocks noChangeArrowheads="1"/>
              </p:cNvSpPr>
              <p:nvPr/>
            </p:nvSpPr>
            <p:spPr bwMode="auto">
              <a:xfrm>
                <a:off x="185" y="1459"/>
                <a:ext cx="835" cy="93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800">
                    <a:latin typeface="Comic Sans MS" pitchFamily="66" charset="0"/>
                  </a:rPr>
                  <a:t>application</a:t>
                </a:r>
              </a:p>
              <a:p>
                <a:r>
                  <a:rPr lang="en-US" sz="1800">
                    <a:latin typeface="Comic Sans MS" pitchFamily="66" charset="0"/>
                  </a:rPr>
                  <a:t>transport</a:t>
                </a:r>
              </a:p>
              <a:p>
                <a:r>
                  <a:rPr lang="en-US" sz="1800">
                    <a:latin typeface="Comic Sans MS" pitchFamily="66" charset="0"/>
                  </a:rPr>
                  <a:t>network</a:t>
                </a:r>
              </a:p>
              <a:p>
                <a:r>
                  <a:rPr lang="en-US" sz="1800">
                    <a:latin typeface="Comic Sans MS" pitchFamily="66" charset="0"/>
                  </a:rPr>
                  <a:t>link</a:t>
                </a:r>
              </a:p>
              <a:p>
                <a:r>
                  <a:rPr lang="en-US" sz="1800">
                    <a:latin typeface="Comic Sans MS" pitchFamily="66" charset="0"/>
                  </a:rPr>
                  <a:t>physical</a:t>
                </a:r>
              </a:p>
            </p:txBody>
          </p:sp>
          <p:sp>
            <p:nvSpPr>
              <p:cNvPr id="164935" name="Line 71"/>
              <p:cNvSpPr>
                <a:spLocks noChangeShapeType="1"/>
              </p:cNvSpPr>
              <p:nvPr/>
            </p:nvSpPr>
            <p:spPr bwMode="auto">
              <a:xfrm flipV="1">
                <a:off x="204" y="1665"/>
                <a:ext cx="789" cy="3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4936" name="Line 72"/>
              <p:cNvSpPr>
                <a:spLocks noChangeShapeType="1"/>
              </p:cNvSpPr>
              <p:nvPr/>
            </p:nvSpPr>
            <p:spPr bwMode="auto">
              <a:xfrm flipV="1">
                <a:off x="216" y="1845"/>
                <a:ext cx="789" cy="3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4937" name="Line 73"/>
              <p:cNvSpPr>
                <a:spLocks noChangeShapeType="1"/>
              </p:cNvSpPr>
              <p:nvPr/>
            </p:nvSpPr>
            <p:spPr bwMode="auto">
              <a:xfrm flipV="1">
                <a:off x="216" y="2007"/>
                <a:ext cx="789" cy="3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4938" name="Line 74"/>
              <p:cNvSpPr>
                <a:spLocks noChangeShapeType="1"/>
              </p:cNvSpPr>
              <p:nvPr/>
            </p:nvSpPr>
            <p:spPr bwMode="auto">
              <a:xfrm flipV="1">
                <a:off x="201" y="2184"/>
                <a:ext cx="789" cy="3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64939" name="Group 75"/>
            <p:cNvGrpSpPr>
              <a:grpSpLocks/>
            </p:cNvGrpSpPr>
            <p:nvPr/>
          </p:nvGrpSpPr>
          <p:grpSpPr bwMode="auto">
            <a:xfrm>
              <a:off x="2814" y="2781"/>
              <a:ext cx="850" cy="963"/>
              <a:chOff x="185" y="1425"/>
              <a:chExt cx="850" cy="963"/>
            </a:xfrm>
          </p:grpSpPr>
          <p:sp>
            <p:nvSpPr>
              <p:cNvPr id="164940" name="Rectangle 76"/>
              <p:cNvSpPr>
                <a:spLocks noChangeArrowheads="1"/>
              </p:cNvSpPr>
              <p:nvPr/>
            </p:nvSpPr>
            <p:spPr bwMode="auto">
              <a:xfrm>
                <a:off x="237" y="1425"/>
                <a:ext cx="798" cy="903"/>
              </a:xfrm>
              <a:prstGeom prst="rect">
                <a:avLst/>
              </a:prstGeom>
              <a:solidFill>
                <a:schemeClr val="accent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4941" name="Rectangle 77"/>
              <p:cNvSpPr>
                <a:spLocks noChangeArrowheads="1"/>
              </p:cNvSpPr>
              <p:nvPr/>
            </p:nvSpPr>
            <p:spPr bwMode="auto">
              <a:xfrm>
                <a:off x="207" y="1464"/>
                <a:ext cx="798" cy="903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4942" name="Text Box 78"/>
              <p:cNvSpPr txBox="1">
                <a:spLocks noChangeArrowheads="1"/>
              </p:cNvSpPr>
              <p:nvPr/>
            </p:nvSpPr>
            <p:spPr bwMode="auto">
              <a:xfrm>
                <a:off x="185" y="1455"/>
                <a:ext cx="835" cy="93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800">
                    <a:latin typeface="Comic Sans MS" pitchFamily="66" charset="0"/>
                  </a:rPr>
                  <a:t>application</a:t>
                </a:r>
              </a:p>
              <a:p>
                <a:r>
                  <a:rPr lang="en-US" sz="1800">
                    <a:latin typeface="Comic Sans MS" pitchFamily="66" charset="0"/>
                  </a:rPr>
                  <a:t>transport</a:t>
                </a:r>
              </a:p>
              <a:p>
                <a:r>
                  <a:rPr lang="en-US" sz="1800">
                    <a:latin typeface="Comic Sans MS" pitchFamily="66" charset="0"/>
                  </a:rPr>
                  <a:t>network</a:t>
                </a:r>
              </a:p>
              <a:p>
                <a:r>
                  <a:rPr lang="en-US" sz="1800">
                    <a:latin typeface="Comic Sans MS" pitchFamily="66" charset="0"/>
                  </a:rPr>
                  <a:t>link</a:t>
                </a:r>
              </a:p>
              <a:p>
                <a:r>
                  <a:rPr lang="en-US" sz="1800">
                    <a:latin typeface="Comic Sans MS" pitchFamily="66" charset="0"/>
                  </a:rPr>
                  <a:t>physical</a:t>
                </a:r>
              </a:p>
            </p:txBody>
          </p:sp>
          <p:sp>
            <p:nvSpPr>
              <p:cNvPr id="164943" name="Line 79"/>
              <p:cNvSpPr>
                <a:spLocks noChangeShapeType="1"/>
              </p:cNvSpPr>
              <p:nvPr/>
            </p:nvSpPr>
            <p:spPr bwMode="auto">
              <a:xfrm flipV="1">
                <a:off x="204" y="1665"/>
                <a:ext cx="789" cy="3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4944" name="Line 80"/>
              <p:cNvSpPr>
                <a:spLocks noChangeShapeType="1"/>
              </p:cNvSpPr>
              <p:nvPr/>
            </p:nvSpPr>
            <p:spPr bwMode="auto">
              <a:xfrm flipV="1">
                <a:off x="216" y="1845"/>
                <a:ext cx="789" cy="3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4945" name="Line 81"/>
              <p:cNvSpPr>
                <a:spLocks noChangeShapeType="1"/>
              </p:cNvSpPr>
              <p:nvPr/>
            </p:nvSpPr>
            <p:spPr bwMode="auto">
              <a:xfrm flipV="1">
                <a:off x="216" y="2007"/>
                <a:ext cx="789" cy="3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4946" name="Line 82"/>
              <p:cNvSpPr>
                <a:spLocks noChangeShapeType="1"/>
              </p:cNvSpPr>
              <p:nvPr/>
            </p:nvSpPr>
            <p:spPr bwMode="auto">
              <a:xfrm flipV="1">
                <a:off x="201" y="2184"/>
                <a:ext cx="789" cy="3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64947" name="Group 83"/>
            <p:cNvGrpSpPr>
              <a:grpSpLocks/>
            </p:cNvGrpSpPr>
            <p:nvPr/>
          </p:nvGrpSpPr>
          <p:grpSpPr bwMode="auto">
            <a:xfrm>
              <a:off x="3937" y="2777"/>
              <a:ext cx="850" cy="965"/>
              <a:chOff x="185" y="1425"/>
              <a:chExt cx="850" cy="965"/>
            </a:xfrm>
          </p:grpSpPr>
          <p:sp>
            <p:nvSpPr>
              <p:cNvPr id="164948" name="Rectangle 84"/>
              <p:cNvSpPr>
                <a:spLocks noChangeArrowheads="1"/>
              </p:cNvSpPr>
              <p:nvPr/>
            </p:nvSpPr>
            <p:spPr bwMode="auto">
              <a:xfrm>
                <a:off x="237" y="1425"/>
                <a:ext cx="798" cy="903"/>
              </a:xfrm>
              <a:prstGeom prst="rect">
                <a:avLst/>
              </a:prstGeom>
              <a:solidFill>
                <a:schemeClr val="accent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4949" name="Rectangle 85"/>
              <p:cNvSpPr>
                <a:spLocks noChangeArrowheads="1"/>
              </p:cNvSpPr>
              <p:nvPr/>
            </p:nvSpPr>
            <p:spPr bwMode="auto">
              <a:xfrm>
                <a:off x="207" y="1464"/>
                <a:ext cx="798" cy="903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4950" name="Text Box 86"/>
              <p:cNvSpPr txBox="1">
                <a:spLocks noChangeArrowheads="1"/>
              </p:cNvSpPr>
              <p:nvPr/>
            </p:nvSpPr>
            <p:spPr bwMode="auto">
              <a:xfrm>
                <a:off x="185" y="1457"/>
                <a:ext cx="835" cy="93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800">
                    <a:latin typeface="Comic Sans MS" pitchFamily="66" charset="0"/>
                  </a:rPr>
                  <a:t>application</a:t>
                </a:r>
              </a:p>
              <a:p>
                <a:r>
                  <a:rPr lang="en-US" sz="1800">
                    <a:latin typeface="Comic Sans MS" pitchFamily="66" charset="0"/>
                  </a:rPr>
                  <a:t>transport</a:t>
                </a:r>
              </a:p>
              <a:p>
                <a:r>
                  <a:rPr lang="en-US" sz="1800">
                    <a:latin typeface="Comic Sans MS" pitchFamily="66" charset="0"/>
                  </a:rPr>
                  <a:t>network</a:t>
                </a:r>
              </a:p>
              <a:p>
                <a:r>
                  <a:rPr lang="en-US" sz="1800">
                    <a:latin typeface="Comic Sans MS" pitchFamily="66" charset="0"/>
                  </a:rPr>
                  <a:t>link</a:t>
                </a:r>
              </a:p>
              <a:p>
                <a:r>
                  <a:rPr lang="en-US" sz="1800">
                    <a:latin typeface="Comic Sans MS" pitchFamily="66" charset="0"/>
                  </a:rPr>
                  <a:t>physical</a:t>
                </a:r>
              </a:p>
            </p:txBody>
          </p:sp>
          <p:sp>
            <p:nvSpPr>
              <p:cNvPr id="164951" name="Line 87"/>
              <p:cNvSpPr>
                <a:spLocks noChangeShapeType="1"/>
              </p:cNvSpPr>
              <p:nvPr/>
            </p:nvSpPr>
            <p:spPr bwMode="auto">
              <a:xfrm flipV="1">
                <a:off x="204" y="1665"/>
                <a:ext cx="789" cy="3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4952" name="Line 88"/>
              <p:cNvSpPr>
                <a:spLocks noChangeShapeType="1"/>
              </p:cNvSpPr>
              <p:nvPr/>
            </p:nvSpPr>
            <p:spPr bwMode="auto">
              <a:xfrm flipV="1">
                <a:off x="216" y="1845"/>
                <a:ext cx="789" cy="3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4953" name="Line 89"/>
              <p:cNvSpPr>
                <a:spLocks noChangeShapeType="1"/>
              </p:cNvSpPr>
              <p:nvPr/>
            </p:nvSpPr>
            <p:spPr bwMode="auto">
              <a:xfrm flipV="1">
                <a:off x="216" y="2007"/>
                <a:ext cx="789" cy="3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4954" name="Line 90"/>
              <p:cNvSpPr>
                <a:spLocks noChangeShapeType="1"/>
              </p:cNvSpPr>
              <p:nvPr/>
            </p:nvSpPr>
            <p:spPr bwMode="auto">
              <a:xfrm flipV="1">
                <a:off x="201" y="2184"/>
                <a:ext cx="789" cy="3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64955" name="Group 91"/>
            <p:cNvGrpSpPr>
              <a:grpSpLocks/>
            </p:cNvGrpSpPr>
            <p:nvPr/>
          </p:nvGrpSpPr>
          <p:grpSpPr bwMode="auto">
            <a:xfrm>
              <a:off x="3341" y="1815"/>
              <a:ext cx="832" cy="615"/>
              <a:chOff x="4369" y="791"/>
              <a:chExt cx="832" cy="615"/>
            </a:xfrm>
          </p:grpSpPr>
          <p:sp>
            <p:nvSpPr>
              <p:cNvPr id="164956" name="Rectangle 92"/>
              <p:cNvSpPr>
                <a:spLocks noChangeArrowheads="1"/>
              </p:cNvSpPr>
              <p:nvPr/>
            </p:nvSpPr>
            <p:spPr bwMode="auto">
              <a:xfrm>
                <a:off x="4403" y="791"/>
                <a:ext cx="798" cy="583"/>
              </a:xfrm>
              <a:prstGeom prst="rect">
                <a:avLst/>
              </a:prstGeom>
              <a:solidFill>
                <a:schemeClr val="accent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4957" name="Rectangle 93"/>
              <p:cNvSpPr>
                <a:spLocks noChangeArrowheads="1"/>
              </p:cNvSpPr>
              <p:nvPr/>
            </p:nvSpPr>
            <p:spPr bwMode="auto">
              <a:xfrm>
                <a:off x="4369" y="830"/>
                <a:ext cx="798" cy="563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4958" name="Text Box 94"/>
              <p:cNvSpPr txBox="1">
                <a:spLocks noChangeArrowheads="1"/>
              </p:cNvSpPr>
              <p:nvPr/>
            </p:nvSpPr>
            <p:spPr bwMode="auto">
              <a:xfrm>
                <a:off x="4437" y="823"/>
                <a:ext cx="664" cy="58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800">
                    <a:latin typeface="Comic Sans MS" pitchFamily="66" charset="0"/>
                  </a:rPr>
                  <a:t>network</a:t>
                </a:r>
              </a:p>
              <a:p>
                <a:r>
                  <a:rPr lang="en-US" sz="1800">
                    <a:latin typeface="Comic Sans MS" pitchFamily="66" charset="0"/>
                  </a:rPr>
                  <a:t>link</a:t>
                </a:r>
              </a:p>
              <a:p>
                <a:r>
                  <a:rPr lang="en-US" sz="1800">
                    <a:latin typeface="Comic Sans MS" pitchFamily="66" charset="0"/>
                  </a:rPr>
                  <a:t>physical</a:t>
                </a:r>
              </a:p>
            </p:txBody>
          </p:sp>
          <p:sp>
            <p:nvSpPr>
              <p:cNvPr id="164959" name="Line 95"/>
              <p:cNvSpPr>
                <a:spLocks noChangeShapeType="1"/>
              </p:cNvSpPr>
              <p:nvPr/>
            </p:nvSpPr>
            <p:spPr bwMode="auto">
              <a:xfrm flipV="1">
                <a:off x="4370" y="1031"/>
                <a:ext cx="789" cy="3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4960" name="Line 96"/>
              <p:cNvSpPr>
                <a:spLocks noChangeShapeType="1"/>
              </p:cNvSpPr>
              <p:nvPr/>
            </p:nvSpPr>
            <p:spPr bwMode="auto">
              <a:xfrm flipV="1">
                <a:off x="4382" y="1211"/>
                <a:ext cx="789" cy="3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164961" name="Rectangle 97"/>
          <p:cNvSpPr>
            <a:spLocks noGrp="1" noChangeArrowheads="1"/>
          </p:cNvSpPr>
          <p:nvPr>
            <p:ph type="body" sz="half" idx="1"/>
          </p:nvPr>
        </p:nvSpPr>
        <p:spPr>
          <a:xfrm>
            <a:off x="254000" y="1397000"/>
            <a:ext cx="2743200" cy="4648200"/>
          </a:xfrm>
          <a:noFill/>
          <a:ln/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sz="2400"/>
              <a:t>Each layer:</a:t>
            </a:r>
          </a:p>
          <a:p>
            <a:r>
              <a:rPr lang="en-US" sz="2400"/>
              <a:t>distributed</a:t>
            </a:r>
          </a:p>
          <a:p>
            <a:r>
              <a:rPr lang="en-US" sz="2400"/>
              <a:t>“entities” implement layer functions at each node</a:t>
            </a:r>
          </a:p>
          <a:p>
            <a:r>
              <a:rPr lang="en-US" sz="2400"/>
              <a:t>entities perform actions, exchange messages with peers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9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649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1-</a:t>
            </a:r>
            <a:fld id="{2CF97311-4D78-47C5-9556-E63C002CE76C}" type="slidenum">
              <a:rPr lang="en-US"/>
              <a:pPr/>
              <a:t>24</a:t>
            </a:fld>
            <a:endParaRPr lang="en-US"/>
          </a:p>
        </p:txBody>
      </p:sp>
      <p:sp>
        <p:nvSpPr>
          <p:cNvPr id="165890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133350"/>
            <a:ext cx="8382000" cy="1143000"/>
          </a:xfrm>
        </p:spPr>
        <p:txBody>
          <a:bodyPr/>
          <a:lstStyle/>
          <a:p>
            <a:r>
              <a:rPr lang="en-US" sz="3200"/>
              <a:t>Layering: </a:t>
            </a:r>
            <a:r>
              <a:rPr lang="en-US" sz="3200" i="1"/>
              <a:t>logical </a:t>
            </a:r>
            <a:r>
              <a:rPr lang="en-US" sz="3200"/>
              <a:t>communication </a:t>
            </a:r>
            <a:endParaRPr lang="en-US"/>
          </a:p>
        </p:txBody>
      </p:sp>
      <p:sp>
        <p:nvSpPr>
          <p:cNvPr id="165891" name="Freeform 3"/>
          <p:cNvSpPr>
            <a:spLocks/>
          </p:cNvSpPr>
          <p:nvPr/>
        </p:nvSpPr>
        <p:spPr bwMode="auto">
          <a:xfrm>
            <a:off x="3001963" y="1601788"/>
            <a:ext cx="5943600" cy="4451350"/>
          </a:xfrm>
          <a:custGeom>
            <a:avLst/>
            <a:gdLst/>
            <a:ahLst/>
            <a:cxnLst>
              <a:cxn ang="0">
                <a:pos x="550" y="42"/>
              </a:cxn>
              <a:cxn ang="0">
                <a:pos x="82" y="60"/>
              </a:cxn>
              <a:cxn ang="0">
                <a:pos x="58" y="402"/>
              </a:cxn>
              <a:cxn ang="0">
                <a:pos x="28" y="720"/>
              </a:cxn>
              <a:cxn ang="0">
                <a:pos x="112" y="870"/>
              </a:cxn>
              <a:cxn ang="0">
                <a:pos x="538" y="876"/>
              </a:cxn>
              <a:cxn ang="0">
                <a:pos x="640" y="1128"/>
              </a:cxn>
              <a:cxn ang="0">
                <a:pos x="1234" y="1098"/>
              </a:cxn>
              <a:cxn ang="0">
                <a:pos x="1276" y="570"/>
              </a:cxn>
              <a:cxn ang="0">
                <a:pos x="1204" y="342"/>
              </a:cxn>
              <a:cxn ang="0">
                <a:pos x="760" y="288"/>
              </a:cxn>
              <a:cxn ang="0">
                <a:pos x="550" y="42"/>
              </a:cxn>
            </a:cxnLst>
            <a:rect l="0" t="0" r="r" b="b"/>
            <a:pathLst>
              <a:path w="1340" h="1191">
                <a:moveTo>
                  <a:pt x="550" y="42"/>
                </a:moveTo>
                <a:cubicBezTo>
                  <a:pt x="437" y="4"/>
                  <a:pt x="164" y="0"/>
                  <a:pt x="82" y="60"/>
                </a:cubicBezTo>
                <a:cubicBezTo>
                  <a:pt x="0" y="120"/>
                  <a:pt x="67" y="292"/>
                  <a:pt x="58" y="402"/>
                </a:cubicBezTo>
                <a:cubicBezTo>
                  <a:pt x="49" y="512"/>
                  <a:pt x="19" y="642"/>
                  <a:pt x="28" y="720"/>
                </a:cubicBezTo>
                <a:cubicBezTo>
                  <a:pt x="37" y="798"/>
                  <a:pt x="27" y="844"/>
                  <a:pt x="112" y="870"/>
                </a:cubicBezTo>
                <a:cubicBezTo>
                  <a:pt x="197" y="896"/>
                  <a:pt x="450" y="833"/>
                  <a:pt x="538" y="876"/>
                </a:cubicBezTo>
                <a:cubicBezTo>
                  <a:pt x="626" y="919"/>
                  <a:pt x="524" y="1091"/>
                  <a:pt x="640" y="1128"/>
                </a:cubicBezTo>
                <a:cubicBezTo>
                  <a:pt x="756" y="1165"/>
                  <a:pt x="1128" y="1191"/>
                  <a:pt x="1234" y="1098"/>
                </a:cubicBezTo>
                <a:cubicBezTo>
                  <a:pt x="1340" y="1005"/>
                  <a:pt x="1281" y="696"/>
                  <a:pt x="1276" y="570"/>
                </a:cubicBezTo>
                <a:cubicBezTo>
                  <a:pt x="1271" y="444"/>
                  <a:pt x="1290" y="389"/>
                  <a:pt x="1204" y="342"/>
                </a:cubicBezTo>
                <a:cubicBezTo>
                  <a:pt x="1118" y="295"/>
                  <a:pt x="868" y="338"/>
                  <a:pt x="760" y="288"/>
                </a:cubicBezTo>
                <a:cubicBezTo>
                  <a:pt x="652" y="238"/>
                  <a:pt x="663" y="80"/>
                  <a:pt x="550" y="42"/>
                </a:cubicBezTo>
                <a:close/>
              </a:path>
            </a:pathLst>
          </a:custGeom>
          <a:solidFill>
            <a:srgbClr val="00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165892" name="Object 4"/>
          <p:cNvGraphicFramePr>
            <a:graphicFrameLocks noChangeAspect="1"/>
          </p:cNvGraphicFramePr>
          <p:nvPr/>
        </p:nvGraphicFramePr>
        <p:xfrm>
          <a:off x="3362325" y="1952625"/>
          <a:ext cx="1323975" cy="892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5901" name="ClipArt" r:id="rId3" imgW="1305000" imgH="1085760" progId="">
                  <p:embed/>
                </p:oleObj>
              </mc:Choice>
              <mc:Fallback>
                <p:oleObj name="ClipArt" r:id="rId3" imgW="1305000" imgH="1085760" progId="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62325" y="1952625"/>
                        <a:ext cx="1323975" cy="8921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5893" name="Line 5"/>
          <p:cNvSpPr>
            <a:spLocks noChangeShapeType="1"/>
          </p:cNvSpPr>
          <p:nvPr/>
        </p:nvSpPr>
        <p:spPr bwMode="auto">
          <a:xfrm flipV="1">
            <a:off x="4654550" y="2628900"/>
            <a:ext cx="363538" cy="793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165894" name="Object 6"/>
          <p:cNvGraphicFramePr>
            <a:graphicFrameLocks noChangeAspect="1"/>
          </p:cNvGraphicFramePr>
          <p:nvPr/>
        </p:nvGraphicFramePr>
        <p:xfrm>
          <a:off x="3362325" y="3619500"/>
          <a:ext cx="1323975" cy="893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5902" name="ClipArt" r:id="rId5" imgW="1305000" imgH="1085760" progId="">
                  <p:embed/>
                </p:oleObj>
              </mc:Choice>
              <mc:Fallback>
                <p:oleObj name="ClipArt" r:id="rId5" imgW="1305000" imgH="1085760" progId="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62325" y="3619500"/>
                        <a:ext cx="1323975" cy="8937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5895" name="Line 7"/>
          <p:cNvSpPr>
            <a:spLocks noChangeShapeType="1"/>
          </p:cNvSpPr>
          <p:nvPr/>
        </p:nvSpPr>
        <p:spPr bwMode="auto">
          <a:xfrm flipV="1">
            <a:off x="4654550" y="4297363"/>
            <a:ext cx="363538" cy="63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65896" name="Group 8"/>
          <p:cNvGrpSpPr>
            <a:grpSpLocks/>
          </p:cNvGrpSpPr>
          <p:nvPr/>
        </p:nvGrpSpPr>
        <p:grpSpPr bwMode="auto">
          <a:xfrm>
            <a:off x="5062538" y="2995613"/>
            <a:ext cx="165100" cy="600075"/>
            <a:chOff x="3842" y="406"/>
            <a:chExt cx="51" cy="167"/>
          </a:xfrm>
        </p:grpSpPr>
        <p:sp>
          <p:nvSpPr>
            <p:cNvPr id="165897" name="Oval 9"/>
            <p:cNvSpPr>
              <a:spLocks noChangeArrowheads="1"/>
            </p:cNvSpPr>
            <p:nvPr/>
          </p:nvSpPr>
          <p:spPr bwMode="auto">
            <a:xfrm>
              <a:off x="3842" y="406"/>
              <a:ext cx="47" cy="4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5898" name="Oval 10"/>
            <p:cNvSpPr>
              <a:spLocks noChangeArrowheads="1"/>
            </p:cNvSpPr>
            <p:nvPr/>
          </p:nvSpPr>
          <p:spPr bwMode="auto">
            <a:xfrm>
              <a:off x="3844" y="466"/>
              <a:ext cx="47" cy="4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5899" name="Oval 11"/>
            <p:cNvSpPr>
              <a:spLocks noChangeArrowheads="1"/>
            </p:cNvSpPr>
            <p:nvPr/>
          </p:nvSpPr>
          <p:spPr bwMode="auto">
            <a:xfrm>
              <a:off x="3846" y="526"/>
              <a:ext cx="47" cy="4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65900" name="Group 12"/>
          <p:cNvGrpSpPr>
            <a:grpSpLocks/>
          </p:cNvGrpSpPr>
          <p:nvPr/>
        </p:nvGrpSpPr>
        <p:grpSpPr bwMode="auto">
          <a:xfrm>
            <a:off x="6056313" y="4433888"/>
            <a:ext cx="666750" cy="1106487"/>
            <a:chOff x="4180" y="783"/>
            <a:chExt cx="150" cy="307"/>
          </a:xfrm>
        </p:grpSpPr>
        <p:sp>
          <p:nvSpPr>
            <p:cNvPr id="165901" name="AutoShape 13"/>
            <p:cNvSpPr>
              <a:spLocks noChangeArrowheads="1"/>
            </p:cNvSpPr>
            <p:nvPr/>
          </p:nvSpPr>
          <p:spPr bwMode="auto">
            <a:xfrm>
              <a:off x="4180" y="1019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5902" name="Rectangle 14"/>
            <p:cNvSpPr>
              <a:spLocks noChangeArrowheads="1"/>
            </p:cNvSpPr>
            <p:nvPr/>
          </p:nvSpPr>
          <p:spPr bwMode="auto">
            <a:xfrm>
              <a:off x="4256" y="785"/>
              <a:ext cx="69" cy="236"/>
            </a:xfrm>
            <a:prstGeom prst="rect">
              <a:avLst/>
            </a:prstGeom>
            <a:solidFill>
              <a:srgbClr val="33CCCC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5903" name="Rectangle 15"/>
            <p:cNvSpPr>
              <a:spLocks noChangeArrowheads="1"/>
            </p:cNvSpPr>
            <p:nvPr/>
          </p:nvSpPr>
          <p:spPr bwMode="auto">
            <a:xfrm>
              <a:off x="4181" y="852"/>
              <a:ext cx="95" cy="236"/>
            </a:xfrm>
            <a:prstGeom prst="rect">
              <a:avLst/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5904" name="AutoShape 16"/>
            <p:cNvSpPr>
              <a:spLocks noChangeArrowheads="1"/>
            </p:cNvSpPr>
            <p:nvPr/>
          </p:nvSpPr>
          <p:spPr bwMode="auto">
            <a:xfrm>
              <a:off x="4180" y="783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5905" name="Line 17"/>
            <p:cNvSpPr>
              <a:spLocks noChangeShapeType="1"/>
            </p:cNvSpPr>
            <p:nvPr/>
          </p:nvSpPr>
          <p:spPr bwMode="auto">
            <a:xfrm>
              <a:off x="4330" y="788"/>
              <a:ext cx="0" cy="23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5906" name="Line 18"/>
            <p:cNvSpPr>
              <a:spLocks noChangeShapeType="1"/>
            </p:cNvSpPr>
            <p:nvPr/>
          </p:nvSpPr>
          <p:spPr bwMode="auto">
            <a:xfrm flipH="1">
              <a:off x="4276" y="1019"/>
              <a:ext cx="54" cy="6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5907" name="Rectangle 19"/>
            <p:cNvSpPr>
              <a:spLocks noChangeArrowheads="1"/>
            </p:cNvSpPr>
            <p:nvPr/>
          </p:nvSpPr>
          <p:spPr bwMode="auto">
            <a:xfrm>
              <a:off x="4193" y="883"/>
              <a:ext cx="63" cy="13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5908" name="Rectangle 20"/>
            <p:cNvSpPr>
              <a:spLocks noChangeArrowheads="1"/>
            </p:cNvSpPr>
            <p:nvPr/>
          </p:nvSpPr>
          <p:spPr bwMode="auto">
            <a:xfrm>
              <a:off x="4202" y="924"/>
              <a:ext cx="48" cy="48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65909" name="Group 21"/>
          <p:cNvGrpSpPr>
            <a:grpSpLocks/>
          </p:cNvGrpSpPr>
          <p:nvPr/>
        </p:nvGrpSpPr>
        <p:grpSpPr bwMode="auto">
          <a:xfrm rot="-5400000">
            <a:off x="7066756" y="4606132"/>
            <a:ext cx="227013" cy="742950"/>
            <a:chOff x="3842" y="406"/>
            <a:chExt cx="51" cy="167"/>
          </a:xfrm>
        </p:grpSpPr>
        <p:sp>
          <p:nvSpPr>
            <p:cNvPr id="165910" name="Oval 22"/>
            <p:cNvSpPr>
              <a:spLocks noChangeArrowheads="1"/>
            </p:cNvSpPr>
            <p:nvPr/>
          </p:nvSpPr>
          <p:spPr bwMode="auto">
            <a:xfrm>
              <a:off x="3842" y="406"/>
              <a:ext cx="47" cy="4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5911" name="Oval 23"/>
            <p:cNvSpPr>
              <a:spLocks noChangeArrowheads="1"/>
            </p:cNvSpPr>
            <p:nvPr/>
          </p:nvSpPr>
          <p:spPr bwMode="auto">
            <a:xfrm>
              <a:off x="3844" y="466"/>
              <a:ext cx="47" cy="4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5912" name="Oval 24"/>
            <p:cNvSpPr>
              <a:spLocks noChangeArrowheads="1"/>
            </p:cNvSpPr>
            <p:nvPr/>
          </p:nvSpPr>
          <p:spPr bwMode="auto">
            <a:xfrm>
              <a:off x="3846" y="526"/>
              <a:ext cx="47" cy="4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65913" name="Line 25"/>
          <p:cNvSpPr>
            <a:spLocks noChangeShapeType="1"/>
          </p:cNvSpPr>
          <p:nvPr/>
        </p:nvSpPr>
        <p:spPr bwMode="auto">
          <a:xfrm>
            <a:off x="6489700" y="4175125"/>
            <a:ext cx="1577975" cy="3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5914" name="Line 26"/>
          <p:cNvSpPr>
            <a:spLocks noChangeShapeType="1"/>
          </p:cNvSpPr>
          <p:nvPr/>
        </p:nvSpPr>
        <p:spPr bwMode="auto">
          <a:xfrm>
            <a:off x="6500813" y="4165600"/>
            <a:ext cx="4762" cy="2682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5915" name="Line 27"/>
          <p:cNvSpPr>
            <a:spLocks noChangeShapeType="1"/>
          </p:cNvSpPr>
          <p:nvPr/>
        </p:nvSpPr>
        <p:spPr bwMode="auto">
          <a:xfrm>
            <a:off x="8078788" y="4160838"/>
            <a:ext cx="3175" cy="2317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5916" name="Line 28"/>
          <p:cNvSpPr>
            <a:spLocks noChangeShapeType="1"/>
          </p:cNvSpPr>
          <p:nvPr/>
        </p:nvSpPr>
        <p:spPr bwMode="auto">
          <a:xfrm>
            <a:off x="5535613" y="2662238"/>
            <a:ext cx="919162" cy="7429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5917" name="Line 29"/>
          <p:cNvSpPr>
            <a:spLocks noChangeShapeType="1"/>
          </p:cNvSpPr>
          <p:nvPr/>
        </p:nvSpPr>
        <p:spPr bwMode="auto">
          <a:xfrm flipV="1">
            <a:off x="5575300" y="3463925"/>
            <a:ext cx="879475" cy="9239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5918" name="Line 30"/>
          <p:cNvSpPr>
            <a:spLocks noChangeShapeType="1"/>
          </p:cNvSpPr>
          <p:nvPr/>
        </p:nvSpPr>
        <p:spPr bwMode="auto">
          <a:xfrm flipV="1">
            <a:off x="7253288" y="3703638"/>
            <a:ext cx="4762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65919" name="Group 31"/>
          <p:cNvGrpSpPr>
            <a:grpSpLocks/>
          </p:cNvGrpSpPr>
          <p:nvPr/>
        </p:nvGrpSpPr>
        <p:grpSpPr bwMode="auto">
          <a:xfrm>
            <a:off x="7662863" y="4397375"/>
            <a:ext cx="666750" cy="1108075"/>
            <a:chOff x="4180" y="783"/>
            <a:chExt cx="150" cy="307"/>
          </a:xfrm>
        </p:grpSpPr>
        <p:sp>
          <p:nvSpPr>
            <p:cNvPr id="165920" name="AutoShape 32"/>
            <p:cNvSpPr>
              <a:spLocks noChangeArrowheads="1"/>
            </p:cNvSpPr>
            <p:nvPr/>
          </p:nvSpPr>
          <p:spPr bwMode="auto">
            <a:xfrm>
              <a:off x="4180" y="1019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5921" name="Rectangle 33"/>
            <p:cNvSpPr>
              <a:spLocks noChangeArrowheads="1"/>
            </p:cNvSpPr>
            <p:nvPr/>
          </p:nvSpPr>
          <p:spPr bwMode="auto">
            <a:xfrm>
              <a:off x="4256" y="785"/>
              <a:ext cx="69" cy="236"/>
            </a:xfrm>
            <a:prstGeom prst="rect">
              <a:avLst/>
            </a:prstGeom>
            <a:solidFill>
              <a:srgbClr val="33CCCC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5922" name="Rectangle 34"/>
            <p:cNvSpPr>
              <a:spLocks noChangeArrowheads="1"/>
            </p:cNvSpPr>
            <p:nvPr/>
          </p:nvSpPr>
          <p:spPr bwMode="auto">
            <a:xfrm>
              <a:off x="4181" y="852"/>
              <a:ext cx="95" cy="236"/>
            </a:xfrm>
            <a:prstGeom prst="rect">
              <a:avLst/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5923" name="AutoShape 35"/>
            <p:cNvSpPr>
              <a:spLocks noChangeArrowheads="1"/>
            </p:cNvSpPr>
            <p:nvPr/>
          </p:nvSpPr>
          <p:spPr bwMode="auto">
            <a:xfrm>
              <a:off x="4180" y="783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5924" name="Line 36"/>
            <p:cNvSpPr>
              <a:spLocks noChangeShapeType="1"/>
            </p:cNvSpPr>
            <p:nvPr/>
          </p:nvSpPr>
          <p:spPr bwMode="auto">
            <a:xfrm>
              <a:off x="4330" y="788"/>
              <a:ext cx="0" cy="23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5925" name="Line 37"/>
            <p:cNvSpPr>
              <a:spLocks noChangeShapeType="1"/>
            </p:cNvSpPr>
            <p:nvPr/>
          </p:nvSpPr>
          <p:spPr bwMode="auto">
            <a:xfrm flipH="1">
              <a:off x="4276" y="1019"/>
              <a:ext cx="54" cy="6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5926" name="Rectangle 38"/>
            <p:cNvSpPr>
              <a:spLocks noChangeArrowheads="1"/>
            </p:cNvSpPr>
            <p:nvPr/>
          </p:nvSpPr>
          <p:spPr bwMode="auto">
            <a:xfrm>
              <a:off x="4193" y="883"/>
              <a:ext cx="63" cy="13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5927" name="Rectangle 39"/>
            <p:cNvSpPr>
              <a:spLocks noChangeArrowheads="1"/>
            </p:cNvSpPr>
            <p:nvPr/>
          </p:nvSpPr>
          <p:spPr bwMode="auto">
            <a:xfrm>
              <a:off x="4202" y="924"/>
              <a:ext cx="48" cy="48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65928" name="Group 40"/>
          <p:cNvGrpSpPr>
            <a:grpSpLocks/>
          </p:cNvGrpSpPr>
          <p:nvPr/>
        </p:nvGrpSpPr>
        <p:grpSpPr bwMode="auto">
          <a:xfrm>
            <a:off x="6408738" y="3076575"/>
            <a:ext cx="1598612" cy="654050"/>
            <a:chOff x="3600" y="219"/>
            <a:chExt cx="360" cy="175"/>
          </a:xfrm>
        </p:grpSpPr>
        <p:sp>
          <p:nvSpPr>
            <p:cNvPr id="165929" name="Oval 41"/>
            <p:cNvSpPr>
              <a:spLocks noChangeArrowheads="1"/>
            </p:cNvSpPr>
            <p:nvPr/>
          </p:nvSpPr>
          <p:spPr bwMode="auto">
            <a:xfrm>
              <a:off x="3603" y="297"/>
              <a:ext cx="357" cy="97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5930" name="Line 42"/>
            <p:cNvSpPr>
              <a:spLocks noChangeShapeType="1"/>
            </p:cNvSpPr>
            <p:nvPr/>
          </p:nvSpPr>
          <p:spPr bwMode="auto">
            <a:xfrm>
              <a:off x="3603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5931" name="Line 43"/>
            <p:cNvSpPr>
              <a:spLocks noChangeShapeType="1"/>
            </p:cNvSpPr>
            <p:nvPr/>
          </p:nvSpPr>
          <p:spPr bwMode="auto">
            <a:xfrm>
              <a:off x="3960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5932" name="Rectangle 44"/>
            <p:cNvSpPr>
              <a:spLocks noChangeArrowheads="1"/>
            </p:cNvSpPr>
            <p:nvPr/>
          </p:nvSpPr>
          <p:spPr bwMode="auto">
            <a:xfrm>
              <a:off x="3603" y="289"/>
              <a:ext cx="354" cy="59"/>
            </a:xfrm>
            <a:prstGeom prst="rect">
              <a:avLst/>
            </a:prstGeom>
            <a:solidFill>
              <a:schemeClr val="hlink"/>
            </a:solidFill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5933" name="Oval 45"/>
            <p:cNvSpPr>
              <a:spLocks noChangeArrowheads="1"/>
            </p:cNvSpPr>
            <p:nvPr/>
          </p:nvSpPr>
          <p:spPr bwMode="auto">
            <a:xfrm>
              <a:off x="3600" y="219"/>
              <a:ext cx="357" cy="113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65934" name="Group 46"/>
            <p:cNvGrpSpPr>
              <a:grpSpLocks/>
            </p:cNvGrpSpPr>
            <p:nvPr/>
          </p:nvGrpSpPr>
          <p:grpSpPr bwMode="auto">
            <a:xfrm>
              <a:off x="3686" y="244"/>
              <a:ext cx="177" cy="66"/>
              <a:chOff x="2848" y="848"/>
              <a:chExt cx="140" cy="98"/>
            </a:xfrm>
          </p:grpSpPr>
          <p:sp>
            <p:nvSpPr>
              <p:cNvPr id="165935" name="Line 47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5936" name="Line 48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5937" name="Line 49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65938" name="Group 50"/>
            <p:cNvGrpSpPr>
              <a:grpSpLocks/>
            </p:cNvGrpSpPr>
            <p:nvPr/>
          </p:nvGrpSpPr>
          <p:grpSpPr bwMode="auto">
            <a:xfrm flipV="1">
              <a:off x="3686" y="243"/>
              <a:ext cx="177" cy="66"/>
              <a:chOff x="2848" y="848"/>
              <a:chExt cx="140" cy="98"/>
            </a:xfrm>
          </p:grpSpPr>
          <p:sp>
            <p:nvSpPr>
              <p:cNvPr id="165939" name="Line 51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5940" name="Line 52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5941" name="Line 53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165942" name="Group 54"/>
          <p:cNvGrpSpPr>
            <a:grpSpLocks/>
          </p:cNvGrpSpPr>
          <p:nvPr/>
        </p:nvGrpSpPr>
        <p:grpSpPr bwMode="auto">
          <a:xfrm>
            <a:off x="3302000" y="1362075"/>
            <a:ext cx="5514975" cy="4471988"/>
            <a:chOff x="1291" y="897"/>
            <a:chExt cx="3496" cy="2847"/>
          </a:xfrm>
        </p:grpSpPr>
        <p:grpSp>
          <p:nvGrpSpPr>
            <p:cNvPr id="165943" name="Group 55"/>
            <p:cNvGrpSpPr>
              <a:grpSpLocks/>
            </p:cNvGrpSpPr>
            <p:nvPr/>
          </p:nvGrpSpPr>
          <p:grpSpPr bwMode="auto">
            <a:xfrm>
              <a:off x="1341" y="897"/>
              <a:ext cx="849" cy="965"/>
              <a:chOff x="186" y="1425"/>
              <a:chExt cx="849" cy="965"/>
            </a:xfrm>
          </p:grpSpPr>
          <p:sp>
            <p:nvSpPr>
              <p:cNvPr id="165944" name="Rectangle 56"/>
              <p:cNvSpPr>
                <a:spLocks noChangeArrowheads="1"/>
              </p:cNvSpPr>
              <p:nvPr/>
            </p:nvSpPr>
            <p:spPr bwMode="auto">
              <a:xfrm>
                <a:off x="237" y="1425"/>
                <a:ext cx="798" cy="903"/>
              </a:xfrm>
              <a:prstGeom prst="rect">
                <a:avLst/>
              </a:prstGeom>
              <a:solidFill>
                <a:schemeClr val="accent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5945" name="Rectangle 57"/>
              <p:cNvSpPr>
                <a:spLocks noChangeArrowheads="1"/>
              </p:cNvSpPr>
              <p:nvPr/>
            </p:nvSpPr>
            <p:spPr bwMode="auto">
              <a:xfrm>
                <a:off x="207" y="1464"/>
                <a:ext cx="798" cy="903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5946" name="Text Box 58"/>
              <p:cNvSpPr txBox="1">
                <a:spLocks noChangeArrowheads="1"/>
              </p:cNvSpPr>
              <p:nvPr/>
            </p:nvSpPr>
            <p:spPr bwMode="auto">
              <a:xfrm>
                <a:off x="186" y="1457"/>
                <a:ext cx="836" cy="93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800">
                    <a:latin typeface="Comic Sans MS" pitchFamily="66" charset="0"/>
                  </a:rPr>
                  <a:t>application</a:t>
                </a:r>
              </a:p>
              <a:p>
                <a:r>
                  <a:rPr lang="en-US" sz="1800">
                    <a:latin typeface="Comic Sans MS" pitchFamily="66" charset="0"/>
                  </a:rPr>
                  <a:t>transport</a:t>
                </a:r>
              </a:p>
              <a:p>
                <a:r>
                  <a:rPr lang="en-US" sz="1800">
                    <a:latin typeface="Comic Sans MS" pitchFamily="66" charset="0"/>
                  </a:rPr>
                  <a:t>network</a:t>
                </a:r>
              </a:p>
              <a:p>
                <a:r>
                  <a:rPr lang="en-US" sz="1800">
                    <a:latin typeface="Comic Sans MS" pitchFamily="66" charset="0"/>
                  </a:rPr>
                  <a:t>link</a:t>
                </a:r>
              </a:p>
              <a:p>
                <a:r>
                  <a:rPr lang="en-US" sz="1800">
                    <a:latin typeface="Comic Sans MS" pitchFamily="66" charset="0"/>
                  </a:rPr>
                  <a:t>physical</a:t>
                </a:r>
              </a:p>
            </p:txBody>
          </p:sp>
          <p:sp>
            <p:nvSpPr>
              <p:cNvPr id="165947" name="Line 59"/>
              <p:cNvSpPr>
                <a:spLocks noChangeShapeType="1"/>
              </p:cNvSpPr>
              <p:nvPr/>
            </p:nvSpPr>
            <p:spPr bwMode="auto">
              <a:xfrm flipV="1">
                <a:off x="204" y="1665"/>
                <a:ext cx="789" cy="3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5948" name="Line 60"/>
              <p:cNvSpPr>
                <a:spLocks noChangeShapeType="1"/>
              </p:cNvSpPr>
              <p:nvPr/>
            </p:nvSpPr>
            <p:spPr bwMode="auto">
              <a:xfrm flipV="1">
                <a:off x="216" y="1845"/>
                <a:ext cx="789" cy="3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5949" name="Line 61"/>
              <p:cNvSpPr>
                <a:spLocks noChangeShapeType="1"/>
              </p:cNvSpPr>
              <p:nvPr/>
            </p:nvSpPr>
            <p:spPr bwMode="auto">
              <a:xfrm flipV="1">
                <a:off x="216" y="2007"/>
                <a:ext cx="789" cy="3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5950" name="Line 62"/>
              <p:cNvSpPr>
                <a:spLocks noChangeShapeType="1"/>
              </p:cNvSpPr>
              <p:nvPr/>
            </p:nvSpPr>
            <p:spPr bwMode="auto">
              <a:xfrm flipV="1">
                <a:off x="201" y="2184"/>
                <a:ext cx="789" cy="3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65951" name="Group 63"/>
            <p:cNvGrpSpPr>
              <a:grpSpLocks/>
            </p:cNvGrpSpPr>
            <p:nvPr/>
          </p:nvGrpSpPr>
          <p:grpSpPr bwMode="auto">
            <a:xfrm>
              <a:off x="1291" y="1985"/>
              <a:ext cx="850" cy="967"/>
              <a:chOff x="185" y="1425"/>
              <a:chExt cx="850" cy="967"/>
            </a:xfrm>
          </p:grpSpPr>
          <p:sp>
            <p:nvSpPr>
              <p:cNvPr id="165952" name="Rectangle 64"/>
              <p:cNvSpPr>
                <a:spLocks noChangeArrowheads="1"/>
              </p:cNvSpPr>
              <p:nvPr/>
            </p:nvSpPr>
            <p:spPr bwMode="auto">
              <a:xfrm>
                <a:off x="237" y="1425"/>
                <a:ext cx="798" cy="903"/>
              </a:xfrm>
              <a:prstGeom prst="rect">
                <a:avLst/>
              </a:prstGeom>
              <a:solidFill>
                <a:schemeClr val="accent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5953" name="Rectangle 65"/>
              <p:cNvSpPr>
                <a:spLocks noChangeArrowheads="1"/>
              </p:cNvSpPr>
              <p:nvPr/>
            </p:nvSpPr>
            <p:spPr bwMode="auto">
              <a:xfrm>
                <a:off x="207" y="1464"/>
                <a:ext cx="798" cy="903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5954" name="Text Box 66"/>
              <p:cNvSpPr txBox="1">
                <a:spLocks noChangeArrowheads="1"/>
              </p:cNvSpPr>
              <p:nvPr/>
            </p:nvSpPr>
            <p:spPr bwMode="auto">
              <a:xfrm>
                <a:off x="185" y="1459"/>
                <a:ext cx="835" cy="93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800">
                    <a:latin typeface="Comic Sans MS" pitchFamily="66" charset="0"/>
                  </a:rPr>
                  <a:t>application</a:t>
                </a:r>
              </a:p>
              <a:p>
                <a:r>
                  <a:rPr lang="en-US" sz="1800">
                    <a:latin typeface="Comic Sans MS" pitchFamily="66" charset="0"/>
                  </a:rPr>
                  <a:t>transport</a:t>
                </a:r>
              </a:p>
              <a:p>
                <a:r>
                  <a:rPr lang="en-US" sz="1800">
                    <a:latin typeface="Comic Sans MS" pitchFamily="66" charset="0"/>
                  </a:rPr>
                  <a:t>network</a:t>
                </a:r>
              </a:p>
              <a:p>
                <a:r>
                  <a:rPr lang="en-US" sz="1800">
                    <a:latin typeface="Comic Sans MS" pitchFamily="66" charset="0"/>
                  </a:rPr>
                  <a:t>link</a:t>
                </a:r>
              </a:p>
              <a:p>
                <a:r>
                  <a:rPr lang="en-US" sz="1800">
                    <a:latin typeface="Comic Sans MS" pitchFamily="66" charset="0"/>
                  </a:rPr>
                  <a:t>physical</a:t>
                </a:r>
              </a:p>
            </p:txBody>
          </p:sp>
          <p:sp>
            <p:nvSpPr>
              <p:cNvPr id="165955" name="Line 67"/>
              <p:cNvSpPr>
                <a:spLocks noChangeShapeType="1"/>
              </p:cNvSpPr>
              <p:nvPr/>
            </p:nvSpPr>
            <p:spPr bwMode="auto">
              <a:xfrm flipV="1">
                <a:off x="204" y="1665"/>
                <a:ext cx="789" cy="3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5956" name="Line 68"/>
              <p:cNvSpPr>
                <a:spLocks noChangeShapeType="1"/>
              </p:cNvSpPr>
              <p:nvPr/>
            </p:nvSpPr>
            <p:spPr bwMode="auto">
              <a:xfrm flipV="1">
                <a:off x="216" y="1845"/>
                <a:ext cx="789" cy="3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5957" name="Line 69"/>
              <p:cNvSpPr>
                <a:spLocks noChangeShapeType="1"/>
              </p:cNvSpPr>
              <p:nvPr/>
            </p:nvSpPr>
            <p:spPr bwMode="auto">
              <a:xfrm flipV="1">
                <a:off x="216" y="2007"/>
                <a:ext cx="789" cy="3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5958" name="Line 70"/>
              <p:cNvSpPr>
                <a:spLocks noChangeShapeType="1"/>
              </p:cNvSpPr>
              <p:nvPr/>
            </p:nvSpPr>
            <p:spPr bwMode="auto">
              <a:xfrm flipV="1">
                <a:off x="201" y="2184"/>
                <a:ext cx="789" cy="3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65959" name="Group 71"/>
            <p:cNvGrpSpPr>
              <a:grpSpLocks/>
            </p:cNvGrpSpPr>
            <p:nvPr/>
          </p:nvGrpSpPr>
          <p:grpSpPr bwMode="auto">
            <a:xfrm>
              <a:off x="2814" y="2781"/>
              <a:ext cx="850" cy="963"/>
              <a:chOff x="185" y="1425"/>
              <a:chExt cx="850" cy="963"/>
            </a:xfrm>
          </p:grpSpPr>
          <p:sp>
            <p:nvSpPr>
              <p:cNvPr id="165960" name="Rectangle 72"/>
              <p:cNvSpPr>
                <a:spLocks noChangeArrowheads="1"/>
              </p:cNvSpPr>
              <p:nvPr/>
            </p:nvSpPr>
            <p:spPr bwMode="auto">
              <a:xfrm>
                <a:off x="237" y="1425"/>
                <a:ext cx="798" cy="903"/>
              </a:xfrm>
              <a:prstGeom prst="rect">
                <a:avLst/>
              </a:prstGeom>
              <a:solidFill>
                <a:schemeClr val="accent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5961" name="Rectangle 73"/>
              <p:cNvSpPr>
                <a:spLocks noChangeArrowheads="1"/>
              </p:cNvSpPr>
              <p:nvPr/>
            </p:nvSpPr>
            <p:spPr bwMode="auto">
              <a:xfrm>
                <a:off x="207" y="1464"/>
                <a:ext cx="798" cy="903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5962" name="Text Box 74"/>
              <p:cNvSpPr txBox="1">
                <a:spLocks noChangeArrowheads="1"/>
              </p:cNvSpPr>
              <p:nvPr/>
            </p:nvSpPr>
            <p:spPr bwMode="auto">
              <a:xfrm>
                <a:off x="185" y="1455"/>
                <a:ext cx="835" cy="93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800">
                    <a:latin typeface="Comic Sans MS" pitchFamily="66" charset="0"/>
                  </a:rPr>
                  <a:t>application</a:t>
                </a:r>
              </a:p>
              <a:p>
                <a:r>
                  <a:rPr lang="en-US" sz="1800">
                    <a:latin typeface="Comic Sans MS" pitchFamily="66" charset="0"/>
                  </a:rPr>
                  <a:t>transport</a:t>
                </a:r>
              </a:p>
              <a:p>
                <a:r>
                  <a:rPr lang="en-US" sz="1800">
                    <a:latin typeface="Comic Sans MS" pitchFamily="66" charset="0"/>
                  </a:rPr>
                  <a:t>network</a:t>
                </a:r>
              </a:p>
              <a:p>
                <a:r>
                  <a:rPr lang="en-US" sz="1800">
                    <a:latin typeface="Comic Sans MS" pitchFamily="66" charset="0"/>
                  </a:rPr>
                  <a:t>link</a:t>
                </a:r>
              </a:p>
              <a:p>
                <a:r>
                  <a:rPr lang="en-US" sz="1800">
                    <a:latin typeface="Comic Sans MS" pitchFamily="66" charset="0"/>
                  </a:rPr>
                  <a:t>physical</a:t>
                </a:r>
              </a:p>
            </p:txBody>
          </p:sp>
          <p:sp>
            <p:nvSpPr>
              <p:cNvPr id="165963" name="Line 75"/>
              <p:cNvSpPr>
                <a:spLocks noChangeShapeType="1"/>
              </p:cNvSpPr>
              <p:nvPr/>
            </p:nvSpPr>
            <p:spPr bwMode="auto">
              <a:xfrm flipV="1">
                <a:off x="204" y="1665"/>
                <a:ext cx="789" cy="3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5964" name="Line 76"/>
              <p:cNvSpPr>
                <a:spLocks noChangeShapeType="1"/>
              </p:cNvSpPr>
              <p:nvPr/>
            </p:nvSpPr>
            <p:spPr bwMode="auto">
              <a:xfrm flipV="1">
                <a:off x="216" y="1845"/>
                <a:ext cx="789" cy="3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5965" name="Line 77"/>
              <p:cNvSpPr>
                <a:spLocks noChangeShapeType="1"/>
              </p:cNvSpPr>
              <p:nvPr/>
            </p:nvSpPr>
            <p:spPr bwMode="auto">
              <a:xfrm flipV="1">
                <a:off x="216" y="2007"/>
                <a:ext cx="789" cy="3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5966" name="Line 78"/>
              <p:cNvSpPr>
                <a:spLocks noChangeShapeType="1"/>
              </p:cNvSpPr>
              <p:nvPr/>
            </p:nvSpPr>
            <p:spPr bwMode="auto">
              <a:xfrm flipV="1">
                <a:off x="201" y="2184"/>
                <a:ext cx="789" cy="3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65967" name="Group 79"/>
            <p:cNvGrpSpPr>
              <a:grpSpLocks/>
            </p:cNvGrpSpPr>
            <p:nvPr/>
          </p:nvGrpSpPr>
          <p:grpSpPr bwMode="auto">
            <a:xfrm>
              <a:off x="3937" y="2777"/>
              <a:ext cx="850" cy="965"/>
              <a:chOff x="185" y="1425"/>
              <a:chExt cx="850" cy="965"/>
            </a:xfrm>
          </p:grpSpPr>
          <p:sp>
            <p:nvSpPr>
              <p:cNvPr id="165968" name="Rectangle 80"/>
              <p:cNvSpPr>
                <a:spLocks noChangeArrowheads="1"/>
              </p:cNvSpPr>
              <p:nvPr/>
            </p:nvSpPr>
            <p:spPr bwMode="auto">
              <a:xfrm>
                <a:off x="237" y="1425"/>
                <a:ext cx="798" cy="903"/>
              </a:xfrm>
              <a:prstGeom prst="rect">
                <a:avLst/>
              </a:prstGeom>
              <a:solidFill>
                <a:schemeClr val="accent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5969" name="Rectangle 81"/>
              <p:cNvSpPr>
                <a:spLocks noChangeArrowheads="1"/>
              </p:cNvSpPr>
              <p:nvPr/>
            </p:nvSpPr>
            <p:spPr bwMode="auto">
              <a:xfrm>
                <a:off x="207" y="1464"/>
                <a:ext cx="798" cy="903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5970" name="Text Box 82"/>
              <p:cNvSpPr txBox="1">
                <a:spLocks noChangeArrowheads="1"/>
              </p:cNvSpPr>
              <p:nvPr/>
            </p:nvSpPr>
            <p:spPr bwMode="auto">
              <a:xfrm>
                <a:off x="185" y="1457"/>
                <a:ext cx="835" cy="93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800">
                    <a:latin typeface="Comic Sans MS" pitchFamily="66" charset="0"/>
                  </a:rPr>
                  <a:t>application</a:t>
                </a:r>
              </a:p>
              <a:p>
                <a:r>
                  <a:rPr lang="en-US" sz="1800">
                    <a:latin typeface="Comic Sans MS" pitchFamily="66" charset="0"/>
                  </a:rPr>
                  <a:t>transport</a:t>
                </a:r>
              </a:p>
              <a:p>
                <a:r>
                  <a:rPr lang="en-US" sz="1800">
                    <a:latin typeface="Comic Sans MS" pitchFamily="66" charset="0"/>
                  </a:rPr>
                  <a:t>network</a:t>
                </a:r>
              </a:p>
              <a:p>
                <a:r>
                  <a:rPr lang="en-US" sz="1800">
                    <a:latin typeface="Comic Sans MS" pitchFamily="66" charset="0"/>
                  </a:rPr>
                  <a:t>link</a:t>
                </a:r>
              </a:p>
              <a:p>
                <a:r>
                  <a:rPr lang="en-US" sz="1800">
                    <a:latin typeface="Comic Sans MS" pitchFamily="66" charset="0"/>
                  </a:rPr>
                  <a:t>physical</a:t>
                </a:r>
              </a:p>
            </p:txBody>
          </p:sp>
          <p:sp>
            <p:nvSpPr>
              <p:cNvPr id="165971" name="Line 83"/>
              <p:cNvSpPr>
                <a:spLocks noChangeShapeType="1"/>
              </p:cNvSpPr>
              <p:nvPr/>
            </p:nvSpPr>
            <p:spPr bwMode="auto">
              <a:xfrm flipV="1">
                <a:off x="204" y="1665"/>
                <a:ext cx="789" cy="3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5972" name="Line 84"/>
              <p:cNvSpPr>
                <a:spLocks noChangeShapeType="1"/>
              </p:cNvSpPr>
              <p:nvPr/>
            </p:nvSpPr>
            <p:spPr bwMode="auto">
              <a:xfrm flipV="1">
                <a:off x="216" y="1845"/>
                <a:ext cx="789" cy="3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5973" name="Line 85"/>
              <p:cNvSpPr>
                <a:spLocks noChangeShapeType="1"/>
              </p:cNvSpPr>
              <p:nvPr/>
            </p:nvSpPr>
            <p:spPr bwMode="auto">
              <a:xfrm flipV="1">
                <a:off x="216" y="2007"/>
                <a:ext cx="789" cy="3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5974" name="Line 86"/>
              <p:cNvSpPr>
                <a:spLocks noChangeShapeType="1"/>
              </p:cNvSpPr>
              <p:nvPr/>
            </p:nvSpPr>
            <p:spPr bwMode="auto">
              <a:xfrm flipV="1">
                <a:off x="201" y="2184"/>
                <a:ext cx="789" cy="3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65975" name="Group 87"/>
            <p:cNvGrpSpPr>
              <a:grpSpLocks/>
            </p:cNvGrpSpPr>
            <p:nvPr/>
          </p:nvGrpSpPr>
          <p:grpSpPr bwMode="auto">
            <a:xfrm>
              <a:off x="3341" y="1815"/>
              <a:ext cx="832" cy="615"/>
              <a:chOff x="4369" y="791"/>
              <a:chExt cx="832" cy="615"/>
            </a:xfrm>
          </p:grpSpPr>
          <p:sp>
            <p:nvSpPr>
              <p:cNvPr id="165976" name="Rectangle 88"/>
              <p:cNvSpPr>
                <a:spLocks noChangeArrowheads="1"/>
              </p:cNvSpPr>
              <p:nvPr/>
            </p:nvSpPr>
            <p:spPr bwMode="auto">
              <a:xfrm>
                <a:off x="4403" y="791"/>
                <a:ext cx="798" cy="583"/>
              </a:xfrm>
              <a:prstGeom prst="rect">
                <a:avLst/>
              </a:prstGeom>
              <a:solidFill>
                <a:schemeClr val="accent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5977" name="Rectangle 89"/>
              <p:cNvSpPr>
                <a:spLocks noChangeArrowheads="1"/>
              </p:cNvSpPr>
              <p:nvPr/>
            </p:nvSpPr>
            <p:spPr bwMode="auto">
              <a:xfrm>
                <a:off x="4369" y="830"/>
                <a:ext cx="798" cy="563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5978" name="Text Box 90"/>
              <p:cNvSpPr txBox="1">
                <a:spLocks noChangeArrowheads="1"/>
              </p:cNvSpPr>
              <p:nvPr/>
            </p:nvSpPr>
            <p:spPr bwMode="auto">
              <a:xfrm>
                <a:off x="4437" y="823"/>
                <a:ext cx="664" cy="58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800">
                    <a:latin typeface="Comic Sans MS" pitchFamily="66" charset="0"/>
                  </a:rPr>
                  <a:t>network</a:t>
                </a:r>
              </a:p>
              <a:p>
                <a:r>
                  <a:rPr lang="en-US" sz="1800">
                    <a:latin typeface="Comic Sans MS" pitchFamily="66" charset="0"/>
                  </a:rPr>
                  <a:t>link</a:t>
                </a:r>
              </a:p>
              <a:p>
                <a:r>
                  <a:rPr lang="en-US" sz="1800">
                    <a:latin typeface="Comic Sans MS" pitchFamily="66" charset="0"/>
                  </a:rPr>
                  <a:t>physical</a:t>
                </a:r>
              </a:p>
            </p:txBody>
          </p:sp>
          <p:sp>
            <p:nvSpPr>
              <p:cNvPr id="165979" name="Line 91"/>
              <p:cNvSpPr>
                <a:spLocks noChangeShapeType="1"/>
              </p:cNvSpPr>
              <p:nvPr/>
            </p:nvSpPr>
            <p:spPr bwMode="auto">
              <a:xfrm flipV="1">
                <a:off x="4370" y="1031"/>
                <a:ext cx="789" cy="3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5980" name="Line 92"/>
              <p:cNvSpPr>
                <a:spLocks noChangeShapeType="1"/>
              </p:cNvSpPr>
              <p:nvPr/>
            </p:nvSpPr>
            <p:spPr bwMode="auto">
              <a:xfrm flipV="1">
                <a:off x="4382" y="1211"/>
                <a:ext cx="789" cy="3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165981" name="Freeform 93"/>
          <p:cNvSpPr>
            <a:spLocks/>
          </p:cNvSpPr>
          <p:nvPr/>
        </p:nvSpPr>
        <p:spPr bwMode="auto">
          <a:xfrm>
            <a:off x="3829050" y="1514475"/>
            <a:ext cx="3724275" cy="3162300"/>
          </a:xfrm>
          <a:custGeom>
            <a:avLst/>
            <a:gdLst/>
            <a:ahLst/>
            <a:cxnLst>
              <a:cxn ang="0">
                <a:pos x="12" y="0"/>
              </a:cxn>
              <a:cxn ang="0">
                <a:pos x="0" y="288"/>
              </a:cxn>
              <a:cxn ang="0">
                <a:pos x="2112" y="1812"/>
              </a:cxn>
              <a:cxn ang="0">
                <a:pos x="2346" y="1992"/>
              </a:cxn>
            </a:cxnLst>
            <a:rect l="0" t="0" r="r" b="b"/>
            <a:pathLst>
              <a:path w="2346" h="1992">
                <a:moveTo>
                  <a:pt x="12" y="0"/>
                </a:moveTo>
                <a:lnTo>
                  <a:pt x="0" y="288"/>
                </a:lnTo>
                <a:lnTo>
                  <a:pt x="2112" y="1812"/>
                </a:lnTo>
                <a:lnTo>
                  <a:pt x="2346" y="1992"/>
                </a:lnTo>
              </a:path>
            </a:pathLst>
          </a:cu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65982" name="Group 94"/>
          <p:cNvGrpSpPr>
            <a:grpSpLocks/>
          </p:cNvGrpSpPr>
          <p:nvPr/>
        </p:nvGrpSpPr>
        <p:grpSpPr bwMode="auto">
          <a:xfrm>
            <a:off x="7966075" y="4046538"/>
            <a:ext cx="700088" cy="382587"/>
            <a:chOff x="4712" y="2088"/>
            <a:chExt cx="444" cy="244"/>
          </a:xfrm>
        </p:grpSpPr>
        <p:sp>
          <p:nvSpPr>
            <p:cNvPr id="165983" name="Rectangle 95"/>
            <p:cNvSpPr>
              <a:spLocks noChangeArrowheads="1"/>
            </p:cNvSpPr>
            <p:nvPr/>
          </p:nvSpPr>
          <p:spPr bwMode="auto">
            <a:xfrm>
              <a:off x="4712" y="2088"/>
              <a:ext cx="444" cy="24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5984" name="Text Box 96"/>
            <p:cNvSpPr txBox="1">
              <a:spLocks noChangeArrowheads="1"/>
            </p:cNvSpPr>
            <p:nvPr/>
          </p:nvSpPr>
          <p:spPr bwMode="auto">
            <a:xfrm>
              <a:off x="4726" y="2098"/>
              <a:ext cx="420" cy="2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/>
              <a:r>
                <a:rPr lang="en-US" sz="1800">
                  <a:solidFill>
                    <a:srgbClr val="FF0000"/>
                  </a:solidFill>
                  <a:latin typeface="Comic Sans MS" pitchFamily="66" charset="0"/>
                </a:rPr>
                <a:t>data</a:t>
              </a:r>
              <a:endParaRPr lang="en-US"/>
            </a:p>
          </p:txBody>
        </p:sp>
      </p:grpSp>
      <p:grpSp>
        <p:nvGrpSpPr>
          <p:cNvPr id="165985" name="Group 97"/>
          <p:cNvGrpSpPr>
            <a:grpSpLocks/>
          </p:cNvGrpSpPr>
          <p:nvPr/>
        </p:nvGrpSpPr>
        <p:grpSpPr bwMode="auto">
          <a:xfrm>
            <a:off x="3451225" y="1114425"/>
            <a:ext cx="701675" cy="382588"/>
            <a:chOff x="4712" y="2088"/>
            <a:chExt cx="444" cy="244"/>
          </a:xfrm>
        </p:grpSpPr>
        <p:sp>
          <p:nvSpPr>
            <p:cNvPr id="165986" name="Rectangle 98"/>
            <p:cNvSpPr>
              <a:spLocks noChangeArrowheads="1"/>
            </p:cNvSpPr>
            <p:nvPr/>
          </p:nvSpPr>
          <p:spPr bwMode="auto">
            <a:xfrm>
              <a:off x="4712" y="2088"/>
              <a:ext cx="444" cy="24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5987" name="Text Box 99"/>
            <p:cNvSpPr txBox="1">
              <a:spLocks noChangeArrowheads="1"/>
            </p:cNvSpPr>
            <p:nvPr/>
          </p:nvSpPr>
          <p:spPr bwMode="auto">
            <a:xfrm>
              <a:off x="4726" y="2098"/>
              <a:ext cx="419" cy="2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/>
              <a:r>
                <a:rPr lang="en-US" sz="1800">
                  <a:solidFill>
                    <a:srgbClr val="FF0000"/>
                  </a:solidFill>
                  <a:latin typeface="Comic Sans MS" pitchFamily="66" charset="0"/>
                </a:rPr>
                <a:t>data</a:t>
              </a:r>
              <a:endParaRPr lang="en-US"/>
            </a:p>
          </p:txBody>
        </p:sp>
      </p:grpSp>
      <p:sp>
        <p:nvSpPr>
          <p:cNvPr id="165988" name="Rectangle 100"/>
          <p:cNvSpPr>
            <a:spLocks noGrp="1" noChangeArrowheads="1"/>
          </p:cNvSpPr>
          <p:nvPr>
            <p:ph type="body" sz="half" idx="1"/>
          </p:nvPr>
        </p:nvSpPr>
        <p:spPr>
          <a:xfrm>
            <a:off x="254000" y="1397000"/>
            <a:ext cx="3048000" cy="4648200"/>
          </a:xfrm>
          <a:noFill/>
          <a:ln/>
        </p:spPr>
        <p:txBody>
          <a:bodyPr/>
          <a:lstStyle/>
          <a:p>
            <a:r>
              <a:rPr lang="en-US" sz="2000"/>
              <a:t>take data from app</a:t>
            </a:r>
          </a:p>
          <a:p>
            <a:r>
              <a:rPr lang="en-US" sz="2000"/>
              <a:t>generate “segment” according to transport protocol</a:t>
            </a:r>
          </a:p>
          <a:p>
            <a:r>
              <a:rPr lang="en-US" sz="2000"/>
              <a:t>add addressing, reliability check info to form “datagram”</a:t>
            </a:r>
          </a:p>
          <a:p>
            <a:r>
              <a:rPr lang="en-US" sz="2000"/>
              <a:t>send datagram to peer</a:t>
            </a:r>
          </a:p>
          <a:p>
            <a:r>
              <a:rPr lang="en-US" sz="2000"/>
              <a:t>wait for peer to ack receipt</a:t>
            </a:r>
          </a:p>
          <a:p>
            <a:pPr>
              <a:buFont typeface="Wingdings" pitchFamily="2" charset="2"/>
              <a:buNone/>
            </a:pPr>
            <a:endParaRPr lang="en-US" sz="2000"/>
          </a:p>
        </p:txBody>
      </p:sp>
      <p:grpSp>
        <p:nvGrpSpPr>
          <p:cNvPr id="165989" name="Group 101"/>
          <p:cNvGrpSpPr>
            <a:grpSpLocks/>
          </p:cNvGrpSpPr>
          <p:nvPr/>
        </p:nvGrpSpPr>
        <p:grpSpPr bwMode="auto">
          <a:xfrm>
            <a:off x="5308600" y="3408363"/>
            <a:ext cx="700088" cy="382587"/>
            <a:chOff x="4712" y="2088"/>
            <a:chExt cx="444" cy="244"/>
          </a:xfrm>
        </p:grpSpPr>
        <p:sp>
          <p:nvSpPr>
            <p:cNvPr id="165990" name="Rectangle 102"/>
            <p:cNvSpPr>
              <a:spLocks noChangeArrowheads="1"/>
            </p:cNvSpPr>
            <p:nvPr/>
          </p:nvSpPr>
          <p:spPr bwMode="auto">
            <a:xfrm>
              <a:off x="4712" y="2088"/>
              <a:ext cx="444" cy="24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5991" name="Text Box 103"/>
            <p:cNvSpPr txBox="1">
              <a:spLocks noChangeArrowheads="1"/>
            </p:cNvSpPr>
            <p:nvPr/>
          </p:nvSpPr>
          <p:spPr bwMode="auto">
            <a:xfrm>
              <a:off x="4726" y="2098"/>
              <a:ext cx="420" cy="2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/>
              <a:r>
                <a:rPr lang="en-US" sz="1800">
                  <a:solidFill>
                    <a:srgbClr val="FF0000"/>
                  </a:solidFill>
                  <a:latin typeface="Comic Sans MS" pitchFamily="66" charset="0"/>
                </a:rPr>
                <a:t>data</a:t>
              </a:r>
              <a:endParaRPr lang="en-US"/>
            </a:p>
          </p:txBody>
        </p:sp>
      </p:grpSp>
      <p:sp>
        <p:nvSpPr>
          <p:cNvPr id="165992" name="Line 104"/>
          <p:cNvSpPr>
            <a:spLocks noChangeShapeType="1"/>
          </p:cNvSpPr>
          <p:nvPr/>
        </p:nvSpPr>
        <p:spPr bwMode="auto">
          <a:xfrm>
            <a:off x="6019800" y="3752850"/>
            <a:ext cx="285750" cy="219075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5993" name="Line 105"/>
          <p:cNvSpPr>
            <a:spLocks noChangeShapeType="1"/>
          </p:cNvSpPr>
          <p:nvPr/>
        </p:nvSpPr>
        <p:spPr bwMode="auto">
          <a:xfrm flipH="1" flipV="1">
            <a:off x="5448300" y="2790825"/>
            <a:ext cx="200025" cy="161925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5994" name="Rectangle 106"/>
          <p:cNvSpPr>
            <a:spLocks noChangeArrowheads="1"/>
          </p:cNvSpPr>
          <p:nvPr/>
        </p:nvSpPr>
        <p:spPr bwMode="auto">
          <a:xfrm>
            <a:off x="7524750" y="4714875"/>
            <a:ext cx="1257300" cy="2762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2000">
                <a:solidFill>
                  <a:schemeClr val="bg1"/>
                </a:solidFill>
                <a:latin typeface="Comic Sans MS" pitchFamily="66" charset="0"/>
              </a:rPr>
              <a:t>transport</a:t>
            </a:r>
            <a:endParaRPr lang="en-US"/>
          </a:p>
        </p:txBody>
      </p:sp>
      <p:sp>
        <p:nvSpPr>
          <p:cNvPr id="165995" name="Rectangle 107"/>
          <p:cNvSpPr>
            <a:spLocks noChangeArrowheads="1"/>
          </p:cNvSpPr>
          <p:nvPr/>
        </p:nvSpPr>
        <p:spPr bwMode="auto">
          <a:xfrm>
            <a:off x="3438525" y="1762125"/>
            <a:ext cx="1257300" cy="2762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2000">
                <a:solidFill>
                  <a:schemeClr val="bg1"/>
                </a:solidFill>
                <a:latin typeface="Comic Sans MS" pitchFamily="66" charset="0"/>
              </a:rPr>
              <a:t>transport</a:t>
            </a:r>
            <a:endParaRPr lang="en-US"/>
          </a:p>
        </p:txBody>
      </p:sp>
      <p:sp>
        <p:nvSpPr>
          <p:cNvPr id="165996" name="Freeform 108"/>
          <p:cNvSpPr>
            <a:spLocks/>
          </p:cNvSpPr>
          <p:nvPr/>
        </p:nvSpPr>
        <p:spPr bwMode="auto">
          <a:xfrm>
            <a:off x="8439150" y="4419600"/>
            <a:ext cx="9525" cy="361950"/>
          </a:xfrm>
          <a:custGeom>
            <a:avLst/>
            <a:gdLst/>
            <a:ahLst/>
            <a:cxnLst>
              <a:cxn ang="0">
                <a:pos x="6" y="228"/>
              </a:cxn>
              <a:cxn ang="0">
                <a:pos x="0" y="0"/>
              </a:cxn>
            </a:cxnLst>
            <a:rect l="0" t="0" r="r" b="b"/>
            <a:pathLst>
              <a:path w="6" h="228">
                <a:moveTo>
                  <a:pt x="6" y="228"/>
                </a:moveTo>
                <a:lnTo>
                  <a:pt x="0" y="0"/>
                </a:lnTo>
              </a:path>
            </a:pathLst>
          </a:custGeom>
          <a:noFill/>
          <a:ln w="28575" cmpd="sng">
            <a:solidFill>
              <a:srgbClr val="FF0000"/>
            </a:solidFill>
            <a:round/>
            <a:headEnd type="non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5997" name="Freeform 109"/>
          <p:cNvSpPr>
            <a:spLocks/>
          </p:cNvSpPr>
          <p:nvPr/>
        </p:nvSpPr>
        <p:spPr bwMode="auto">
          <a:xfrm>
            <a:off x="4824413" y="2206625"/>
            <a:ext cx="890587" cy="519113"/>
          </a:xfrm>
          <a:custGeom>
            <a:avLst/>
            <a:gdLst/>
            <a:ahLst/>
            <a:cxnLst>
              <a:cxn ang="0">
                <a:pos x="870" y="42"/>
              </a:cxn>
              <a:cxn ang="0">
                <a:pos x="715" y="8"/>
              </a:cxn>
              <a:cxn ang="0">
                <a:pos x="528" y="0"/>
              </a:cxn>
              <a:cxn ang="0">
                <a:pos x="352" y="15"/>
              </a:cxn>
              <a:cxn ang="0">
                <a:pos x="203" y="61"/>
              </a:cxn>
              <a:cxn ang="0">
                <a:pos x="39" y="196"/>
              </a:cxn>
              <a:cxn ang="0">
                <a:pos x="1" y="386"/>
              </a:cxn>
              <a:cxn ang="0">
                <a:pos x="57" y="453"/>
              </a:cxn>
              <a:cxn ang="0">
                <a:pos x="142" y="450"/>
              </a:cxn>
              <a:cxn ang="0">
                <a:pos x="220" y="421"/>
              </a:cxn>
              <a:cxn ang="0">
                <a:pos x="276" y="379"/>
              </a:cxn>
              <a:cxn ang="0">
                <a:pos x="309" y="315"/>
              </a:cxn>
              <a:cxn ang="0">
                <a:pos x="310" y="215"/>
              </a:cxn>
              <a:cxn ang="0">
                <a:pos x="322" y="365"/>
              </a:cxn>
              <a:cxn ang="0">
                <a:pos x="258" y="489"/>
              </a:cxn>
              <a:cxn ang="0">
                <a:pos x="170" y="644"/>
              </a:cxn>
              <a:cxn ang="0">
                <a:pos x="107" y="882"/>
              </a:cxn>
              <a:cxn ang="0">
                <a:pos x="185" y="980"/>
              </a:cxn>
              <a:cxn ang="0">
                <a:pos x="326" y="981"/>
              </a:cxn>
              <a:cxn ang="0">
                <a:pos x="477" y="981"/>
              </a:cxn>
              <a:cxn ang="0">
                <a:pos x="555" y="872"/>
              </a:cxn>
              <a:cxn ang="0">
                <a:pos x="444" y="828"/>
              </a:cxn>
              <a:cxn ang="0">
                <a:pos x="371" y="718"/>
              </a:cxn>
              <a:cxn ang="0">
                <a:pos x="359" y="570"/>
              </a:cxn>
              <a:cxn ang="0">
                <a:pos x="413" y="443"/>
              </a:cxn>
              <a:cxn ang="0">
                <a:pos x="514" y="373"/>
              </a:cxn>
              <a:cxn ang="0">
                <a:pos x="524" y="242"/>
              </a:cxn>
              <a:cxn ang="0">
                <a:pos x="467" y="237"/>
              </a:cxn>
              <a:cxn ang="0">
                <a:pos x="489" y="194"/>
              </a:cxn>
              <a:cxn ang="0">
                <a:pos x="577" y="195"/>
              </a:cxn>
              <a:cxn ang="0">
                <a:pos x="651" y="194"/>
              </a:cxn>
              <a:cxn ang="0">
                <a:pos x="637" y="244"/>
              </a:cxn>
              <a:cxn ang="0">
                <a:pos x="571" y="241"/>
              </a:cxn>
              <a:cxn ang="0">
                <a:pos x="555" y="368"/>
              </a:cxn>
              <a:cxn ang="0">
                <a:pos x="600" y="373"/>
              </a:cxn>
              <a:cxn ang="0">
                <a:pos x="703" y="442"/>
              </a:cxn>
              <a:cxn ang="0">
                <a:pos x="758" y="570"/>
              </a:cxn>
              <a:cxn ang="0">
                <a:pos x="747" y="718"/>
              </a:cxn>
              <a:cxn ang="0">
                <a:pos x="673" y="829"/>
              </a:cxn>
              <a:cxn ang="0">
                <a:pos x="558" y="872"/>
              </a:cxn>
              <a:cxn ang="0">
                <a:pos x="558" y="981"/>
              </a:cxn>
              <a:cxn ang="0">
                <a:pos x="585" y="981"/>
              </a:cxn>
              <a:cxn ang="0">
                <a:pos x="726" y="981"/>
              </a:cxn>
              <a:cxn ang="0">
                <a:pos x="885" y="981"/>
              </a:cxn>
              <a:cxn ang="0">
                <a:pos x="1009" y="941"/>
              </a:cxn>
              <a:cxn ang="0">
                <a:pos x="983" y="730"/>
              </a:cxn>
              <a:cxn ang="0">
                <a:pos x="894" y="535"/>
              </a:cxn>
              <a:cxn ang="0">
                <a:pos x="809" y="401"/>
              </a:cxn>
              <a:cxn ang="0">
                <a:pos x="797" y="237"/>
              </a:cxn>
              <a:cxn ang="0">
                <a:pos x="819" y="283"/>
              </a:cxn>
              <a:cxn ang="0">
                <a:pos x="827" y="357"/>
              </a:cxn>
              <a:cxn ang="0">
                <a:pos x="879" y="408"/>
              </a:cxn>
              <a:cxn ang="0">
                <a:pos x="952" y="442"/>
              </a:cxn>
              <a:cxn ang="0">
                <a:pos x="1036" y="457"/>
              </a:cxn>
              <a:cxn ang="0">
                <a:pos x="1110" y="421"/>
              </a:cxn>
              <a:cxn ang="0">
                <a:pos x="1111" y="269"/>
              </a:cxn>
            </a:cxnLst>
            <a:rect l="0" t="0" r="r" b="b"/>
            <a:pathLst>
              <a:path w="1122" h="981">
                <a:moveTo>
                  <a:pt x="986" y="98"/>
                </a:moveTo>
                <a:lnTo>
                  <a:pt x="964" y="84"/>
                </a:lnTo>
                <a:lnTo>
                  <a:pt x="941" y="72"/>
                </a:lnTo>
                <a:lnTo>
                  <a:pt x="918" y="61"/>
                </a:lnTo>
                <a:lnTo>
                  <a:pt x="894" y="52"/>
                </a:lnTo>
                <a:lnTo>
                  <a:pt x="870" y="42"/>
                </a:lnTo>
                <a:lnTo>
                  <a:pt x="847" y="35"/>
                </a:lnTo>
                <a:lnTo>
                  <a:pt x="821" y="28"/>
                </a:lnTo>
                <a:lnTo>
                  <a:pt x="796" y="21"/>
                </a:lnTo>
                <a:lnTo>
                  <a:pt x="770" y="15"/>
                </a:lnTo>
                <a:lnTo>
                  <a:pt x="744" y="11"/>
                </a:lnTo>
                <a:lnTo>
                  <a:pt x="715" y="8"/>
                </a:lnTo>
                <a:lnTo>
                  <a:pt x="687" y="4"/>
                </a:lnTo>
                <a:lnTo>
                  <a:pt x="657" y="3"/>
                </a:lnTo>
                <a:lnTo>
                  <a:pt x="627" y="1"/>
                </a:lnTo>
                <a:lnTo>
                  <a:pt x="594" y="0"/>
                </a:lnTo>
                <a:lnTo>
                  <a:pt x="562" y="0"/>
                </a:lnTo>
                <a:lnTo>
                  <a:pt x="528" y="0"/>
                </a:lnTo>
                <a:lnTo>
                  <a:pt x="496" y="1"/>
                </a:lnTo>
                <a:lnTo>
                  <a:pt x="465" y="3"/>
                </a:lnTo>
                <a:lnTo>
                  <a:pt x="436" y="4"/>
                </a:lnTo>
                <a:lnTo>
                  <a:pt x="407" y="8"/>
                </a:lnTo>
                <a:lnTo>
                  <a:pt x="378" y="11"/>
                </a:lnTo>
                <a:lnTo>
                  <a:pt x="352" y="15"/>
                </a:lnTo>
                <a:lnTo>
                  <a:pt x="326" y="21"/>
                </a:lnTo>
                <a:lnTo>
                  <a:pt x="300" y="28"/>
                </a:lnTo>
                <a:lnTo>
                  <a:pt x="275" y="35"/>
                </a:lnTo>
                <a:lnTo>
                  <a:pt x="252" y="42"/>
                </a:lnTo>
                <a:lnTo>
                  <a:pt x="227" y="52"/>
                </a:lnTo>
                <a:lnTo>
                  <a:pt x="203" y="61"/>
                </a:lnTo>
                <a:lnTo>
                  <a:pt x="181" y="72"/>
                </a:lnTo>
                <a:lnTo>
                  <a:pt x="157" y="84"/>
                </a:lnTo>
                <a:lnTo>
                  <a:pt x="135" y="98"/>
                </a:lnTo>
                <a:lnTo>
                  <a:pt x="94" y="127"/>
                </a:lnTo>
                <a:lnTo>
                  <a:pt x="63" y="160"/>
                </a:lnTo>
                <a:lnTo>
                  <a:pt x="39" y="196"/>
                </a:lnTo>
                <a:lnTo>
                  <a:pt x="22" y="233"/>
                </a:lnTo>
                <a:lnTo>
                  <a:pt x="11" y="269"/>
                </a:lnTo>
                <a:lnTo>
                  <a:pt x="4" y="304"/>
                </a:lnTo>
                <a:lnTo>
                  <a:pt x="1" y="336"/>
                </a:lnTo>
                <a:lnTo>
                  <a:pt x="0" y="364"/>
                </a:lnTo>
                <a:lnTo>
                  <a:pt x="1" y="386"/>
                </a:lnTo>
                <a:lnTo>
                  <a:pt x="6" y="405"/>
                </a:lnTo>
                <a:lnTo>
                  <a:pt x="11" y="421"/>
                </a:lnTo>
                <a:lnTo>
                  <a:pt x="20" y="432"/>
                </a:lnTo>
                <a:lnTo>
                  <a:pt x="30" y="442"/>
                </a:lnTo>
                <a:lnTo>
                  <a:pt x="43" y="447"/>
                </a:lnTo>
                <a:lnTo>
                  <a:pt x="57" y="453"/>
                </a:lnTo>
                <a:lnTo>
                  <a:pt x="73" y="456"/>
                </a:lnTo>
                <a:lnTo>
                  <a:pt x="86" y="457"/>
                </a:lnTo>
                <a:lnTo>
                  <a:pt x="99" y="457"/>
                </a:lnTo>
                <a:lnTo>
                  <a:pt x="113" y="456"/>
                </a:lnTo>
                <a:lnTo>
                  <a:pt x="127" y="453"/>
                </a:lnTo>
                <a:lnTo>
                  <a:pt x="142" y="450"/>
                </a:lnTo>
                <a:lnTo>
                  <a:pt x="155" y="447"/>
                </a:lnTo>
                <a:lnTo>
                  <a:pt x="168" y="442"/>
                </a:lnTo>
                <a:lnTo>
                  <a:pt x="183" y="438"/>
                </a:lnTo>
                <a:lnTo>
                  <a:pt x="195" y="432"/>
                </a:lnTo>
                <a:lnTo>
                  <a:pt x="208" y="426"/>
                </a:lnTo>
                <a:lnTo>
                  <a:pt x="220" y="421"/>
                </a:lnTo>
                <a:lnTo>
                  <a:pt x="231" y="414"/>
                </a:lnTo>
                <a:lnTo>
                  <a:pt x="241" y="408"/>
                </a:lnTo>
                <a:lnTo>
                  <a:pt x="250" y="403"/>
                </a:lnTo>
                <a:lnTo>
                  <a:pt x="258" y="396"/>
                </a:lnTo>
                <a:lnTo>
                  <a:pt x="265" y="390"/>
                </a:lnTo>
                <a:lnTo>
                  <a:pt x="276" y="379"/>
                </a:lnTo>
                <a:lnTo>
                  <a:pt x="286" y="368"/>
                </a:lnTo>
                <a:lnTo>
                  <a:pt x="294" y="357"/>
                </a:lnTo>
                <a:lnTo>
                  <a:pt x="300" y="346"/>
                </a:lnTo>
                <a:lnTo>
                  <a:pt x="304" y="336"/>
                </a:lnTo>
                <a:lnTo>
                  <a:pt x="308" y="325"/>
                </a:lnTo>
                <a:lnTo>
                  <a:pt x="309" y="315"/>
                </a:lnTo>
                <a:lnTo>
                  <a:pt x="308" y="305"/>
                </a:lnTo>
                <a:lnTo>
                  <a:pt x="302" y="283"/>
                </a:lnTo>
                <a:lnTo>
                  <a:pt x="297" y="255"/>
                </a:lnTo>
                <a:lnTo>
                  <a:pt x="294" y="231"/>
                </a:lnTo>
                <a:lnTo>
                  <a:pt x="300" y="216"/>
                </a:lnTo>
                <a:lnTo>
                  <a:pt x="310" y="215"/>
                </a:lnTo>
                <a:lnTo>
                  <a:pt x="318" y="222"/>
                </a:lnTo>
                <a:lnTo>
                  <a:pt x="323" y="237"/>
                </a:lnTo>
                <a:lnTo>
                  <a:pt x="327" y="259"/>
                </a:lnTo>
                <a:lnTo>
                  <a:pt x="328" y="295"/>
                </a:lnTo>
                <a:lnTo>
                  <a:pt x="326" y="332"/>
                </a:lnTo>
                <a:lnTo>
                  <a:pt x="322" y="365"/>
                </a:lnTo>
                <a:lnTo>
                  <a:pt x="317" y="389"/>
                </a:lnTo>
                <a:lnTo>
                  <a:pt x="312" y="401"/>
                </a:lnTo>
                <a:lnTo>
                  <a:pt x="302" y="419"/>
                </a:lnTo>
                <a:lnTo>
                  <a:pt x="290" y="440"/>
                </a:lnTo>
                <a:lnTo>
                  <a:pt x="275" y="464"/>
                </a:lnTo>
                <a:lnTo>
                  <a:pt x="258" y="489"/>
                </a:lnTo>
                <a:lnTo>
                  <a:pt x="243" y="513"/>
                </a:lnTo>
                <a:lnTo>
                  <a:pt x="227" y="535"/>
                </a:lnTo>
                <a:lnTo>
                  <a:pt x="213" y="553"/>
                </a:lnTo>
                <a:lnTo>
                  <a:pt x="200" y="574"/>
                </a:lnTo>
                <a:lnTo>
                  <a:pt x="185" y="606"/>
                </a:lnTo>
                <a:lnTo>
                  <a:pt x="170" y="644"/>
                </a:lnTo>
                <a:lnTo>
                  <a:pt x="154" y="686"/>
                </a:lnTo>
                <a:lnTo>
                  <a:pt x="138" y="730"/>
                </a:lnTo>
                <a:lnTo>
                  <a:pt x="126" y="772"/>
                </a:lnTo>
                <a:lnTo>
                  <a:pt x="116" y="810"/>
                </a:lnTo>
                <a:lnTo>
                  <a:pt x="110" y="840"/>
                </a:lnTo>
                <a:lnTo>
                  <a:pt x="107" y="882"/>
                </a:lnTo>
                <a:lnTo>
                  <a:pt x="108" y="916"/>
                </a:lnTo>
                <a:lnTo>
                  <a:pt x="113" y="941"/>
                </a:lnTo>
                <a:lnTo>
                  <a:pt x="124" y="957"/>
                </a:lnTo>
                <a:lnTo>
                  <a:pt x="139" y="970"/>
                </a:lnTo>
                <a:lnTo>
                  <a:pt x="159" y="977"/>
                </a:lnTo>
                <a:lnTo>
                  <a:pt x="185" y="980"/>
                </a:lnTo>
                <a:lnTo>
                  <a:pt x="217" y="981"/>
                </a:lnTo>
                <a:lnTo>
                  <a:pt x="235" y="981"/>
                </a:lnTo>
                <a:lnTo>
                  <a:pt x="255" y="981"/>
                </a:lnTo>
                <a:lnTo>
                  <a:pt x="277" y="981"/>
                </a:lnTo>
                <a:lnTo>
                  <a:pt x="301" y="981"/>
                </a:lnTo>
                <a:lnTo>
                  <a:pt x="326" y="981"/>
                </a:lnTo>
                <a:lnTo>
                  <a:pt x="352" y="981"/>
                </a:lnTo>
                <a:lnTo>
                  <a:pt x="378" y="981"/>
                </a:lnTo>
                <a:lnTo>
                  <a:pt x="404" y="981"/>
                </a:lnTo>
                <a:lnTo>
                  <a:pt x="430" y="981"/>
                </a:lnTo>
                <a:lnTo>
                  <a:pt x="455" y="981"/>
                </a:lnTo>
                <a:lnTo>
                  <a:pt x="477" y="981"/>
                </a:lnTo>
                <a:lnTo>
                  <a:pt x="499" y="981"/>
                </a:lnTo>
                <a:lnTo>
                  <a:pt x="518" y="981"/>
                </a:lnTo>
                <a:lnTo>
                  <a:pt x="533" y="981"/>
                </a:lnTo>
                <a:lnTo>
                  <a:pt x="546" y="981"/>
                </a:lnTo>
                <a:lnTo>
                  <a:pt x="555" y="981"/>
                </a:lnTo>
                <a:lnTo>
                  <a:pt x="555" y="872"/>
                </a:lnTo>
                <a:lnTo>
                  <a:pt x="535" y="871"/>
                </a:lnTo>
                <a:lnTo>
                  <a:pt x="514" y="867"/>
                </a:lnTo>
                <a:lnTo>
                  <a:pt x="495" y="860"/>
                </a:lnTo>
                <a:lnTo>
                  <a:pt x="477" y="851"/>
                </a:lnTo>
                <a:lnTo>
                  <a:pt x="459" y="842"/>
                </a:lnTo>
                <a:lnTo>
                  <a:pt x="444" y="828"/>
                </a:lnTo>
                <a:lnTo>
                  <a:pt x="428" y="814"/>
                </a:lnTo>
                <a:lnTo>
                  <a:pt x="413" y="797"/>
                </a:lnTo>
                <a:lnTo>
                  <a:pt x="401" y="779"/>
                </a:lnTo>
                <a:lnTo>
                  <a:pt x="389" y="761"/>
                </a:lnTo>
                <a:lnTo>
                  <a:pt x="380" y="740"/>
                </a:lnTo>
                <a:lnTo>
                  <a:pt x="371" y="718"/>
                </a:lnTo>
                <a:lnTo>
                  <a:pt x="364" y="694"/>
                </a:lnTo>
                <a:lnTo>
                  <a:pt x="359" y="670"/>
                </a:lnTo>
                <a:lnTo>
                  <a:pt x="356" y="645"/>
                </a:lnTo>
                <a:lnTo>
                  <a:pt x="355" y="620"/>
                </a:lnTo>
                <a:lnTo>
                  <a:pt x="356" y="595"/>
                </a:lnTo>
                <a:lnTo>
                  <a:pt x="359" y="570"/>
                </a:lnTo>
                <a:lnTo>
                  <a:pt x="364" y="546"/>
                </a:lnTo>
                <a:lnTo>
                  <a:pt x="371" y="523"/>
                </a:lnTo>
                <a:lnTo>
                  <a:pt x="380" y="500"/>
                </a:lnTo>
                <a:lnTo>
                  <a:pt x="389" y="479"/>
                </a:lnTo>
                <a:lnTo>
                  <a:pt x="401" y="461"/>
                </a:lnTo>
                <a:lnTo>
                  <a:pt x="413" y="443"/>
                </a:lnTo>
                <a:lnTo>
                  <a:pt x="428" y="426"/>
                </a:lnTo>
                <a:lnTo>
                  <a:pt x="444" y="412"/>
                </a:lnTo>
                <a:lnTo>
                  <a:pt x="459" y="399"/>
                </a:lnTo>
                <a:lnTo>
                  <a:pt x="477" y="389"/>
                </a:lnTo>
                <a:lnTo>
                  <a:pt x="495" y="380"/>
                </a:lnTo>
                <a:lnTo>
                  <a:pt x="514" y="373"/>
                </a:lnTo>
                <a:lnTo>
                  <a:pt x="535" y="369"/>
                </a:lnTo>
                <a:lnTo>
                  <a:pt x="555" y="368"/>
                </a:lnTo>
                <a:lnTo>
                  <a:pt x="555" y="241"/>
                </a:lnTo>
                <a:lnTo>
                  <a:pt x="546" y="241"/>
                </a:lnTo>
                <a:lnTo>
                  <a:pt x="536" y="241"/>
                </a:lnTo>
                <a:lnTo>
                  <a:pt x="524" y="242"/>
                </a:lnTo>
                <a:lnTo>
                  <a:pt x="513" y="242"/>
                </a:lnTo>
                <a:lnTo>
                  <a:pt x="503" y="242"/>
                </a:lnTo>
                <a:lnTo>
                  <a:pt x="493" y="244"/>
                </a:lnTo>
                <a:lnTo>
                  <a:pt x="484" y="244"/>
                </a:lnTo>
                <a:lnTo>
                  <a:pt x="477" y="244"/>
                </a:lnTo>
                <a:lnTo>
                  <a:pt x="467" y="237"/>
                </a:lnTo>
                <a:lnTo>
                  <a:pt x="462" y="220"/>
                </a:lnTo>
                <a:lnTo>
                  <a:pt x="460" y="203"/>
                </a:lnTo>
                <a:lnTo>
                  <a:pt x="465" y="195"/>
                </a:lnTo>
                <a:lnTo>
                  <a:pt x="471" y="194"/>
                </a:lnTo>
                <a:lnTo>
                  <a:pt x="478" y="194"/>
                </a:lnTo>
                <a:lnTo>
                  <a:pt x="489" y="194"/>
                </a:lnTo>
                <a:lnTo>
                  <a:pt x="501" y="194"/>
                </a:lnTo>
                <a:lnTo>
                  <a:pt x="514" y="194"/>
                </a:lnTo>
                <a:lnTo>
                  <a:pt x="530" y="195"/>
                </a:lnTo>
                <a:lnTo>
                  <a:pt x="546" y="195"/>
                </a:lnTo>
                <a:lnTo>
                  <a:pt x="562" y="195"/>
                </a:lnTo>
                <a:lnTo>
                  <a:pt x="577" y="195"/>
                </a:lnTo>
                <a:lnTo>
                  <a:pt x="593" y="195"/>
                </a:lnTo>
                <a:lnTo>
                  <a:pt x="608" y="194"/>
                </a:lnTo>
                <a:lnTo>
                  <a:pt x="621" y="194"/>
                </a:lnTo>
                <a:lnTo>
                  <a:pt x="633" y="194"/>
                </a:lnTo>
                <a:lnTo>
                  <a:pt x="644" y="194"/>
                </a:lnTo>
                <a:lnTo>
                  <a:pt x="651" y="194"/>
                </a:lnTo>
                <a:lnTo>
                  <a:pt x="657" y="195"/>
                </a:lnTo>
                <a:lnTo>
                  <a:pt x="662" y="203"/>
                </a:lnTo>
                <a:lnTo>
                  <a:pt x="662" y="220"/>
                </a:lnTo>
                <a:lnTo>
                  <a:pt x="655" y="237"/>
                </a:lnTo>
                <a:lnTo>
                  <a:pt x="645" y="244"/>
                </a:lnTo>
                <a:lnTo>
                  <a:pt x="637" y="244"/>
                </a:lnTo>
                <a:lnTo>
                  <a:pt x="628" y="244"/>
                </a:lnTo>
                <a:lnTo>
                  <a:pt x="617" y="242"/>
                </a:lnTo>
                <a:lnTo>
                  <a:pt x="605" y="242"/>
                </a:lnTo>
                <a:lnTo>
                  <a:pt x="593" y="242"/>
                </a:lnTo>
                <a:lnTo>
                  <a:pt x="581" y="241"/>
                </a:lnTo>
                <a:lnTo>
                  <a:pt x="571" y="241"/>
                </a:lnTo>
                <a:lnTo>
                  <a:pt x="562" y="241"/>
                </a:lnTo>
                <a:lnTo>
                  <a:pt x="560" y="241"/>
                </a:lnTo>
                <a:lnTo>
                  <a:pt x="558" y="241"/>
                </a:lnTo>
                <a:lnTo>
                  <a:pt x="557" y="241"/>
                </a:lnTo>
                <a:lnTo>
                  <a:pt x="555" y="241"/>
                </a:lnTo>
                <a:lnTo>
                  <a:pt x="555" y="368"/>
                </a:lnTo>
                <a:lnTo>
                  <a:pt x="556" y="368"/>
                </a:lnTo>
                <a:lnTo>
                  <a:pt x="557" y="368"/>
                </a:lnTo>
                <a:lnTo>
                  <a:pt x="557" y="368"/>
                </a:lnTo>
                <a:lnTo>
                  <a:pt x="558" y="368"/>
                </a:lnTo>
                <a:lnTo>
                  <a:pt x="580" y="369"/>
                </a:lnTo>
                <a:lnTo>
                  <a:pt x="600" y="373"/>
                </a:lnTo>
                <a:lnTo>
                  <a:pt x="619" y="379"/>
                </a:lnTo>
                <a:lnTo>
                  <a:pt x="638" y="387"/>
                </a:lnTo>
                <a:lnTo>
                  <a:pt x="656" y="399"/>
                </a:lnTo>
                <a:lnTo>
                  <a:pt x="673" y="411"/>
                </a:lnTo>
                <a:lnTo>
                  <a:pt x="688" y="425"/>
                </a:lnTo>
                <a:lnTo>
                  <a:pt x="703" y="442"/>
                </a:lnTo>
                <a:lnTo>
                  <a:pt x="717" y="460"/>
                </a:lnTo>
                <a:lnTo>
                  <a:pt x="728" y="479"/>
                </a:lnTo>
                <a:lnTo>
                  <a:pt x="738" y="500"/>
                </a:lnTo>
                <a:lnTo>
                  <a:pt x="747" y="523"/>
                </a:lnTo>
                <a:lnTo>
                  <a:pt x="754" y="545"/>
                </a:lnTo>
                <a:lnTo>
                  <a:pt x="758" y="570"/>
                </a:lnTo>
                <a:lnTo>
                  <a:pt x="761" y="594"/>
                </a:lnTo>
                <a:lnTo>
                  <a:pt x="763" y="620"/>
                </a:lnTo>
                <a:lnTo>
                  <a:pt x="761" y="647"/>
                </a:lnTo>
                <a:lnTo>
                  <a:pt x="758" y="670"/>
                </a:lnTo>
                <a:lnTo>
                  <a:pt x="754" y="695"/>
                </a:lnTo>
                <a:lnTo>
                  <a:pt x="747" y="718"/>
                </a:lnTo>
                <a:lnTo>
                  <a:pt x="738" y="740"/>
                </a:lnTo>
                <a:lnTo>
                  <a:pt x="728" y="761"/>
                </a:lnTo>
                <a:lnTo>
                  <a:pt x="717" y="780"/>
                </a:lnTo>
                <a:lnTo>
                  <a:pt x="703" y="798"/>
                </a:lnTo>
                <a:lnTo>
                  <a:pt x="688" y="815"/>
                </a:lnTo>
                <a:lnTo>
                  <a:pt x="673" y="829"/>
                </a:lnTo>
                <a:lnTo>
                  <a:pt x="656" y="842"/>
                </a:lnTo>
                <a:lnTo>
                  <a:pt x="638" y="853"/>
                </a:lnTo>
                <a:lnTo>
                  <a:pt x="619" y="861"/>
                </a:lnTo>
                <a:lnTo>
                  <a:pt x="600" y="867"/>
                </a:lnTo>
                <a:lnTo>
                  <a:pt x="580" y="871"/>
                </a:lnTo>
                <a:lnTo>
                  <a:pt x="558" y="872"/>
                </a:lnTo>
                <a:lnTo>
                  <a:pt x="557" y="872"/>
                </a:lnTo>
                <a:lnTo>
                  <a:pt x="557" y="872"/>
                </a:lnTo>
                <a:lnTo>
                  <a:pt x="556" y="872"/>
                </a:lnTo>
                <a:lnTo>
                  <a:pt x="555" y="872"/>
                </a:lnTo>
                <a:lnTo>
                  <a:pt x="555" y="981"/>
                </a:lnTo>
                <a:lnTo>
                  <a:pt x="558" y="981"/>
                </a:lnTo>
                <a:lnTo>
                  <a:pt x="560" y="981"/>
                </a:lnTo>
                <a:lnTo>
                  <a:pt x="562" y="981"/>
                </a:lnTo>
                <a:lnTo>
                  <a:pt x="562" y="981"/>
                </a:lnTo>
                <a:lnTo>
                  <a:pt x="564" y="981"/>
                </a:lnTo>
                <a:lnTo>
                  <a:pt x="573" y="981"/>
                </a:lnTo>
                <a:lnTo>
                  <a:pt x="585" y="981"/>
                </a:lnTo>
                <a:lnTo>
                  <a:pt x="602" y="981"/>
                </a:lnTo>
                <a:lnTo>
                  <a:pt x="622" y="981"/>
                </a:lnTo>
                <a:lnTo>
                  <a:pt x="645" y="981"/>
                </a:lnTo>
                <a:lnTo>
                  <a:pt x="671" y="981"/>
                </a:lnTo>
                <a:lnTo>
                  <a:pt x="697" y="981"/>
                </a:lnTo>
                <a:lnTo>
                  <a:pt x="726" y="981"/>
                </a:lnTo>
                <a:lnTo>
                  <a:pt x="754" y="981"/>
                </a:lnTo>
                <a:lnTo>
                  <a:pt x="783" y="981"/>
                </a:lnTo>
                <a:lnTo>
                  <a:pt x="811" y="981"/>
                </a:lnTo>
                <a:lnTo>
                  <a:pt x="838" y="981"/>
                </a:lnTo>
                <a:lnTo>
                  <a:pt x="863" y="981"/>
                </a:lnTo>
                <a:lnTo>
                  <a:pt x="885" y="981"/>
                </a:lnTo>
                <a:lnTo>
                  <a:pt x="905" y="981"/>
                </a:lnTo>
                <a:lnTo>
                  <a:pt x="937" y="980"/>
                </a:lnTo>
                <a:lnTo>
                  <a:pt x="961" y="977"/>
                </a:lnTo>
                <a:lnTo>
                  <a:pt x="983" y="970"/>
                </a:lnTo>
                <a:lnTo>
                  <a:pt x="997" y="957"/>
                </a:lnTo>
                <a:lnTo>
                  <a:pt x="1009" y="941"/>
                </a:lnTo>
                <a:lnTo>
                  <a:pt x="1013" y="916"/>
                </a:lnTo>
                <a:lnTo>
                  <a:pt x="1014" y="882"/>
                </a:lnTo>
                <a:lnTo>
                  <a:pt x="1011" y="840"/>
                </a:lnTo>
                <a:lnTo>
                  <a:pt x="1005" y="810"/>
                </a:lnTo>
                <a:lnTo>
                  <a:pt x="995" y="772"/>
                </a:lnTo>
                <a:lnTo>
                  <a:pt x="983" y="730"/>
                </a:lnTo>
                <a:lnTo>
                  <a:pt x="968" y="686"/>
                </a:lnTo>
                <a:lnTo>
                  <a:pt x="951" y="644"/>
                </a:lnTo>
                <a:lnTo>
                  <a:pt x="936" y="606"/>
                </a:lnTo>
                <a:lnTo>
                  <a:pt x="921" y="574"/>
                </a:lnTo>
                <a:lnTo>
                  <a:pt x="907" y="553"/>
                </a:lnTo>
                <a:lnTo>
                  <a:pt x="894" y="535"/>
                </a:lnTo>
                <a:lnTo>
                  <a:pt x="878" y="513"/>
                </a:lnTo>
                <a:lnTo>
                  <a:pt x="863" y="489"/>
                </a:lnTo>
                <a:lnTo>
                  <a:pt x="846" y="464"/>
                </a:lnTo>
                <a:lnTo>
                  <a:pt x="831" y="440"/>
                </a:lnTo>
                <a:lnTo>
                  <a:pt x="819" y="419"/>
                </a:lnTo>
                <a:lnTo>
                  <a:pt x="809" y="401"/>
                </a:lnTo>
                <a:lnTo>
                  <a:pt x="804" y="389"/>
                </a:lnTo>
                <a:lnTo>
                  <a:pt x="799" y="365"/>
                </a:lnTo>
                <a:lnTo>
                  <a:pt x="795" y="332"/>
                </a:lnTo>
                <a:lnTo>
                  <a:pt x="794" y="295"/>
                </a:lnTo>
                <a:lnTo>
                  <a:pt x="794" y="259"/>
                </a:lnTo>
                <a:lnTo>
                  <a:pt x="797" y="237"/>
                </a:lnTo>
                <a:lnTo>
                  <a:pt x="803" y="222"/>
                </a:lnTo>
                <a:lnTo>
                  <a:pt x="811" y="215"/>
                </a:lnTo>
                <a:lnTo>
                  <a:pt x="821" y="216"/>
                </a:lnTo>
                <a:lnTo>
                  <a:pt x="827" y="231"/>
                </a:lnTo>
                <a:lnTo>
                  <a:pt x="824" y="255"/>
                </a:lnTo>
                <a:lnTo>
                  <a:pt x="819" y="283"/>
                </a:lnTo>
                <a:lnTo>
                  <a:pt x="813" y="305"/>
                </a:lnTo>
                <a:lnTo>
                  <a:pt x="812" y="315"/>
                </a:lnTo>
                <a:lnTo>
                  <a:pt x="813" y="325"/>
                </a:lnTo>
                <a:lnTo>
                  <a:pt x="817" y="336"/>
                </a:lnTo>
                <a:lnTo>
                  <a:pt x="821" y="346"/>
                </a:lnTo>
                <a:lnTo>
                  <a:pt x="827" y="357"/>
                </a:lnTo>
                <a:lnTo>
                  <a:pt x="834" y="368"/>
                </a:lnTo>
                <a:lnTo>
                  <a:pt x="845" y="379"/>
                </a:lnTo>
                <a:lnTo>
                  <a:pt x="856" y="390"/>
                </a:lnTo>
                <a:lnTo>
                  <a:pt x="863" y="396"/>
                </a:lnTo>
                <a:lnTo>
                  <a:pt x="870" y="403"/>
                </a:lnTo>
                <a:lnTo>
                  <a:pt x="879" y="408"/>
                </a:lnTo>
                <a:lnTo>
                  <a:pt x="890" y="414"/>
                </a:lnTo>
                <a:lnTo>
                  <a:pt x="901" y="421"/>
                </a:lnTo>
                <a:lnTo>
                  <a:pt x="913" y="426"/>
                </a:lnTo>
                <a:lnTo>
                  <a:pt x="925" y="432"/>
                </a:lnTo>
                <a:lnTo>
                  <a:pt x="939" y="438"/>
                </a:lnTo>
                <a:lnTo>
                  <a:pt x="952" y="442"/>
                </a:lnTo>
                <a:lnTo>
                  <a:pt x="966" y="447"/>
                </a:lnTo>
                <a:lnTo>
                  <a:pt x="980" y="450"/>
                </a:lnTo>
                <a:lnTo>
                  <a:pt x="994" y="453"/>
                </a:lnTo>
                <a:lnTo>
                  <a:pt x="1009" y="456"/>
                </a:lnTo>
                <a:lnTo>
                  <a:pt x="1022" y="457"/>
                </a:lnTo>
                <a:lnTo>
                  <a:pt x="1036" y="457"/>
                </a:lnTo>
                <a:lnTo>
                  <a:pt x="1048" y="456"/>
                </a:lnTo>
                <a:lnTo>
                  <a:pt x="1064" y="453"/>
                </a:lnTo>
                <a:lnTo>
                  <a:pt x="1078" y="447"/>
                </a:lnTo>
                <a:lnTo>
                  <a:pt x="1091" y="442"/>
                </a:lnTo>
                <a:lnTo>
                  <a:pt x="1102" y="432"/>
                </a:lnTo>
                <a:lnTo>
                  <a:pt x="1110" y="421"/>
                </a:lnTo>
                <a:lnTo>
                  <a:pt x="1116" y="405"/>
                </a:lnTo>
                <a:lnTo>
                  <a:pt x="1121" y="386"/>
                </a:lnTo>
                <a:lnTo>
                  <a:pt x="1122" y="364"/>
                </a:lnTo>
                <a:lnTo>
                  <a:pt x="1121" y="336"/>
                </a:lnTo>
                <a:lnTo>
                  <a:pt x="1118" y="304"/>
                </a:lnTo>
                <a:lnTo>
                  <a:pt x="1111" y="269"/>
                </a:lnTo>
                <a:lnTo>
                  <a:pt x="1100" y="233"/>
                </a:lnTo>
                <a:lnTo>
                  <a:pt x="1082" y="196"/>
                </a:lnTo>
                <a:lnTo>
                  <a:pt x="1058" y="160"/>
                </a:lnTo>
                <a:lnTo>
                  <a:pt x="1027" y="127"/>
                </a:lnTo>
                <a:lnTo>
                  <a:pt x="986" y="98"/>
                </a:lnTo>
                <a:close/>
              </a:path>
            </a:pathLst>
          </a:custGeom>
          <a:solidFill>
            <a:schemeClr val="tx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5998" name="Freeform 110"/>
          <p:cNvSpPr>
            <a:spLocks/>
          </p:cNvSpPr>
          <p:nvPr/>
        </p:nvSpPr>
        <p:spPr bwMode="auto">
          <a:xfrm>
            <a:off x="4495800" y="2047875"/>
            <a:ext cx="3822700" cy="289242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6" y="126"/>
              </a:cxn>
              <a:cxn ang="0">
                <a:pos x="2408" y="1822"/>
              </a:cxn>
            </a:cxnLst>
            <a:rect l="0" t="0" r="r" b="b"/>
            <a:pathLst>
              <a:path w="2408" h="1822">
                <a:moveTo>
                  <a:pt x="0" y="0"/>
                </a:moveTo>
                <a:lnTo>
                  <a:pt x="6" y="126"/>
                </a:lnTo>
                <a:lnTo>
                  <a:pt x="2408" y="1822"/>
                </a:lnTo>
              </a:path>
            </a:pathLst>
          </a:custGeom>
          <a:noFill/>
          <a:ln w="38100">
            <a:solidFill>
              <a:srgbClr val="FF0000"/>
            </a:solidFill>
            <a:round/>
            <a:headEnd type="triangl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65999" name="Group 111"/>
          <p:cNvGrpSpPr>
            <a:grpSpLocks/>
          </p:cNvGrpSpPr>
          <p:nvPr/>
        </p:nvGrpSpPr>
        <p:grpSpPr bwMode="auto">
          <a:xfrm>
            <a:off x="5670550" y="2836863"/>
            <a:ext cx="700088" cy="382587"/>
            <a:chOff x="4712" y="2088"/>
            <a:chExt cx="444" cy="244"/>
          </a:xfrm>
        </p:grpSpPr>
        <p:sp>
          <p:nvSpPr>
            <p:cNvPr id="166000" name="Rectangle 112"/>
            <p:cNvSpPr>
              <a:spLocks noChangeArrowheads="1"/>
            </p:cNvSpPr>
            <p:nvPr/>
          </p:nvSpPr>
          <p:spPr bwMode="auto">
            <a:xfrm>
              <a:off x="4712" y="2088"/>
              <a:ext cx="444" cy="24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6001" name="Text Box 113"/>
            <p:cNvSpPr txBox="1">
              <a:spLocks noChangeArrowheads="1"/>
            </p:cNvSpPr>
            <p:nvPr/>
          </p:nvSpPr>
          <p:spPr bwMode="auto">
            <a:xfrm>
              <a:off x="4726" y="2098"/>
              <a:ext cx="344" cy="2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/>
              <a:r>
                <a:rPr lang="en-US" sz="1800">
                  <a:solidFill>
                    <a:srgbClr val="FF0000"/>
                  </a:solidFill>
                  <a:latin typeface="Comic Sans MS" pitchFamily="66" charset="0"/>
                </a:rPr>
                <a:t>ack</a:t>
              </a:r>
              <a:endParaRPr lang="en-US"/>
            </a:p>
          </p:txBody>
        </p:sp>
      </p:grpSp>
      <p:sp>
        <p:nvSpPr>
          <p:cNvPr id="166002" name="Freeform 114"/>
          <p:cNvSpPr>
            <a:spLocks/>
          </p:cNvSpPr>
          <p:nvPr/>
        </p:nvSpPr>
        <p:spPr bwMode="auto">
          <a:xfrm>
            <a:off x="4843463" y="3911600"/>
            <a:ext cx="890587" cy="519113"/>
          </a:xfrm>
          <a:custGeom>
            <a:avLst/>
            <a:gdLst/>
            <a:ahLst/>
            <a:cxnLst>
              <a:cxn ang="0">
                <a:pos x="870" y="42"/>
              </a:cxn>
              <a:cxn ang="0">
                <a:pos x="715" y="8"/>
              </a:cxn>
              <a:cxn ang="0">
                <a:pos x="528" y="0"/>
              </a:cxn>
              <a:cxn ang="0">
                <a:pos x="352" y="15"/>
              </a:cxn>
              <a:cxn ang="0">
                <a:pos x="203" y="61"/>
              </a:cxn>
              <a:cxn ang="0">
                <a:pos x="39" y="196"/>
              </a:cxn>
              <a:cxn ang="0">
                <a:pos x="1" y="386"/>
              </a:cxn>
              <a:cxn ang="0">
                <a:pos x="57" y="453"/>
              </a:cxn>
              <a:cxn ang="0">
                <a:pos x="142" y="450"/>
              </a:cxn>
              <a:cxn ang="0">
                <a:pos x="220" y="421"/>
              </a:cxn>
              <a:cxn ang="0">
                <a:pos x="276" y="379"/>
              </a:cxn>
              <a:cxn ang="0">
                <a:pos x="309" y="315"/>
              </a:cxn>
              <a:cxn ang="0">
                <a:pos x="310" y="215"/>
              </a:cxn>
              <a:cxn ang="0">
                <a:pos x="322" y="365"/>
              </a:cxn>
              <a:cxn ang="0">
                <a:pos x="258" y="489"/>
              </a:cxn>
              <a:cxn ang="0">
                <a:pos x="170" y="644"/>
              </a:cxn>
              <a:cxn ang="0">
                <a:pos x="107" y="882"/>
              </a:cxn>
              <a:cxn ang="0">
                <a:pos x="185" y="980"/>
              </a:cxn>
              <a:cxn ang="0">
                <a:pos x="326" y="981"/>
              </a:cxn>
              <a:cxn ang="0">
                <a:pos x="477" y="981"/>
              </a:cxn>
              <a:cxn ang="0">
                <a:pos x="555" y="872"/>
              </a:cxn>
              <a:cxn ang="0">
                <a:pos x="444" y="828"/>
              </a:cxn>
              <a:cxn ang="0">
                <a:pos x="371" y="718"/>
              </a:cxn>
              <a:cxn ang="0">
                <a:pos x="359" y="570"/>
              </a:cxn>
              <a:cxn ang="0">
                <a:pos x="413" y="443"/>
              </a:cxn>
              <a:cxn ang="0">
                <a:pos x="514" y="373"/>
              </a:cxn>
              <a:cxn ang="0">
                <a:pos x="524" y="242"/>
              </a:cxn>
              <a:cxn ang="0">
                <a:pos x="467" y="237"/>
              </a:cxn>
              <a:cxn ang="0">
                <a:pos x="489" y="194"/>
              </a:cxn>
              <a:cxn ang="0">
                <a:pos x="577" y="195"/>
              </a:cxn>
              <a:cxn ang="0">
                <a:pos x="651" y="194"/>
              </a:cxn>
              <a:cxn ang="0">
                <a:pos x="637" y="244"/>
              </a:cxn>
              <a:cxn ang="0">
                <a:pos x="571" y="241"/>
              </a:cxn>
              <a:cxn ang="0">
                <a:pos x="555" y="368"/>
              </a:cxn>
              <a:cxn ang="0">
                <a:pos x="600" y="373"/>
              </a:cxn>
              <a:cxn ang="0">
                <a:pos x="703" y="442"/>
              </a:cxn>
              <a:cxn ang="0">
                <a:pos x="758" y="570"/>
              </a:cxn>
              <a:cxn ang="0">
                <a:pos x="747" y="718"/>
              </a:cxn>
              <a:cxn ang="0">
                <a:pos x="673" y="829"/>
              </a:cxn>
              <a:cxn ang="0">
                <a:pos x="558" y="872"/>
              </a:cxn>
              <a:cxn ang="0">
                <a:pos x="558" y="981"/>
              </a:cxn>
              <a:cxn ang="0">
                <a:pos x="585" y="981"/>
              </a:cxn>
              <a:cxn ang="0">
                <a:pos x="726" y="981"/>
              </a:cxn>
              <a:cxn ang="0">
                <a:pos x="885" y="981"/>
              </a:cxn>
              <a:cxn ang="0">
                <a:pos x="1009" y="941"/>
              </a:cxn>
              <a:cxn ang="0">
                <a:pos x="983" y="730"/>
              </a:cxn>
              <a:cxn ang="0">
                <a:pos x="894" y="535"/>
              </a:cxn>
              <a:cxn ang="0">
                <a:pos x="809" y="401"/>
              </a:cxn>
              <a:cxn ang="0">
                <a:pos x="797" y="237"/>
              </a:cxn>
              <a:cxn ang="0">
                <a:pos x="819" y="283"/>
              </a:cxn>
              <a:cxn ang="0">
                <a:pos x="827" y="357"/>
              </a:cxn>
              <a:cxn ang="0">
                <a:pos x="879" y="408"/>
              </a:cxn>
              <a:cxn ang="0">
                <a:pos x="952" y="442"/>
              </a:cxn>
              <a:cxn ang="0">
                <a:pos x="1036" y="457"/>
              </a:cxn>
              <a:cxn ang="0">
                <a:pos x="1110" y="421"/>
              </a:cxn>
              <a:cxn ang="0">
                <a:pos x="1111" y="269"/>
              </a:cxn>
            </a:cxnLst>
            <a:rect l="0" t="0" r="r" b="b"/>
            <a:pathLst>
              <a:path w="1122" h="981">
                <a:moveTo>
                  <a:pt x="986" y="98"/>
                </a:moveTo>
                <a:lnTo>
                  <a:pt x="964" y="84"/>
                </a:lnTo>
                <a:lnTo>
                  <a:pt x="941" y="72"/>
                </a:lnTo>
                <a:lnTo>
                  <a:pt x="918" y="61"/>
                </a:lnTo>
                <a:lnTo>
                  <a:pt x="894" y="52"/>
                </a:lnTo>
                <a:lnTo>
                  <a:pt x="870" y="42"/>
                </a:lnTo>
                <a:lnTo>
                  <a:pt x="847" y="35"/>
                </a:lnTo>
                <a:lnTo>
                  <a:pt x="821" y="28"/>
                </a:lnTo>
                <a:lnTo>
                  <a:pt x="796" y="21"/>
                </a:lnTo>
                <a:lnTo>
                  <a:pt x="770" y="15"/>
                </a:lnTo>
                <a:lnTo>
                  <a:pt x="744" y="11"/>
                </a:lnTo>
                <a:lnTo>
                  <a:pt x="715" y="8"/>
                </a:lnTo>
                <a:lnTo>
                  <a:pt x="687" y="4"/>
                </a:lnTo>
                <a:lnTo>
                  <a:pt x="657" y="3"/>
                </a:lnTo>
                <a:lnTo>
                  <a:pt x="627" y="1"/>
                </a:lnTo>
                <a:lnTo>
                  <a:pt x="594" y="0"/>
                </a:lnTo>
                <a:lnTo>
                  <a:pt x="562" y="0"/>
                </a:lnTo>
                <a:lnTo>
                  <a:pt x="528" y="0"/>
                </a:lnTo>
                <a:lnTo>
                  <a:pt x="496" y="1"/>
                </a:lnTo>
                <a:lnTo>
                  <a:pt x="465" y="3"/>
                </a:lnTo>
                <a:lnTo>
                  <a:pt x="436" y="4"/>
                </a:lnTo>
                <a:lnTo>
                  <a:pt x="407" y="8"/>
                </a:lnTo>
                <a:lnTo>
                  <a:pt x="378" y="11"/>
                </a:lnTo>
                <a:lnTo>
                  <a:pt x="352" y="15"/>
                </a:lnTo>
                <a:lnTo>
                  <a:pt x="326" y="21"/>
                </a:lnTo>
                <a:lnTo>
                  <a:pt x="300" y="28"/>
                </a:lnTo>
                <a:lnTo>
                  <a:pt x="275" y="35"/>
                </a:lnTo>
                <a:lnTo>
                  <a:pt x="252" y="42"/>
                </a:lnTo>
                <a:lnTo>
                  <a:pt x="227" y="52"/>
                </a:lnTo>
                <a:lnTo>
                  <a:pt x="203" y="61"/>
                </a:lnTo>
                <a:lnTo>
                  <a:pt x="181" y="72"/>
                </a:lnTo>
                <a:lnTo>
                  <a:pt x="157" y="84"/>
                </a:lnTo>
                <a:lnTo>
                  <a:pt x="135" y="98"/>
                </a:lnTo>
                <a:lnTo>
                  <a:pt x="94" y="127"/>
                </a:lnTo>
                <a:lnTo>
                  <a:pt x="63" y="160"/>
                </a:lnTo>
                <a:lnTo>
                  <a:pt x="39" y="196"/>
                </a:lnTo>
                <a:lnTo>
                  <a:pt x="22" y="233"/>
                </a:lnTo>
                <a:lnTo>
                  <a:pt x="11" y="269"/>
                </a:lnTo>
                <a:lnTo>
                  <a:pt x="4" y="304"/>
                </a:lnTo>
                <a:lnTo>
                  <a:pt x="1" y="336"/>
                </a:lnTo>
                <a:lnTo>
                  <a:pt x="0" y="364"/>
                </a:lnTo>
                <a:lnTo>
                  <a:pt x="1" y="386"/>
                </a:lnTo>
                <a:lnTo>
                  <a:pt x="6" y="405"/>
                </a:lnTo>
                <a:lnTo>
                  <a:pt x="11" y="421"/>
                </a:lnTo>
                <a:lnTo>
                  <a:pt x="20" y="432"/>
                </a:lnTo>
                <a:lnTo>
                  <a:pt x="30" y="442"/>
                </a:lnTo>
                <a:lnTo>
                  <a:pt x="43" y="447"/>
                </a:lnTo>
                <a:lnTo>
                  <a:pt x="57" y="453"/>
                </a:lnTo>
                <a:lnTo>
                  <a:pt x="73" y="456"/>
                </a:lnTo>
                <a:lnTo>
                  <a:pt x="86" y="457"/>
                </a:lnTo>
                <a:lnTo>
                  <a:pt x="99" y="457"/>
                </a:lnTo>
                <a:lnTo>
                  <a:pt x="113" y="456"/>
                </a:lnTo>
                <a:lnTo>
                  <a:pt x="127" y="453"/>
                </a:lnTo>
                <a:lnTo>
                  <a:pt x="142" y="450"/>
                </a:lnTo>
                <a:lnTo>
                  <a:pt x="155" y="447"/>
                </a:lnTo>
                <a:lnTo>
                  <a:pt x="168" y="442"/>
                </a:lnTo>
                <a:lnTo>
                  <a:pt x="183" y="438"/>
                </a:lnTo>
                <a:lnTo>
                  <a:pt x="195" y="432"/>
                </a:lnTo>
                <a:lnTo>
                  <a:pt x="208" y="426"/>
                </a:lnTo>
                <a:lnTo>
                  <a:pt x="220" y="421"/>
                </a:lnTo>
                <a:lnTo>
                  <a:pt x="231" y="414"/>
                </a:lnTo>
                <a:lnTo>
                  <a:pt x="241" y="408"/>
                </a:lnTo>
                <a:lnTo>
                  <a:pt x="250" y="403"/>
                </a:lnTo>
                <a:lnTo>
                  <a:pt x="258" y="396"/>
                </a:lnTo>
                <a:lnTo>
                  <a:pt x="265" y="390"/>
                </a:lnTo>
                <a:lnTo>
                  <a:pt x="276" y="379"/>
                </a:lnTo>
                <a:lnTo>
                  <a:pt x="286" y="368"/>
                </a:lnTo>
                <a:lnTo>
                  <a:pt x="294" y="357"/>
                </a:lnTo>
                <a:lnTo>
                  <a:pt x="300" y="346"/>
                </a:lnTo>
                <a:lnTo>
                  <a:pt x="304" y="336"/>
                </a:lnTo>
                <a:lnTo>
                  <a:pt x="308" y="325"/>
                </a:lnTo>
                <a:lnTo>
                  <a:pt x="309" y="315"/>
                </a:lnTo>
                <a:lnTo>
                  <a:pt x="308" y="305"/>
                </a:lnTo>
                <a:lnTo>
                  <a:pt x="302" y="283"/>
                </a:lnTo>
                <a:lnTo>
                  <a:pt x="297" y="255"/>
                </a:lnTo>
                <a:lnTo>
                  <a:pt x="294" y="231"/>
                </a:lnTo>
                <a:lnTo>
                  <a:pt x="300" y="216"/>
                </a:lnTo>
                <a:lnTo>
                  <a:pt x="310" y="215"/>
                </a:lnTo>
                <a:lnTo>
                  <a:pt x="318" y="222"/>
                </a:lnTo>
                <a:lnTo>
                  <a:pt x="323" y="237"/>
                </a:lnTo>
                <a:lnTo>
                  <a:pt x="327" y="259"/>
                </a:lnTo>
                <a:lnTo>
                  <a:pt x="328" y="295"/>
                </a:lnTo>
                <a:lnTo>
                  <a:pt x="326" y="332"/>
                </a:lnTo>
                <a:lnTo>
                  <a:pt x="322" y="365"/>
                </a:lnTo>
                <a:lnTo>
                  <a:pt x="317" y="389"/>
                </a:lnTo>
                <a:lnTo>
                  <a:pt x="312" y="401"/>
                </a:lnTo>
                <a:lnTo>
                  <a:pt x="302" y="419"/>
                </a:lnTo>
                <a:lnTo>
                  <a:pt x="290" y="440"/>
                </a:lnTo>
                <a:lnTo>
                  <a:pt x="275" y="464"/>
                </a:lnTo>
                <a:lnTo>
                  <a:pt x="258" y="489"/>
                </a:lnTo>
                <a:lnTo>
                  <a:pt x="243" y="513"/>
                </a:lnTo>
                <a:lnTo>
                  <a:pt x="227" y="535"/>
                </a:lnTo>
                <a:lnTo>
                  <a:pt x="213" y="553"/>
                </a:lnTo>
                <a:lnTo>
                  <a:pt x="200" y="574"/>
                </a:lnTo>
                <a:lnTo>
                  <a:pt x="185" y="606"/>
                </a:lnTo>
                <a:lnTo>
                  <a:pt x="170" y="644"/>
                </a:lnTo>
                <a:lnTo>
                  <a:pt x="154" y="686"/>
                </a:lnTo>
                <a:lnTo>
                  <a:pt x="138" y="730"/>
                </a:lnTo>
                <a:lnTo>
                  <a:pt x="126" y="772"/>
                </a:lnTo>
                <a:lnTo>
                  <a:pt x="116" y="810"/>
                </a:lnTo>
                <a:lnTo>
                  <a:pt x="110" y="840"/>
                </a:lnTo>
                <a:lnTo>
                  <a:pt x="107" y="882"/>
                </a:lnTo>
                <a:lnTo>
                  <a:pt x="108" y="916"/>
                </a:lnTo>
                <a:lnTo>
                  <a:pt x="113" y="941"/>
                </a:lnTo>
                <a:lnTo>
                  <a:pt x="124" y="957"/>
                </a:lnTo>
                <a:lnTo>
                  <a:pt x="139" y="970"/>
                </a:lnTo>
                <a:lnTo>
                  <a:pt x="159" y="977"/>
                </a:lnTo>
                <a:lnTo>
                  <a:pt x="185" y="980"/>
                </a:lnTo>
                <a:lnTo>
                  <a:pt x="217" y="981"/>
                </a:lnTo>
                <a:lnTo>
                  <a:pt x="235" y="981"/>
                </a:lnTo>
                <a:lnTo>
                  <a:pt x="255" y="981"/>
                </a:lnTo>
                <a:lnTo>
                  <a:pt x="277" y="981"/>
                </a:lnTo>
                <a:lnTo>
                  <a:pt x="301" y="981"/>
                </a:lnTo>
                <a:lnTo>
                  <a:pt x="326" y="981"/>
                </a:lnTo>
                <a:lnTo>
                  <a:pt x="352" y="981"/>
                </a:lnTo>
                <a:lnTo>
                  <a:pt x="378" y="981"/>
                </a:lnTo>
                <a:lnTo>
                  <a:pt x="404" y="981"/>
                </a:lnTo>
                <a:lnTo>
                  <a:pt x="430" y="981"/>
                </a:lnTo>
                <a:lnTo>
                  <a:pt x="455" y="981"/>
                </a:lnTo>
                <a:lnTo>
                  <a:pt x="477" y="981"/>
                </a:lnTo>
                <a:lnTo>
                  <a:pt x="499" y="981"/>
                </a:lnTo>
                <a:lnTo>
                  <a:pt x="518" y="981"/>
                </a:lnTo>
                <a:lnTo>
                  <a:pt x="533" y="981"/>
                </a:lnTo>
                <a:lnTo>
                  <a:pt x="546" y="981"/>
                </a:lnTo>
                <a:lnTo>
                  <a:pt x="555" y="981"/>
                </a:lnTo>
                <a:lnTo>
                  <a:pt x="555" y="872"/>
                </a:lnTo>
                <a:lnTo>
                  <a:pt x="535" y="871"/>
                </a:lnTo>
                <a:lnTo>
                  <a:pt x="514" y="867"/>
                </a:lnTo>
                <a:lnTo>
                  <a:pt x="495" y="860"/>
                </a:lnTo>
                <a:lnTo>
                  <a:pt x="477" y="851"/>
                </a:lnTo>
                <a:lnTo>
                  <a:pt x="459" y="842"/>
                </a:lnTo>
                <a:lnTo>
                  <a:pt x="444" y="828"/>
                </a:lnTo>
                <a:lnTo>
                  <a:pt x="428" y="814"/>
                </a:lnTo>
                <a:lnTo>
                  <a:pt x="413" y="797"/>
                </a:lnTo>
                <a:lnTo>
                  <a:pt x="401" y="779"/>
                </a:lnTo>
                <a:lnTo>
                  <a:pt x="389" y="761"/>
                </a:lnTo>
                <a:lnTo>
                  <a:pt x="380" y="740"/>
                </a:lnTo>
                <a:lnTo>
                  <a:pt x="371" y="718"/>
                </a:lnTo>
                <a:lnTo>
                  <a:pt x="364" y="694"/>
                </a:lnTo>
                <a:lnTo>
                  <a:pt x="359" y="670"/>
                </a:lnTo>
                <a:lnTo>
                  <a:pt x="356" y="645"/>
                </a:lnTo>
                <a:lnTo>
                  <a:pt x="355" y="620"/>
                </a:lnTo>
                <a:lnTo>
                  <a:pt x="356" y="595"/>
                </a:lnTo>
                <a:lnTo>
                  <a:pt x="359" y="570"/>
                </a:lnTo>
                <a:lnTo>
                  <a:pt x="364" y="546"/>
                </a:lnTo>
                <a:lnTo>
                  <a:pt x="371" y="523"/>
                </a:lnTo>
                <a:lnTo>
                  <a:pt x="380" y="500"/>
                </a:lnTo>
                <a:lnTo>
                  <a:pt x="389" y="479"/>
                </a:lnTo>
                <a:lnTo>
                  <a:pt x="401" y="461"/>
                </a:lnTo>
                <a:lnTo>
                  <a:pt x="413" y="443"/>
                </a:lnTo>
                <a:lnTo>
                  <a:pt x="428" y="426"/>
                </a:lnTo>
                <a:lnTo>
                  <a:pt x="444" y="412"/>
                </a:lnTo>
                <a:lnTo>
                  <a:pt x="459" y="399"/>
                </a:lnTo>
                <a:lnTo>
                  <a:pt x="477" y="389"/>
                </a:lnTo>
                <a:lnTo>
                  <a:pt x="495" y="380"/>
                </a:lnTo>
                <a:lnTo>
                  <a:pt x="514" y="373"/>
                </a:lnTo>
                <a:lnTo>
                  <a:pt x="535" y="369"/>
                </a:lnTo>
                <a:lnTo>
                  <a:pt x="555" y="368"/>
                </a:lnTo>
                <a:lnTo>
                  <a:pt x="555" y="241"/>
                </a:lnTo>
                <a:lnTo>
                  <a:pt x="546" y="241"/>
                </a:lnTo>
                <a:lnTo>
                  <a:pt x="536" y="241"/>
                </a:lnTo>
                <a:lnTo>
                  <a:pt x="524" y="242"/>
                </a:lnTo>
                <a:lnTo>
                  <a:pt x="513" y="242"/>
                </a:lnTo>
                <a:lnTo>
                  <a:pt x="503" y="242"/>
                </a:lnTo>
                <a:lnTo>
                  <a:pt x="493" y="244"/>
                </a:lnTo>
                <a:lnTo>
                  <a:pt x="484" y="244"/>
                </a:lnTo>
                <a:lnTo>
                  <a:pt x="477" y="244"/>
                </a:lnTo>
                <a:lnTo>
                  <a:pt x="467" y="237"/>
                </a:lnTo>
                <a:lnTo>
                  <a:pt x="462" y="220"/>
                </a:lnTo>
                <a:lnTo>
                  <a:pt x="460" y="203"/>
                </a:lnTo>
                <a:lnTo>
                  <a:pt x="465" y="195"/>
                </a:lnTo>
                <a:lnTo>
                  <a:pt x="471" y="194"/>
                </a:lnTo>
                <a:lnTo>
                  <a:pt x="478" y="194"/>
                </a:lnTo>
                <a:lnTo>
                  <a:pt x="489" y="194"/>
                </a:lnTo>
                <a:lnTo>
                  <a:pt x="501" y="194"/>
                </a:lnTo>
                <a:lnTo>
                  <a:pt x="514" y="194"/>
                </a:lnTo>
                <a:lnTo>
                  <a:pt x="530" y="195"/>
                </a:lnTo>
                <a:lnTo>
                  <a:pt x="546" y="195"/>
                </a:lnTo>
                <a:lnTo>
                  <a:pt x="562" y="195"/>
                </a:lnTo>
                <a:lnTo>
                  <a:pt x="577" y="195"/>
                </a:lnTo>
                <a:lnTo>
                  <a:pt x="593" y="195"/>
                </a:lnTo>
                <a:lnTo>
                  <a:pt x="608" y="194"/>
                </a:lnTo>
                <a:lnTo>
                  <a:pt x="621" y="194"/>
                </a:lnTo>
                <a:lnTo>
                  <a:pt x="633" y="194"/>
                </a:lnTo>
                <a:lnTo>
                  <a:pt x="644" y="194"/>
                </a:lnTo>
                <a:lnTo>
                  <a:pt x="651" y="194"/>
                </a:lnTo>
                <a:lnTo>
                  <a:pt x="657" y="195"/>
                </a:lnTo>
                <a:lnTo>
                  <a:pt x="662" y="203"/>
                </a:lnTo>
                <a:lnTo>
                  <a:pt x="662" y="220"/>
                </a:lnTo>
                <a:lnTo>
                  <a:pt x="655" y="237"/>
                </a:lnTo>
                <a:lnTo>
                  <a:pt x="645" y="244"/>
                </a:lnTo>
                <a:lnTo>
                  <a:pt x="637" y="244"/>
                </a:lnTo>
                <a:lnTo>
                  <a:pt x="628" y="244"/>
                </a:lnTo>
                <a:lnTo>
                  <a:pt x="617" y="242"/>
                </a:lnTo>
                <a:lnTo>
                  <a:pt x="605" y="242"/>
                </a:lnTo>
                <a:lnTo>
                  <a:pt x="593" y="242"/>
                </a:lnTo>
                <a:lnTo>
                  <a:pt x="581" y="241"/>
                </a:lnTo>
                <a:lnTo>
                  <a:pt x="571" y="241"/>
                </a:lnTo>
                <a:lnTo>
                  <a:pt x="562" y="241"/>
                </a:lnTo>
                <a:lnTo>
                  <a:pt x="560" y="241"/>
                </a:lnTo>
                <a:lnTo>
                  <a:pt x="558" y="241"/>
                </a:lnTo>
                <a:lnTo>
                  <a:pt x="557" y="241"/>
                </a:lnTo>
                <a:lnTo>
                  <a:pt x="555" y="241"/>
                </a:lnTo>
                <a:lnTo>
                  <a:pt x="555" y="368"/>
                </a:lnTo>
                <a:lnTo>
                  <a:pt x="556" y="368"/>
                </a:lnTo>
                <a:lnTo>
                  <a:pt x="557" y="368"/>
                </a:lnTo>
                <a:lnTo>
                  <a:pt x="557" y="368"/>
                </a:lnTo>
                <a:lnTo>
                  <a:pt x="558" y="368"/>
                </a:lnTo>
                <a:lnTo>
                  <a:pt x="580" y="369"/>
                </a:lnTo>
                <a:lnTo>
                  <a:pt x="600" y="373"/>
                </a:lnTo>
                <a:lnTo>
                  <a:pt x="619" y="379"/>
                </a:lnTo>
                <a:lnTo>
                  <a:pt x="638" y="387"/>
                </a:lnTo>
                <a:lnTo>
                  <a:pt x="656" y="399"/>
                </a:lnTo>
                <a:lnTo>
                  <a:pt x="673" y="411"/>
                </a:lnTo>
                <a:lnTo>
                  <a:pt x="688" y="425"/>
                </a:lnTo>
                <a:lnTo>
                  <a:pt x="703" y="442"/>
                </a:lnTo>
                <a:lnTo>
                  <a:pt x="717" y="460"/>
                </a:lnTo>
                <a:lnTo>
                  <a:pt x="728" y="479"/>
                </a:lnTo>
                <a:lnTo>
                  <a:pt x="738" y="500"/>
                </a:lnTo>
                <a:lnTo>
                  <a:pt x="747" y="523"/>
                </a:lnTo>
                <a:lnTo>
                  <a:pt x="754" y="545"/>
                </a:lnTo>
                <a:lnTo>
                  <a:pt x="758" y="570"/>
                </a:lnTo>
                <a:lnTo>
                  <a:pt x="761" y="594"/>
                </a:lnTo>
                <a:lnTo>
                  <a:pt x="763" y="620"/>
                </a:lnTo>
                <a:lnTo>
                  <a:pt x="761" y="647"/>
                </a:lnTo>
                <a:lnTo>
                  <a:pt x="758" y="670"/>
                </a:lnTo>
                <a:lnTo>
                  <a:pt x="754" y="695"/>
                </a:lnTo>
                <a:lnTo>
                  <a:pt x="747" y="718"/>
                </a:lnTo>
                <a:lnTo>
                  <a:pt x="738" y="740"/>
                </a:lnTo>
                <a:lnTo>
                  <a:pt x="728" y="761"/>
                </a:lnTo>
                <a:lnTo>
                  <a:pt x="717" y="780"/>
                </a:lnTo>
                <a:lnTo>
                  <a:pt x="703" y="798"/>
                </a:lnTo>
                <a:lnTo>
                  <a:pt x="688" y="815"/>
                </a:lnTo>
                <a:lnTo>
                  <a:pt x="673" y="829"/>
                </a:lnTo>
                <a:lnTo>
                  <a:pt x="656" y="842"/>
                </a:lnTo>
                <a:lnTo>
                  <a:pt x="638" y="853"/>
                </a:lnTo>
                <a:lnTo>
                  <a:pt x="619" y="861"/>
                </a:lnTo>
                <a:lnTo>
                  <a:pt x="600" y="867"/>
                </a:lnTo>
                <a:lnTo>
                  <a:pt x="580" y="871"/>
                </a:lnTo>
                <a:lnTo>
                  <a:pt x="558" y="872"/>
                </a:lnTo>
                <a:lnTo>
                  <a:pt x="557" y="872"/>
                </a:lnTo>
                <a:lnTo>
                  <a:pt x="557" y="872"/>
                </a:lnTo>
                <a:lnTo>
                  <a:pt x="556" y="872"/>
                </a:lnTo>
                <a:lnTo>
                  <a:pt x="555" y="872"/>
                </a:lnTo>
                <a:lnTo>
                  <a:pt x="555" y="981"/>
                </a:lnTo>
                <a:lnTo>
                  <a:pt x="558" y="981"/>
                </a:lnTo>
                <a:lnTo>
                  <a:pt x="560" y="981"/>
                </a:lnTo>
                <a:lnTo>
                  <a:pt x="562" y="981"/>
                </a:lnTo>
                <a:lnTo>
                  <a:pt x="562" y="981"/>
                </a:lnTo>
                <a:lnTo>
                  <a:pt x="564" y="981"/>
                </a:lnTo>
                <a:lnTo>
                  <a:pt x="573" y="981"/>
                </a:lnTo>
                <a:lnTo>
                  <a:pt x="585" y="981"/>
                </a:lnTo>
                <a:lnTo>
                  <a:pt x="602" y="981"/>
                </a:lnTo>
                <a:lnTo>
                  <a:pt x="622" y="981"/>
                </a:lnTo>
                <a:lnTo>
                  <a:pt x="645" y="981"/>
                </a:lnTo>
                <a:lnTo>
                  <a:pt x="671" y="981"/>
                </a:lnTo>
                <a:lnTo>
                  <a:pt x="697" y="981"/>
                </a:lnTo>
                <a:lnTo>
                  <a:pt x="726" y="981"/>
                </a:lnTo>
                <a:lnTo>
                  <a:pt x="754" y="981"/>
                </a:lnTo>
                <a:lnTo>
                  <a:pt x="783" y="981"/>
                </a:lnTo>
                <a:lnTo>
                  <a:pt x="811" y="981"/>
                </a:lnTo>
                <a:lnTo>
                  <a:pt x="838" y="981"/>
                </a:lnTo>
                <a:lnTo>
                  <a:pt x="863" y="981"/>
                </a:lnTo>
                <a:lnTo>
                  <a:pt x="885" y="981"/>
                </a:lnTo>
                <a:lnTo>
                  <a:pt x="905" y="981"/>
                </a:lnTo>
                <a:lnTo>
                  <a:pt x="937" y="980"/>
                </a:lnTo>
                <a:lnTo>
                  <a:pt x="961" y="977"/>
                </a:lnTo>
                <a:lnTo>
                  <a:pt x="983" y="970"/>
                </a:lnTo>
                <a:lnTo>
                  <a:pt x="997" y="957"/>
                </a:lnTo>
                <a:lnTo>
                  <a:pt x="1009" y="941"/>
                </a:lnTo>
                <a:lnTo>
                  <a:pt x="1013" y="916"/>
                </a:lnTo>
                <a:lnTo>
                  <a:pt x="1014" y="882"/>
                </a:lnTo>
                <a:lnTo>
                  <a:pt x="1011" y="840"/>
                </a:lnTo>
                <a:lnTo>
                  <a:pt x="1005" y="810"/>
                </a:lnTo>
                <a:lnTo>
                  <a:pt x="995" y="772"/>
                </a:lnTo>
                <a:lnTo>
                  <a:pt x="983" y="730"/>
                </a:lnTo>
                <a:lnTo>
                  <a:pt x="968" y="686"/>
                </a:lnTo>
                <a:lnTo>
                  <a:pt x="951" y="644"/>
                </a:lnTo>
                <a:lnTo>
                  <a:pt x="936" y="606"/>
                </a:lnTo>
                <a:lnTo>
                  <a:pt x="921" y="574"/>
                </a:lnTo>
                <a:lnTo>
                  <a:pt x="907" y="553"/>
                </a:lnTo>
                <a:lnTo>
                  <a:pt x="894" y="535"/>
                </a:lnTo>
                <a:lnTo>
                  <a:pt x="878" y="513"/>
                </a:lnTo>
                <a:lnTo>
                  <a:pt x="863" y="489"/>
                </a:lnTo>
                <a:lnTo>
                  <a:pt x="846" y="464"/>
                </a:lnTo>
                <a:lnTo>
                  <a:pt x="831" y="440"/>
                </a:lnTo>
                <a:lnTo>
                  <a:pt x="819" y="419"/>
                </a:lnTo>
                <a:lnTo>
                  <a:pt x="809" y="401"/>
                </a:lnTo>
                <a:lnTo>
                  <a:pt x="804" y="389"/>
                </a:lnTo>
                <a:lnTo>
                  <a:pt x="799" y="365"/>
                </a:lnTo>
                <a:lnTo>
                  <a:pt x="795" y="332"/>
                </a:lnTo>
                <a:lnTo>
                  <a:pt x="794" y="295"/>
                </a:lnTo>
                <a:lnTo>
                  <a:pt x="794" y="259"/>
                </a:lnTo>
                <a:lnTo>
                  <a:pt x="797" y="237"/>
                </a:lnTo>
                <a:lnTo>
                  <a:pt x="803" y="222"/>
                </a:lnTo>
                <a:lnTo>
                  <a:pt x="811" y="215"/>
                </a:lnTo>
                <a:lnTo>
                  <a:pt x="821" y="216"/>
                </a:lnTo>
                <a:lnTo>
                  <a:pt x="827" y="231"/>
                </a:lnTo>
                <a:lnTo>
                  <a:pt x="824" y="255"/>
                </a:lnTo>
                <a:lnTo>
                  <a:pt x="819" y="283"/>
                </a:lnTo>
                <a:lnTo>
                  <a:pt x="813" y="305"/>
                </a:lnTo>
                <a:lnTo>
                  <a:pt x="812" y="315"/>
                </a:lnTo>
                <a:lnTo>
                  <a:pt x="813" y="325"/>
                </a:lnTo>
                <a:lnTo>
                  <a:pt x="817" y="336"/>
                </a:lnTo>
                <a:lnTo>
                  <a:pt x="821" y="346"/>
                </a:lnTo>
                <a:lnTo>
                  <a:pt x="827" y="357"/>
                </a:lnTo>
                <a:lnTo>
                  <a:pt x="834" y="368"/>
                </a:lnTo>
                <a:lnTo>
                  <a:pt x="845" y="379"/>
                </a:lnTo>
                <a:lnTo>
                  <a:pt x="856" y="390"/>
                </a:lnTo>
                <a:lnTo>
                  <a:pt x="863" y="396"/>
                </a:lnTo>
                <a:lnTo>
                  <a:pt x="870" y="403"/>
                </a:lnTo>
                <a:lnTo>
                  <a:pt x="879" y="408"/>
                </a:lnTo>
                <a:lnTo>
                  <a:pt x="890" y="414"/>
                </a:lnTo>
                <a:lnTo>
                  <a:pt x="901" y="421"/>
                </a:lnTo>
                <a:lnTo>
                  <a:pt x="913" y="426"/>
                </a:lnTo>
                <a:lnTo>
                  <a:pt x="925" y="432"/>
                </a:lnTo>
                <a:lnTo>
                  <a:pt x="939" y="438"/>
                </a:lnTo>
                <a:lnTo>
                  <a:pt x="952" y="442"/>
                </a:lnTo>
                <a:lnTo>
                  <a:pt x="966" y="447"/>
                </a:lnTo>
                <a:lnTo>
                  <a:pt x="980" y="450"/>
                </a:lnTo>
                <a:lnTo>
                  <a:pt x="994" y="453"/>
                </a:lnTo>
                <a:lnTo>
                  <a:pt x="1009" y="456"/>
                </a:lnTo>
                <a:lnTo>
                  <a:pt x="1022" y="457"/>
                </a:lnTo>
                <a:lnTo>
                  <a:pt x="1036" y="457"/>
                </a:lnTo>
                <a:lnTo>
                  <a:pt x="1048" y="456"/>
                </a:lnTo>
                <a:lnTo>
                  <a:pt x="1064" y="453"/>
                </a:lnTo>
                <a:lnTo>
                  <a:pt x="1078" y="447"/>
                </a:lnTo>
                <a:lnTo>
                  <a:pt x="1091" y="442"/>
                </a:lnTo>
                <a:lnTo>
                  <a:pt x="1102" y="432"/>
                </a:lnTo>
                <a:lnTo>
                  <a:pt x="1110" y="421"/>
                </a:lnTo>
                <a:lnTo>
                  <a:pt x="1116" y="405"/>
                </a:lnTo>
                <a:lnTo>
                  <a:pt x="1121" y="386"/>
                </a:lnTo>
                <a:lnTo>
                  <a:pt x="1122" y="364"/>
                </a:lnTo>
                <a:lnTo>
                  <a:pt x="1121" y="336"/>
                </a:lnTo>
                <a:lnTo>
                  <a:pt x="1118" y="304"/>
                </a:lnTo>
                <a:lnTo>
                  <a:pt x="1111" y="269"/>
                </a:lnTo>
                <a:lnTo>
                  <a:pt x="1100" y="233"/>
                </a:lnTo>
                <a:lnTo>
                  <a:pt x="1082" y="196"/>
                </a:lnTo>
                <a:lnTo>
                  <a:pt x="1058" y="160"/>
                </a:lnTo>
                <a:lnTo>
                  <a:pt x="1027" y="127"/>
                </a:lnTo>
                <a:lnTo>
                  <a:pt x="986" y="98"/>
                </a:lnTo>
                <a:close/>
              </a:path>
            </a:pathLst>
          </a:custGeom>
          <a:solidFill>
            <a:schemeClr val="tx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1-</a:t>
            </a:r>
            <a:fld id="{7FA8BA69-DB50-4310-965E-3B569B1C3A21}" type="slidenum">
              <a:rPr lang="en-US"/>
              <a:pPr/>
              <a:t>25</a:t>
            </a:fld>
            <a:endParaRPr lang="en-US"/>
          </a:p>
        </p:txBody>
      </p:sp>
      <p:sp>
        <p:nvSpPr>
          <p:cNvPr id="166914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228600"/>
            <a:ext cx="8382000" cy="1143000"/>
          </a:xfrm>
        </p:spPr>
        <p:txBody>
          <a:bodyPr/>
          <a:lstStyle/>
          <a:p>
            <a:r>
              <a:rPr lang="en-US" sz="3200"/>
              <a:t>Layering: physical communication </a:t>
            </a:r>
            <a:endParaRPr lang="en-US"/>
          </a:p>
        </p:txBody>
      </p:sp>
      <p:grpSp>
        <p:nvGrpSpPr>
          <p:cNvPr id="166915" name="Group 3"/>
          <p:cNvGrpSpPr>
            <a:grpSpLocks/>
          </p:cNvGrpSpPr>
          <p:nvPr/>
        </p:nvGrpSpPr>
        <p:grpSpPr bwMode="auto">
          <a:xfrm>
            <a:off x="1731963" y="1670050"/>
            <a:ext cx="5981700" cy="4497388"/>
            <a:chOff x="1091" y="1052"/>
            <a:chExt cx="3768" cy="2833"/>
          </a:xfrm>
        </p:grpSpPr>
        <p:sp>
          <p:nvSpPr>
            <p:cNvPr id="166916" name="Freeform 4"/>
            <p:cNvSpPr>
              <a:spLocks/>
            </p:cNvSpPr>
            <p:nvPr/>
          </p:nvSpPr>
          <p:spPr bwMode="auto">
            <a:xfrm>
              <a:off x="1091" y="1052"/>
              <a:ext cx="3768" cy="2833"/>
            </a:xfrm>
            <a:custGeom>
              <a:avLst/>
              <a:gdLst/>
              <a:ahLst/>
              <a:cxnLst>
                <a:cxn ang="0">
                  <a:pos x="550" y="42"/>
                </a:cxn>
                <a:cxn ang="0">
                  <a:pos x="82" y="60"/>
                </a:cxn>
                <a:cxn ang="0">
                  <a:pos x="58" y="402"/>
                </a:cxn>
                <a:cxn ang="0">
                  <a:pos x="28" y="720"/>
                </a:cxn>
                <a:cxn ang="0">
                  <a:pos x="112" y="870"/>
                </a:cxn>
                <a:cxn ang="0">
                  <a:pos x="538" y="876"/>
                </a:cxn>
                <a:cxn ang="0">
                  <a:pos x="640" y="1128"/>
                </a:cxn>
                <a:cxn ang="0">
                  <a:pos x="1234" y="1098"/>
                </a:cxn>
                <a:cxn ang="0">
                  <a:pos x="1276" y="570"/>
                </a:cxn>
                <a:cxn ang="0">
                  <a:pos x="1204" y="342"/>
                </a:cxn>
                <a:cxn ang="0">
                  <a:pos x="760" y="288"/>
                </a:cxn>
                <a:cxn ang="0">
                  <a:pos x="550" y="42"/>
                </a:cxn>
              </a:cxnLst>
              <a:rect l="0" t="0" r="r" b="b"/>
              <a:pathLst>
                <a:path w="1340" h="1191">
                  <a:moveTo>
                    <a:pt x="550" y="42"/>
                  </a:moveTo>
                  <a:cubicBezTo>
                    <a:pt x="437" y="4"/>
                    <a:pt x="164" y="0"/>
                    <a:pt x="82" y="60"/>
                  </a:cubicBezTo>
                  <a:cubicBezTo>
                    <a:pt x="0" y="120"/>
                    <a:pt x="67" y="292"/>
                    <a:pt x="58" y="402"/>
                  </a:cubicBezTo>
                  <a:cubicBezTo>
                    <a:pt x="49" y="512"/>
                    <a:pt x="19" y="642"/>
                    <a:pt x="28" y="720"/>
                  </a:cubicBezTo>
                  <a:cubicBezTo>
                    <a:pt x="37" y="798"/>
                    <a:pt x="27" y="844"/>
                    <a:pt x="112" y="870"/>
                  </a:cubicBezTo>
                  <a:cubicBezTo>
                    <a:pt x="197" y="896"/>
                    <a:pt x="450" y="833"/>
                    <a:pt x="538" y="876"/>
                  </a:cubicBezTo>
                  <a:cubicBezTo>
                    <a:pt x="626" y="919"/>
                    <a:pt x="524" y="1091"/>
                    <a:pt x="640" y="1128"/>
                  </a:cubicBezTo>
                  <a:cubicBezTo>
                    <a:pt x="756" y="1165"/>
                    <a:pt x="1128" y="1191"/>
                    <a:pt x="1234" y="1098"/>
                  </a:cubicBezTo>
                  <a:cubicBezTo>
                    <a:pt x="1340" y="1005"/>
                    <a:pt x="1281" y="696"/>
                    <a:pt x="1276" y="570"/>
                  </a:cubicBezTo>
                  <a:cubicBezTo>
                    <a:pt x="1271" y="444"/>
                    <a:pt x="1290" y="389"/>
                    <a:pt x="1204" y="342"/>
                  </a:cubicBezTo>
                  <a:cubicBezTo>
                    <a:pt x="1118" y="295"/>
                    <a:pt x="868" y="338"/>
                    <a:pt x="760" y="288"/>
                  </a:cubicBezTo>
                  <a:cubicBezTo>
                    <a:pt x="652" y="238"/>
                    <a:pt x="663" y="80"/>
                    <a:pt x="550" y="42"/>
                  </a:cubicBezTo>
                  <a:close/>
                </a:path>
              </a:pathLst>
            </a:custGeom>
            <a:solidFill>
              <a:srgbClr val="00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66917" name="Group 5"/>
            <p:cNvGrpSpPr>
              <a:grpSpLocks/>
            </p:cNvGrpSpPr>
            <p:nvPr/>
          </p:nvGrpSpPr>
          <p:grpSpPr bwMode="auto">
            <a:xfrm>
              <a:off x="1319" y="1275"/>
              <a:ext cx="1480" cy="568"/>
              <a:chOff x="3552" y="246"/>
              <a:chExt cx="527" cy="248"/>
            </a:xfrm>
          </p:grpSpPr>
          <p:graphicFrame>
            <p:nvGraphicFramePr>
              <p:cNvPr id="166918" name="Object 6"/>
              <p:cNvGraphicFramePr>
                <a:graphicFrameLocks noChangeAspect="1"/>
              </p:cNvGraphicFramePr>
              <p:nvPr/>
            </p:nvGraphicFramePr>
            <p:xfrm>
              <a:off x="3552" y="246"/>
              <a:ext cx="299" cy="248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66936" name="ClipArt" r:id="rId3" imgW="1305000" imgH="1085760" progId="">
                      <p:embed/>
                    </p:oleObj>
                  </mc:Choice>
                  <mc:Fallback>
                    <p:oleObj name="ClipArt" r:id="rId3" imgW="1305000" imgH="1085760" progId="">
                      <p:embed/>
                      <p:pic>
                        <p:nvPicPr>
                          <p:cNvPr id="0" name="Picture 6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4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3552" y="246"/>
                            <a:ext cx="299" cy="248"/>
                          </a:xfrm>
                          <a:prstGeom prst="rect">
                            <a:avLst/>
                          </a:prstGeom>
                          <a:solidFill>
                            <a:srgbClr val="00FFFF"/>
                          </a:solidFill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166919" name="Object 7"/>
              <p:cNvGraphicFramePr>
                <a:graphicFrameLocks noChangeAspect="1"/>
              </p:cNvGraphicFramePr>
              <p:nvPr/>
            </p:nvGraphicFramePr>
            <p:xfrm>
              <a:off x="3878" y="338"/>
              <a:ext cx="201" cy="144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66937" name="ClipArt" r:id="rId5" imgW="676440" imgH="485640" progId="">
                      <p:embed/>
                    </p:oleObj>
                  </mc:Choice>
                  <mc:Fallback>
                    <p:oleObj name="ClipArt" r:id="rId5" imgW="676440" imgH="485640" progId="">
                      <p:embed/>
                      <p:pic>
                        <p:nvPicPr>
                          <p:cNvPr id="0" name="Picture 7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6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3878" y="338"/>
                            <a:ext cx="201" cy="144"/>
                          </a:xfrm>
                          <a:prstGeom prst="rect">
                            <a:avLst/>
                          </a:prstGeom>
                          <a:solidFill>
                            <a:srgbClr val="00FFFF"/>
                          </a:solidFill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166920" name="Line 8"/>
              <p:cNvSpPr>
                <a:spLocks noChangeShapeType="1"/>
              </p:cNvSpPr>
              <p:nvPr/>
            </p:nvSpPr>
            <p:spPr bwMode="auto">
              <a:xfrm flipV="1">
                <a:off x="3844" y="434"/>
                <a:ext cx="82" cy="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66921" name="Group 9"/>
            <p:cNvGrpSpPr>
              <a:grpSpLocks/>
            </p:cNvGrpSpPr>
            <p:nvPr/>
          </p:nvGrpSpPr>
          <p:grpSpPr bwMode="auto">
            <a:xfrm>
              <a:off x="1319" y="2336"/>
              <a:ext cx="1480" cy="569"/>
              <a:chOff x="3552" y="246"/>
              <a:chExt cx="527" cy="248"/>
            </a:xfrm>
          </p:grpSpPr>
          <p:graphicFrame>
            <p:nvGraphicFramePr>
              <p:cNvPr id="166922" name="Object 10"/>
              <p:cNvGraphicFramePr>
                <a:graphicFrameLocks noChangeAspect="1"/>
              </p:cNvGraphicFramePr>
              <p:nvPr/>
            </p:nvGraphicFramePr>
            <p:xfrm>
              <a:off x="3552" y="246"/>
              <a:ext cx="299" cy="248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66938" name="ClipArt" r:id="rId7" imgW="1305000" imgH="1085760" progId="">
                      <p:embed/>
                    </p:oleObj>
                  </mc:Choice>
                  <mc:Fallback>
                    <p:oleObj name="ClipArt" r:id="rId7" imgW="1305000" imgH="1085760" progId="">
                      <p:embed/>
                      <p:pic>
                        <p:nvPicPr>
                          <p:cNvPr id="0" name="Picture 10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4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3552" y="246"/>
                            <a:ext cx="299" cy="248"/>
                          </a:xfrm>
                          <a:prstGeom prst="rect">
                            <a:avLst/>
                          </a:prstGeom>
                          <a:solidFill>
                            <a:srgbClr val="00FFFF"/>
                          </a:solidFill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166923" name="Object 11"/>
              <p:cNvGraphicFramePr>
                <a:graphicFrameLocks noChangeAspect="1"/>
              </p:cNvGraphicFramePr>
              <p:nvPr/>
            </p:nvGraphicFramePr>
            <p:xfrm>
              <a:off x="3878" y="338"/>
              <a:ext cx="201" cy="144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66939" name="ClipArt" r:id="rId8" imgW="676440" imgH="485640" progId="">
                      <p:embed/>
                    </p:oleObj>
                  </mc:Choice>
                  <mc:Fallback>
                    <p:oleObj name="ClipArt" r:id="rId8" imgW="676440" imgH="485640" progId="">
                      <p:embed/>
                      <p:pic>
                        <p:nvPicPr>
                          <p:cNvPr id="0" name="Picture 11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6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3878" y="338"/>
                            <a:ext cx="201" cy="144"/>
                          </a:xfrm>
                          <a:prstGeom prst="rect">
                            <a:avLst/>
                          </a:prstGeom>
                          <a:solidFill>
                            <a:srgbClr val="00FFFF"/>
                          </a:solidFill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166924" name="Line 12"/>
              <p:cNvSpPr>
                <a:spLocks noChangeShapeType="1"/>
              </p:cNvSpPr>
              <p:nvPr/>
            </p:nvSpPr>
            <p:spPr bwMode="auto">
              <a:xfrm flipV="1">
                <a:off x="3844" y="434"/>
                <a:ext cx="82" cy="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66925" name="Group 13"/>
            <p:cNvGrpSpPr>
              <a:grpSpLocks/>
            </p:cNvGrpSpPr>
            <p:nvPr/>
          </p:nvGrpSpPr>
          <p:grpSpPr bwMode="auto">
            <a:xfrm>
              <a:off x="2397" y="1939"/>
              <a:ext cx="105" cy="382"/>
              <a:chOff x="3842" y="406"/>
              <a:chExt cx="51" cy="167"/>
            </a:xfrm>
          </p:grpSpPr>
          <p:sp>
            <p:nvSpPr>
              <p:cNvPr id="166926" name="Oval 14"/>
              <p:cNvSpPr>
                <a:spLocks noChangeArrowheads="1"/>
              </p:cNvSpPr>
              <p:nvPr/>
            </p:nvSpPr>
            <p:spPr bwMode="auto">
              <a:xfrm>
                <a:off x="3842" y="406"/>
                <a:ext cx="47" cy="47"/>
              </a:xfrm>
              <a:prstGeom prst="ellipse">
                <a:avLst/>
              </a:prstGeom>
              <a:solidFill>
                <a:srgbClr val="00FFFF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6927" name="Oval 15"/>
              <p:cNvSpPr>
                <a:spLocks noChangeArrowheads="1"/>
              </p:cNvSpPr>
              <p:nvPr/>
            </p:nvSpPr>
            <p:spPr bwMode="auto">
              <a:xfrm>
                <a:off x="3844" y="466"/>
                <a:ext cx="47" cy="47"/>
              </a:xfrm>
              <a:prstGeom prst="ellipse">
                <a:avLst/>
              </a:prstGeom>
              <a:solidFill>
                <a:srgbClr val="00FFFF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6928" name="Oval 16"/>
              <p:cNvSpPr>
                <a:spLocks noChangeArrowheads="1"/>
              </p:cNvSpPr>
              <p:nvPr/>
            </p:nvSpPr>
            <p:spPr bwMode="auto">
              <a:xfrm>
                <a:off x="3846" y="526"/>
                <a:ext cx="47" cy="47"/>
              </a:xfrm>
              <a:prstGeom prst="ellipse">
                <a:avLst/>
              </a:prstGeom>
              <a:solidFill>
                <a:srgbClr val="00FFFF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66929" name="Group 17"/>
            <p:cNvGrpSpPr>
              <a:grpSpLocks/>
            </p:cNvGrpSpPr>
            <p:nvPr/>
          </p:nvGrpSpPr>
          <p:grpSpPr bwMode="auto">
            <a:xfrm>
              <a:off x="3027" y="2854"/>
              <a:ext cx="423" cy="705"/>
              <a:chOff x="4180" y="783"/>
              <a:chExt cx="150" cy="307"/>
            </a:xfrm>
          </p:grpSpPr>
          <p:sp>
            <p:nvSpPr>
              <p:cNvPr id="166930" name="AutoShape 18"/>
              <p:cNvSpPr>
                <a:spLocks noChangeArrowheads="1"/>
              </p:cNvSpPr>
              <p:nvPr/>
            </p:nvSpPr>
            <p:spPr bwMode="auto">
              <a:xfrm>
                <a:off x="4180" y="1019"/>
                <a:ext cx="150" cy="71"/>
              </a:xfrm>
              <a:prstGeom prst="parallelogram">
                <a:avLst>
                  <a:gd name="adj" fmla="val 81387"/>
                </a:avLst>
              </a:prstGeom>
              <a:solidFill>
                <a:srgbClr val="00FFFF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6931" name="Rectangle 19"/>
              <p:cNvSpPr>
                <a:spLocks noChangeArrowheads="1"/>
              </p:cNvSpPr>
              <p:nvPr/>
            </p:nvSpPr>
            <p:spPr bwMode="auto">
              <a:xfrm>
                <a:off x="4256" y="785"/>
                <a:ext cx="69" cy="236"/>
              </a:xfrm>
              <a:prstGeom prst="rect">
                <a:avLst/>
              </a:prstGeom>
              <a:solidFill>
                <a:srgbClr val="00FFFF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6932" name="Rectangle 20"/>
              <p:cNvSpPr>
                <a:spLocks noChangeArrowheads="1"/>
              </p:cNvSpPr>
              <p:nvPr/>
            </p:nvSpPr>
            <p:spPr bwMode="auto">
              <a:xfrm>
                <a:off x="4181" y="852"/>
                <a:ext cx="95" cy="236"/>
              </a:xfrm>
              <a:prstGeom prst="rect">
                <a:avLst/>
              </a:prstGeom>
              <a:solidFill>
                <a:srgbClr val="00FF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6933" name="AutoShape 21"/>
              <p:cNvSpPr>
                <a:spLocks noChangeArrowheads="1"/>
              </p:cNvSpPr>
              <p:nvPr/>
            </p:nvSpPr>
            <p:spPr bwMode="auto">
              <a:xfrm>
                <a:off x="4180" y="783"/>
                <a:ext cx="150" cy="71"/>
              </a:xfrm>
              <a:prstGeom prst="parallelogram">
                <a:avLst>
                  <a:gd name="adj" fmla="val 81387"/>
                </a:avLst>
              </a:prstGeom>
              <a:solidFill>
                <a:srgbClr val="00FF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6934" name="Line 22"/>
              <p:cNvSpPr>
                <a:spLocks noChangeShapeType="1"/>
              </p:cNvSpPr>
              <p:nvPr/>
            </p:nvSpPr>
            <p:spPr bwMode="auto">
              <a:xfrm>
                <a:off x="4330" y="788"/>
                <a:ext cx="0" cy="23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6935" name="Line 23"/>
              <p:cNvSpPr>
                <a:spLocks noChangeShapeType="1"/>
              </p:cNvSpPr>
              <p:nvPr/>
            </p:nvSpPr>
            <p:spPr bwMode="auto">
              <a:xfrm flipH="1">
                <a:off x="4276" y="1019"/>
                <a:ext cx="54" cy="6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6936" name="Rectangle 24"/>
              <p:cNvSpPr>
                <a:spLocks noChangeArrowheads="1"/>
              </p:cNvSpPr>
              <p:nvPr/>
            </p:nvSpPr>
            <p:spPr bwMode="auto">
              <a:xfrm>
                <a:off x="4193" y="883"/>
                <a:ext cx="63" cy="136"/>
              </a:xfrm>
              <a:prstGeom prst="rect">
                <a:avLst/>
              </a:prstGeom>
              <a:solidFill>
                <a:srgbClr val="00FF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6937" name="Rectangle 25"/>
              <p:cNvSpPr>
                <a:spLocks noChangeArrowheads="1"/>
              </p:cNvSpPr>
              <p:nvPr/>
            </p:nvSpPr>
            <p:spPr bwMode="auto">
              <a:xfrm>
                <a:off x="4202" y="924"/>
                <a:ext cx="48" cy="48"/>
              </a:xfrm>
              <a:prstGeom prst="rect">
                <a:avLst/>
              </a:prstGeom>
              <a:solidFill>
                <a:srgbClr val="00FFFF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66938" name="Group 26"/>
            <p:cNvGrpSpPr>
              <a:grpSpLocks/>
            </p:cNvGrpSpPr>
            <p:nvPr/>
          </p:nvGrpSpPr>
          <p:grpSpPr bwMode="auto">
            <a:xfrm rot="-5400000">
              <a:off x="3667" y="2965"/>
              <a:ext cx="145" cy="471"/>
              <a:chOff x="3842" y="406"/>
              <a:chExt cx="51" cy="167"/>
            </a:xfrm>
          </p:grpSpPr>
          <p:sp>
            <p:nvSpPr>
              <p:cNvPr id="166939" name="Oval 27"/>
              <p:cNvSpPr>
                <a:spLocks noChangeArrowheads="1"/>
              </p:cNvSpPr>
              <p:nvPr/>
            </p:nvSpPr>
            <p:spPr bwMode="auto">
              <a:xfrm>
                <a:off x="3842" y="406"/>
                <a:ext cx="47" cy="47"/>
              </a:xfrm>
              <a:prstGeom prst="ellipse">
                <a:avLst/>
              </a:prstGeom>
              <a:solidFill>
                <a:srgbClr val="00FFFF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6940" name="Oval 28"/>
              <p:cNvSpPr>
                <a:spLocks noChangeArrowheads="1"/>
              </p:cNvSpPr>
              <p:nvPr/>
            </p:nvSpPr>
            <p:spPr bwMode="auto">
              <a:xfrm>
                <a:off x="3844" y="466"/>
                <a:ext cx="47" cy="47"/>
              </a:xfrm>
              <a:prstGeom prst="ellipse">
                <a:avLst/>
              </a:prstGeom>
              <a:solidFill>
                <a:srgbClr val="00FFFF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6941" name="Oval 29"/>
              <p:cNvSpPr>
                <a:spLocks noChangeArrowheads="1"/>
              </p:cNvSpPr>
              <p:nvPr/>
            </p:nvSpPr>
            <p:spPr bwMode="auto">
              <a:xfrm>
                <a:off x="3846" y="526"/>
                <a:ext cx="47" cy="47"/>
              </a:xfrm>
              <a:prstGeom prst="ellipse">
                <a:avLst/>
              </a:prstGeom>
              <a:solidFill>
                <a:srgbClr val="00FFFF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66942" name="Line 30"/>
            <p:cNvSpPr>
              <a:spLocks noChangeShapeType="1"/>
            </p:cNvSpPr>
            <p:nvPr/>
          </p:nvSpPr>
          <p:spPr bwMode="auto">
            <a:xfrm>
              <a:off x="3302" y="2690"/>
              <a:ext cx="1000" cy="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6943" name="Line 31"/>
            <p:cNvSpPr>
              <a:spLocks noChangeShapeType="1"/>
            </p:cNvSpPr>
            <p:nvPr/>
          </p:nvSpPr>
          <p:spPr bwMode="auto">
            <a:xfrm>
              <a:off x="3309" y="2684"/>
              <a:ext cx="3" cy="17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6944" name="Line 32"/>
            <p:cNvSpPr>
              <a:spLocks noChangeShapeType="1"/>
            </p:cNvSpPr>
            <p:nvPr/>
          </p:nvSpPr>
          <p:spPr bwMode="auto">
            <a:xfrm>
              <a:off x="4309" y="2681"/>
              <a:ext cx="3" cy="14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6945" name="Line 33"/>
            <p:cNvSpPr>
              <a:spLocks noChangeShapeType="1"/>
            </p:cNvSpPr>
            <p:nvPr/>
          </p:nvSpPr>
          <p:spPr bwMode="auto">
            <a:xfrm>
              <a:off x="2697" y="1727"/>
              <a:ext cx="583" cy="47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6946" name="Line 34"/>
            <p:cNvSpPr>
              <a:spLocks noChangeShapeType="1"/>
            </p:cNvSpPr>
            <p:nvPr/>
          </p:nvSpPr>
          <p:spPr bwMode="auto">
            <a:xfrm flipV="1">
              <a:off x="2722" y="2237"/>
              <a:ext cx="558" cy="58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6947" name="Line 35"/>
            <p:cNvSpPr>
              <a:spLocks noChangeShapeType="1"/>
            </p:cNvSpPr>
            <p:nvPr/>
          </p:nvSpPr>
          <p:spPr bwMode="auto">
            <a:xfrm flipV="1">
              <a:off x="3786" y="2390"/>
              <a:ext cx="3" cy="29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66948" name="Group 36"/>
            <p:cNvGrpSpPr>
              <a:grpSpLocks/>
            </p:cNvGrpSpPr>
            <p:nvPr/>
          </p:nvGrpSpPr>
          <p:grpSpPr bwMode="auto">
            <a:xfrm>
              <a:off x="4046" y="2831"/>
              <a:ext cx="423" cy="705"/>
              <a:chOff x="4180" y="783"/>
              <a:chExt cx="150" cy="307"/>
            </a:xfrm>
          </p:grpSpPr>
          <p:sp>
            <p:nvSpPr>
              <p:cNvPr id="166949" name="AutoShape 37"/>
              <p:cNvSpPr>
                <a:spLocks noChangeArrowheads="1"/>
              </p:cNvSpPr>
              <p:nvPr/>
            </p:nvSpPr>
            <p:spPr bwMode="auto">
              <a:xfrm>
                <a:off x="4180" y="1019"/>
                <a:ext cx="150" cy="71"/>
              </a:xfrm>
              <a:prstGeom prst="parallelogram">
                <a:avLst>
                  <a:gd name="adj" fmla="val 81387"/>
                </a:avLst>
              </a:prstGeom>
              <a:solidFill>
                <a:srgbClr val="00FFFF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6950" name="Rectangle 38"/>
              <p:cNvSpPr>
                <a:spLocks noChangeArrowheads="1"/>
              </p:cNvSpPr>
              <p:nvPr/>
            </p:nvSpPr>
            <p:spPr bwMode="auto">
              <a:xfrm>
                <a:off x="4256" y="785"/>
                <a:ext cx="69" cy="236"/>
              </a:xfrm>
              <a:prstGeom prst="rect">
                <a:avLst/>
              </a:prstGeom>
              <a:solidFill>
                <a:srgbClr val="00FFFF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6951" name="Rectangle 39"/>
              <p:cNvSpPr>
                <a:spLocks noChangeArrowheads="1"/>
              </p:cNvSpPr>
              <p:nvPr/>
            </p:nvSpPr>
            <p:spPr bwMode="auto">
              <a:xfrm>
                <a:off x="4181" y="852"/>
                <a:ext cx="95" cy="236"/>
              </a:xfrm>
              <a:prstGeom prst="rect">
                <a:avLst/>
              </a:prstGeom>
              <a:solidFill>
                <a:srgbClr val="00FF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6952" name="AutoShape 40"/>
              <p:cNvSpPr>
                <a:spLocks noChangeArrowheads="1"/>
              </p:cNvSpPr>
              <p:nvPr/>
            </p:nvSpPr>
            <p:spPr bwMode="auto">
              <a:xfrm>
                <a:off x="4180" y="783"/>
                <a:ext cx="150" cy="71"/>
              </a:xfrm>
              <a:prstGeom prst="parallelogram">
                <a:avLst>
                  <a:gd name="adj" fmla="val 81387"/>
                </a:avLst>
              </a:prstGeom>
              <a:solidFill>
                <a:srgbClr val="00FF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6953" name="Line 41"/>
              <p:cNvSpPr>
                <a:spLocks noChangeShapeType="1"/>
              </p:cNvSpPr>
              <p:nvPr/>
            </p:nvSpPr>
            <p:spPr bwMode="auto">
              <a:xfrm>
                <a:off x="4330" y="788"/>
                <a:ext cx="0" cy="23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6954" name="Line 42"/>
              <p:cNvSpPr>
                <a:spLocks noChangeShapeType="1"/>
              </p:cNvSpPr>
              <p:nvPr/>
            </p:nvSpPr>
            <p:spPr bwMode="auto">
              <a:xfrm flipH="1">
                <a:off x="4276" y="1019"/>
                <a:ext cx="54" cy="6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6955" name="Rectangle 43"/>
              <p:cNvSpPr>
                <a:spLocks noChangeArrowheads="1"/>
              </p:cNvSpPr>
              <p:nvPr/>
            </p:nvSpPr>
            <p:spPr bwMode="auto">
              <a:xfrm>
                <a:off x="4193" y="883"/>
                <a:ext cx="63" cy="136"/>
              </a:xfrm>
              <a:prstGeom prst="rect">
                <a:avLst/>
              </a:prstGeom>
              <a:solidFill>
                <a:srgbClr val="00FF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6956" name="Rectangle 44"/>
              <p:cNvSpPr>
                <a:spLocks noChangeArrowheads="1"/>
              </p:cNvSpPr>
              <p:nvPr/>
            </p:nvSpPr>
            <p:spPr bwMode="auto">
              <a:xfrm>
                <a:off x="4202" y="924"/>
                <a:ext cx="48" cy="48"/>
              </a:xfrm>
              <a:prstGeom prst="rect">
                <a:avLst/>
              </a:prstGeom>
              <a:solidFill>
                <a:srgbClr val="00FFFF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66957" name="Group 45"/>
            <p:cNvGrpSpPr>
              <a:grpSpLocks/>
            </p:cNvGrpSpPr>
            <p:nvPr/>
          </p:nvGrpSpPr>
          <p:grpSpPr bwMode="auto">
            <a:xfrm>
              <a:off x="3251" y="1991"/>
              <a:ext cx="1013" cy="416"/>
              <a:chOff x="3600" y="219"/>
              <a:chExt cx="360" cy="175"/>
            </a:xfrm>
          </p:grpSpPr>
          <p:sp>
            <p:nvSpPr>
              <p:cNvPr id="166958" name="Oval 46"/>
              <p:cNvSpPr>
                <a:spLocks noChangeArrowheads="1"/>
              </p:cNvSpPr>
              <p:nvPr/>
            </p:nvSpPr>
            <p:spPr bwMode="auto">
              <a:xfrm>
                <a:off x="3603" y="297"/>
                <a:ext cx="357" cy="97"/>
              </a:xfrm>
              <a:prstGeom prst="ellipse">
                <a:avLst/>
              </a:prstGeom>
              <a:solidFill>
                <a:srgbClr val="00FFFF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6959" name="Line 47"/>
              <p:cNvSpPr>
                <a:spLocks noChangeShapeType="1"/>
              </p:cNvSpPr>
              <p:nvPr/>
            </p:nvSpPr>
            <p:spPr bwMode="auto">
              <a:xfrm>
                <a:off x="3603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6960" name="Line 48"/>
              <p:cNvSpPr>
                <a:spLocks noChangeShapeType="1"/>
              </p:cNvSpPr>
              <p:nvPr/>
            </p:nvSpPr>
            <p:spPr bwMode="auto">
              <a:xfrm>
                <a:off x="3960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6961" name="Rectangle 49"/>
              <p:cNvSpPr>
                <a:spLocks noChangeArrowheads="1"/>
              </p:cNvSpPr>
              <p:nvPr/>
            </p:nvSpPr>
            <p:spPr bwMode="auto">
              <a:xfrm>
                <a:off x="3603" y="289"/>
                <a:ext cx="354" cy="59"/>
              </a:xfrm>
              <a:prstGeom prst="rect">
                <a:avLst/>
              </a:prstGeom>
              <a:solidFill>
                <a:srgbClr val="00FFFF"/>
              </a:solidFill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6962" name="Oval 50"/>
              <p:cNvSpPr>
                <a:spLocks noChangeArrowheads="1"/>
              </p:cNvSpPr>
              <p:nvPr/>
            </p:nvSpPr>
            <p:spPr bwMode="auto">
              <a:xfrm>
                <a:off x="3600" y="219"/>
                <a:ext cx="357" cy="113"/>
              </a:xfrm>
              <a:prstGeom prst="ellipse">
                <a:avLst/>
              </a:prstGeom>
              <a:solidFill>
                <a:srgbClr val="00FFFF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166963" name="Group 51"/>
              <p:cNvGrpSpPr>
                <a:grpSpLocks/>
              </p:cNvGrpSpPr>
              <p:nvPr/>
            </p:nvGrpSpPr>
            <p:grpSpPr bwMode="auto">
              <a:xfrm>
                <a:off x="3686" y="244"/>
                <a:ext cx="177" cy="66"/>
                <a:chOff x="2848" y="848"/>
                <a:chExt cx="140" cy="98"/>
              </a:xfrm>
            </p:grpSpPr>
            <p:sp>
              <p:nvSpPr>
                <p:cNvPr id="166964" name="Line 52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6965" name="Line 53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6966" name="Line 54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66967" name="Group 55"/>
              <p:cNvGrpSpPr>
                <a:grpSpLocks/>
              </p:cNvGrpSpPr>
              <p:nvPr/>
            </p:nvGrpSpPr>
            <p:grpSpPr bwMode="auto">
              <a:xfrm flipV="1">
                <a:off x="3686" y="243"/>
                <a:ext cx="177" cy="66"/>
                <a:chOff x="2848" y="848"/>
                <a:chExt cx="140" cy="98"/>
              </a:xfrm>
            </p:grpSpPr>
            <p:sp>
              <p:nvSpPr>
                <p:cNvPr id="166968" name="Line 56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6969" name="Line 57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6970" name="Line 58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</p:grpSp>
      <p:grpSp>
        <p:nvGrpSpPr>
          <p:cNvPr id="166971" name="Group 59"/>
          <p:cNvGrpSpPr>
            <a:grpSpLocks/>
          </p:cNvGrpSpPr>
          <p:nvPr/>
        </p:nvGrpSpPr>
        <p:grpSpPr bwMode="auto">
          <a:xfrm>
            <a:off x="2116138" y="1427163"/>
            <a:ext cx="1344612" cy="1512887"/>
            <a:chOff x="188" y="1425"/>
            <a:chExt cx="847" cy="953"/>
          </a:xfrm>
        </p:grpSpPr>
        <p:sp>
          <p:nvSpPr>
            <p:cNvPr id="166972" name="Rectangle 60"/>
            <p:cNvSpPr>
              <a:spLocks noChangeArrowheads="1"/>
            </p:cNvSpPr>
            <p:nvPr/>
          </p:nvSpPr>
          <p:spPr bwMode="auto">
            <a:xfrm>
              <a:off x="237" y="1425"/>
              <a:ext cx="798" cy="903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6973" name="Rectangle 61"/>
            <p:cNvSpPr>
              <a:spLocks noChangeArrowheads="1"/>
            </p:cNvSpPr>
            <p:nvPr/>
          </p:nvSpPr>
          <p:spPr bwMode="auto">
            <a:xfrm>
              <a:off x="207" y="1464"/>
              <a:ext cx="798" cy="903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6974" name="Text Box 62"/>
            <p:cNvSpPr txBox="1">
              <a:spLocks noChangeArrowheads="1"/>
            </p:cNvSpPr>
            <p:nvPr/>
          </p:nvSpPr>
          <p:spPr bwMode="auto">
            <a:xfrm>
              <a:off x="188" y="1455"/>
              <a:ext cx="830" cy="9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800">
                  <a:latin typeface="Comic Sans MS" pitchFamily="66" charset="0"/>
                </a:rPr>
                <a:t>application</a:t>
              </a:r>
            </a:p>
            <a:p>
              <a:r>
                <a:rPr lang="en-US" sz="1800">
                  <a:latin typeface="Comic Sans MS" pitchFamily="66" charset="0"/>
                </a:rPr>
                <a:t>transport</a:t>
              </a:r>
            </a:p>
            <a:p>
              <a:r>
                <a:rPr lang="en-US" sz="1800">
                  <a:latin typeface="Comic Sans MS" pitchFamily="66" charset="0"/>
                </a:rPr>
                <a:t>network</a:t>
              </a:r>
            </a:p>
            <a:p>
              <a:r>
                <a:rPr lang="en-US" sz="1800">
                  <a:latin typeface="Comic Sans MS" pitchFamily="66" charset="0"/>
                </a:rPr>
                <a:t>link</a:t>
              </a:r>
            </a:p>
            <a:p>
              <a:r>
                <a:rPr lang="en-US" sz="1800">
                  <a:latin typeface="Comic Sans MS" pitchFamily="66" charset="0"/>
                </a:rPr>
                <a:t>physical</a:t>
              </a:r>
            </a:p>
          </p:txBody>
        </p:sp>
        <p:sp>
          <p:nvSpPr>
            <p:cNvPr id="166975" name="Line 63"/>
            <p:cNvSpPr>
              <a:spLocks noChangeShapeType="1"/>
            </p:cNvSpPr>
            <p:nvPr/>
          </p:nvSpPr>
          <p:spPr bwMode="auto">
            <a:xfrm flipV="1">
              <a:off x="204" y="1665"/>
              <a:ext cx="789" cy="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6976" name="Line 64"/>
            <p:cNvSpPr>
              <a:spLocks noChangeShapeType="1"/>
            </p:cNvSpPr>
            <p:nvPr/>
          </p:nvSpPr>
          <p:spPr bwMode="auto">
            <a:xfrm flipV="1">
              <a:off x="216" y="1845"/>
              <a:ext cx="789" cy="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6977" name="Line 65"/>
            <p:cNvSpPr>
              <a:spLocks noChangeShapeType="1"/>
            </p:cNvSpPr>
            <p:nvPr/>
          </p:nvSpPr>
          <p:spPr bwMode="auto">
            <a:xfrm flipV="1">
              <a:off x="216" y="2007"/>
              <a:ext cx="789" cy="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6978" name="Line 66"/>
            <p:cNvSpPr>
              <a:spLocks noChangeShapeType="1"/>
            </p:cNvSpPr>
            <p:nvPr/>
          </p:nvSpPr>
          <p:spPr bwMode="auto">
            <a:xfrm flipV="1">
              <a:off x="201" y="2184"/>
              <a:ext cx="789" cy="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66979" name="Group 67"/>
          <p:cNvGrpSpPr>
            <a:grpSpLocks/>
          </p:cNvGrpSpPr>
          <p:nvPr/>
        </p:nvGrpSpPr>
        <p:grpSpPr bwMode="auto">
          <a:xfrm>
            <a:off x="2038350" y="3154363"/>
            <a:ext cx="1344613" cy="1512887"/>
            <a:chOff x="188" y="1425"/>
            <a:chExt cx="847" cy="953"/>
          </a:xfrm>
        </p:grpSpPr>
        <p:sp>
          <p:nvSpPr>
            <p:cNvPr id="166980" name="Rectangle 68"/>
            <p:cNvSpPr>
              <a:spLocks noChangeArrowheads="1"/>
            </p:cNvSpPr>
            <p:nvPr/>
          </p:nvSpPr>
          <p:spPr bwMode="auto">
            <a:xfrm>
              <a:off x="237" y="1425"/>
              <a:ext cx="798" cy="903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6981" name="Rectangle 69"/>
            <p:cNvSpPr>
              <a:spLocks noChangeArrowheads="1"/>
            </p:cNvSpPr>
            <p:nvPr/>
          </p:nvSpPr>
          <p:spPr bwMode="auto">
            <a:xfrm>
              <a:off x="207" y="1464"/>
              <a:ext cx="798" cy="903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6982" name="Text Box 70"/>
            <p:cNvSpPr txBox="1">
              <a:spLocks noChangeArrowheads="1"/>
            </p:cNvSpPr>
            <p:nvPr/>
          </p:nvSpPr>
          <p:spPr bwMode="auto">
            <a:xfrm>
              <a:off x="188" y="1455"/>
              <a:ext cx="830" cy="9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800">
                  <a:latin typeface="Comic Sans MS" pitchFamily="66" charset="0"/>
                </a:rPr>
                <a:t>application</a:t>
              </a:r>
            </a:p>
            <a:p>
              <a:r>
                <a:rPr lang="en-US" sz="1800">
                  <a:latin typeface="Comic Sans MS" pitchFamily="66" charset="0"/>
                </a:rPr>
                <a:t>transport</a:t>
              </a:r>
            </a:p>
            <a:p>
              <a:r>
                <a:rPr lang="en-US" sz="1800">
                  <a:latin typeface="Comic Sans MS" pitchFamily="66" charset="0"/>
                </a:rPr>
                <a:t>network</a:t>
              </a:r>
            </a:p>
            <a:p>
              <a:r>
                <a:rPr lang="en-US" sz="1800">
                  <a:latin typeface="Comic Sans MS" pitchFamily="66" charset="0"/>
                </a:rPr>
                <a:t>link</a:t>
              </a:r>
            </a:p>
            <a:p>
              <a:r>
                <a:rPr lang="en-US" sz="1800">
                  <a:latin typeface="Comic Sans MS" pitchFamily="66" charset="0"/>
                </a:rPr>
                <a:t>physical</a:t>
              </a:r>
            </a:p>
          </p:txBody>
        </p:sp>
        <p:sp>
          <p:nvSpPr>
            <p:cNvPr id="166983" name="Line 71"/>
            <p:cNvSpPr>
              <a:spLocks noChangeShapeType="1"/>
            </p:cNvSpPr>
            <p:nvPr/>
          </p:nvSpPr>
          <p:spPr bwMode="auto">
            <a:xfrm flipV="1">
              <a:off x="204" y="1665"/>
              <a:ext cx="789" cy="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6984" name="Line 72"/>
            <p:cNvSpPr>
              <a:spLocks noChangeShapeType="1"/>
            </p:cNvSpPr>
            <p:nvPr/>
          </p:nvSpPr>
          <p:spPr bwMode="auto">
            <a:xfrm flipV="1">
              <a:off x="216" y="1845"/>
              <a:ext cx="789" cy="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6985" name="Line 73"/>
            <p:cNvSpPr>
              <a:spLocks noChangeShapeType="1"/>
            </p:cNvSpPr>
            <p:nvPr/>
          </p:nvSpPr>
          <p:spPr bwMode="auto">
            <a:xfrm flipV="1">
              <a:off x="216" y="2007"/>
              <a:ext cx="789" cy="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6986" name="Line 74"/>
            <p:cNvSpPr>
              <a:spLocks noChangeShapeType="1"/>
            </p:cNvSpPr>
            <p:nvPr/>
          </p:nvSpPr>
          <p:spPr bwMode="auto">
            <a:xfrm flipV="1">
              <a:off x="201" y="2184"/>
              <a:ext cx="789" cy="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66987" name="Group 75"/>
          <p:cNvGrpSpPr>
            <a:grpSpLocks/>
          </p:cNvGrpSpPr>
          <p:nvPr/>
        </p:nvGrpSpPr>
        <p:grpSpPr bwMode="auto">
          <a:xfrm>
            <a:off x="4456113" y="4418013"/>
            <a:ext cx="1344612" cy="1512887"/>
            <a:chOff x="188" y="1425"/>
            <a:chExt cx="847" cy="953"/>
          </a:xfrm>
        </p:grpSpPr>
        <p:sp>
          <p:nvSpPr>
            <p:cNvPr id="166988" name="Rectangle 76"/>
            <p:cNvSpPr>
              <a:spLocks noChangeArrowheads="1"/>
            </p:cNvSpPr>
            <p:nvPr/>
          </p:nvSpPr>
          <p:spPr bwMode="auto">
            <a:xfrm>
              <a:off x="237" y="1425"/>
              <a:ext cx="798" cy="903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6989" name="Rectangle 77"/>
            <p:cNvSpPr>
              <a:spLocks noChangeArrowheads="1"/>
            </p:cNvSpPr>
            <p:nvPr/>
          </p:nvSpPr>
          <p:spPr bwMode="auto">
            <a:xfrm>
              <a:off x="207" y="1464"/>
              <a:ext cx="798" cy="903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6990" name="Text Box 78"/>
            <p:cNvSpPr txBox="1">
              <a:spLocks noChangeArrowheads="1"/>
            </p:cNvSpPr>
            <p:nvPr/>
          </p:nvSpPr>
          <p:spPr bwMode="auto">
            <a:xfrm>
              <a:off x="188" y="1455"/>
              <a:ext cx="830" cy="9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800">
                  <a:latin typeface="Comic Sans MS" pitchFamily="66" charset="0"/>
                </a:rPr>
                <a:t>application</a:t>
              </a:r>
            </a:p>
            <a:p>
              <a:r>
                <a:rPr lang="en-US" sz="1800">
                  <a:latin typeface="Comic Sans MS" pitchFamily="66" charset="0"/>
                </a:rPr>
                <a:t>transport</a:t>
              </a:r>
            </a:p>
            <a:p>
              <a:r>
                <a:rPr lang="en-US" sz="1800">
                  <a:latin typeface="Comic Sans MS" pitchFamily="66" charset="0"/>
                </a:rPr>
                <a:t>network</a:t>
              </a:r>
            </a:p>
            <a:p>
              <a:r>
                <a:rPr lang="en-US" sz="1800">
                  <a:latin typeface="Comic Sans MS" pitchFamily="66" charset="0"/>
                </a:rPr>
                <a:t>link</a:t>
              </a:r>
            </a:p>
            <a:p>
              <a:r>
                <a:rPr lang="en-US" sz="1800">
                  <a:latin typeface="Comic Sans MS" pitchFamily="66" charset="0"/>
                </a:rPr>
                <a:t>physical</a:t>
              </a:r>
            </a:p>
          </p:txBody>
        </p:sp>
        <p:sp>
          <p:nvSpPr>
            <p:cNvPr id="166991" name="Line 79"/>
            <p:cNvSpPr>
              <a:spLocks noChangeShapeType="1"/>
            </p:cNvSpPr>
            <p:nvPr/>
          </p:nvSpPr>
          <p:spPr bwMode="auto">
            <a:xfrm flipV="1">
              <a:off x="204" y="1665"/>
              <a:ext cx="789" cy="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6992" name="Line 80"/>
            <p:cNvSpPr>
              <a:spLocks noChangeShapeType="1"/>
            </p:cNvSpPr>
            <p:nvPr/>
          </p:nvSpPr>
          <p:spPr bwMode="auto">
            <a:xfrm flipV="1">
              <a:off x="216" y="1845"/>
              <a:ext cx="789" cy="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6993" name="Line 81"/>
            <p:cNvSpPr>
              <a:spLocks noChangeShapeType="1"/>
            </p:cNvSpPr>
            <p:nvPr/>
          </p:nvSpPr>
          <p:spPr bwMode="auto">
            <a:xfrm flipV="1">
              <a:off x="216" y="2007"/>
              <a:ext cx="789" cy="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6994" name="Line 82"/>
            <p:cNvSpPr>
              <a:spLocks noChangeShapeType="1"/>
            </p:cNvSpPr>
            <p:nvPr/>
          </p:nvSpPr>
          <p:spPr bwMode="auto">
            <a:xfrm flipV="1">
              <a:off x="201" y="2184"/>
              <a:ext cx="789" cy="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66995" name="Group 83"/>
          <p:cNvGrpSpPr>
            <a:grpSpLocks/>
          </p:cNvGrpSpPr>
          <p:nvPr/>
        </p:nvGrpSpPr>
        <p:grpSpPr bwMode="auto">
          <a:xfrm>
            <a:off x="6238875" y="4411663"/>
            <a:ext cx="1344613" cy="1512887"/>
            <a:chOff x="188" y="1425"/>
            <a:chExt cx="847" cy="953"/>
          </a:xfrm>
        </p:grpSpPr>
        <p:sp>
          <p:nvSpPr>
            <p:cNvPr id="166996" name="Rectangle 84"/>
            <p:cNvSpPr>
              <a:spLocks noChangeArrowheads="1"/>
            </p:cNvSpPr>
            <p:nvPr/>
          </p:nvSpPr>
          <p:spPr bwMode="auto">
            <a:xfrm>
              <a:off x="237" y="1425"/>
              <a:ext cx="798" cy="903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6997" name="Rectangle 85"/>
            <p:cNvSpPr>
              <a:spLocks noChangeArrowheads="1"/>
            </p:cNvSpPr>
            <p:nvPr/>
          </p:nvSpPr>
          <p:spPr bwMode="auto">
            <a:xfrm>
              <a:off x="207" y="1464"/>
              <a:ext cx="798" cy="903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6998" name="Text Box 86"/>
            <p:cNvSpPr txBox="1">
              <a:spLocks noChangeArrowheads="1"/>
            </p:cNvSpPr>
            <p:nvPr/>
          </p:nvSpPr>
          <p:spPr bwMode="auto">
            <a:xfrm>
              <a:off x="188" y="1455"/>
              <a:ext cx="830" cy="9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800">
                  <a:latin typeface="Comic Sans MS" pitchFamily="66" charset="0"/>
                </a:rPr>
                <a:t>application</a:t>
              </a:r>
            </a:p>
            <a:p>
              <a:r>
                <a:rPr lang="en-US" sz="1800">
                  <a:latin typeface="Comic Sans MS" pitchFamily="66" charset="0"/>
                </a:rPr>
                <a:t>transport</a:t>
              </a:r>
            </a:p>
            <a:p>
              <a:r>
                <a:rPr lang="en-US" sz="1800">
                  <a:latin typeface="Comic Sans MS" pitchFamily="66" charset="0"/>
                </a:rPr>
                <a:t>network</a:t>
              </a:r>
            </a:p>
            <a:p>
              <a:r>
                <a:rPr lang="en-US" sz="1800">
                  <a:latin typeface="Comic Sans MS" pitchFamily="66" charset="0"/>
                </a:rPr>
                <a:t>link</a:t>
              </a:r>
            </a:p>
            <a:p>
              <a:r>
                <a:rPr lang="en-US" sz="1800">
                  <a:latin typeface="Comic Sans MS" pitchFamily="66" charset="0"/>
                </a:rPr>
                <a:t>physical</a:t>
              </a:r>
            </a:p>
          </p:txBody>
        </p:sp>
        <p:sp>
          <p:nvSpPr>
            <p:cNvPr id="166999" name="Line 87"/>
            <p:cNvSpPr>
              <a:spLocks noChangeShapeType="1"/>
            </p:cNvSpPr>
            <p:nvPr/>
          </p:nvSpPr>
          <p:spPr bwMode="auto">
            <a:xfrm flipV="1">
              <a:off x="204" y="1665"/>
              <a:ext cx="789" cy="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7000" name="Line 88"/>
            <p:cNvSpPr>
              <a:spLocks noChangeShapeType="1"/>
            </p:cNvSpPr>
            <p:nvPr/>
          </p:nvSpPr>
          <p:spPr bwMode="auto">
            <a:xfrm flipV="1">
              <a:off x="216" y="1845"/>
              <a:ext cx="789" cy="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7001" name="Line 89"/>
            <p:cNvSpPr>
              <a:spLocks noChangeShapeType="1"/>
            </p:cNvSpPr>
            <p:nvPr/>
          </p:nvSpPr>
          <p:spPr bwMode="auto">
            <a:xfrm flipV="1">
              <a:off x="216" y="2007"/>
              <a:ext cx="789" cy="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7002" name="Line 90"/>
            <p:cNvSpPr>
              <a:spLocks noChangeShapeType="1"/>
            </p:cNvSpPr>
            <p:nvPr/>
          </p:nvSpPr>
          <p:spPr bwMode="auto">
            <a:xfrm flipV="1">
              <a:off x="201" y="2184"/>
              <a:ext cx="789" cy="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67003" name="Group 91"/>
          <p:cNvGrpSpPr>
            <a:grpSpLocks/>
          </p:cNvGrpSpPr>
          <p:nvPr/>
        </p:nvGrpSpPr>
        <p:grpSpPr bwMode="auto">
          <a:xfrm>
            <a:off x="5287963" y="2884488"/>
            <a:ext cx="1320800" cy="963612"/>
            <a:chOff x="4369" y="791"/>
            <a:chExt cx="832" cy="607"/>
          </a:xfrm>
        </p:grpSpPr>
        <p:sp>
          <p:nvSpPr>
            <p:cNvPr id="167004" name="Rectangle 92"/>
            <p:cNvSpPr>
              <a:spLocks noChangeArrowheads="1"/>
            </p:cNvSpPr>
            <p:nvPr/>
          </p:nvSpPr>
          <p:spPr bwMode="auto">
            <a:xfrm>
              <a:off x="4403" y="791"/>
              <a:ext cx="798" cy="583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7005" name="Rectangle 93"/>
            <p:cNvSpPr>
              <a:spLocks noChangeArrowheads="1"/>
            </p:cNvSpPr>
            <p:nvPr/>
          </p:nvSpPr>
          <p:spPr bwMode="auto">
            <a:xfrm>
              <a:off x="4369" y="830"/>
              <a:ext cx="798" cy="563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7006" name="Text Box 94"/>
            <p:cNvSpPr txBox="1">
              <a:spLocks noChangeArrowheads="1"/>
            </p:cNvSpPr>
            <p:nvPr/>
          </p:nvSpPr>
          <p:spPr bwMode="auto">
            <a:xfrm>
              <a:off x="4439" y="821"/>
              <a:ext cx="660" cy="5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800">
                  <a:latin typeface="Comic Sans MS" pitchFamily="66" charset="0"/>
                </a:rPr>
                <a:t>network</a:t>
              </a:r>
            </a:p>
            <a:p>
              <a:r>
                <a:rPr lang="en-US" sz="1800">
                  <a:latin typeface="Comic Sans MS" pitchFamily="66" charset="0"/>
                </a:rPr>
                <a:t>link</a:t>
              </a:r>
            </a:p>
            <a:p>
              <a:r>
                <a:rPr lang="en-US" sz="1800">
                  <a:latin typeface="Comic Sans MS" pitchFamily="66" charset="0"/>
                </a:rPr>
                <a:t>physical</a:t>
              </a:r>
            </a:p>
          </p:txBody>
        </p:sp>
        <p:sp>
          <p:nvSpPr>
            <p:cNvPr id="167007" name="Line 95"/>
            <p:cNvSpPr>
              <a:spLocks noChangeShapeType="1"/>
            </p:cNvSpPr>
            <p:nvPr/>
          </p:nvSpPr>
          <p:spPr bwMode="auto">
            <a:xfrm flipV="1">
              <a:off x="4370" y="1031"/>
              <a:ext cx="789" cy="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7008" name="Line 96"/>
            <p:cNvSpPr>
              <a:spLocks noChangeShapeType="1"/>
            </p:cNvSpPr>
            <p:nvPr/>
          </p:nvSpPr>
          <p:spPr bwMode="auto">
            <a:xfrm flipV="1">
              <a:off x="4382" y="1211"/>
              <a:ext cx="789" cy="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67009" name="Line 97"/>
          <p:cNvSpPr>
            <a:spLocks noChangeShapeType="1"/>
          </p:cNvSpPr>
          <p:nvPr/>
        </p:nvSpPr>
        <p:spPr bwMode="auto">
          <a:xfrm>
            <a:off x="2940050" y="1638300"/>
            <a:ext cx="6350" cy="10287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7010" name="Line 98"/>
          <p:cNvSpPr>
            <a:spLocks noChangeShapeType="1"/>
          </p:cNvSpPr>
          <p:nvPr/>
        </p:nvSpPr>
        <p:spPr bwMode="auto">
          <a:xfrm>
            <a:off x="6165850" y="3048000"/>
            <a:ext cx="6350" cy="27305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7011" name="Line 99"/>
          <p:cNvSpPr>
            <a:spLocks noChangeShapeType="1"/>
          </p:cNvSpPr>
          <p:nvPr/>
        </p:nvSpPr>
        <p:spPr bwMode="auto">
          <a:xfrm flipV="1">
            <a:off x="5549900" y="3016250"/>
            <a:ext cx="0" cy="61595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7012" name="Line 100"/>
          <p:cNvSpPr>
            <a:spLocks noChangeShapeType="1"/>
          </p:cNvSpPr>
          <p:nvPr/>
        </p:nvSpPr>
        <p:spPr bwMode="auto">
          <a:xfrm>
            <a:off x="5543550" y="3035300"/>
            <a:ext cx="625475" cy="3175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7013" name="Line 101"/>
          <p:cNvSpPr>
            <a:spLocks noChangeShapeType="1"/>
          </p:cNvSpPr>
          <p:nvPr/>
        </p:nvSpPr>
        <p:spPr bwMode="auto">
          <a:xfrm>
            <a:off x="6165850" y="5765800"/>
            <a:ext cx="787400" cy="9525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7014" name="Line 102"/>
          <p:cNvSpPr>
            <a:spLocks noChangeShapeType="1"/>
          </p:cNvSpPr>
          <p:nvPr/>
        </p:nvSpPr>
        <p:spPr bwMode="auto">
          <a:xfrm flipV="1">
            <a:off x="6953250" y="4606925"/>
            <a:ext cx="12700" cy="11684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7015" name="Line 103"/>
          <p:cNvSpPr>
            <a:spLocks noChangeShapeType="1"/>
          </p:cNvSpPr>
          <p:nvPr/>
        </p:nvSpPr>
        <p:spPr bwMode="auto">
          <a:xfrm flipV="1">
            <a:off x="2971800" y="2682875"/>
            <a:ext cx="1403350" cy="28575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7016" name="Line 104"/>
          <p:cNvSpPr>
            <a:spLocks noChangeShapeType="1"/>
          </p:cNvSpPr>
          <p:nvPr/>
        </p:nvSpPr>
        <p:spPr bwMode="auto">
          <a:xfrm>
            <a:off x="4346575" y="2698750"/>
            <a:ext cx="1212850" cy="9652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67017" name="Group 105"/>
          <p:cNvGrpSpPr>
            <a:grpSpLocks/>
          </p:cNvGrpSpPr>
          <p:nvPr/>
        </p:nvGrpSpPr>
        <p:grpSpPr bwMode="auto">
          <a:xfrm>
            <a:off x="6661150" y="4178300"/>
            <a:ext cx="704850" cy="382588"/>
            <a:chOff x="4712" y="2088"/>
            <a:chExt cx="444" cy="241"/>
          </a:xfrm>
        </p:grpSpPr>
        <p:sp>
          <p:nvSpPr>
            <p:cNvPr id="167018" name="Rectangle 106"/>
            <p:cNvSpPr>
              <a:spLocks noChangeArrowheads="1"/>
            </p:cNvSpPr>
            <p:nvPr/>
          </p:nvSpPr>
          <p:spPr bwMode="auto">
            <a:xfrm>
              <a:off x="4712" y="2088"/>
              <a:ext cx="444" cy="24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7019" name="Text Box 107"/>
            <p:cNvSpPr txBox="1">
              <a:spLocks noChangeArrowheads="1"/>
            </p:cNvSpPr>
            <p:nvPr/>
          </p:nvSpPr>
          <p:spPr bwMode="auto">
            <a:xfrm>
              <a:off x="4726" y="2098"/>
              <a:ext cx="417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/>
              <a:r>
                <a:rPr lang="en-US" sz="1800">
                  <a:solidFill>
                    <a:srgbClr val="FF0000"/>
                  </a:solidFill>
                  <a:latin typeface="Comic Sans MS" pitchFamily="66" charset="0"/>
                </a:rPr>
                <a:t>data</a:t>
              </a:r>
              <a:endParaRPr lang="en-US"/>
            </a:p>
          </p:txBody>
        </p:sp>
      </p:grpSp>
      <p:grpSp>
        <p:nvGrpSpPr>
          <p:cNvPr id="167020" name="Group 108"/>
          <p:cNvGrpSpPr>
            <a:grpSpLocks/>
          </p:cNvGrpSpPr>
          <p:nvPr/>
        </p:nvGrpSpPr>
        <p:grpSpPr bwMode="auto">
          <a:xfrm>
            <a:off x="2609850" y="1257300"/>
            <a:ext cx="704850" cy="382588"/>
            <a:chOff x="4712" y="2088"/>
            <a:chExt cx="444" cy="241"/>
          </a:xfrm>
        </p:grpSpPr>
        <p:sp>
          <p:nvSpPr>
            <p:cNvPr id="167021" name="Rectangle 109"/>
            <p:cNvSpPr>
              <a:spLocks noChangeArrowheads="1"/>
            </p:cNvSpPr>
            <p:nvPr/>
          </p:nvSpPr>
          <p:spPr bwMode="auto">
            <a:xfrm>
              <a:off x="4712" y="2088"/>
              <a:ext cx="444" cy="24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7022" name="Text Box 110"/>
            <p:cNvSpPr txBox="1">
              <a:spLocks noChangeArrowheads="1"/>
            </p:cNvSpPr>
            <p:nvPr/>
          </p:nvSpPr>
          <p:spPr bwMode="auto">
            <a:xfrm>
              <a:off x="4726" y="2098"/>
              <a:ext cx="417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/>
              <a:r>
                <a:rPr lang="en-US" sz="1800">
                  <a:solidFill>
                    <a:srgbClr val="FF0000"/>
                  </a:solidFill>
                  <a:latin typeface="Comic Sans MS" pitchFamily="66" charset="0"/>
                </a:rPr>
                <a:t>data</a:t>
              </a:r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0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670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0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670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670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670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670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0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670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670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670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670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0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5" dur="500"/>
                                        <p:tgtEl>
                                          <p:spTgt spid="1670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1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0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670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670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670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670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500"/>
                            </p:stCondLst>
                            <p:childTnLst>
                              <p:par>
                                <p:cTn id="34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0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670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670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670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670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3000"/>
                            </p:stCondLst>
                            <p:childTnLst>
                              <p:par>
                                <p:cTn id="41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0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670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670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670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670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3500"/>
                            </p:stCondLst>
                            <p:childTnLst>
                              <p:par>
                                <p:cTn id="48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0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670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670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670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670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4000"/>
                            </p:stCondLst>
                            <p:childTnLst>
                              <p:par>
                                <p:cTn id="55" presetID="1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0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670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670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670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670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4500"/>
                            </p:stCondLst>
                            <p:childTnLst>
                              <p:par>
                                <p:cTn id="62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0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4" dur="500"/>
                                        <p:tgtEl>
                                          <p:spTgt spid="1670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7009" grpId="0" animBg="1"/>
      <p:bldP spid="167010" grpId="0" animBg="1"/>
      <p:bldP spid="167011" grpId="0" animBg="1"/>
      <p:bldP spid="167012" grpId="0" animBg="1"/>
      <p:bldP spid="167013" grpId="0" animBg="1"/>
      <p:bldP spid="167014" grpId="0" animBg="1"/>
      <p:bldP spid="167015" grpId="0" animBg="1"/>
      <p:bldP spid="167016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1-</a:t>
            </a:r>
            <a:fld id="{6D4A0586-1E2F-4F55-A402-1A64A5497E88}" type="slidenum">
              <a:rPr lang="en-US"/>
              <a:pPr/>
              <a:t>26</a:t>
            </a:fld>
            <a:endParaRPr lang="en-US"/>
          </a:p>
        </p:txBody>
      </p:sp>
      <p:sp>
        <p:nvSpPr>
          <p:cNvPr id="167938" name="Rectangle 2"/>
          <p:cNvSpPr>
            <a:spLocks noGrp="1" noChangeArrowheads="1"/>
          </p:cNvSpPr>
          <p:nvPr>
            <p:ph type="title"/>
          </p:nvPr>
        </p:nvSpPr>
        <p:spPr>
          <a:xfrm>
            <a:off x="546100" y="279400"/>
            <a:ext cx="7772400" cy="1143000"/>
          </a:xfrm>
        </p:spPr>
        <p:txBody>
          <a:bodyPr/>
          <a:lstStyle/>
          <a:p>
            <a:r>
              <a:rPr lang="en-US" sz="3600"/>
              <a:t>Protocol layering and data</a:t>
            </a:r>
            <a:endParaRPr lang="en-US"/>
          </a:p>
        </p:txBody>
      </p:sp>
      <p:sp>
        <p:nvSpPr>
          <p:cNvPr id="167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95325" y="1530350"/>
            <a:ext cx="7772400" cy="1514475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sz="2400"/>
              <a:t>Each layer takes data from above</a:t>
            </a:r>
          </a:p>
          <a:p>
            <a:r>
              <a:rPr lang="en-US" sz="2400"/>
              <a:t>adds header information to create new data unit</a:t>
            </a:r>
          </a:p>
          <a:p>
            <a:r>
              <a:rPr lang="en-US" sz="2400"/>
              <a:t>passes new data unit to layer below</a:t>
            </a:r>
            <a:endParaRPr lang="en-US" sz="2400">
              <a:solidFill>
                <a:srgbClr val="FF0000"/>
              </a:solidFill>
            </a:endParaRPr>
          </a:p>
          <a:p>
            <a:pPr>
              <a:buFont typeface="Wingdings" pitchFamily="2" charset="2"/>
              <a:buNone/>
            </a:pPr>
            <a:endParaRPr lang="en-US"/>
          </a:p>
        </p:txBody>
      </p:sp>
      <p:grpSp>
        <p:nvGrpSpPr>
          <p:cNvPr id="167940" name="Group 4"/>
          <p:cNvGrpSpPr>
            <a:grpSpLocks/>
          </p:cNvGrpSpPr>
          <p:nvPr/>
        </p:nvGrpSpPr>
        <p:grpSpPr bwMode="auto">
          <a:xfrm>
            <a:off x="1881188" y="3617913"/>
            <a:ext cx="1744662" cy="2017712"/>
            <a:chOff x="1835" y="2837"/>
            <a:chExt cx="1099" cy="1271"/>
          </a:xfrm>
        </p:grpSpPr>
        <p:grpSp>
          <p:nvGrpSpPr>
            <p:cNvPr id="167941" name="Group 5"/>
            <p:cNvGrpSpPr>
              <a:grpSpLocks/>
            </p:cNvGrpSpPr>
            <p:nvPr/>
          </p:nvGrpSpPr>
          <p:grpSpPr bwMode="auto">
            <a:xfrm>
              <a:off x="1842" y="2837"/>
              <a:ext cx="1092" cy="1266"/>
              <a:chOff x="1842" y="2837"/>
              <a:chExt cx="834" cy="942"/>
            </a:xfrm>
          </p:grpSpPr>
          <p:sp>
            <p:nvSpPr>
              <p:cNvPr id="167942" name="Rectangle 6"/>
              <p:cNvSpPr>
                <a:spLocks noChangeArrowheads="1"/>
              </p:cNvSpPr>
              <p:nvPr/>
            </p:nvSpPr>
            <p:spPr bwMode="auto">
              <a:xfrm>
                <a:off x="1878" y="2837"/>
                <a:ext cx="798" cy="903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7943" name="Rectangle 7"/>
              <p:cNvSpPr>
                <a:spLocks noChangeArrowheads="1"/>
              </p:cNvSpPr>
              <p:nvPr/>
            </p:nvSpPr>
            <p:spPr bwMode="auto">
              <a:xfrm>
                <a:off x="1848" y="2876"/>
                <a:ext cx="798" cy="903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7944" name="Line 8"/>
              <p:cNvSpPr>
                <a:spLocks noChangeShapeType="1"/>
              </p:cNvSpPr>
              <p:nvPr/>
            </p:nvSpPr>
            <p:spPr bwMode="auto">
              <a:xfrm flipV="1">
                <a:off x="1845" y="3077"/>
                <a:ext cx="789" cy="3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7945" name="Line 9"/>
              <p:cNvSpPr>
                <a:spLocks noChangeShapeType="1"/>
              </p:cNvSpPr>
              <p:nvPr/>
            </p:nvSpPr>
            <p:spPr bwMode="auto">
              <a:xfrm flipV="1">
                <a:off x="1857" y="3257"/>
                <a:ext cx="789" cy="3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7946" name="Line 10"/>
              <p:cNvSpPr>
                <a:spLocks noChangeShapeType="1"/>
              </p:cNvSpPr>
              <p:nvPr/>
            </p:nvSpPr>
            <p:spPr bwMode="auto">
              <a:xfrm flipV="1">
                <a:off x="1857" y="3419"/>
                <a:ext cx="789" cy="3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7947" name="Line 11"/>
              <p:cNvSpPr>
                <a:spLocks noChangeShapeType="1"/>
              </p:cNvSpPr>
              <p:nvPr/>
            </p:nvSpPr>
            <p:spPr bwMode="auto">
              <a:xfrm flipV="1">
                <a:off x="1842" y="3596"/>
                <a:ext cx="789" cy="3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67948" name="Text Box 12"/>
            <p:cNvSpPr txBox="1">
              <a:spLocks noChangeArrowheads="1"/>
            </p:cNvSpPr>
            <p:nvPr/>
          </p:nvSpPr>
          <p:spPr bwMode="auto">
            <a:xfrm>
              <a:off x="1835" y="2900"/>
              <a:ext cx="1070" cy="12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>
                  <a:latin typeface="Comic Sans MS" pitchFamily="66" charset="0"/>
                </a:rPr>
                <a:t>application</a:t>
              </a:r>
            </a:p>
            <a:p>
              <a:r>
                <a:rPr lang="en-US">
                  <a:latin typeface="Comic Sans MS" pitchFamily="66" charset="0"/>
                </a:rPr>
                <a:t>transport</a:t>
              </a:r>
            </a:p>
            <a:p>
              <a:r>
                <a:rPr lang="en-US">
                  <a:latin typeface="Comic Sans MS" pitchFamily="66" charset="0"/>
                </a:rPr>
                <a:t>network</a:t>
              </a:r>
            </a:p>
            <a:p>
              <a:r>
                <a:rPr lang="en-US">
                  <a:latin typeface="Comic Sans MS" pitchFamily="66" charset="0"/>
                </a:rPr>
                <a:t>link</a:t>
              </a:r>
            </a:p>
            <a:p>
              <a:r>
                <a:rPr lang="en-US">
                  <a:latin typeface="Comic Sans MS" pitchFamily="66" charset="0"/>
                </a:rPr>
                <a:t>physical</a:t>
              </a:r>
            </a:p>
          </p:txBody>
        </p:sp>
      </p:grpSp>
      <p:grpSp>
        <p:nvGrpSpPr>
          <p:cNvPr id="167949" name="Group 13"/>
          <p:cNvGrpSpPr>
            <a:grpSpLocks/>
          </p:cNvGrpSpPr>
          <p:nvPr/>
        </p:nvGrpSpPr>
        <p:grpSpPr bwMode="auto">
          <a:xfrm>
            <a:off x="4256088" y="3598863"/>
            <a:ext cx="1744662" cy="2017712"/>
            <a:chOff x="1835" y="2837"/>
            <a:chExt cx="1099" cy="1271"/>
          </a:xfrm>
        </p:grpSpPr>
        <p:grpSp>
          <p:nvGrpSpPr>
            <p:cNvPr id="167950" name="Group 14"/>
            <p:cNvGrpSpPr>
              <a:grpSpLocks/>
            </p:cNvGrpSpPr>
            <p:nvPr/>
          </p:nvGrpSpPr>
          <p:grpSpPr bwMode="auto">
            <a:xfrm>
              <a:off x="1842" y="2837"/>
              <a:ext cx="1092" cy="1266"/>
              <a:chOff x="1842" y="2837"/>
              <a:chExt cx="834" cy="942"/>
            </a:xfrm>
          </p:grpSpPr>
          <p:sp>
            <p:nvSpPr>
              <p:cNvPr id="167951" name="Rectangle 15"/>
              <p:cNvSpPr>
                <a:spLocks noChangeArrowheads="1"/>
              </p:cNvSpPr>
              <p:nvPr/>
            </p:nvSpPr>
            <p:spPr bwMode="auto">
              <a:xfrm>
                <a:off x="1878" y="2837"/>
                <a:ext cx="798" cy="903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7952" name="Rectangle 16"/>
              <p:cNvSpPr>
                <a:spLocks noChangeArrowheads="1"/>
              </p:cNvSpPr>
              <p:nvPr/>
            </p:nvSpPr>
            <p:spPr bwMode="auto">
              <a:xfrm>
                <a:off x="1848" y="2876"/>
                <a:ext cx="798" cy="903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7953" name="Line 17"/>
              <p:cNvSpPr>
                <a:spLocks noChangeShapeType="1"/>
              </p:cNvSpPr>
              <p:nvPr/>
            </p:nvSpPr>
            <p:spPr bwMode="auto">
              <a:xfrm flipV="1">
                <a:off x="1845" y="3077"/>
                <a:ext cx="789" cy="3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7954" name="Line 18"/>
              <p:cNvSpPr>
                <a:spLocks noChangeShapeType="1"/>
              </p:cNvSpPr>
              <p:nvPr/>
            </p:nvSpPr>
            <p:spPr bwMode="auto">
              <a:xfrm flipV="1">
                <a:off x="1857" y="3257"/>
                <a:ext cx="789" cy="3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7955" name="Line 19"/>
              <p:cNvSpPr>
                <a:spLocks noChangeShapeType="1"/>
              </p:cNvSpPr>
              <p:nvPr/>
            </p:nvSpPr>
            <p:spPr bwMode="auto">
              <a:xfrm flipV="1">
                <a:off x="1857" y="3419"/>
                <a:ext cx="789" cy="3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7956" name="Line 20"/>
              <p:cNvSpPr>
                <a:spLocks noChangeShapeType="1"/>
              </p:cNvSpPr>
              <p:nvPr/>
            </p:nvSpPr>
            <p:spPr bwMode="auto">
              <a:xfrm flipV="1">
                <a:off x="1842" y="3596"/>
                <a:ext cx="789" cy="3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67957" name="Text Box 21"/>
            <p:cNvSpPr txBox="1">
              <a:spLocks noChangeArrowheads="1"/>
            </p:cNvSpPr>
            <p:nvPr/>
          </p:nvSpPr>
          <p:spPr bwMode="auto">
            <a:xfrm>
              <a:off x="1835" y="2900"/>
              <a:ext cx="1070" cy="12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>
                  <a:latin typeface="Comic Sans MS" pitchFamily="66" charset="0"/>
                </a:rPr>
                <a:t>application</a:t>
              </a:r>
            </a:p>
            <a:p>
              <a:r>
                <a:rPr lang="en-US">
                  <a:latin typeface="Comic Sans MS" pitchFamily="66" charset="0"/>
                </a:rPr>
                <a:t>transport</a:t>
              </a:r>
            </a:p>
            <a:p>
              <a:r>
                <a:rPr lang="en-US">
                  <a:latin typeface="Comic Sans MS" pitchFamily="66" charset="0"/>
                </a:rPr>
                <a:t>network</a:t>
              </a:r>
            </a:p>
            <a:p>
              <a:r>
                <a:rPr lang="en-US">
                  <a:latin typeface="Comic Sans MS" pitchFamily="66" charset="0"/>
                </a:rPr>
                <a:t>link</a:t>
              </a:r>
            </a:p>
            <a:p>
              <a:r>
                <a:rPr lang="en-US">
                  <a:latin typeface="Comic Sans MS" pitchFamily="66" charset="0"/>
                </a:rPr>
                <a:t>physical</a:t>
              </a:r>
            </a:p>
          </p:txBody>
        </p:sp>
      </p:grpSp>
      <p:sp>
        <p:nvSpPr>
          <p:cNvPr id="167958" name="Text Box 22"/>
          <p:cNvSpPr txBox="1">
            <a:spLocks noChangeArrowheads="1"/>
          </p:cNvSpPr>
          <p:nvPr/>
        </p:nvSpPr>
        <p:spPr bwMode="auto">
          <a:xfrm>
            <a:off x="2212975" y="3084513"/>
            <a:ext cx="11207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>
                <a:solidFill>
                  <a:schemeClr val="accent2"/>
                </a:solidFill>
                <a:latin typeface="Comic Sans MS" pitchFamily="66" charset="0"/>
              </a:rPr>
              <a:t>source</a:t>
            </a:r>
          </a:p>
        </p:txBody>
      </p:sp>
      <p:sp>
        <p:nvSpPr>
          <p:cNvPr id="167959" name="Text Box 23"/>
          <p:cNvSpPr txBox="1">
            <a:spLocks noChangeArrowheads="1"/>
          </p:cNvSpPr>
          <p:nvPr/>
        </p:nvSpPr>
        <p:spPr bwMode="auto">
          <a:xfrm>
            <a:off x="4270375" y="3141663"/>
            <a:ext cx="17716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>
                <a:solidFill>
                  <a:schemeClr val="accent2"/>
                </a:solidFill>
                <a:latin typeface="Comic Sans MS" pitchFamily="66" charset="0"/>
              </a:rPr>
              <a:t>destination</a:t>
            </a:r>
          </a:p>
        </p:txBody>
      </p:sp>
      <p:sp>
        <p:nvSpPr>
          <p:cNvPr id="167960" name="Freeform 24"/>
          <p:cNvSpPr>
            <a:spLocks/>
          </p:cNvSpPr>
          <p:nvPr/>
        </p:nvSpPr>
        <p:spPr bwMode="auto">
          <a:xfrm>
            <a:off x="1076325" y="3181350"/>
            <a:ext cx="5848350" cy="2828925"/>
          </a:xfrm>
          <a:custGeom>
            <a:avLst/>
            <a:gdLst/>
            <a:ahLst/>
            <a:cxnLst>
              <a:cxn ang="0">
                <a:pos x="0" y="264"/>
              </a:cxn>
              <a:cxn ang="0">
                <a:pos x="0" y="1752"/>
              </a:cxn>
              <a:cxn ang="0">
                <a:pos x="4572" y="1746"/>
              </a:cxn>
              <a:cxn ang="0">
                <a:pos x="4572" y="0"/>
              </a:cxn>
            </a:cxnLst>
            <a:rect l="0" t="0" r="r" b="b"/>
            <a:pathLst>
              <a:path w="4572" h="1752">
                <a:moveTo>
                  <a:pt x="0" y="264"/>
                </a:moveTo>
                <a:lnTo>
                  <a:pt x="0" y="1752"/>
                </a:lnTo>
                <a:lnTo>
                  <a:pt x="4572" y="1746"/>
                </a:lnTo>
                <a:lnTo>
                  <a:pt x="4572" y="0"/>
                </a:lnTo>
              </a:path>
            </a:pathLst>
          </a:custGeom>
          <a:noFill/>
          <a:ln w="28575" cmpd="sng">
            <a:solidFill>
              <a:srgbClr val="FF0000"/>
            </a:solidFill>
            <a:round/>
            <a:headEnd type="non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67961" name="Group 25"/>
          <p:cNvGrpSpPr>
            <a:grpSpLocks/>
          </p:cNvGrpSpPr>
          <p:nvPr/>
        </p:nvGrpSpPr>
        <p:grpSpPr bwMode="auto">
          <a:xfrm>
            <a:off x="165100" y="3752850"/>
            <a:ext cx="1668463" cy="1552575"/>
            <a:chOff x="230" y="2352"/>
            <a:chExt cx="1051" cy="978"/>
          </a:xfrm>
        </p:grpSpPr>
        <p:sp>
          <p:nvSpPr>
            <p:cNvPr id="167962" name="Rectangle 26"/>
            <p:cNvSpPr>
              <a:spLocks noChangeArrowheads="1"/>
            </p:cNvSpPr>
            <p:nvPr/>
          </p:nvSpPr>
          <p:spPr bwMode="auto">
            <a:xfrm>
              <a:off x="892" y="2352"/>
              <a:ext cx="378" cy="198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sz="2000">
                  <a:latin typeface="Comic Sans MS" pitchFamily="66" charset="0"/>
                </a:rPr>
                <a:t>M</a:t>
              </a:r>
              <a:endParaRPr lang="en-US"/>
            </a:p>
          </p:txBody>
        </p:sp>
        <p:sp>
          <p:nvSpPr>
            <p:cNvPr id="167963" name="Rectangle 27"/>
            <p:cNvSpPr>
              <a:spLocks noChangeArrowheads="1"/>
            </p:cNvSpPr>
            <p:nvPr/>
          </p:nvSpPr>
          <p:spPr bwMode="auto">
            <a:xfrm>
              <a:off x="892" y="2610"/>
              <a:ext cx="378" cy="198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sz="2000">
                  <a:latin typeface="Comic Sans MS" pitchFamily="66" charset="0"/>
                </a:rPr>
                <a:t>M</a:t>
              </a:r>
              <a:endParaRPr lang="en-US"/>
            </a:p>
          </p:txBody>
        </p:sp>
        <p:sp>
          <p:nvSpPr>
            <p:cNvPr id="167964" name="Rectangle 28"/>
            <p:cNvSpPr>
              <a:spLocks noChangeArrowheads="1"/>
            </p:cNvSpPr>
            <p:nvPr/>
          </p:nvSpPr>
          <p:spPr bwMode="auto">
            <a:xfrm>
              <a:off x="903" y="2852"/>
              <a:ext cx="378" cy="198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sz="2000">
                  <a:latin typeface="Comic Sans MS" pitchFamily="66" charset="0"/>
                </a:rPr>
                <a:t>M</a:t>
              </a:r>
              <a:endParaRPr lang="en-US"/>
            </a:p>
          </p:txBody>
        </p:sp>
        <p:sp>
          <p:nvSpPr>
            <p:cNvPr id="167965" name="Rectangle 29"/>
            <p:cNvSpPr>
              <a:spLocks noChangeArrowheads="1"/>
            </p:cNvSpPr>
            <p:nvPr/>
          </p:nvSpPr>
          <p:spPr bwMode="auto">
            <a:xfrm>
              <a:off x="903" y="3092"/>
              <a:ext cx="378" cy="198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sz="2000">
                  <a:latin typeface="Comic Sans MS" pitchFamily="66" charset="0"/>
                </a:rPr>
                <a:t>M</a:t>
              </a:r>
              <a:endParaRPr lang="en-US"/>
            </a:p>
          </p:txBody>
        </p:sp>
        <p:grpSp>
          <p:nvGrpSpPr>
            <p:cNvPr id="167966" name="Group 30"/>
            <p:cNvGrpSpPr>
              <a:grpSpLocks/>
            </p:cNvGrpSpPr>
            <p:nvPr/>
          </p:nvGrpSpPr>
          <p:grpSpPr bwMode="auto">
            <a:xfrm>
              <a:off x="633" y="2592"/>
              <a:ext cx="307" cy="256"/>
              <a:chOff x="215" y="2368"/>
              <a:chExt cx="307" cy="256"/>
            </a:xfrm>
          </p:grpSpPr>
          <p:sp>
            <p:nvSpPr>
              <p:cNvPr id="167967" name="Rectangle 31"/>
              <p:cNvSpPr>
                <a:spLocks noChangeArrowheads="1"/>
              </p:cNvSpPr>
              <p:nvPr/>
            </p:nvSpPr>
            <p:spPr bwMode="auto">
              <a:xfrm>
                <a:off x="263" y="2386"/>
                <a:ext cx="208" cy="198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l"/>
                <a:endParaRPr lang="en-US"/>
              </a:p>
            </p:txBody>
          </p:sp>
          <p:sp>
            <p:nvSpPr>
              <p:cNvPr id="167968" name="Rectangle 32"/>
              <p:cNvSpPr>
                <a:spLocks noChangeArrowheads="1"/>
              </p:cNvSpPr>
              <p:nvPr/>
            </p:nvSpPr>
            <p:spPr bwMode="auto">
              <a:xfrm>
                <a:off x="215" y="2368"/>
                <a:ext cx="197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l"/>
                <a:r>
                  <a:rPr lang="en-US" sz="2000">
                    <a:latin typeface="Comic Sans MS" pitchFamily="66" charset="0"/>
                  </a:rPr>
                  <a:t>H</a:t>
                </a:r>
              </a:p>
            </p:txBody>
          </p:sp>
          <p:sp>
            <p:nvSpPr>
              <p:cNvPr id="167969" name="Text Box 33"/>
              <p:cNvSpPr txBox="1">
                <a:spLocks noChangeArrowheads="1"/>
              </p:cNvSpPr>
              <p:nvPr/>
            </p:nvSpPr>
            <p:spPr bwMode="auto">
              <a:xfrm>
                <a:off x="335" y="2412"/>
                <a:ext cx="187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l"/>
                <a:r>
                  <a:rPr lang="en-US" sz="1600">
                    <a:latin typeface="Comic Sans MS" pitchFamily="66" charset="0"/>
                  </a:rPr>
                  <a:t>t</a:t>
                </a:r>
                <a:endParaRPr lang="en-US"/>
              </a:p>
            </p:txBody>
          </p:sp>
        </p:grpSp>
        <p:grpSp>
          <p:nvGrpSpPr>
            <p:cNvPr id="167970" name="Group 34"/>
            <p:cNvGrpSpPr>
              <a:grpSpLocks/>
            </p:cNvGrpSpPr>
            <p:nvPr/>
          </p:nvGrpSpPr>
          <p:grpSpPr bwMode="auto">
            <a:xfrm>
              <a:off x="646" y="2834"/>
              <a:ext cx="307" cy="256"/>
              <a:chOff x="215" y="2368"/>
              <a:chExt cx="307" cy="256"/>
            </a:xfrm>
          </p:grpSpPr>
          <p:sp>
            <p:nvSpPr>
              <p:cNvPr id="167971" name="Rectangle 35"/>
              <p:cNvSpPr>
                <a:spLocks noChangeArrowheads="1"/>
              </p:cNvSpPr>
              <p:nvPr/>
            </p:nvSpPr>
            <p:spPr bwMode="auto">
              <a:xfrm>
                <a:off x="263" y="2386"/>
                <a:ext cx="208" cy="198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l"/>
                <a:endParaRPr lang="en-US"/>
              </a:p>
            </p:txBody>
          </p:sp>
          <p:sp>
            <p:nvSpPr>
              <p:cNvPr id="167972" name="Rectangle 36"/>
              <p:cNvSpPr>
                <a:spLocks noChangeArrowheads="1"/>
              </p:cNvSpPr>
              <p:nvPr/>
            </p:nvSpPr>
            <p:spPr bwMode="auto">
              <a:xfrm>
                <a:off x="215" y="2368"/>
                <a:ext cx="197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l"/>
                <a:r>
                  <a:rPr lang="en-US" sz="2000">
                    <a:latin typeface="Comic Sans MS" pitchFamily="66" charset="0"/>
                  </a:rPr>
                  <a:t>H</a:t>
                </a:r>
              </a:p>
            </p:txBody>
          </p:sp>
          <p:sp>
            <p:nvSpPr>
              <p:cNvPr id="167973" name="Text Box 37"/>
              <p:cNvSpPr txBox="1">
                <a:spLocks noChangeArrowheads="1"/>
              </p:cNvSpPr>
              <p:nvPr/>
            </p:nvSpPr>
            <p:spPr bwMode="auto">
              <a:xfrm>
                <a:off x="335" y="2412"/>
                <a:ext cx="187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l"/>
                <a:r>
                  <a:rPr lang="en-US" sz="1600">
                    <a:latin typeface="Comic Sans MS" pitchFamily="66" charset="0"/>
                  </a:rPr>
                  <a:t>t</a:t>
                </a:r>
                <a:endParaRPr lang="en-US"/>
              </a:p>
            </p:txBody>
          </p:sp>
        </p:grpSp>
        <p:grpSp>
          <p:nvGrpSpPr>
            <p:cNvPr id="167974" name="Group 38"/>
            <p:cNvGrpSpPr>
              <a:grpSpLocks/>
            </p:cNvGrpSpPr>
            <p:nvPr/>
          </p:nvGrpSpPr>
          <p:grpSpPr bwMode="auto">
            <a:xfrm>
              <a:off x="440" y="2834"/>
              <a:ext cx="307" cy="256"/>
              <a:chOff x="215" y="2368"/>
              <a:chExt cx="307" cy="256"/>
            </a:xfrm>
          </p:grpSpPr>
          <p:sp>
            <p:nvSpPr>
              <p:cNvPr id="167975" name="Rectangle 39"/>
              <p:cNvSpPr>
                <a:spLocks noChangeArrowheads="1"/>
              </p:cNvSpPr>
              <p:nvPr/>
            </p:nvSpPr>
            <p:spPr bwMode="auto">
              <a:xfrm>
                <a:off x="263" y="2386"/>
                <a:ext cx="208" cy="198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l"/>
                <a:endParaRPr lang="en-US"/>
              </a:p>
            </p:txBody>
          </p:sp>
          <p:sp>
            <p:nvSpPr>
              <p:cNvPr id="167976" name="Rectangle 40"/>
              <p:cNvSpPr>
                <a:spLocks noChangeArrowheads="1"/>
              </p:cNvSpPr>
              <p:nvPr/>
            </p:nvSpPr>
            <p:spPr bwMode="auto">
              <a:xfrm>
                <a:off x="215" y="2368"/>
                <a:ext cx="197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l"/>
                <a:r>
                  <a:rPr lang="en-US" sz="2000">
                    <a:latin typeface="Comic Sans MS" pitchFamily="66" charset="0"/>
                  </a:rPr>
                  <a:t>H</a:t>
                </a:r>
              </a:p>
            </p:txBody>
          </p:sp>
          <p:sp>
            <p:nvSpPr>
              <p:cNvPr id="167977" name="Text Box 41"/>
              <p:cNvSpPr txBox="1">
                <a:spLocks noChangeArrowheads="1"/>
              </p:cNvSpPr>
              <p:nvPr/>
            </p:nvSpPr>
            <p:spPr bwMode="auto">
              <a:xfrm>
                <a:off x="335" y="2412"/>
                <a:ext cx="187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l"/>
                <a:r>
                  <a:rPr lang="en-US" sz="1600">
                    <a:latin typeface="Comic Sans MS" pitchFamily="66" charset="0"/>
                  </a:rPr>
                  <a:t>n</a:t>
                </a:r>
                <a:endParaRPr lang="en-US"/>
              </a:p>
            </p:txBody>
          </p:sp>
        </p:grpSp>
        <p:grpSp>
          <p:nvGrpSpPr>
            <p:cNvPr id="167978" name="Group 42"/>
            <p:cNvGrpSpPr>
              <a:grpSpLocks/>
            </p:cNvGrpSpPr>
            <p:nvPr/>
          </p:nvGrpSpPr>
          <p:grpSpPr bwMode="auto">
            <a:xfrm>
              <a:off x="440" y="3073"/>
              <a:ext cx="513" cy="256"/>
              <a:chOff x="440" y="2834"/>
              <a:chExt cx="513" cy="256"/>
            </a:xfrm>
          </p:grpSpPr>
          <p:grpSp>
            <p:nvGrpSpPr>
              <p:cNvPr id="167979" name="Group 43"/>
              <p:cNvGrpSpPr>
                <a:grpSpLocks/>
              </p:cNvGrpSpPr>
              <p:nvPr/>
            </p:nvGrpSpPr>
            <p:grpSpPr bwMode="auto">
              <a:xfrm>
                <a:off x="646" y="2834"/>
                <a:ext cx="307" cy="256"/>
                <a:chOff x="215" y="2368"/>
                <a:chExt cx="307" cy="256"/>
              </a:xfrm>
            </p:grpSpPr>
            <p:sp>
              <p:nvSpPr>
                <p:cNvPr id="167980" name="Rectangle 44"/>
                <p:cNvSpPr>
                  <a:spLocks noChangeArrowheads="1"/>
                </p:cNvSpPr>
                <p:nvPr/>
              </p:nvSpPr>
              <p:spPr bwMode="auto">
                <a:xfrm>
                  <a:off x="263" y="2386"/>
                  <a:ext cx="208" cy="198"/>
                </a:xfrm>
                <a:prstGeom prst="rect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l"/>
                  <a:endParaRPr lang="en-US"/>
                </a:p>
              </p:txBody>
            </p:sp>
            <p:sp>
              <p:nvSpPr>
                <p:cNvPr id="167981" name="Rectangle 45"/>
                <p:cNvSpPr>
                  <a:spLocks noChangeArrowheads="1"/>
                </p:cNvSpPr>
                <p:nvPr/>
              </p:nvSpPr>
              <p:spPr bwMode="auto">
                <a:xfrm>
                  <a:off x="215" y="2368"/>
                  <a:ext cx="197" cy="2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 algn="l"/>
                  <a:r>
                    <a:rPr lang="en-US" sz="2000">
                      <a:latin typeface="Comic Sans MS" pitchFamily="66" charset="0"/>
                    </a:rPr>
                    <a:t>H</a:t>
                  </a:r>
                </a:p>
              </p:txBody>
            </p:sp>
            <p:sp>
              <p:nvSpPr>
                <p:cNvPr id="167982" name="Text Box 46"/>
                <p:cNvSpPr txBox="1">
                  <a:spLocks noChangeArrowheads="1"/>
                </p:cNvSpPr>
                <p:nvPr/>
              </p:nvSpPr>
              <p:spPr bwMode="auto">
                <a:xfrm>
                  <a:off x="335" y="2412"/>
                  <a:ext cx="187" cy="21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 algn="l"/>
                  <a:r>
                    <a:rPr lang="en-US" sz="1600">
                      <a:latin typeface="Comic Sans MS" pitchFamily="66" charset="0"/>
                    </a:rPr>
                    <a:t>t</a:t>
                  </a:r>
                  <a:endParaRPr lang="en-US"/>
                </a:p>
              </p:txBody>
            </p:sp>
          </p:grpSp>
          <p:grpSp>
            <p:nvGrpSpPr>
              <p:cNvPr id="167983" name="Group 47"/>
              <p:cNvGrpSpPr>
                <a:grpSpLocks/>
              </p:cNvGrpSpPr>
              <p:nvPr/>
            </p:nvGrpSpPr>
            <p:grpSpPr bwMode="auto">
              <a:xfrm>
                <a:off x="440" y="2834"/>
                <a:ext cx="307" cy="256"/>
                <a:chOff x="215" y="2368"/>
                <a:chExt cx="307" cy="256"/>
              </a:xfrm>
            </p:grpSpPr>
            <p:sp>
              <p:nvSpPr>
                <p:cNvPr id="167984" name="Rectangle 48"/>
                <p:cNvSpPr>
                  <a:spLocks noChangeArrowheads="1"/>
                </p:cNvSpPr>
                <p:nvPr/>
              </p:nvSpPr>
              <p:spPr bwMode="auto">
                <a:xfrm>
                  <a:off x="263" y="2386"/>
                  <a:ext cx="208" cy="198"/>
                </a:xfrm>
                <a:prstGeom prst="rect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l"/>
                  <a:endParaRPr lang="en-US"/>
                </a:p>
              </p:txBody>
            </p:sp>
            <p:sp>
              <p:nvSpPr>
                <p:cNvPr id="167985" name="Rectangle 49"/>
                <p:cNvSpPr>
                  <a:spLocks noChangeArrowheads="1"/>
                </p:cNvSpPr>
                <p:nvPr/>
              </p:nvSpPr>
              <p:spPr bwMode="auto">
                <a:xfrm>
                  <a:off x="215" y="2368"/>
                  <a:ext cx="197" cy="2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 algn="l"/>
                  <a:r>
                    <a:rPr lang="en-US" sz="2000">
                      <a:latin typeface="Comic Sans MS" pitchFamily="66" charset="0"/>
                    </a:rPr>
                    <a:t>H</a:t>
                  </a:r>
                </a:p>
              </p:txBody>
            </p:sp>
            <p:sp>
              <p:nvSpPr>
                <p:cNvPr id="167986" name="Text Box 50"/>
                <p:cNvSpPr txBox="1">
                  <a:spLocks noChangeArrowheads="1"/>
                </p:cNvSpPr>
                <p:nvPr/>
              </p:nvSpPr>
              <p:spPr bwMode="auto">
                <a:xfrm>
                  <a:off x="335" y="2412"/>
                  <a:ext cx="187" cy="21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 algn="l"/>
                  <a:r>
                    <a:rPr lang="en-US" sz="1600">
                      <a:latin typeface="Comic Sans MS" pitchFamily="66" charset="0"/>
                    </a:rPr>
                    <a:t>n</a:t>
                  </a:r>
                  <a:endParaRPr lang="en-US"/>
                </a:p>
              </p:txBody>
            </p:sp>
          </p:grpSp>
        </p:grpSp>
        <p:grpSp>
          <p:nvGrpSpPr>
            <p:cNvPr id="167987" name="Group 51"/>
            <p:cNvGrpSpPr>
              <a:grpSpLocks/>
            </p:cNvGrpSpPr>
            <p:nvPr/>
          </p:nvGrpSpPr>
          <p:grpSpPr bwMode="auto">
            <a:xfrm>
              <a:off x="230" y="3074"/>
              <a:ext cx="307" cy="256"/>
              <a:chOff x="215" y="2368"/>
              <a:chExt cx="307" cy="256"/>
            </a:xfrm>
          </p:grpSpPr>
          <p:sp>
            <p:nvSpPr>
              <p:cNvPr id="167988" name="Rectangle 52"/>
              <p:cNvSpPr>
                <a:spLocks noChangeArrowheads="1"/>
              </p:cNvSpPr>
              <p:nvPr/>
            </p:nvSpPr>
            <p:spPr bwMode="auto">
              <a:xfrm>
                <a:off x="263" y="2386"/>
                <a:ext cx="208" cy="198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l"/>
                <a:endParaRPr lang="en-US"/>
              </a:p>
            </p:txBody>
          </p:sp>
          <p:sp>
            <p:nvSpPr>
              <p:cNvPr id="167989" name="Rectangle 53"/>
              <p:cNvSpPr>
                <a:spLocks noChangeArrowheads="1"/>
              </p:cNvSpPr>
              <p:nvPr/>
            </p:nvSpPr>
            <p:spPr bwMode="auto">
              <a:xfrm>
                <a:off x="215" y="2368"/>
                <a:ext cx="197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l"/>
                <a:r>
                  <a:rPr lang="en-US" sz="2000">
                    <a:latin typeface="Comic Sans MS" pitchFamily="66" charset="0"/>
                  </a:rPr>
                  <a:t>H</a:t>
                </a:r>
              </a:p>
            </p:txBody>
          </p:sp>
          <p:sp>
            <p:nvSpPr>
              <p:cNvPr id="167990" name="Text Box 54"/>
              <p:cNvSpPr txBox="1">
                <a:spLocks noChangeArrowheads="1"/>
              </p:cNvSpPr>
              <p:nvPr/>
            </p:nvSpPr>
            <p:spPr bwMode="auto">
              <a:xfrm>
                <a:off x="335" y="2412"/>
                <a:ext cx="187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l"/>
                <a:r>
                  <a:rPr lang="en-US" sz="1600">
                    <a:latin typeface="Comic Sans MS" pitchFamily="66" charset="0"/>
                  </a:rPr>
                  <a:t>l</a:t>
                </a:r>
                <a:endParaRPr lang="en-US"/>
              </a:p>
            </p:txBody>
          </p:sp>
        </p:grpSp>
      </p:grpSp>
      <p:grpSp>
        <p:nvGrpSpPr>
          <p:cNvPr id="167991" name="Group 55"/>
          <p:cNvGrpSpPr>
            <a:grpSpLocks/>
          </p:cNvGrpSpPr>
          <p:nvPr/>
        </p:nvGrpSpPr>
        <p:grpSpPr bwMode="auto">
          <a:xfrm>
            <a:off x="6051550" y="3695700"/>
            <a:ext cx="1668463" cy="1552575"/>
            <a:chOff x="230" y="2352"/>
            <a:chExt cx="1051" cy="978"/>
          </a:xfrm>
        </p:grpSpPr>
        <p:sp>
          <p:nvSpPr>
            <p:cNvPr id="167992" name="Rectangle 56"/>
            <p:cNvSpPr>
              <a:spLocks noChangeArrowheads="1"/>
            </p:cNvSpPr>
            <p:nvPr/>
          </p:nvSpPr>
          <p:spPr bwMode="auto">
            <a:xfrm>
              <a:off x="892" y="2352"/>
              <a:ext cx="378" cy="198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sz="2000">
                  <a:latin typeface="Comic Sans MS" pitchFamily="66" charset="0"/>
                </a:rPr>
                <a:t>M</a:t>
              </a:r>
              <a:endParaRPr lang="en-US"/>
            </a:p>
          </p:txBody>
        </p:sp>
        <p:sp>
          <p:nvSpPr>
            <p:cNvPr id="167993" name="Rectangle 57"/>
            <p:cNvSpPr>
              <a:spLocks noChangeArrowheads="1"/>
            </p:cNvSpPr>
            <p:nvPr/>
          </p:nvSpPr>
          <p:spPr bwMode="auto">
            <a:xfrm>
              <a:off x="892" y="2610"/>
              <a:ext cx="378" cy="198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sz="2000">
                  <a:latin typeface="Comic Sans MS" pitchFamily="66" charset="0"/>
                </a:rPr>
                <a:t>M</a:t>
              </a:r>
              <a:endParaRPr lang="en-US"/>
            </a:p>
          </p:txBody>
        </p:sp>
        <p:sp>
          <p:nvSpPr>
            <p:cNvPr id="167994" name="Rectangle 58"/>
            <p:cNvSpPr>
              <a:spLocks noChangeArrowheads="1"/>
            </p:cNvSpPr>
            <p:nvPr/>
          </p:nvSpPr>
          <p:spPr bwMode="auto">
            <a:xfrm>
              <a:off x="903" y="2852"/>
              <a:ext cx="378" cy="198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sz="2000">
                  <a:latin typeface="Comic Sans MS" pitchFamily="66" charset="0"/>
                </a:rPr>
                <a:t>M</a:t>
              </a:r>
              <a:endParaRPr lang="en-US"/>
            </a:p>
          </p:txBody>
        </p:sp>
        <p:sp>
          <p:nvSpPr>
            <p:cNvPr id="167995" name="Rectangle 59"/>
            <p:cNvSpPr>
              <a:spLocks noChangeArrowheads="1"/>
            </p:cNvSpPr>
            <p:nvPr/>
          </p:nvSpPr>
          <p:spPr bwMode="auto">
            <a:xfrm>
              <a:off x="903" y="3092"/>
              <a:ext cx="378" cy="198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sz="2000">
                  <a:latin typeface="Comic Sans MS" pitchFamily="66" charset="0"/>
                </a:rPr>
                <a:t>M</a:t>
              </a:r>
              <a:endParaRPr lang="en-US"/>
            </a:p>
          </p:txBody>
        </p:sp>
        <p:grpSp>
          <p:nvGrpSpPr>
            <p:cNvPr id="167996" name="Group 60"/>
            <p:cNvGrpSpPr>
              <a:grpSpLocks/>
            </p:cNvGrpSpPr>
            <p:nvPr/>
          </p:nvGrpSpPr>
          <p:grpSpPr bwMode="auto">
            <a:xfrm>
              <a:off x="633" y="2592"/>
              <a:ext cx="307" cy="256"/>
              <a:chOff x="215" y="2368"/>
              <a:chExt cx="307" cy="256"/>
            </a:xfrm>
          </p:grpSpPr>
          <p:sp>
            <p:nvSpPr>
              <p:cNvPr id="167997" name="Rectangle 61"/>
              <p:cNvSpPr>
                <a:spLocks noChangeArrowheads="1"/>
              </p:cNvSpPr>
              <p:nvPr/>
            </p:nvSpPr>
            <p:spPr bwMode="auto">
              <a:xfrm>
                <a:off x="263" y="2386"/>
                <a:ext cx="208" cy="198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l"/>
                <a:endParaRPr lang="en-US"/>
              </a:p>
            </p:txBody>
          </p:sp>
          <p:sp>
            <p:nvSpPr>
              <p:cNvPr id="167998" name="Rectangle 62"/>
              <p:cNvSpPr>
                <a:spLocks noChangeArrowheads="1"/>
              </p:cNvSpPr>
              <p:nvPr/>
            </p:nvSpPr>
            <p:spPr bwMode="auto">
              <a:xfrm>
                <a:off x="215" y="2368"/>
                <a:ext cx="197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l"/>
                <a:r>
                  <a:rPr lang="en-US" sz="2000">
                    <a:latin typeface="Comic Sans MS" pitchFamily="66" charset="0"/>
                  </a:rPr>
                  <a:t>H</a:t>
                </a:r>
              </a:p>
            </p:txBody>
          </p:sp>
          <p:sp>
            <p:nvSpPr>
              <p:cNvPr id="167999" name="Text Box 63"/>
              <p:cNvSpPr txBox="1">
                <a:spLocks noChangeArrowheads="1"/>
              </p:cNvSpPr>
              <p:nvPr/>
            </p:nvSpPr>
            <p:spPr bwMode="auto">
              <a:xfrm>
                <a:off x="335" y="2412"/>
                <a:ext cx="187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l"/>
                <a:r>
                  <a:rPr lang="en-US" sz="1600">
                    <a:latin typeface="Comic Sans MS" pitchFamily="66" charset="0"/>
                  </a:rPr>
                  <a:t>t</a:t>
                </a:r>
                <a:endParaRPr lang="en-US"/>
              </a:p>
            </p:txBody>
          </p:sp>
        </p:grpSp>
        <p:grpSp>
          <p:nvGrpSpPr>
            <p:cNvPr id="168000" name="Group 64"/>
            <p:cNvGrpSpPr>
              <a:grpSpLocks/>
            </p:cNvGrpSpPr>
            <p:nvPr/>
          </p:nvGrpSpPr>
          <p:grpSpPr bwMode="auto">
            <a:xfrm>
              <a:off x="646" y="2834"/>
              <a:ext cx="307" cy="256"/>
              <a:chOff x="215" y="2368"/>
              <a:chExt cx="307" cy="256"/>
            </a:xfrm>
          </p:grpSpPr>
          <p:sp>
            <p:nvSpPr>
              <p:cNvPr id="168001" name="Rectangle 65"/>
              <p:cNvSpPr>
                <a:spLocks noChangeArrowheads="1"/>
              </p:cNvSpPr>
              <p:nvPr/>
            </p:nvSpPr>
            <p:spPr bwMode="auto">
              <a:xfrm>
                <a:off x="263" y="2386"/>
                <a:ext cx="208" cy="198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l"/>
                <a:endParaRPr lang="en-US"/>
              </a:p>
            </p:txBody>
          </p:sp>
          <p:sp>
            <p:nvSpPr>
              <p:cNvPr id="168002" name="Rectangle 66"/>
              <p:cNvSpPr>
                <a:spLocks noChangeArrowheads="1"/>
              </p:cNvSpPr>
              <p:nvPr/>
            </p:nvSpPr>
            <p:spPr bwMode="auto">
              <a:xfrm>
                <a:off x="215" y="2368"/>
                <a:ext cx="197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l"/>
                <a:r>
                  <a:rPr lang="en-US" sz="2000">
                    <a:latin typeface="Comic Sans MS" pitchFamily="66" charset="0"/>
                  </a:rPr>
                  <a:t>H</a:t>
                </a:r>
              </a:p>
            </p:txBody>
          </p:sp>
          <p:sp>
            <p:nvSpPr>
              <p:cNvPr id="168003" name="Text Box 67"/>
              <p:cNvSpPr txBox="1">
                <a:spLocks noChangeArrowheads="1"/>
              </p:cNvSpPr>
              <p:nvPr/>
            </p:nvSpPr>
            <p:spPr bwMode="auto">
              <a:xfrm>
                <a:off x="335" y="2412"/>
                <a:ext cx="187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l"/>
                <a:r>
                  <a:rPr lang="en-US" sz="1600">
                    <a:latin typeface="Comic Sans MS" pitchFamily="66" charset="0"/>
                  </a:rPr>
                  <a:t>t</a:t>
                </a:r>
                <a:endParaRPr lang="en-US"/>
              </a:p>
            </p:txBody>
          </p:sp>
        </p:grpSp>
        <p:grpSp>
          <p:nvGrpSpPr>
            <p:cNvPr id="168004" name="Group 68"/>
            <p:cNvGrpSpPr>
              <a:grpSpLocks/>
            </p:cNvGrpSpPr>
            <p:nvPr/>
          </p:nvGrpSpPr>
          <p:grpSpPr bwMode="auto">
            <a:xfrm>
              <a:off x="440" y="2834"/>
              <a:ext cx="307" cy="256"/>
              <a:chOff x="215" y="2368"/>
              <a:chExt cx="307" cy="256"/>
            </a:xfrm>
          </p:grpSpPr>
          <p:sp>
            <p:nvSpPr>
              <p:cNvPr id="168005" name="Rectangle 69"/>
              <p:cNvSpPr>
                <a:spLocks noChangeArrowheads="1"/>
              </p:cNvSpPr>
              <p:nvPr/>
            </p:nvSpPr>
            <p:spPr bwMode="auto">
              <a:xfrm>
                <a:off x="263" y="2386"/>
                <a:ext cx="208" cy="198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l"/>
                <a:endParaRPr lang="en-US"/>
              </a:p>
            </p:txBody>
          </p:sp>
          <p:sp>
            <p:nvSpPr>
              <p:cNvPr id="168006" name="Rectangle 70"/>
              <p:cNvSpPr>
                <a:spLocks noChangeArrowheads="1"/>
              </p:cNvSpPr>
              <p:nvPr/>
            </p:nvSpPr>
            <p:spPr bwMode="auto">
              <a:xfrm>
                <a:off x="215" y="2368"/>
                <a:ext cx="197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l"/>
                <a:r>
                  <a:rPr lang="en-US" sz="2000">
                    <a:latin typeface="Comic Sans MS" pitchFamily="66" charset="0"/>
                  </a:rPr>
                  <a:t>H</a:t>
                </a:r>
              </a:p>
            </p:txBody>
          </p:sp>
          <p:sp>
            <p:nvSpPr>
              <p:cNvPr id="168007" name="Text Box 71"/>
              <p:cNvSpPr txBox="1">
                <a:spLocks noChangeArrowheads="1"/>
              </p:cNvSpPr>
              <p:nvPr/>
            </p:nvSpPr>
            <p:spPr bwMode="auto">
              <a:xfrm>
                <a:off x="335" y="2412"/>
                <a:ext cx="187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l"/>
                <a:r>
                  <a:rPr lang="en-US" sz="1600">
                    <a:latin typeface="Comic Sans MS" pitchFamily="66" charset="0"/>
                  </a:rPr>
                  <a:t>n</a:t>
                </a:r>
                <a:endParaRPr lang="en-US"/>
              </a:p>
            </p:txBody>
          </p:sp>
        </p:grpSp>
        <p:grpSp>
          <p:nvGrpSpPr>
            <p:cNvPr id="168008" name="Group 72"/>
            <p:cNvGrpSpPr>
              <a:grpSpLocks/>
            </p:cNvGrpSpPr>
            <p:nvPr/>
          </p:nvGrpSpPr>
          <p:grpSpPr bwMode="auto">
            <a:xfrm>
              <a:off x="440" y="3073"/>
              <a:ext cx="513" cy="256"/>
              <a:chOff x="440" y="2834"/>
              <a:chExt cx="513" cy="256"/>
            </a:xfrm>
          </p:grpSpPr>
          <p:grpSp>
            <p:nvGrpSpPr>
              <p:cNvPr id="168009" name="Group 73"/>
              <p:cNvGrpSpPr>
                <a:grpSpLocks/>
              </p:cNvGrpSpPr>
              <p:nvPr/>
            </p:nvGrpSpPr>
            <p:grpSpPr bwMode="auto">
              <a:xfrm>
                <a:off x="646" y="2834"/>
                <a:ext cx="307" cy="256"/>
                <a:chOff x="215" y="2368"/>
                <a:chExt cx="307" cy="256"/>
              </a:xfrm>
            </p:grpSpPr>
            <p:sp>
              <p:nvSpPr>
                <p:cNvPr id="168010" name="Rectangle 74"/>
                <p:cNvSpPr>
                  <a:spLocks noChangeArrowheads="1"/>
                </p:cNvSpPr>
                <p:nvPr/>
              </p:nvSpPr>
              <p:spPr bwMode="auto">
                <a:xfrm>
                  <a:off x="263" y="2386"/>
                  <a:ext cx="208" cy="198"/>
                </a:xfrm>
                <a:prstGeom prst="rect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l"/>
                  <a:endParaRPr lang="en-US"/>
                </a:p>
              </p:txBody>
            </p:sp>
            <p:sp>
              <p:nvSpPr>
                <p:cNvPr id="168011" name="Rectangle 75"/>
                <p:cNvSpPr>
                  <a:spLocks noChangeArrowheads="1"/>
                </p:cNvSpPr>
                <p:nvPr/>
              </p:nvSpPr>
              <p:spPr bwMode="auto">
                <a:xfrm>
                  <a:off x="215" y="2368"/>
                  <a:ext cx="197" cy="2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 algn="l"/>
                  <a:r>
                    <a:rPr lang="en-US" sz="2000">
                      <a:latin typeface="Comic Sans MS" pitchFamily="66" charset="0"/>
                    </a:rPr>
                    <a:t>H</a:t>
                  </a:r>
                </a:p>
              </p:txBody>
            </p:sp>
            <p:sp>
              <p:nvSpPr>
                <p:cNvPr id="168012" name="Text Box 76"/>
                <p:cNvSpPr txBox="1">
                  <a:spLocks noChangeArrowheads="1"/>
                </p:cNvSpPr>
                <p:nvPr/>
              </p:nvSpPr>
              <p:spPr bwMode="auto">
                <a:xfrm>
                  <a:off x="335" y="2412"/>
                  <a:ext cx="187" cy="21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 algn="l"/>
                  <a:r>
                    <a:rPr lang="en-US" sz="1600">
                      <a:latin typeface="Comic Sans MS" pitchFamily="66" charset="0"/>
                    </a:rPr>
                    <a:t>t</a:t>
                  </a:r>
                  <a:endParaRPr lang="en-US"/>
                </a:p>
              </p:txBody>
            </p:sp>
          </p:grpSp>
          <p:grpSp>
            <p:nvGrpSpPr>
              <p:cNvPr id="168013" name="Group 77"/>
              <p:cNvGrpSpPr>
                <a:grpSpLocks/>
              </p:cNvGrpSpPr>
              <p:nvPr/>
            </p:nvGrpSpPr>
            <p:grpSpPr bwMode="auto">
              <a:xfrm>
                <a:off x="440" y="2834"/>
                <a:ext cx="307" cy="256"/>
                <a:chOff x="215" y="2368"/>
                <a:chExt cx="307" cy="256"/>
              </a:xfrm>
            </p:grpSpPr>
            <p:sp>
              <p:nvSpPr>
                <p:cNvPr id="168014" name="Rectangle 78"/>
                <p:cNvSpPr>
                  <a:spLocks noChangeArrowheads="1"/>
                </p:cNvSpPr>
                <p:nvPr/>
              </p:nvSpPr>
              <p:spPr bwMode="auto">
                <a:xfrm>
                  <a:off x="263" y="2386"/>
                  <a:ext cx="208" cy="198"/>
                </a:xfrm>
                <a:prstGeom prst="rect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l"/>
                  <a:endParaRPr lang="en-US"/>
                </a:p>
              </p:txBody>
            </p:sp>
            <p:sp>
              <p:nvSpPr>
                <p:cNvPr id="168015" name="Rectangle 79"/>
                <p:cNvSpPr>
                  <a:spLocks noChangeArrowheads="1"/>
                </p:cNvSpPr>
                <p:nvPr/>
              </p:nvSpPr>
              <p:spPr bwMode="auto">
                <a:xfrm>
                  <a:off x="215" y="2368"/>
                  <a:ext cx="197" cy="2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 algn="l"/>
                  <a:r>
                    <a:rPr lang="en-US" sz="2000">
                      <a:latin typeface="Comic Sans MS" pitchFamily="66" charset="0"/>
                    </a:rPr>
                    <a:t>H</a:t>
                  </a:r>
                </a:p>
              </p:txBody>
            </p:sp>
            <p:sp>
              <p:nvSpPr>
                <p:cNvPr id="168016" name="Text Box 80"/>
                <p:cNvSpPr txBox="1">
                  <a:spLocks noChangeArrowheads="1"/>
                </p:cNvSpPr>
                <p:nvPr/>
              </p:nvSpPr>
              <p:spPr bwMode="auto">
                <a:xfrm>
                  <a:off x="335" y="2412"/>
                  <a:ext cx="187" cy="21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 algn="l"/>
                  <a:r>
                    <a:rPr lang="en-US" sz="1600">
                      <a:latin typeface="Comic Sans MS" pitchFamily="66" charset="0"/>
                    </a:rPr>
                    <a:t>n</a:t>
                  </a:r>
                  <a:endParaRPr lang="en-US"/>
                </a:p>
              </p:txBody>
            </p:sp>
          </p:grpSp>
        </p:grpSp>
        <p:grpSp>
          <p:nvGrpSpPr>
            <p:cNvPr id="168017" name="Group 81"/>
            <p:cNvGrpSpPr>
              <a:grpSpLocks/>
            </p:cNvGrpSpPr>
            <p:nvPr/>
          </p:nvGrpSpPr>
          <p:grpSpPr bwMode="auto">
            <a:xfrm>
              <a:off x="230" y="3074"/>
              <a:ext cx="307" cy="256"/>
              <a:chOff x="215" y="2368"/>
              <a:chExt cx="307" cy="256"/>
            </a:xfrm>
          </p:grpSpPr>
          <p:sp>
            <p:nvSpPr>
              <p:cNvPr id="168018" name="Rectangle 82"/>
              <p:cNvSpPr>
                <a:spLocks noChangeArrowheads="1"/>
              </p:cNvSpPr>
              <p:nvPr/>
            </p:nvSpPr>
            <p:spPr bwMode="auto">
              <a:xfrm>
                <a:off x="263" y="2386"/>
                <a:ext cx="208" cy="198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l"/>
                <a:endParaRPr lang="en-US"/>
              </a:p>
            </p:txBody>
          </p:sp>
          <p:sp>
            <p:nvSpPr>
              <p:cNvPr id="168019" name="Rectangle 83"/>
              <p:cNvSpPr>
                <a:spLocks noChangeArrowheads="1"/>
              </p:cNvSpPr>
              <p:nvPr/>
            </p:nvSpPr>
            <p:spPr bwMode="auto">
              <a:xfrm>
                <a:off x="215" y="2368"/>
                <a:ext cx="197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l"/>
                <a:r>
                  <a:rPr lang="en-US" sz="2000">
                    <a:latin typeface="Comic Sans MS" pitchFamily="66" charset="0"/>
                  </a:rPr>
                  <a:t>H</a:t>
                </a:r>
              </a:p>
            </p:txBody>
          </p:sp>
          <p:sp>
            <p:nvSpPr>
              <p:cNvPr id="168020" name="Text Box 84"/>
              <p:cNvSpPr txBox="1">
                <a:spLocks noChangeArrowheads="1"/>
              </p:cNvSpPr>
              <p:nvPr/>
            </p:nvSpPr>
            <p:spPr bwMode="auto">
              <a:xfrm>
                <a:off x="335" y="2412"/>
                <a:ext cx="187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l"/>
                <a:r>
                  <a:rPr lang="en-US" sz="1600">
                    <a:latin typeface="Comic Sans MS" pitchFamily="66" charset="0"/>
                  </a:rPr>
                  <a:t>l</a:t>
                </a:r>
                <a:endParaRPr lang="en-US"/>
              </a:p>
            </p:txBody>
          </p:sp>
        </p:grpSp>
      </p:grpSp>
      <p:sp>
        <p:nvSpPr>
          <p:cNvPr id="168021" name="Text Box 85"/>
          <p:cNvSpPr txBox="1">
            <a:spLocks noChangeArrowheads="1"/>
          </p:cNvSpPr>
          <p:nvPr/>
        </p:nvSpPr>
        <p:spPr bwMode="auto">
          <a:xfrm>
            <a:off x="7794625" y="3646488"/>
            <a:ext cx="11731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2000">
                <a:solidFill>
                  <a:srgbClr val="FF0000"/>
                </a:solidFill>
                <a:latin typeface="Comic Sans MS" pitchFamily="66" charset="0"/>
              </a:rPr>
              <a:t>message</a:t>
            </a:r>
            <a:endParaRPr lang="en-US">
              <a:solidFill>
                <a:schemeClr val="accent2"/>
              </a:solidFill>
              <a:latin typeface="Comic Sans MS" pitchFamily="66" charset="0"/>
            </a:endParaRPr>
          </a:p>
        </p:txBody>
      </p:sp>
      <p:sp>
        <p:nvSpPr>
          <p:cNvPr id="168022" name="Text Box 86"/>
          <p:cNvSpPr txBox="1">
            <a:spLocks noChangeArrowheads="1"/>
          </p:cNvSpPr>
          <p:nvPr/>
        </p:nvSpPr>
        <p:spPr bwMode="auto">
          <a:xfrm>
            <a:off x="7794625" y="4046538"/>
            <a:ext cx="11715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2000">
                <a:solidFill>
                  <a:srgbClr val="FF0000"/>
                </a:solidFill>
                <a:latin typeface="Comic Sans MS" pitchFamily="66" charset="0"/>
              </a:rPr>
              <a:t>segment</a:t>
            </a:r>
            <a:endParaRPr lang="en-US">
              <a:solidFill>
                <a:schemeClr val="accent2"/>
              </a:solidFill>
              <a:latin typeface="Comic Sans MS" pitchFamily="66" charset="0"/>
            </a:endParaRPr>
          </a:p>
        </p:txBody>
      </p:sp>
      <p:sp>
        <p:nvSpPr>
          <p:cNvPr id="168023" name="Text Box 87"/>
          <p:cNvSpPr txBox="1">
            <a:spLocks noChangeArrowheads="1"/>
          </p:cNvSpPr>
          <p:nvPr/>
        </p:nvSpPr>
        <p:spPr bwMode="auto">
          <a:xfrm>
            <a:off x="7823200" y="4456113"/>
            <a:ext cx="12969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2000">
                <a:solidFill>
                  <a:srgbClr val="FF0000"/>
                </a:solidFill>
                <a:latin typeface="Comic Sans MS" pitchFamily="66" charset="0"/>
              </a:rPr>
              <a:t>datagram</a:t>
            </a:r>
            <a:endParaRPr lang="en-US">
              <a:solidFill>
                <a:schemeClr val="accent2"/>
              </a:solidFill>
              <a:latin typeface="Comic Sans MS" pitchFamily="66" charset="0"/>
            </a:endParaRPr>
          </a:p>
        </p:txBody>
      </p:sp>
      <p:sp>
        <p:nvSpPr>
          <p:cNvPr id="168024" name="Text Box 88"/>
          <p:cNvSpPr txBox="1">
            <a:spLocks noChangeArrowheads="1"/>
          </p:cNvSpPr>
          <p:nvPr/>
        </p:nvSpPr>
        <p:spPr bwMode="auto">
          <a:xfrm>
            <a:off x="7908925" y="4865688"/>
            <a:ext cx="9017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2000">
                <a:solidFill>
                  <a:srgbClr val="FF0000"/>
                </a:solidFill>
                <a:latin typeface="Comic Sans MS" pitchFamily="66" charset="0"/>
              </a:rPr>
              <a:t>frame</a:t>
            </a:r>
            <a:endParaRPr lang="en-US">
              <a:solidFill>
                <a:schemeClr val="accent2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1-</a:t>
            </a:r>
            <a:fld id="{0E493A42-2944-40D2-A75F-4B738D6A092E}" type="slidenum">
              <a:rPr lang="en-US"/>
              <a:pPr/>
              <a:t>27</a:t>
            </a:fld>
            <a:endParaRPr lang="en-US"/>
          </a:p>
        </p:txBody>
      </p:sp>
      <p:sp>
        <p:nvSpPr>
          <p:cNvPr id="191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Roadmap</a:t>
            </a:r>
          </a:p>
        </p:txBody>
      </p:sp>
      <p:sp>
        <p:nvSpPr>
          <p:cNvPr id="1914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371600"/>
            <a:ext cx="8207375" cy="4648200"/>
          </a:xfrm>
        </p:spPr>
        <p:txBody>
          <a:bodyPr/>
          <a:lstStyle/>
          <a:p>
            <a:pPr lvl="1">
              <a:buFont typeface="Wingdings" pitchFamily="2" charset="2"/>
              <a:buChar char="Ø"/>
            </a:pPr>
            <a:r>
              <a:rPr lang="en-US" sz="2800"/>
              <a:t>What is a Computer Network?</a:t>
            </a:r>
          </a:p>
          <a:p>
            <a:pPr lvl="1">
              <a:buFont typeface="Wingdings" pitchFamily="2" charset="2"/>
              <a:buChar char="Ø"/>
            </a:pPr>
            <a:r>
              <a:rPr lang="en-US" sz="2800"/>
              <a:t>Applications of Networking</a:t>
            </a:r>
          </a:p>
          <a:p>
            <a:pPr lvl="1">
              <a:buFont typeface="Wingdings" pitchFamily="2" charset="2"/>
              <a:buChar char="Ø"/>
            </a:pPr>
            <a:r>
              <a:rPr lang="en-US" sz="2800"/>
              <a:t>Classification of Networks</a:t>
            </a:r>
          </a:p>
          <a:p>
            <a:pPr lvl="1">
              <a:buFont typeface="Wingdings" pitchFamily="2" charset="2"/>
              <a:buChar char="Ø"/>
            </a:pPr>
            <a:r>
              <a:rPr lang="en-US" sz="2800"/>
              <a:t>Layered Architecture</a:t>
            </a:r>
          </a:p>
          <a:p>
            <a:pPr lvl="1">
              <a:buFont typeface="Wingdings" pitchFamily="2" charset="2"/>
              <a:buChar char="Ø"/>
            </a:pPr>
            <a:r>
              <a:rPr lang="en-US" sz="2800">
                <a:solidFill>
                  <a:srgbClr val="FF0000"/>
                </a:solidFill>
              </a:rPr>
              <a:t>Network Core</a:t>
            </a:r>
          </a:p>
          <a:p>
            <a:pPr lvl="1">
              <a:buFont typeface="Wingdings" pitchFamily="2" charset="2"/>
              <a:buChar char="Ø"/>
            </a:pPr>
            <a:r>
              <a:rPr lang="en-US" sz="2800"/>
              <a:t>Delay &amp; loss in packet-switched networks</a:t>
            </a:r>
          </a:p>
          <a:p>
            <a:pPr lvl="1">
              <a:buFont typeface="Wingdings" pitchFamily="2" charset="2"/>
              <a:buChar char="Ø"/>
            </a:pPr>
            <a:r>
              <a:rPr lang="en-US" sz="2800"/>
              <a:t>Internet Structure</a:t>
            </a:r>
          </a:p>
          <a:p>
            <a:pPr lvl="1">
              <a:buFont typeface="Wingdings" pitchFamily="2" charset="2"/>
              <a:buChar char="Ø"/>
            </a:pPr>
            <a:r>
              <a:rPr lang="en-US" sz="2800"/>
              <a:t>Transmission Media (self study)</a:t>
            </a:r>
          </a:p>
          <a:p>
            <a:pPr lvl="1">
              <a:buFont typeface="Wingdings" pitchFamily="2" charset="2"/>
              <a:buChar char="Ø"/>
            </a:pPr>
            <a:r>
              <a:rPr lang="en-US" sz="2800"/>
              <a:t>History (self study)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1-</a:t>
            </a:r>
            <a:fld id="{A418D5FF-F160-4618-A486-57343ED0EBFE}" type="slidenum">
              <a:rPr lang="en-US"/>
              <a:pPr/>
              <a:t>28</a:t>
            </a:fld>
            <a:endParaRPr lang="en-US"/>
          </a:p>
        </p:txBody>
      </p:sp>
      <p:sp>
        <p:nvSpPr>
          <p:cNvPr id="192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Network Core</a:t>
            </a:r>
          </a:p>
        </p:txBody>
      </p:sp>
      <p:sp>
        <p:nvSpPr>
          <p:cNvPr id="19251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1600200"/>
            <a:ext cx="4191000" cy="4648200"/>
          </a:xfrm>
        </p:spPr>
        <p:txBody>
          <a:bodyPr/>
          <a:lstStyle/>
          <a:p>
            <a:r>
              <a:rPr lang="en-US" sz="2400"/>
              <a:t>mesh of interconnected routers</a:t>
            </a:r>
          </a:p>
          <a:p>
            <a:r>
              <a:rPr lang="en-US" sz="2400" i="1" u="sng">
                <a:solidFill>
                  <a:srgbClr val="FF0000"/>
                </a:solidFill>
              </a:rPr>
              <a:t>the</a:t>
            </a:r>
            <a:r>
              <a:rPr lang="en-US" sz="2400">
                <a:solidFill>
                  <a:srgbClr val="FF0000"/>
                </a:solidFill>
              </a:rPr>
              <a:t> fundamental question:</a:t>
            </a:r>
            <a:r>
              <a:rPr lang="en-US" sz="2400"/>
              <a:t> how is data transferred through net?</a:t>
            </a:r>
          </a:p>
          <a:p>
            <a:pPr lvl="1"/>
            <a:r>
              <a:rPr lang="en-US">
                <a:solidFill>
                  <a:srgbClr val="FF0000"/>
                </a:solidFill>
              </a:rPr>
              <a:t>circuit switching:</a:t>
            </a:r>
            <a:r>
              <a:rPr lang="en-US"/>
              <a:t> dedicated circuit per call: telephone net</a:t>
            </a:r>
          </a:p>
          <a:p>
            <a:pPr lvl="1"/>
            <a:r>
              <a:rPr lang="en-US">
                <a:solidFill>
                  <a:srgbClr val="FF0000"/>
                </a:solidFill>
              </a:rPr>
              <a:t>packet-switching:</a:t>
            </a:r>
            <a:r>
              <a:rPr lang="en-US"/>
              <a:t> data sent thru net in discrete “chunks”</a:t>
            </a:r>
            <a:endParaRPr lang="en-US" sz="2000"/>
          </a:p>
        </p:txBody>
      </p:sp>
      <p:graphicFrame>
        <p:nvGraphicFramePr>
          <p:cNvPr id="192516" name="Rectangle 4"/>
          <p:cNvGraphicFramePr>
            <a:graphicFrameLocks/>
          </p:cNvGraphicFramePr>
          <p:nvPr/>
        </p:nvGraphicFramePr>
        <p:xfrm>
          <a:off x="1524000" y="1397000"/>
          <a:ext cx="6096000" cy="406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2644" name="Clip" r:id="rId3" imgW="0" imgH="0" progId="">
                  <p:embed/>
                </p:oleObj>
              </mc:Choice>
              <mc:Fallback>
                <p:oleObj name="Clip" r:id="rId3" imgW="0" imgH="0" progId="">
                  <p:embed/>
                  <p:pic>
                    <p:nvPicPr>
                      <p:cNvPr id="0" name="Rectangle 4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1397000"/>
                        <a:ext cx="6096000" cy="4064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2517" name="Rectangle 5"/>
          <p:cNvGraphicFramePr>
            <a:graphicFrameLocks/>
          </p:cNvGraphicFramePr>
          <p:nvPr/>
        </p:nvGraphicFramePr>
        <p:xfrm>
          <a:off x="1524000" y="1397000"/>
          <a:ext cx="6096000" cy="406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2645" name="Clip" r:id="rId4" imgW="0" imgH="0" progId="">
                  <p:embed/>
                </p:oleObj>
              </mc:Choice>
              <mc:Fallback>
                <p:oleObj name="Clip" r:id="rId4" imgW="0" imgH="0" progId="">
                  <p:embed/>
                  <p:pic>
                    <p:nvPicPr>
                      <p:cNvPr id="0" name="Rectangle 5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1397000"/>
                        <a:ext cx="6096000" cy="4064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2518" name="Freeform 6"/>
          <p:cNvSpPr>
            <a:spLocks/>
          </p:cNvSpPr>
          <p:nvPr/>
        </p:nvSpPr>
        <p:spPr bwMode="auto">
          <a:xfrm>
            <a:off x="6769100" y="2193925"/>
            <a:ext cx="1798638" cy="1674813"/>
          </a:xfrm>
          <a:custGeom>
            <a:avLst/>
            <a:gdLst/>
            <a:ahLst/>
            <a:cxnLst>
              <a:cxn ang="0">
                <a:pos x="239" y="7"/>
              </a:cxn>
              <a:cxn ang="0">
                <a:pos x="35" y="157"/>
              </a:cxn>
              <a:cxn ang="0">
                <a:pos x="29" y="523"/>
              </a:cxn>
              <a:cxn ang="0">
                <a:pos x="53" y="829"/>
              </a:cxn>
              <a:cxn ang="0">
                <a:pos x="245" y="871"/>
              </a:cxn>
              <a:cxn ang="0">
                <a:pos x="647" y="1129"/>
              </a:cxn>
              <a:cxn ang="0">
                <a:pos x="995" y="1237"/>
              </a:cxn>
              <a:cxn ang="0">
                <a:pos x="1199" y="1021"/>
              </a:cxn>
              <a:cxn ang="0">
                <a:pos x="1271" y="445"/>
              </a:cxn>
              <a:cxn ang="0">
                <a:pos x="1205" y="211"/>
              </a:cxn>
              <a:cxn ang="0">
                <a:pos x="749" y="115"/>
              </a:cxn>
              <a:cxn ang="0">
                <a:pos x="239" y="7"/>
              </a:cxn>
            </a:cxnLst>
            <a:rect l="0" t="0" r="r" b="b"/>
            <a:pathLst>
              <a:path w="1292" h="1255">
                <a:moveTo>
                  <a:pt x="239" y="7"/>
                </a:moveTo>
                <a:cubicBezTo>
                  <a:pt x="120" y="14"/>
                  <a:pt x="70" y="71"/>
                  <a:pt x="35" y="157"/>
                </a:cubicBezTo>
                <a:cubicBezTo>
                  <a:pt x="0" y="243"/>
                  <a:pt x="26" y="411"/>
                  <a:pt x="29" y="523"/>
                </a:cubicBezTo>
                <a:cubicBezTo>
                  <a:pt x="32" y="635"/>
                  <a:pt x="17" y="771"/>
                  <a:pt x="53" y="829"/>
                </a:cubicBezTo>
                <a:cubicBezTo>
                  <a:pt x="89" y="887"/>
                  <a:pt x="146" y="821"/>
                  <a:pt x="245" y="871"/>
                </a:cubicBezTo>
                <a:cubicBezTo>
                  <a:pt x="344" y="921"/>
                  <a:pt x="522" y="1068"/>
                  <a:pt x="647" y="1129"/>
                </a:cubicBezTo>
                <a:cubicBezTo>
                  <a:pt x="772" y="1190"/>
                  <a:pt x="903" y="1255"/>
                  <a:pt x="995" y="1237"/>
                </a:cubicBezTo>
                <a:cubicBezTo>
                  <a:pt x="1087" y="1219"/>
                  <a:pt x="1153" y="1153"/>
                  <a:pt x="1199" y="1021"/>
                </a:cubicBezTo>
                <a:cubicBezTo>
                  <a:pt x="1245" y="889"/>
                  <a:pt x="1270" y="580"/>
                  <a:pt x="1271" y="445"/>
                </a:cubicBezTo>
                <a:cubicBezTo>
                  <a:pt x="1272" y="310"/>
                  <a:pt x="1292" y="266"/>
                  <a:pt x="1205" y="211"/>
                </a:cubicBezTo>
                <a:cubicBezTo>
                  <a:pt x="1118" y="156"/>
                  <a:pt x="908" y="150"/>
                  <a:pt x="749" y="115"/>
                </a:cubicBezTo>
                <a:cubicBezTo>
                  <a:pt x="590" y="80"/>
                  <a:pt x="358" y="0"/>
                  <a:pt x="239" y="7"/>
                </a:cubicBezTo>
                <a:close/>
              </a:path>
            </a:pathLst>
          </a:custGeom>
          <a:solidFill>
            <a:srgbClr val="00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2519" name="Freeform 7"/>
          <p:cNvSpPr>
            <a:spLocks/>
          </p:cNvSpPr>
          <p:nvPr/>
        </p:nvSpPr>
        <p:spPr bwMode="auto">
          <a:xfrm>
            <a:off x="4889500" y="2051050"/>
            <a:ext cx="1866900" cy="1589088"/>
          </a:xfrm>
          <a:custGeom>
            <a:avLst/>
            <a:gdLst/>
            <a:ahLst/>
            <a:cxnLst>
              <a:cxn ang="0">
                <a:pos x="550" y="42"/>
              </a:cxn>
              <a:cxn ang="0">
                <a:pos x="82" y="60"/>
              </a:cxn>
              <a:cxn ang="0">
                <a:pos x="58" y="402"/>
              </a:cxn>
              <a:cxn ang="0">
                <a:pos x="28" y="720"/>
              </a:cxn>
              <a:cxn ang="0">
                <a:pos x="112" y="870"/>
              </a:cxn>
              <a:cxn ang="0">
                <a:pos x="538" y="876"/>
              </a:cxn>
              <a:cxn ang="0">
                <a:pos x="640" y="1128"/>
              </a:cxn>
              <a:cxn ang="0">
                <a:pos x="1234" y="1098"/>
              </a:cxn>
              <a:cxn ang="0">
                <a:pos x="1276" y="570"/>
              </a:cxn>
              <a:cxn ang="0">
                <a:pos x="1204" y="342"/>
              </a:cxn>
              <a:cxn ang="0">
                <a:pos x="760" y="288"/>
              </a:cxn>
              <a:cxn ang="0">
                <a:pos x="550" y="42"/>
              </a:cxn>
            </a:cxnLst>
            <a:rect l="0" t="0" r="r" b="b"/>
            <a:pathLst>
              <a:path w="1340" h="1191">
                <a:moveTo>
                  <a:pt x="550" y="42"/>
                </a:moveTo>
                <a:cubicBezTo>
                  <a:pt x="437" y="4"/>
                  <a:pt x="164" y="0"/>
                  <a:pt x="82" y="60"/>
                </a:cubicBezTo>
                <a:cubicBezTo>
                  <a:pt x="0" y="120"/>
                  <a:pt x="67" y="292"/>
                  <a:pt x="58" y="402"/>
                </a:cubicBezTo>
                <a:cubicBezTo>
                  <a:pt x="49" y="512"/>
                  <a:pt x="19" y="642"/>
                  <a:pt x="28" y="720"/>
                </a:cubicBezTo>
                <a:cubicBezTo>
                  <a:pt x="37" y="798"/>
                  <a:pt x="27" y="844"/>
                  <a:pt x="112" y="870"/>
                </a:cubicBezTo>
                <a:cubicBezTo>
                  <a:pt x="197" y="896"/>
                  <a:pt x="450" y="833"/>
                  <a:pt x="538" y="876"/>
                </a:cubicBezTo>
                <a:cubicBezTo>
                  <a:pt x="626" y="919"/>
                  <a:pt x="524" y="1091"/>
                  <a:pt x="640" y="1128"/>
                </a:cubicBezTo>
                <a:cubicBezTo>
                  <a:pt x="756" y="1165"/>
                  <a:pt x="1128" y="1191"/>
                  <a:pt x="1234" y="1098"/>
                </a:cubicBezTo>
                <a:cubicBezTo>
                  <a:pt x="1340" y="1005"/>
                  <a:pt x="1281" y="696"/>
                  <a:pt x="1276" y="570"/>
                </a:cubicBezTo>
                <a:cubicBezTo>
                  <a:pt x="1271" y="444"/>
                  <a:pt x="1290" y="389"/>
                  <a:pt x="1204" y="342"/>
                </a:cubicBezTo>
                <a:cubicBezTo>
                  <a:pt x="1118" y="295"/>
                  <a:pt x="868" y="338"/>
                  <a:pt x="760" y="288"/>
                </a:cubicBezTo>
                <a:cubicBezTo>
                  <a:pt x="652" y="238"/>
                  <a:pt x="663" y="80"/>
                  <a:pt x="550" y="42"/>
                </a:cubicBezTo>
                <a:close/>
              </a:path>
            </a:pathLst>
          </a:custGeom>
          <a:solidFill>
            <a:srgbClr val="00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2520" name="Freeform 8"/>
          <p:cNvSpPr>
            <a:spLocks/>
          </p:cNvSpPr>
          <p:nvPr/>
        </p:nvSpPr>
        <p:spPr bwMode="auto">
          <a:xfrm>
            <a:off x="5257800" y="3502025"/>
            <a:ext cx="2974975" cy="2219325"/>
          </a:xfrm>
          <a:custGeom>
            <a:avLst/>
            <a:gdLst/>
            <a:ahLst/>
            <a:cxnLst>
              <a:cxn ang="0">
                <a:pos x="27" y="652"/>
              </a:cxn>
              <a:cxn ang="0">
                <a:pos x="105" y="76"/>
              </a:cxn>
              <a:cxn ang="0">
                <a:pos x="657" y="196"/>
              </a:cxn>
              <a:cxn ang="0">
                <a:pos x="1209" y="100"/>
              </a:cxn>
              <a:cxn ang="0">
                <a:pos x="2001" y="406"/>
              </a:cxn>
              <a:cxn ang="0">
                <a:pos x="2013" y="1144"/>
              </a:cxn>
              <a:cxn ang="0">
                <a:pos x="1581" y="1600"/>
              </a:cxn>
              <a:cxn ang="0">
                <a:pos x="813" y="1516"/>
              </a:cxn>
              <a:cxn ang="0">
                <a:pos x="501" y="1270"/>
              </a:cxn>
              <a:cxn ang="0">
                <a:pos x="183" y="1066"/>
              </a:cxn>
              <a:cxn ang="0">
                <a:pos x="27" y="652"/>
              </a:cxn>
            </a:cxnLst>
            <a:rect l="0" t="0" r="r" b="b"/>
            <a:pathLst>
              <a:path w="2135" h="1662">
                <a:moveTo>
                  <a:pt x="27" y="652"/>
                </a:moveTo>
                <a:cubicBezTo>
                  <a:pt x="14" y="487"/>
                  <a:pt x="0" y="152"/>
                  <a:pt x="105" y="76"/>
                </a:cubicBezTo>
                <a:cubicBezTo>
                  <a:pt x="210" y="0"/>
                  <a:pt x="473" y="192"/>
                  <a:pt x="657" y="196"/>
                </a:cubicBezTo>
                <a:cubicBezTo>
                  <a:pt x="841" y="200"/>
                  <a:pt x="985" y="65"/>
                  <a:pt x="1209" y="100"/>
                </a:cubicBezTo>
                <a:cubicBezTo>
                  <a:pt x="1433" y="135"/>
                  <a:pt x="1867" y="232"/>
                  <a:pt x="2001" y="406"/>
                </a:cubicBezTo>
                <a:cubicBezTo>
                  <a:pt x="2135" y="580"/>
                  <a:pt x="2083" y="945"/>
                  <a:pt x="2013" y="1144"/>
                </a:cubicBezTo>
                <a:cubicBezTo>
                  <a:pt x="1943" y="1343"/>
                  <a:pt x="1781" y="1538"/>
                  <a:pt x="1581" y="1600"/>
                </a:cubicBezTo>
                <a:cubicBezTo>
                  <a:pt x="1381" y="1662"/>
                  <a:pt x="993" y="1571"/>
                  <a:pt x="813" y="1516"/>
                </a:cubicBezTo>
                <a:cubicBezTo>
                  <a:pt x="633" y="1461"/>
                  <a:pt x="606" y="1345"/>
                  <a:pt x="501" y="1270"/>
                </a:cubicBezTo>
                <a:cubicBezTo>
                  <a:pt x="396" y="1195"/>
                  <a:pt x="262" y="1169"/>
                  <a:pt x="183" y="1066"/>
                </a:cubicBezTo>
                <a:cubicBezTo>
                  <a:pt x="104" y="963"/>
                  <a:pt x="25" y="819"/>
                  <a:pt x="27" y="652"/>
                </a:cubicBezTo>
                <a:close/>
              </a:path>
            </a:pathLst>
          </a:custGeom>
          <a:solidFill>
            <a:srgbClr val="00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92521" name="Group 9"/>
          <p:cNvGrpSpPr>
            <a:grpSpLocks/>
          </p:cNvGrpSpPr>
          <p:nvPr/>
        </p:nvGrpSpPr>
        <p:grpSpPr bwMode="auto">
          <a:xfrm>
            <a:off x="5006975" y="2185988"/>
            <a:ext cx="733425" cy="319087"/>
            <a:chOff x="3552" y="246"/>
            <a:chExt cx="527" cy="248"/>
          </a:xfrm>
        </p:grpSpPr>
        <p:graphicFrame>
          <p:nvGraphicFramePr>
            <p:cNvPr id="192522" name="Object 10"/>
            <p:cNvGraphicFramePr>
              <a:graphicFrameLocks noChangeAspect="1"/>
            </p:cNvGraphicFramePr>
            <p:nvPr/>
          </p:nvGraphicFramePr>
          <p:xfrm>
            <a:off x="3552" y="246"/>
            <a:ext cx="299" cy="24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92646" name="Clip" r:id="rId5" imgW="1305000" imgH="1085760" progId="">
                    <p:embed/>
                  </p:oleObj>
                </mc:Choice>
                <mc:Fallback>
                  <p:oleObj name="Clip" r:id="rId5" imgW="1305000" imgH="1085760" progId="">
                    <p:embed/>
                    <p:pic>
                      <p:nvPicPr>
                        <p:cNvPr id="0" name="Picture 1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552" y="246"/>
                          <a:ext cx="299" cy="24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92523" name="Object 11"/>
            <p:cNvGraphicFramePr>
              <a:graphicFrameLocks noChangeAspect="1"/>
            </p:cNvGraphicFramePr>
            <p:nvPr/>
          </p:nvGraphicFramePr>
          <p:xfrm>
            <a:off x="3878" y="338"/>
            <a:ext cx="201" cy="14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92647" name="Clip" r:id="rId7" imgW="676440" imgH="485640" progId="">
                    <p:embed/>
                  </p:oleObj>
                </mc:Choice>
                <mc:Fallback>
                  <p:oleObj name="Clip" r:id="rId7" imgW="676440" imgH="485640" progId="">
                    <p:embed/>
                    <p:pic>
                      <p:nvPicPr>
                        <p:cNvPr id="0" name="Picture 1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878" y="338"/>
                          <a:ext cx="201" cy="144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92524" name="Line 12"/>
            <p:cNvSpPr>
              <a:spLocks noChangeShapeType="1"/>
            </p:cNvSpPr>
            <p:nvPr/>
          </p:nvSpPr>
          <p:spPr bwMode="auto">
            <a:xfrm flipV="1">
              <a:off x="3844" y="434"/>
              <a:ext cx="82" cy="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92525" name="Group 13"/>
          <p:cNvGrpSpPr>
            <a:grpSpLocks/>
          </p:cNvGrpSpPr>
          <p:nvPr/>
        </p:nvGrpSpPr>
        <p:grpSpPr bwMode="auto">
          <a:xfrm>
            <a:off x="5006975" y="2781300"/>
            <a:ext cx="733425" cy="319088"/>
            <a:chOff x="3552" y="246"/>
            <a:chExt cx="527" cy="248"/>
          </a:xfrm>
        </p:grpSpPr>
        <p:graphicFrame>
          <p:nvGraphicFramePr>
            <p:cNvPr id="192526" name="Object 14"/>
            <p:cNvGraphicFramePr>
              <a:graphicFrameLocks noChangeAspect="1"/>
            </p:cNvGraphicFramePr>
            <p:nvPr/>
          </p:nvGraphicFramePr>
          <p:xfrm>
            <a:off x="3552" y="246"/>
            <a:ext cx="299" cy="24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92648" name="Clip" r:id="rId9" imgW="1305000" imgH="1085760" progId="">
                    <p:embed/>
                  </p:oleObj>
                </mc:Choice>
                <mc:Fallback>
                  <p:oleObj name="Clip" r:id="rId9" imgW="1305000" imgH="1085760" progId="">
                    <p:embed/>
                    <p:pic>
                      <p:nvPicPr>
                        <p:cNvPr id="0" name="Picture 1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552" y="246"/>
                          <a:ext cx="299" cy="24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92527" name="Object 15"/>
            <p:cNvGraphicFramePr>
              <a:graphicFrameLocks noChangeAspect="1"/>
            </p:cNvGraphicFramePr>
            <p:nvPr/>
          </p:nvGraphicFramePr>
          <p:xfrm>
            <a:off x="3878" y="338"/>
            <a:ext cx="201" cy="14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92649" name="Clip" r:id="rId10" imgW="676440" imgH="485640" progId="">
                    <p:embed/>
                  </p:oleObj>
                </mc:Choice>
                <mc:Fallback>
                  <p:oleObj name="Clip" r:id="rId10" imgW="676440" imgH="485640" progId="">
                    <p:embed/>
                    <p:pic>
                      <p:nvPicPr>
                        <p:cNvPr id="0" name="Picture 1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878" y="338"/>
                          <a:ext cx="201" cy="144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92528" name="Line 16"/>
            <p:cNvSpPr>
              <a:spLocks noChangeShapeType="1"/>
            </p:cNvSpPr>
            <p:nvPr/>
          </p:nvSpPr>
          <p:spPr bwMode="auto">
            <a:xfrm flipV="1">
              <a:off x="3844" y="434"/>
              <a:ext cx="82" cy="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92529" name="Group 17"/>
          <p:cNvGrpSpPr>
            <a:grpSpLocks/>
          </p:cNvGrpSpPr>
          <p:nvPr/>
        </p:nvGrpSpPr>
        <p:grpSpPr bwMode="auto">
          <a:xfrm>
            <a:off x="5383213" y="2568575"/>
            <a:ext cx="69850" cy="214313"/>
            <a:chOff x="3842" y="406"/>
            <a:chExt cx="51" cy="167"/>
          </a:xfrm>
        </p:grpSpPr>
        <p:sp>
          <p:nvSpPr>
            <p:cNvPr id="192530" name="Oval 18"/>
            <p:cNvSpPr>
              <a:spLocks noChangeArrowheads="1"/>
            </p:cNvSpPr>
            <p:nvPr/>
          </p:nvSpPr>
          <p:spPr bwMode="auto">
            <a:xfrm>
              <a:off x="3842" y="406"/>
              <a:ext cx="47" cy="4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2531" name="Oval 19"/>
            <p:cNvSpPr>
              <a:spLocks noChangeArrowheads="1"/>
            </p:cNvSpPr>
            <p:nvPr/>
          </p:nvSpPr>
          <p:spPr bwMode="auto">
            <a:xfrm>
              <a:off x="3844" y="466"/>
              <a:ext cx="47" cy="4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2532" name="Oval 20"/>
            <p:cNvSpPr>
              <a:spLocks noChangeArrowheads="1"/>
            </p:cNvSpPr>
            <p:nvPr/>
          </p:nvSpPr>
          <p:spPr bwMode="auto">
            <a:xfrm>
              <a:off x="3846" y="526"/>
              <a:ext cx="47" cy="4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92533" name="Group 21"/>
          <p:cNvGrpSpPr>
            <a:grpSpLocks/>
          </p:cNvGrpSpPr>
          <p:nvPr/>
        </p:nvGrpSpPr>
        <p:grpSpPr bwMode="auto">
          <a:xfrm>
            <a:off x="5853113" y="3071813"/>
            <a:ext cx="209550" cy="395287"/>
            <a:chOff x="4180" y="783"/>
            <a:chExt cx="150" cy="307"/>
          </a:xfrm>
        </p:grpSpPr>
        <p:sp>
          <p:nvSpPr>
            <p:cNvPr id="192534" name="AutoShape 22"/>
            <p:cNvSpPr>
              <a:spLocks noChangeArrowheads="1"/>
            </p:cNvSpPr>
            <p:nvPr/>
          </p:nvSpPr>
          <p:spPr bwMode="auto">
            <a:xfrm>
              <a:off x="4180" y="1019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2535" name="Rectangle 23"/>
            <p:cNvSpPr>
              <a:spLocks noChangeArrowheads="1"/>
            </p:cNvSpPr>
            <p:nvPr/>
          </p:nvSpPr>
          <p:spPr bwMode="auto">
            <a:xfrm>
              <a:off x="4256" y="785"/>
              <a:ext cx="69" cy="236"/>
            </a:xfrm>
            <a:prstGeom prst="rect">
              <a:avLst/>
            </a:prstGeom>
            <a:solidFill>
              <a:srgbClr val="33CCCC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2536" name="Rectangle 24"/>
            <p:cNvSpPr>
              <a:spLocks noChangeArrowheads="1"/>
            </p:cNvSpPr>
            <p:nvPr/>
          </p:nvSpPr>
          <p:spPr bwMode="auto">
            <a:xfrm>
              <a:off x="4181" y="852"/>
              <a:ext cx="95" cy="236"/>
            </a:xfrm>
            <a:prstGeom prst="rect">
              <a:avLst/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2537" name="AutoShape 25"/>
            <p:cNvSpPr>
              <a:spLocks noChangeArrowheads="1"/>
            </p:cNvSpPr>
            <p:nvPr/>
          </p:nvSpPr>
          <p:spPr bwMode="auto">
            <a:xfrm>
              <a:off x="4180" y="783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2538" name="Line 26"/>
            <p:cNvSpPr>
              <a:spLocks noChangeShapeType="1"/>
            </p:cNvSpPr>
            <p:nvPr/>
          </p:nvSpPr>
          <p:spPr bwMode="auto">
            <a:xfrm>
              <a:off x="4330" y="788"/>
              <a:ext cx="0" cy="23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2539" name="Line 27"/>
            <p:cNvSpPr>
              <a:spLocks noChangeShapeType="1"/>
            </p:cNvSpPr>
            <p:nvPr/>
          </p:nvSpPr>
          <p:spPr bwMode="auto">
            <a:xfrm flipH="1">
              <a:off x="4276" y="1019"/>
              <a:ext cx="54" cy="6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2540" name="Rectangle 28"/>
            <p:cNvSpPr>
              <a:spLocks noChangeArrowheads="1"/>
            </p:cNvSpPr>
            <p:nvPr/>
          </p:nvSpPr>
          <p:spPr bwMode="auto">
            <a:xfrm>
              <a:off x="4193" y="883"/>
              <a:ext cx="63" cy="13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2541" name="Rectangle 29"/>
            <p:cNvSpPr>
              <a:spLocks noChangeArrowheads="1"/>
            </p:cNvSpPr>
            <p:nvPr/>
          </p:nvSpPr>
          <p:spPr bwMode="auto">
            <a:xfrm>
              <a:off x="4202" y="924"/>
              <a:ext cx="48" cy="48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92542" name="Group 30"/>
          <p:cNvGrpSpPr>
            <a:grpSpLocks/>
          </p:cNvGrpSpPr>
          <p:nvPr/>
        </p:nvGrpSpPr>
        <p:grpSpPr bwMode="auto">
          <a:xfrm rot="-5400000">
            <a:off x="6165850" y="3149600"/>
            <a:ext cx="80963" cy="233363"/>
            <a:chOff x="3842" y="406"/>
            <a:chExt cx="51" cy="167"/>
          </a:xfrm>
        </p:grpSpPr>
        <p:sp>
          <p:nvSpPr>
            <p:cNvPr id="192543" name="Oval 31"/>
            <p:cNvSpPr>
              <a:spLocks noChangeArrowheads="1"/>
            </p:cNvSpPr>
            <p:nvPr/>
          </p:nvSpPr>
          <p:spPr bwMode="auto">
            <a:xfrm>
              <a:off x="3842" y="406"/>
              <a:ext cx="47" cy="4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2544" name="Oval 32"/>
            <p:cNvSpPr>
              <a:spLocks noChangeArrowheads="1"/>
            </p:cNvSpPr>
            <p:nvPr/>
          </p:nvSpPr>
          <p:spPr bwMode="auto">
            <a:xfrm>
              <a:off x="3844" y="466"/>
              <a:ext cx="47" cy="4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2545" name="Oval 33"/>
            <p:cNvSpPr>
              <a:spLocks noChangeArrowheads="1"/>
            </p:cNvSpPr>
            <p:nvPr/>
          </p:nvSpPr>
          <p:spPr bwMode="auto">
            <a:xfrm>
              <a:off x="3846" y="526"/>
              <a:ext cx="47" cy="4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92546" name="Line 34"/>
          <p:cNvSpPr>
            <a:spLocks noChangeShapeType="1"/>
          </p:cNvSpPr>
          <p:nvPr/>
        </p:nvSpPr>
        <p:spPr bwMode="auto">
          <a:xfrm>
            <a:off x="5989638" y="2979738"/>
            <a:ext cx="495300" cy="158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2547" name="Line 35"/>
          <p:cNvSpPr>
            <a:spLocks noChangeShapeType="1"/>
          </p:cNvSpPr>
          <p:nvPr/>
        </p:nvSpPr>
        <p:spPr bwMode="auto">
          <a:xfrm>
            <a:off x="5992813" y="2976563"/>
            <a:ext cx="1587" cy="952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2548" name="Line 36"/>
          <p:cNvSpPr>
            <a:spLocks noChangeShapeType="1"/>
          </p:cNvSpPr>
          <p:nvPr/>
        </p:nvSpPr>
        <p:spPr bwMode="auto">
          <a:xfrm>
            <a:off x="6488113" y="2974975"/>
            <a:ext cx="1587" cy="825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2549" name="Line 37"/>
          <p:cNvSpPr>
            <a:spLocks noChangeShapeType="1"/>
          </p:cNvSpPr>
          <p:nvPr/>
        </p:nvSpPr>
        <p:spPr bwMode="auto">
          <a:xfrm>
            <a:off x="5689600" y="2439988"/>
            <a:ext cx="288925" cy="2651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2550" name="Line 38"/>
          <p:cNvSpPr>
            <a:spLocks noChangeShapeType="1"/>
          </p:cNvSpPr>
          <p:nvPr/>
        </p:nvSpPr>
        <p:spPr bwMode="auto">
          <a:xfrm flipV="1">
            <a:off x="5702300" y="2725738"/>
            <a:ext cx="276225" cy="330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2551" name="Line 39"/>
          <p:cNvSpPr>
            <a:spLocks noChangeShapeType="1"/>
          </p:cNvSpPr>
          <p:nvPr/>
        </p:nvSpPr>
        <p:spPr bwMode="auto">
          <a:xfrm flipV="1">
            <a:off x="6229350" y="2811463"/>
            <a:ext cx="1588" cy="1635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92552" name="Group 40"/>
          <p:cNvGrpSpPr>
            <a:grpSpLocks/>
          </p:cNvGrpSpPr>
          <p:nvPr/>
        </p:nvGrpSpPr>
        <p:grpSpPr bwMode="auto">
          <a:xfrm>
            <a:off x="6348413" y="3049588"/>
            <a:ext cx="209550" cy="395287"/>
            <a:chOff x="4180" y="783"/>
            <a:chExt cx="150" cy="307"/>
          </a:xfrm>
        </p:grpSpPr>
        <p:sp>
          <p:nvSpPr>
            <p:cNvPr id="192553" name="AutoShape 41"/>
            <p:cNvSpPr>
              <a:spLocks noChangeArrowheads="1"/>
            </p:cNvSpPr>
            <p:nvPr/>
          </p:nvSpPr>
          <p:spPr bwMode="auto">
            <a:xfrm>
              <a:off x="4180" y="1019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2554" name="Rectangle 42"/>
            <p:cNvSpPr>
              <a:spLocks noChangeArrowheads="1"/>
            </p:cNvSpPr>
            <p:nvPr/>
          </p:nvSpPr>
          <p:spPr bwMode="auto">
            <a:xfrm>
              <a:off x="4256" y="785"/>
              <a:ext cx="69" cy="236"/>
            </a:xfrm>
            <a:prstGeom prst="rect">
              <a:avLst/>
            </a:prstGeom>
            <a:solidFill>
              <a:srgbClr val="33CCCC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2555" name="Rectangle 43"/>
            <p:cNvSpPr>
              <a:spLocks noChangeArrowheads="1"/>
            </p:cNvSpPr>
            <p:nvPr/>
          </p:nvSpPr>
          <p:spPr bwMode="auto">
            <a:xfrm>
              <a:off x="4181" y="852"/>
              <a:ext cx="95" cy="236"/>
            </a:xfrm>
            <a:prstGeom prst="rect">
              <a:avLst/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2556" name="AutoShape 44"/>
            <p:cNvSpPr>
              <a:spLocks noChangeArrowheads="1"/>
            </p:cNvSpPr>
            <p:nvPr/>
          </p:nvSpPr>
          <p:spPr bwMode="auto">
            <a:xfrm>
              <a:off x="4180" y="783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2557" name="Line 45"/>
            <p:cNvSpPr>
              <a:spLocks noChangeShapeType="1"/>
            </p:cNvSpPr>
            <p:nvPr/>
          </p:nvSpPr>
          <p:spPr bwMode="auto">
            <a:xfrm>
              <a:off x="4330" y="788"/>
              <a:ext cx="0" cy="23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2558" name="Line 46"/>
            <p:cNvSpPr>
              <a:spLocks noChangeShapeType="1"/>
            </p:cNvSpPr>
            <p:nvPr/>
          </p:nvSpPr>
          <p:spPr bwMode="auto">
            <a:xfrm flipH="1">
              <a:off x="4276" y="1019"/>
              <a:ext cx="54" cy="6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2559" name="Rectangle 47"/>
            <p:cNvSpPr>
              <a:spLocks noChangeArrowheads="1"/>
            </p:cNvSpPr>
            <p:nvPr/>
          </p:nvSpPr>
          <p:spPr bwMode="auto">
            <a:xfrm>
              <a:off x="4193" y="883"/>
              <a:ext cx="63" cy="13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2560" name="Rectangle 48"/>
            <p:cNvSpPr>
              <a:spLocks noChangeArrowheads="1"/>
            </p:cNvSpPr>
            <p:nvPr/>
          </p:nvSpPr>
          <p:spPr bwMode="auto">
            <a:xfrm>
              <a:off x="4202" y="924"/>
              <a:ext cx="48" cy="48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92561" name="Group 49"/>
          <p:cNvGrpSpPr>
            <a:grpSpLocks/>
          </p:cNvGrpSpPr>
          <p:nvPr/>
        </p:nvGrpSpPr>
        <p:grpSpPr bwMode="auto">
          <a:xfrm>
            <a:off x="5391150" y="3668713"/>
            <a:ext cx="479425" cy="925512"/>
            <a:chOff x="3314" y="1248"/>
            <a:chExt cx="344" cy="694"/>
          </a:xfrm>
        </p:grpSpPr>
        <p:graphicFrame>
          <p:nvGraphicFramePr>
            <p:cNvPr id="192562" name="Object 50"/>
            <p:cNvGraphicFramePr>
              <a:graphicFrameLocks noChangeAspect="1"/>
            </p:cNvGraphicFramePr>
            <p:nvPr/>
          </p:nvGraphicFramePr>
          <p:xfrm>
            <a:off x="3314" y="1248"/>
            <a:ext cx="299" cy="24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92650" name="Clip" r:id="rId11" imgW="1305000" imgH="1085760" progId="">
                    <p:embed/>
                  </p:oleObj>
                </mc:Choice>
                <mc:Fallback>
                  <p:oleObj name="Clip" r:id="rId11" imgW="1305000" imgH="1085760" progId="">
                    <p:embed/>
                    <p:pic>
                      <p:nvPicPr>
                        <p:cNvPr id="0" name="Picture 5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314" y="1248"/>
                          <a:ext cx="299" cy="24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92563" name="Line 51"/>
            <p:cNvSpPr>
              <a:spLocks noChangeShapeType="1"/>
            </p:cNvSpPr>
            <p:nvPr/>
          </p:nvSpPr>
          <p:spPr bwMode="auto">
            <a:xfrm flipV="1">
              <a:off x="3606" y="1433"/>
              <a:ext cx="52" cy="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aphicFrame>
          <p:nvGraphicFramePr>
            <p:cNvPr id="192564" name="Object 52"/>
            <p:cNvGraphicFramePr>
              <a:graphicFrameLocks noChangeAspect="1"/>
            </p:cNvGraphicFramePr>
            <p:nvPr/>
          </p:nvGraphicFramePr>
          <p:xfrm>
            <a:off x="3314" y="1694"/>
            <a:ext cx="299" cy="24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92651" name="Clip" r:id="rId12" imgW="1305000" imgH="1085760" progId="">
                    <p:embed/>
                  </p:oleObj>
                </mc:Choice>
                <mc:Fallback>
                  <p:oleObj name="Clip" r:id="rId12" imgW="1305000" imgH="1085760" progId="">
                    <p:embed/>
                    <p:pic>
                      <p:nvPicPr>
                        <p:cNvPr id="0" name="Picture 5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314" y="1694"/>
                          <a:ext cx="299" cy="24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92565" name="Line 53"/>
            <p:cNvSpPr>
              <a:spLocks noChangeShapeType="1"/>
            </p:cNvSpPr>
            <p:nvPr/>
          </p:nvSpPr>
          <p:spPr bwMode="auto">
            <a:xfrm flipV="1">
              <a:off x="3606" y="1882"/>
              <a:ext cx="52" cy="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92566" name="Group 54"/>
            <p:cNvGrpSpPr>
              <a:grpSpLocks/>
            </p:cNvGrpSpPr>
            <p:nvPr/>
          </p:nvGrpSpPr>
          <p:grpSpPr bwMode="auto">
            <a:xfrm>
              <a:off x="3404" y="1504"/>
              <a:ext cx="51" cy="167"/>
              <a:chOff x="3842" y="406"/>
              <a:chExt cx="51" cy="167"/>
            </a:xfrm>
          </p:grpSpPr>
          <p:sp>
            <p:nvSpPr>
              <p:cNvPr id="192567" name="Oval 55"/>
              <p:cNvSpPr>
                <a:spLocks noChangeArrowheads="1"/>
              </p:cNvSpPr>
              <p:nvPr/>
            </p:nvSpPr>
            <p:spPr bwMode="auto">
              <a:xfrm>
                <a:off x="3842" y="406"/>
                <a:ext cx="47" cy="47"/>
              </a:xfrm>
              <a:prstGeom prst="ellipse">
                <a:avLst/>
              </a:pr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2568" name="Oval 56"/>
              <p:cNvSpPr>
                <a:spLocks noChangeArrowheads="1"/>
              </p:cNvSpPr>
              <p:nvPr/>
            </p:nvSpPr>
            <p:spPr bwMode="auto">
              <a:xfrm>
                <a:off x="3844" y="466"/>
                <a:ext cx="47" cy="47"/>
              </a:xfrm>
              <a:prstGeom prst="ellipse">
                <a:avLst/>
              </a:pr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2569" name="Oval 57"/>
              <p:cNvSpPr>
                <a:spLocks noChangeArrowheads="1"/>
              </p:cNvSpPr>
              <p:nvPr/>
            </p:nvSpPr>
            <p:spPr bwMode="auto">
              <a:xfrm>
                <a:off x="3846" y="526"/>
                <a:ext cx="47" cy="47"/>
              </a:xfrm>
              <a:prstGeom prst="ellipse">
                <a:avLst/>
              </a:pr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92570" name="Line 58"/>
            <p:cNvSpPr>
              <a:spLocks noChangeShapeType="1"/>
            </p:cNvSpPr>
            <p:nvPr/>
          </p:nvSpPr>
          <p:spPr bwMode="auto">
            <a:xfrm>
              <a:off x="3654" y="1431"/>
              <a:ext cx="0" cy="4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aphicFrame>
        <p:nvGraphicFramePr>
          <p:cNvPr id="192571" name="Object 59"/>
          <p:cNvGraphicFramePr>
            <a:graphicFrameLocks noChangeAspect="1"/>
          </p:cNvGraphicFramePr>
          <p:nvPr/>
        </p:nvGraphicFramePr>
        <p:xfrm>
          <a:off x="6259513" y="4678363"/>
          <a:ext cx="417512" cy="331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2652" name="Clip" r:id="rId13" imgW="1305000" imgH="1085760" progId="">
                  <p:embed/>
                </p:oleObj>
              </mc:Choice>
              <mc:Fallback>
                <p:oleObj name="Clip" r:id="rId13" imgW="1305000" imgH="1085760" progId="">
                  <p:embed/>
                  <p:pic>
                    <p:nvPicPr>
                      <p:cNvPr id="0" name="Picture 5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59513" y="4678363"/>
                        <a:ext cx="417512" cy="3317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2572" name="Object 60"/>
          <p:cNvGraphicFramePr>
            <a:graphicFrameLocks noChangeAspect="1"/>
          </p:cNvGraphicFramePr>
          <p:nvPr/>
        </p:nvGraphicFramePr>
        <p:xfrm>
          <a:off x="5645150" y="4667250"/>
          <a:ext cx="415925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2653" name="Clip" r:id="rId14" imgW="1305000" imgH="1085760" progId="">
                  <p:embed/>
                </p:oleObj>
              </mc:Choice>
              <mc:Fallback>
                <p:oleObj name="Clip" r:id="rId14" imgW="1305000" imgH="1085760" progId="">
                  <p:embed/>
                  <p:pic>
                    <p:nvPicPr>
                      <p:cNvPr id="0" name="Picture 6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45150" y="4667250"/>
                        <a:ext cx="415925" cy="330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2573" name="Oval 61"/>
          <p:cNvSpPr>
            <a:spLocks noChangeArrowheads="1"/>
          </p:cNvSpPr>
          <p:nvPr/>
        </p:nvSpPr>
        <p:spPr bwMode="auto">
          <a:xfrm rot="-5400000">
            <a:off x="6061869" y="4771231"/>
            <a:ext cx="63500" cy="65088"/>
          </a:xfrm>
          <a:prstGeom prst="ellipse">
            <a:avLst/>
          </a:prstGeom>
          <a:solidFill>
            <a:schemeClr val="accent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2574" name="Oval 62"/>
          <p:cNvSpPr>
            <a:spLocks noChangeArrowheads="1"/>
          </p:cNvSpPr>
          <p:nvPr/>
        </p:nvSpPr>
        <p:spPr bwMode="auto">
          <a:xfrm rot="-5400000">
            <a:off x="6146801" y="4768850"/>
            <a:ext cx="63500" cy="66675"/>
          </a:xfrm>
          <a:prstGeom prst="ellipse">
            <a:avLst/>
          </a:prstGeom>
          <a:solidFill>
            <a:schemeClr val="accent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2575" name="Oval 63"/>
          <p:cNvSpPr>
            <a:spLocks noChangeArrowheads="1"/>
          </p:cNvSpPr>
          <p:nvPr/>
        </p:nvSpPr>
        <p:spPr bwMode="auto">
          <a:xfrm rot="-5400000">
            <a:off x="6224587" y="4773613"/>
            <a:ext cx="61913" cy="65088"/>
          </a:xfrm>
          <a:prstGeom prst="ellipse">
            <a:avLst/>
          </a:prstGeom>
          <a:solidFill>
            <a:schemeClr val="accent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2576" name="Line 64"/>
          <p:cNvSpPr>
            <a:spLocks noChangeShapeType="1"/>
          </p:cNvSpPr>
          <p:nvPr/>
        </p:nvSpPr>
        <p:spPr bwMode="auto">
          <a:xfrm rot="-5400000">
            <a:off x="6484144" y="4653757"/>
            <a:ext cx="60325" cy="158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2577" name="Line 65"/>
          <p:cNvSpPr>
            <a:spLocks noChangeShapeType="1"/>
          </p:cNvSpPr>
          <p:nvPr/>
        </p:nvSpPr>
        <p:spPr bwMode="auto">
          <a:xfrm rot="5400000" flipH="1">
            <a:off x="5857875" y="4645025"/>
            <a:ext cx="635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2578" name="Line 66"/>
          <p:cNvSpPr>
            <a:spLocks noChangeShapeType="1"/>
          </p:cNvSpPr>
          <p:nvPr/>
        </p:nvSpPr>
        <p:spPr bwMode="auto">
          <a:xfrm rot="16200000" flipV="1">
            <a:off x="6204744" y="4306094"/>
            <a:ext cx="0" cy="6270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2579" name="Line 67"/>
          <p:cNvSpPr>
            <a:spLocks noChangeShapeType="1"/>
          </p:cNvSpPr>
          <p:nvPr/>
        </p:nvSpPr>
        <p:spPr bwMode="auto">
          <a:xfrm flipV="1">
            <a:off x="5870575" y="4244975"/>
            <a:ext cx="93663" cy="3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2580" name="Line 68"/>
          <p:cNvSpPr>
            <a:spLocks noChangeShapeType="1"/>
          </p:cNvSpPr>
          <p:nvPr/>
        </p:nvSpPr>
        <p:spPr bwMode="auto">
          <a:xfrm>
            <a:off x="6472238" y="4291013"/>
            <a:ext cx="303212" cy="385762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2581" name="Line 69"/>
          <p:cNvSpPr>
            <a:spLocks noChangeShapeType="1"/>
          </p:cNvSpPr>
          <p:nvPr/>
        </p:nvSpPr>
        <p:spPr bwMode="auto">
          <a:xfrm flipH="1">
            <a:off x="7267575" y="4287838"/>
            <a:ext cx="279400" cy="392112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192582" name="Object 70"/>
          <p:cNvGraphicFramePr>
            <a:graphicFrameLocks noChangeAspect="1"/>
          </p:cNvGraphicFramePr>
          <p:nvPr/>
        </p:nvGraphicFramePr>
        <p:xfrm>
          <a:off x="7445375" y="3840163"/>
          <a:ext cx="203200" cy="241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2654" name="Clip" r:id="rId15" imgW="981000" imgH="1209600" progId="">
                  <p:embed/>
                </p:oleObj>
              </mc:Choice>
              <mc:Fallback>
                <p:oleObj name="Clip" r:id="rId15" imgW="981000" imgH="1209600" progId="">
                  <p:embed/>
                  <p:pic>
                    <p:nvPicPr>
                      <p:cNvPr id="0" name="Picture 7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45375" y="3840163"/>
                        <a:ext cx="203200" cy="241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2583" name="Object 71"/>
          <p:cNvGraphicFramePr>
            <a:graphicFrameLocks noChangeAspect="1"/>
          </p:cNvGraphicFramePr>
          <p:nvPr/>
        </p:nvGraphicFramePr>
        <p:xfrm>
          <a:off x="6108700" y="3921125"/>
          <a:ext cx="203200" cy="239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2655" name="Clip" r:id="rId17" imgW="981000" imgH="1209600" progId="">
                  <p:embed/>
                </p:oleObj>
              </mc:Choice>
              <mc:Fallback>
                <p:oleObj name="Clip" r:id="rId17" imgW="981000" imgH="1209600" progId="">
                  <p:embed/>
                  <p:pic>
                    <p:nvPicPr>
                      <p:cNvPr id="0" name="Picture 7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08700" y="3921125"/>
                        <a:ext cx="203200" cy="2397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2584" name="Freeform 72"/>
          <p:cNvSpPr>
            <a:spLocks/>
          </p:cNvSpPr>
          <p:nvPr/>
        </p:nvSpPr>
        <p:spPr bwMode="auto">
          <a:xfrm>
            <a:off x="6189663" y="3695700"/>
            <a:ext cx="1354137" cy="304800"/>
          </a:xfrm>
          <a:custGeom>
            <a:avLst/>
            <a:gdLst/>
            <a:ahLst/>
            <a:cxnLst>
              <a:cxn ang="0">
                <a:pos x="0" y="228"/>
              </a:cxn>
              <a:cxn ang="0">
                <a:pos x="432" y="9"/>
              </a:cxn>
              <a:cxn ang="0">
                <a:pos x="972" y="171"/>
              </a:cxn>
            </a:cxnLst>
            <a:rect l="0" t="0" r="r" b="b"/>
            <a:pathLst>
              <a:path w="972" h="228">
                <a:moveTo>
                  <a:pt x="0" y="228"/>
                </a:moveTo>
                <a:cubicBezTo>
                  <a:pt x="135" y="123"/>
                  <a:pt x="270" y="18"/>
                  <a:pt x="432" y="9"/>
                </a:cubicBezTo>
                <a:cubicBezTo>
                  <a:pt x="594" y="0"/>
                  <a:pt x="783" y="85"/>
                  <a:pt x="972" y="171"/>
                </a:cubicBezTo>
              </a:path>
            </a:pathLst>
          </a:custGeom>
          <a:noFill/>
          <a:ln w="38100" cap="flat" cmpd="sng">
            <a:solidFill>
              <a:srgbClr val="FF0000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92585" name="Group 73"/>
          <p:cNvGrpSpPr>
            <a:grpSpLocks/>
          </p:cNvGrpSpPr>
          <p:nvPr/>
        </p:nvGrpSpPr>
        <p:grpSpPr bwMode="auto">
          <a:xfrm>
            <a:off x="6456363" y="5118100"/>
            <a:ext cx="406400" cy="427038"/>
            <a:chOff x="2870" y="1518"/>
            <a:chExt cx="292" cy="320"/>
          </a:xfrm>
        </p:grpSpPr>
        <p:graphicFrame>
          <p:nvGraphicFramePr>
            <p:cNvPr id="192586" name="Object 74"/>
            <p:cNvGraphicFramePr>
              <a:graphicFrameLocks noChangeAspect="1"/>
            </p:cNvGraphicFramePr>
            <p:nvPr/>
          </p:nvGraphicFramePr>
          <p:xfrm>
            <a:off x="2870" y="1518"/>
            <a:ext cx="272" cy="28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92656" name="Clip" r:id="rId18" imgW="819000" imgH="847800" progId="">
                    <p:embed/>
                  </p:oleObj>
                </mc:Choice>
                <mc:Fallback>
                  <p:oleObj name="Clip" r:id="rId18" imgW="819000" imgH="847800" progId="">
                    <p:embed/>
                    <p:pic>
                      <p:nvPicPr>
                        <p:cNvPr id="0" name="Picture 7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870" y="1518"/>
                          <a:ext cx="272" cy="28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92587" name="Object 75"/>
            <p:cNvGraphicFramePr>
              <a:graphicFrameLocks noChangeAspect="1"/>
            </p:cNvGraphicFramePr>
            <p:nvPr/>
          </p:nvGraphicFramePr>
          <p:xfrm>
            <a:off x="2913" y="1602"/>
            <a:ext cx="249" cy="23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92657" name="Clip" r:id="rId20" imgW="1266840" imgH="1200240" progId="">
                    <p:embed/>
                  </p:oleObj>
                </mc:Choice>
                <mc:Fallback>
                  <p:oleObj name="Clip" r:id="rId20" imgW="1266840" imgH="1200240" progId="">
                    <p:embed/>
                    <p:pic>
                      <p:nvPicPr>
                        <p:cNvPr id="0" name="Picture 7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913" y="1602"/>
                          <a:ext cx="249" cy="236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92588" name="Group 76"/>
          <p:cNvGrpSpPr>
            <a:grpSpLocks/>
          </p:cNvGrpSpPr>
          <p:nvPr/>
        </p:nvGrpSpPr>
        <p:grpSpPr bwMode="auto">
          <a:xfrm>
            <a:off x="7234238" y="5149850"/>
            <a:ext cx="406400" cy="427038"/>
            <a:chOff x="2870" y="1518"/>
            <a:chExt cx="292" cy="320"/>
          </a:xfrm>
        </p:grpSpPr>
        <p:graphicFrame>
          <p:nvGraphicFramePr>
            <p:cNvPr id="192589" name="Object 77"/>
            <p:cNvGraphicFramePr>
              <a:graphicFrameLocks noChangeAspect="1"/>
            </p:cNvGraphicFramePr>
            <p:nvPr/>
          </p:nvGraphicFramePr>
          <p:xfrm>
            <a:off x="2870" y="1518"/>
            <a:ext cx="272" cy="28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92658" name="Clip" r:id="rId22" imgW="819000" imgH="847800" progId="">
                    <p:embed/>
                  </p:oleObj>
                </mc:Choice>
                <mc:Fallback>
                  <p:oleObj name="Clip" r:id="rId22" imgW="819000" imgH="847800" progId="">
                    <p:embed/>
                    <p:pic>
                      <p:nvPicPr>
                        <p:cNvPr id="0" name="Picture 7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870" y="1518"/>
                          <a:ext cx="272" cy="28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92590" name="Object 78"/>
            <p:cNvGraphicFramePr>
              <a:graphicFrameLocks noChangeAspect="1"/>
            </p:cNvGraphicFramePr>
            <p:nvPr/>
          </p:nvGraphicFramePr>
          <p:xfrm>
            <a:off x="2913" y="1602"/>
            <a:ext cx="249" cy="23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92659" name="Clip" r:id="rId23" imgW="1266840" imgH="1200240" progId="">
                    <p:embed/>
                  </p:oleObj>
                </mc:Choice>
                <mc:Fallback>
                  <p:oleObj name="Clip" r:id="rId23" imgW="1266840" imgH="1200240" progId="">
                    <p:embed/>
                    <p:pic>
                      <p:nvPicPr>
                        <p:cNvPr id="0" name="Picture 7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913" y="1602"/>
                          <a:ext cx="249" cy="236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92591" name="Group 79"/>
          <p:cNvGrpSpPr>
            <a:grpSpLocks/>
          </p:cNvGrpSpPr>
          <p:nvPr/>
        </p:nvGrpSpPr>
        <p:grpSpPr bwMode="auto">
          <a:xfrm>
            <a:off x="6819900" y="4865688"/>
            <a:ext cx="379413" cy="376237"/>
            <a:chOff x="4733" y="2082"/>
            <a:chExt cx="272" cy="282"/>
          </a:xfrm>
        </p:grpSpPr>
        <p:graphicFrame>
          <p:nvGraphicFramePr>
            <p:cNvPr id="192592" name="Object 80"/>
            <p:cNvGraphicFramePr>
              <a:graphicFrameLocks noChangeAspect="1"/>
            </p:cNvGraphicFramePr>
            <p:nvPr/>
          </p:nvGraphicFramePr>
          <p:xfrm>
            <a:off x="4733" y="2082"/>
            <a:ext cx="272" cy="28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92660" name="Clip" r:id="rId24" imgW="819000" imgH="847800" progId="">
                    <p:embed/>
                  </p:oleObj>
                </mc:Choice>
                <mc:Fallback>
                  <p:oleObj name="Clip" r:id="rId24" imgW="819000" imgH="847800" progId="">
                    <p:embed/>
                    <p:pic>
                      <p:nvPicPr>
                        <p:cNvPr id="0" name="Picture 8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733" y="2082"/>
                          <a:ext cx="272" cy="28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92593" name="Rectangle 81"/>
            <p:cNvSpPr>
              <a:spLocks noChangeArrowheads="1"/>
            </p:cNvSpPr>
            <p:nvPr/>
          </p:nvSpPr>
          <p:spPr bwMode="auto">
            <a:xfrm>
              <a:off x="4812" y="2181"/>
              <a:ext cx="192" cy="183"/>
            </a:xfrm>
            <a:prstGeom prst="rect">
              <a:avLst/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92594" name="Line 82"/>
          <p:cNvSpPr>
            <a:spLocks noChangeShapeType="1"/>
          </p:cNvSpPr>
          <p:nvPr/>
        </p:nvSpPr>
        <p:spPr bwMode="auto">
          <a:xfrm>
            <a:off x="7126288" y="476885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92595" name="Group 83"/>
          <p:cNvGrpSpPr>
            <a:grpSpLocks/>
          </p:cNvGrpSpPr>
          <p:nvPr/>
        </p:nvGrpSpPr>
        <p:grpSpPr bwMode="auto">
          <a:xfrm>
            <a:off x="7847013" y="4192588"/>
            <a:ext cx="207962" cy="409575"/>
            <a:chOff x="4180" y="783"/>
            <a:chExt cx="150" cy="307"/>
          </a:xfrm>
        </p:grpSpPr>
        <p:sp>
          <p:nvSpPr>
            <p:cNvPr id="192596" name="AutoShape 84"/>
            <p:cNvSpPr>
              <a:spLocks noChangeArrowheads="1"/>
            </p:cNvSpPr>
            <p:nvPr/>
          </p:nvSpPr>
          <p:spPr bwMode="auto">
            <a:xfrm>
              <a:off x="4180" y="1019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2597" name="Rectangle 85"/>
            <p:cNvSpPr>
              <a:spLocks noChangeArrowheads="1"/>
            </p:cNvSpPr>
            <p:nvPr/>
          </p:nvSpPr>
          <p:spPr bwMode="auto">
            <a:xfrm>
              <a:off x="4256" y="785"/>
              <a:ext cx="69" cy="236"/>
            </a:xfrm>
            <a:prstGeom prst="rect">
              <a:avLst/>
            </a:prstGeom>
            <a:solidFill>
              <a:srgbClr val="33CCCC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2598" name="Rectangle 86"/>
            <p:cNvSpPr>
              <a:spLocks noChangeArrowheads="1"/>
            </p:cNvSpPr>
            <p:nvPr/>
          </p:nvSpPr>
          <p:spPr bwMode="auto">
            <a:xfrm>
              <a:off x="4181" y="852"/>
              <a:ext cx="95" cy="236"/>
            </a:xfrm>
            <a:prstGeom prst="rect">
              <a:avLst/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2599" name="AutoShape 87"/>
            <p:cNvSpPr>
              <a:spLocks noChangeArrowheads="1"/>
            </p:cNvSpPr>
            <p:nvPr/>
          </p:nvSpPr>
          <p:spPr bwMode="auto">
            <a:xfrm>
              <a:off x="4180" y="783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2600" name="Line 88"/>
            <p:cNvSpPr>
              <a:spLocks noChangeShapeType="1"/>
            </p:cNvSpPr>
            <p:nvPr/>
          </p:nvSpPr>
          <p:spPr bwMode="auto">
            <a:xfrm>
              <a:off x="4330" y="788"/>
              <a:ext cx="0" cy="23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2601" name="Line 89"/>
            <p:cNvSpPr>
              <a:spLocks noChangeShapeType="1"/>
            </p:cNvSpPr>
            <p:nvPr/>
          </p:nvSpPr>
          <p:spPr bwMode="auto">
            <a:xfrm flipH="1">
              <a:off x="4276" y="1019"/>
              <a:ext cx="54" cy="6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2602" name="Rectangle 90"/>
            <p:cNvSpPr>
              <a:spLocks noChangeArrowheads="1"/>
            </p:cNvSpPr>
            <p:nvPr/>
          </p:nvSpPr>
          <p:spPr bwMode="auto">
            <a:xfrm>
              <a:off x="4193" y="883"/>
              <a:ext cx="63" cy="13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2603" name="Rectangle 91"/>
            <p:cNvSpPr>
              <a:spLocks noChangeArrowheads="1"/>
            </p:cNvSpPr>
            <p:nvPr/>
          </p:nvSpPr>
          <p:spPr bwMode="auto">
            <a:xfrm>
              <a:off x="4202" y="924"/>
              <a:ext cx="48" cy="48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92604" name="Group 92"/>
          <p:cNvGrpSpPr>
            <a:grpSpLocks/>
          </p:cNvGrpSpPr>
          <p:nvPr/>
        </p:nvGrpSpPr>
        <p:grpSpPr bwMode="auto">
          <a:xfrm>
            <a:off x="7834313" y="4637088"/>
            <a:ext cx="207962" cy="409575"/>
            <a:chOff x="4180" y="783"/>
            <a:chExt cx="150" cy="307"/>
          </a:xfrm>
        </p:grpSpPr>
        <p:sp>
          <p:nvSpPr>
            <p:cNvPr id="192605" name="AutoShape 93"/>
            <p:cNvSpPr>
              <a:spLocks noChangeArrowheads="1"/>
            </p:cNvSpPr>
            <p:nvPr/>
          </p:nvSpPr>
          <p:spPr bwMode="auto">
            <a:xfrm>
              <a:off x="4180" y="1019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2606" name="Rectangle 94"/>
            <p:cNvSpPr>
              <a:spLocks noChangeArrowheads="1"/>
            </p:cNvSpPr>
            <p:nvPr/>
          </p:nvSpPr>
          <p:spPr bwMode="auto">
            <a:xfrm>
              <a:off x="4256" y="785"/>
              <a:ext cx="69" cy="236"/>
            </a:xfrm>
            <a:prstGeom prst="rect">
              <a:avLst/>
            </a:prstGeom>
            <a:solidFill>
              <a:srgbClr val="33CCCC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2607" name="Rectangle 95"/>
            <p:cNvSpPr>
              <a:spLocks noChangeArrowheads="1"/>
            </p:cNvSpPr>
            <p:nvPr/>
          </p:nvSpPr>
          <p:spPr bwMode="auto">
            <a:xfrm>
              <a:off x="4181" y="852"/>
              <a:ext cx="95" cy="236"/>
            </a:xfrm>
            <a:prstGeom prst="rect">
              <a:avLst/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2608" name="AutoShape 96"/>
            <p:cNvSpPr>
              <a:spLocks noChangeArrowheads="1"/>
            </p:cNvSpPr>
            <p:nvPr/>
          </p:nvSpPr>
          <p:spPr bwMode="auto">
            <a:xfrm>
              <a:off x="4180" y="783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2609" name="Line 97"/>
            <p:cNvSpPr>
              <a:spLocks noChangeShapeType="1"/>
            </p:cNvSpPr>
            <p:nvPr/>
          </p:nvSpPr>
          <p:spPr bwMode="auto">
            <a:xfrm>
              <a:off x="4330" y="788"/>
              <a:ext cx="0" cy="23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2610" name="Line 98"/>
            <p:cNvSpPr>
              <a:spLocks noChangeShapeType="1"/>
            </p:cNvSpPr>
            <p:nvPr/>
          </p:nvSpPr>
          <p:spPr bwMode="auto">
            <a:xfrm flipH="1">
              <a:off x="4276" y="1019"/>
              <a:ext cx="54" cy="6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2611" name="Rectangle 99"/>
            <p:cNvSpPr>
              <a:spLocks noChangeArrowheads="1"/>
            </p:cNvSpPr>
            <p:nvPr/>
          </p:nvSpPr>
          <p:spPr bwMode="auto">
            <a:xfrm>
              <a:off x="4193" y="883"/>
              <a:ext cx="63" cy="13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2612" name="Rectangle 100"/>
            <p:cNvSpPr>
              <a:spLocks noChangeArrowheads="1"/>
            </p:cNvSpPr>
            <p:nvPr/>
          </p:nvSpPr>
          <p:spPr bwMode="auto">
            <a:xfrm>
              <a:off x="4202" y="924"/>
              <a:ext cx="48" cy="48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92613" name="Line 101"/>
          <p:cNvSpPr>
            <a:spLocks noChangeShapeType="1"/>
          </p:cNvSpPr>
          <p:nvPr/>
        </p:nvSpPr>
        <p:spPr bwMode="auto">
          <a:xfrm rot="5400000" flipH="1">
            <a:off x="7460456" y="4566444"/>
            <a:ext cx="6111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2614" name="Line 102"/>
          <p:cNvSpPr>
            <a:spLocks noChangeShapeType="1"/>
          </p:cNvSpPr>
          <p:nvPr/>
        </p:nvSpPr>
        <p:spPr bwMode="auto">
          <a:xfrm rot="-5400000">
            <a:off x="7814469" y="4818856"/>
            <a:ext cx="0" cy="1031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2615" name="Line 103"/>
          <p:cNvSpPr>
            <a:spLocks noChangeShapeType="1"/>
          </p:cNvSpPr>
          <p:nvPr/>
        </p:nvSpPr>
        <p:spPr bwMode="auto">
          <a:xfrm rot="-5400000">
            <a:off x="7804150" y="4349750"/>
            <a:ext cx="0" cy="88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2616" name="Line 104"/>
          <p:cNvSpPr>
            <a:spLocks noChangeShapeType="1"/>
          </p:cNvSpPr>
          <p:nvPr/>
        </p:nvSpPr>
        <p:spPr bwMode="auto">
          <a:xfrm flipV="1">
            <a:off x="6483350" y="2490788"/>
            <a:ext cx="458788" cy="207962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2617" name="Line 105"/>
          <p:cNvSpPr>
            <a:spLocks noChangeShapeType="1"/>
          </p:cNvSpPr>
          <p:nvPr/>
        </p:nvSpPr>
        <p:spPr bwMode="auto">
          <a:xfrm>
            <a:off x="7418388" y="2474913"/>
            <a:ext cx="485775" cy="207962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2618" name="Line 106"/>
          <p:cNvSpPr>
            <a:spLocks noChangeShapeType="1"/>
          </p:cNvSpPr>
          <p:nvPr/>
        </p:nvSpPr>
        <p:spPr bwMode="auto">
          <a:xfrm flipH="1">
            <a:off x="7937500" y="2811463"/>
            <a:ext cx="241300" cy="681037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2619" name="Line 107"/>
          <p:cNvSpPr>
            <a:spLocks noChangeShapeType="1"/>
          </p:cNvSpPr>
          <p:nvPr/>
        </p:nvSpPr>
        <p:spPr bwMode="auto">
          <a:xfrm>
            <a:off x="7167563" y="2587625"/>
            <a:ext cx="0" cy="4318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2620" name="Line 108"/>
          <p:cNvSpPr>
            <a:spLocks noChangeShapeType="1"/>
          </p:cNvSpPr>
          <p:nvPr/>
        </p:nvSpPr>
        <p:spPr bwMode="auto">
          <a:xfrm>
            <a:off x="7192963" y="3235325"/>
            <a:ext cx="534987" cy="3683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2621" name="Line 109"/>
          <p:cNvSpPr>
            <a:spLocks noChangeShapeType="1"/>
          </p:cNvSpPr>
          <p:nvPr/>
        </p:nvSpPr>
        <p:spPr bwMode="auto">
          <a:xfrm flipH="1">
            <a:off x="7653338" y="3700463"/>
            <a:ext cx="266700" cy="360362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2622" name="Line 110"/>
          <p:cNvSpPr>
            <a:spLocks noChangeShapeType="1"/>
          </p:cNvSpPr>
          <p:nvPr/>
        </p:nvSpPr>
        <p:spPr bwMode="auto">
          <a:xfrm flipH="1">
            <a:off x="7426325" y="2779713"/>
            <a:ext cx="560388" cy="384175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2623" name="Line 111"/>
          <p:cNvSpPr>
            <a:spLocks noChangeShapeType="1"/>
          </p:cNvSpPr>
          <p:nvPr/>
        </p:nvSpPr>
        <p:spPr bwMode="auto">
          <a:xfrm flipH="1">
            <a:off x="7435850" y="2219325"/>
            <a:ext cx="350838" cy="255588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2624" name="Line 112"/>
          <p:cNvSpPr>
            <a:spLocks noChangeShapeType="1"/>
          </p:cNvSpPr>
          <p:nvPr/>
        </p:nvSpPr>
        <p:spPr bwMode="auto">
          <a:xfrm flipH="1">
            <a:off x="8153400" y="2395538"/>
            <a:ext cx="201613" cy="176212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92625" name="Group 113"/>
          <p:cNvGrpSpPr>
            <a:grpSpLocks/>
          </p:cNvGrpSpPr>
          <p:nvPr/>
        </p:nvGrpSpPr>
        <p:grpSpPr bwMode="auto">
          <a:xfrm>
            <a:off x="7221538" y="4043363"/>
            <a:ext cx="671512" cy="387350"/>
            <a:chOff x="3955" y="387"/>
            <a:chExt cx="423" cy="244"/>
          </a:xfrm>
        </p:grpSpPr>
        <p:sp>
          <p:nvSpPr>
            <p:cNvPr id="192626" name="Freeform 114"/>
            <p:cNvSpPr>
              <a:spLocks/>
            </p:cNvSpPr>
            <p:nvPr/>
          </p:nvSpPr>
          <p:spPr bwMode="auto">
            <a:xfrm>
              <a:off x="3955" y="387"/>
              <a:ext cx="423" cy="244"/>
            </a:xfrm>
            <a:custGeom>
              <a:avLst/>
              <a:gdLst/>
              <a:ahLst/>
              <a:cxnLst>
                <a:cxn ang="0">
                  <a:pos x="183" y="11"/>
                </a:cxn>
                <a:cxn ang="0">
                  <a:pos x="43" y="43"/>
                </a:cxn>
                <a:cxn ang="0">
                  <a:pos x="3" y="169"/>
                </a:cxn>
                <a:cxn ang="0">
                  <a:pos x="63" y="233"/>
                </a:cxn>
                <a:cxn ang="0">
                  <a:pos x="287" y="237"/>
                </a:cxn>
                <a:cxn ang="0">
                  <a:pos x="403" y="189"/>
                </a:cxn>
                <a:cxn ang="0">
                  <a:pos x="407" y="87"/>
                </a:cxn>
                <a:cxn ang="0">
                  <a:pos x="329" y="13"/>
                </a:cxn>
                <a:cxn ang="0">
                  <a:pos x="183" y="11"/>
                </a:cxn>
              </a:cxnLst>
              <a:rect l="0" t="0" r="r" b="b"/>
              <a:pathLst>
                <a:path w="423" h="244">
                  <a:moveTo>
                    <a:pt x="183" y="11"/>
                  </a:moveTo>
                  <a:cubicBezTo>
                    <a:pt x="135" y="16"/>
                    <a:pt x="73" y="17"/>
                    <a:pt x="43" y="43"/>
                  </a:cubicBezTo>
                  <a:cubicBezTo>
                    <a:pt x="13" y="69"/>
                    <a:pt x="0" y="137"/>
                    <a:pt x="3" y="169"/>
                  </a:cubicBezTo>
                  <a:cubicBezTo>
                    <a:pt x="6" y="201"/>
                    <a:pt x="16" y="222"/>
                    <a:pt x="63" y="233"/>
                  </a:cubicBezTo>
                  <a:cubicBezTo>
                    <a:pt x="110" y="244"/>
                    <a:pt x="230" y="244"/>
                    <a:pt x="287" y="237"/>
                  </a:cubicBezTo>
                  <a:cubicBezTo>
                    <a:pt x="344" y="230"/>
                    <a:pt x="383" y="214"/>
                    <a:pt x="403" y="189"/>
                  </a:cubicBezTo>
                  <a:cubicBezTo>
                    <a:pt x="423" y="164"/>
                    <a:pt x="419" y="116"/>
                    <a:pt x="407" y="87"/>
                  </a:cubicBezTo>
                  <a:cubicBezTo>
                    <a:pt x="395" y="58"/>
                    <a:pt x="366" y="26"/>
                    <a:pt x="329" y="13"/>
                  </a:cubicBezTo>
                  <a:cubicBezTo>
                    <a:pt x="292" y="0"/>
                    <a:pt x="232" y="7"/>
                    <a:pt x="183" y="11"/>
                  </a:cubicBezTo>
                  <a:close/>
                </a:path>
              </a:pathLst>
            </a:custGeom>
            <a:solidFill>
              <a:srgbClr val="FF00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92627" name="Group 115"/>
            <p:cNvGrpSpPr>
              <a:grpSpLocks/>
            </p:cNvGrpSpPr>
            <p:nvPr/>
          </p:nvGrpSpPr>
          <p:grpSpPr bwMode="auto">
            <a:xfrm>
              <a:off x="4002" y="442"/>
              <a:ext cx="316" cy="147"/>
              <a:chOff x="3600" y="219"/>
              <a:chExt cx="360" cy="175"/>
            </a:xfrm>
          </p:grpSpPr>
          <p:sp>
            <p:nvSpPr>
              <p:cNvPr id="192628" name="Oval 116"/>
              <p:cNvSpPr>
                <a:spLocks noChangeArrowheads="1"/>
              </p:cNvSpPr>
              <p:nvPr/>
            </p:nvSpPr>
            <p:spPr bwMode="auto">
              <a:xfrm>
                <a:off x="3603" y="297"/>
                <a:ext cx="357" cy="97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2629" name="Line 117"/>
              <p:cNvSpPr>
                <a:spLocks noChangeShapeType="1"/>
              </p:cNvSpPr>
              <p:nvPr/>
            </p:nvSpPr>
            <p:spPr bwMode="auto">
              <a:xfrm>
                <a:off x="3603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2630" name="Line 118"/>
              <p:cNvSpPr>
                <a:spLocks noChangeShapeType="1"/>
              </p:cNvSpPr>
              <p:nvPr/>
            </p:nvSpPr>
            <p:spPr bwMode="auto">
              <a:xfrm>
                <a:off x="3960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2631" name="Rectangle 119"/>
              <p:cNvSpPr>
                <a:spLocks noChangeArrowheads="1"/>
              </p:cNvSpPr>
              <p:nvPr/>
            </p:nvSpPr>
            <p:spPr bwMode="auto">
              <a:xfrm>
                <a:off x="3603" y="289"/>
                <a:ext cx="354" cy="59"/>
              </a:xfrm>
              <a:prstGeom prst="rect">
                <a:avLst/>
              </a:prstGeom>
              <a:solidFill>
                <a:schemeClr val="hlink"/>
              </a:solidFill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2632" name="Oval 120"/>
              <p:cNvSpPr>
                <a:spLocks noChangeArrowheads="1"/>
              </p:cNvSpPr>
              <p:nvPr/>
            </p:nvSpPr>
            <p:spPr bwMode="auto">
              <a:xfrm>
                <a:off x="3600" y="219"/>
                <a:ext cx="357" cy="113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192633" name="Group 121"/>
              <p:cNvGrpSpPr>
                <a:grpSpLocks/>
              </p:cNvGrpSpPr>
              <p:nvPr/>
            </p:nvGrpSpPr>
            <p:grpSpPr bwMode="auto">
              <a:xfrm>
                <a:off x="3686" y="244"/>
                <a:ext cx="177" cy="66"/>
                <a:chOff x="2848" y="848"/>
                <a:chExt cx="140" cy="98"/>
              </a:xfrm>
            </p:grpSpPr>
            <p:sp>
              <p:nvSpPr>
                <p:cNvPr id="192634" name="Line 122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92635" name="Line 123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92636" name="Line 124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92637" name="Group 125"/>
              <p:cNvGrpSpPr>
                <a:grpSpLocks/>
              </p:cNvGrpSpPr>
              <p:nvPr/>
            </p:nvGrpSpPr>
            <p:grpSpPr bwMode="auto">
              <a:xfrm flipV="1">
                <a:off x="3686" y="243"/>
                <a:ext cx="177" cy="66"/>
                <a:chOff x="2848" y="848"/>
                <a:chExt cx="140" cy="98"/>
              </a:xfrm>
            </p:grpSpPr>
            <p:sp>
              <p:nvSpPr>
                <p:cNvPr id="192638" name="Line 126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92639" name="Line 127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92640" name="Line 128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</p:grpSp>
      <p:grpSp>
        <p:nvGrpSpPr>
          <p:cNvPr id="192641" name="Group 129"/>
          <p:cNvGrpSpPr>
            <a:grpSpLocks/>
          </p:cNvGrpSpPr>
          <p:nvPr/>
        </p:nvGrpSpPr>
        <p:grpSpPr bwMode="auto">
          <a:xfrm>
            <a:off x="7573963" y="3386138"/>
            <a:ext cx="671512" cy="387350"/>
            <a:chOff x="3955" y="387"/>
            <a:chExt cx="423" cy="244"/>
          </a:xfrm>
        </p:grpSpPr>
        <p:sp>
          <p:nvSpPr>
            <p:cNvPr id="192642" name="Freeform 130"/>
            <p:cNvSpPr>
              <a:spLocks/>
            </p:cNvSpPr>
            <p:nvPr/>
          </p:nvSpPr>
          <p:spPr bwMode="auto">
            <a:xfrm>
              <a:off x="3955" y="387"/>
              <a:ext cx="423" cy="244"/>
            </a:xfrm>
            <a:custGeom>
              <a:avLst/>
              <a:gdLst/>
              <a:ahLst/>
              <a:cxnLst>
                <a:cxn ang="0">
                  <a:pos x="183" y="11"/>
                </a:cxn>
                <a:cxn ang="0">
                  <a:pos x="43" y="43"/>
                </a:cxn>
                <a:cxn ang="0">
                  <a:pos x="3" y="169"/>
                </a:cxn>
                <a:cxn ang="0">
                  <a:pos x="63" y="233"/>
                </a:cxn>
                <a:cxn ang="0">
                  <a:pos x="287" y="237"/>
                </a:cxn>
                <a:cxn ang="0">
                  <a:pos x="403" y="189"/>
                </a:cxn>
                <a:cxn ang="0">
                  <a:pos x="407" y="87"/>
                </a:cxn>
                <a:cxn ang="0">
                  <a:pos x="329" y="13"/>
                </a:cxn>
                <a:cxn ang="0">
                  <a:pos x="183" y="11"/>
                </a:cxn>
              </a:cxnLst>
              <a:rect l="0" t="0" r="r" b="b"/>
              <a:pathLst>
                <a:path w="423" h="244">
                  <a:moveTo>
                    <a:pt x="183" y="11"/>
                  </a:moveTo>
                  <a:cubicBezTo>
                    <a:pt x="135" y="16"/>
                    <a:pt x="73" y="17"/>
                    <a:pt x="43" y="43"/>
                  </a:cubicBezTo>
                  <a:cubicBezTo>
                    <a:pt x="13" y="69"/>
                    <a:pt x="0" y="137"/>
                    <a:pt x="3" y="169"/>
                  </a:cubicBezTo>
                  <a:cubicBezTo>
                    <a:pt x="6" y="201"/>
                    <a:pt x="16" y="222"/>
                    <a:pt x="63" y="233"/>
                  </a:cubicBezTo>
                  <a:cubicBezTo>
                    <a:pt x="110" y="244"/>
                    <a:pt x="230" y="244"/>
                    <a:pt x="287" y="237"/>
                  </a:cubicBezTo>
                  <a:cubicBezTo>
                    <a:pt x="344" y="230"/>
                    <a:pt x="383" y="214"/>
                    <a:pt x="403" y="189"/>
                  </a:cubicBezTo>
                  <a:cubicBezTo>
                    <a:pt x="423" y="164"/>
                    <a:pt x="419" y="116"/>
                    <a:pt x="407" y="87"/>
                  </a:cubicBezTo>
                  <a:cubicBezTo>
                    <a:pt x="395" y="58"/>
                    <a:pt x="366" y="26"/>
                    <a:pt x="329" y="13"/>
                  </a:cubicBezTo>
                  <a:cubicBezTo>
                    <a:pt x="292" y="0"/>
                    <a:pt x="232" y="7"/>
                    <a:pt x="183" y="11"/>
                  </a:cubicBezTo>
                  <a:close/>
                </a:path>
              </a:pathLst>
            </a:custGeom>
            <a:solidFill>
              <a:srgbClr val="FF00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92643" name="Group 131"/>
            <p:cNvGrpSpPr>
              <a:grpSpLocks/>
            </p:cNvGrpSpPr>
            <p:nvPr/>
          </p:nvGrpSpPr>
          <p:grpSpPr bwMode="auto">
            <a:xfrm>
              <a:off x="4002" y="442"/>
              <a:ext cx="316" cy="147"/>
              <a:chOff x="3600" y="219"/>
              <a:chExt cx="360" cy="175"/>
            </a:xfrm>
          </p:grpSpPr>
          <p:sp>
            <p:nvSpPr>
              <p:cNvPr id="192644" name="Oval 132"/>
              <p:cNvSpPr>
                <a:spLocks noChangeArrowheads="1"/>
              </p:cNvSpPr>
              <p:nvPr/>
            </p:nvSpPr>
            <p:spPr bwMode="auto">
              <a:xfrm>
                <a:off x="3603" y="297"/>
                <a:ext cx="357" cy="97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2645" name="Line 133"/>
              <p:cNvSpPr>
                <a:spLocks noChangeShapeType="1"/>
              </p:cNvSpPr>
              <p:nvPr/>
            </p:nvSpPr>
            <p:spPr bwMode="auto">
              <a:xfrm>
                <a:off x="3603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2646" name="Line 134"/>
              <p:cNvSpPr>
                <a:spLocks noChangeShapeType="1"/>
              </p:cNvSpPr>
              <p:nvPr/>
            </p:nvSpPr>
            <p:spPr bwMode="auto">
              <a:xfrm>
                <a:off x="3960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2647" name="Rectangle 135"/>
              <p:cNvSpPr>
                <a:spLocks noChangeArrowheads="1"/>
              </p:cNvSpPr>
              <p:nvPr/>
            </p:nvSpPr>
            <p:spPr bwMode="auto">
              <a:xfrm>
                <a:off x="3603" y="289"/>
                <a:ext cx="354" cy="59"/>
              </a:xfrm>
              <a:prstGeom prst="rect">
                <a:avLst/>
              </a:prstGeom>
              <a:solidFill>
                <a:schemeClr val="hlink"/>
              </a:solidFill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2648" name="Oval 136"/>
              <p:cNvSpPr>
                <a:spLocks noChangeArrowheads="1"/>
              </p:cNvSpPr>
              <p:nvPr/>
            </p:nvSpPr>
            <p:spPr bwMode="auto">
              <a:xfrm>
                <a:off x="3600" y="219"/>
                <a:ext cx="357" cy="113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192649" name="Group 137"/>
              <p:cNvGrpSpPr>
                <a:grpSpLocks/>
              </p:cNvGrpSpPr>
              <p:nvPr/>
            </p:nvGrpSpPr>
            <p:grpSpPr bwMode="auto">
              <a:xfrm>
                <a:off x="3686" y="244"/>
                <a:ext cx="177" cy="66"/>
                <a:chOff x="2848" y="848"/>
                <a:chExt cx="140" cy="98"/>
              </a:xfrm>
            </p:grpSpPr>
            <p:sp>
              <p:nvSpPr>
                <p:cNvPr id="192650" name="Line 138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92651" name="Line 139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92652" name="Line 140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92653" name="Group 141"/>
              <p:cNvGrpSpPr>
                <a:grpSpLocks/>
              </p:cNvGrpSpPr>
              <p:nvPr/>
            </p:nvGrpSpPr>
            <p:grpSpPr bwMode="auto">
              <a:xfrm flipV="1">
                <a:off x="3686" y="243"/>
                <a:ext cx="177" cy="66"/>
                <a:chOff x="2848" y="848"/>
                <a:chExt cx="140" cy="98"/>
              </a:xfrm>
            </p:grpSpPr>
            <p:sp>
              <p:nvSpPr>
                <p:cNvPr id="192654" name="Line 142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92655" name="Line 143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92656" name="Line 144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</p:grpSp>
      <p:grpSp>
        <p:nvGrpSpPr>
          <p:cNvPr id="192657" name="Group 145"/>
          <p:cNvGrpSpPr>
            <a:grpSpLocks/>
          </p:cNvGrpSpPr>
          <p:nvPr/>
        </p:nvGrpSpPr>
        <p:grpSpPr bwMode="auto">
          <a:xfrm>
            <a:off x="6926263" y="2938463"/>
            <a:ext cx="671512" cy="387350"/>
            <a:chOff x="3955" y="387"/>
            <a:chExt cx="423" cy="244"/>
          </a:xfrm>
        </p:grpSpPr>
        <p:sp>
          <p:nvSpPr>
            <p:cNvPr id="192658" name="Freeform 146"/>
            <p:cNvSpPr>
              <a:spLocks/>
            </p:cNvSpPr>
            <p:nvPr/>
          </p:nvSpPr>
          <p:spPr bwMode="auto">
            <a:xfrm>
              <a:off x="3955" y="387"/>
              <a:ext cx="423" cy="244"/>
            </a:xfrm>
            <a:custGeom>
              <a:avLst/>
              <a:gdLst/>
              <a:ahLst/>
              <a:cxnLst>
                <a:cxn ang="0">
                  <a:pos x="183" y="11"/>
                </a:cxn>
                <a:cxn ang="0">
                  <a:pos x="43" y="43"/>
                </a:cxn>
                <a:cxn ang="0">
                  <a:pos x="3" y="169"/>
                </a:cxn>
                <a:cxn ang="0">
                  <a:pos x="63" y="233"/>
                </a:cxn>
                <a:cxn ang="0">
                  <a:pos x="287" y="237"/>
                </a:cxn>
                <a:cxn ang="0">
                  <a:pos x="403" y="189"/>
                </a:cxn>
                <a:cxn ang="0">
                  <a:pos x="407" y="87"/>
                </a:cxn>
                <a:cxn ang="0">
                  <a:pos x="329" y="13"/>
                </a:cxn>
                <a:cxn ang="0">
                  <a:pos x="183" y="11"/>
                </a:cxn>
              </a:cxnLst>
              <a:rect l="0" t="0" r="r" b="b"/>
              <a:pathLst>
                <a:path w="423" h="244">
                  <a:moveTo>
                    <a:pt x="183" y="11"/>
                  </a:moveTo>
                  <a:cubicBezTo>
                    <a:pt x="135" y="16"/>
                    <a:pt x="73" y="17"/>
                    <a:pt x="43" y="43"/>
                  </a:cubicBezTo>
                  <a:cubicBezTo>
                    <a:pt x="13" y="69"/>
                    <a:pt x="0" y="137"/>
                    <a:pt x="3" y="169"/>
                  </a:cubicBezTo>
                  <a:cubicBezTo>
                    <a:pt x="6" y="201"/>
                    <a:pt x="16" y="222"/>
                    <a:pt x="63" y="233"/>
                  </a:cubicBezTo>
                  <a:cubicBezTo>
                    <a:pt x="110" y="244"/>
                    <a:pt x="230" y="244"/>
                    <a:pt x="287" y="237"/>
                  </a:cubicBezTo>
                  <a:cubicBezTo>
                    <a:pt x="344" y="230"/>
                    <a:pt x="383" y="214"/>
                    <a:pt x="403" y="189"/>
                  </a:cubicBezTo>
                  <a:cubicBezTo>
                    <a:pt x="423" y="164"/>
                    <a:pt x="419" y="116"/>
                    <a:pt x="407" y="87"/>
                  </a:cubicBezTo>
                  <a:cubicBezTo>
                    <a:pt x="395" y="58"/>
                    <a:pt x="366" y="26"/>
                    <a:pt x="329" y="13"/>
                  </a:cubicBezTo>
                  <a:cubicBezTo>
                    <a:pt x="292" y="0"/>
                    <a:pt x="232" y="7"/>
                    <a:pt x="183" y="11"/>
                  </a:cubicBezTo>
                  <a:close/>
                </a:path>
              </a:pathLst>
            </a:custGeom>
            <a:solidFill>
              <a:srgbClr val="FF00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92659" name="Group 147"/>
            <p:cNvGrpSpPr>
              <a:grpSpLocks/>
            </p:cNvGrpSpPr>
            <p:nvPr/>
          </p:nvGrpSpPr>
          <p:grpSpPr bwMode="auto">
            <a:xfrm>
              <a:off x="4002" y="442"/>
              <a:ext cx="316" cy="147"/>
              <a:chOff x="3600" y="219"/>
              <a:chExt cx="360" cy="175"/>
            </a:xfrm>
          </p:grpSpPr>
          <p:sp>
            <p:nvSpPr>
              <p:cNvPr id="192660" name="Oval 148"/>
              <p:cNvSpPr>
                <a:spLocks noChangeArrowheads="1"/>
              </p:cNvSpPr>
              <p:nvPr/>
            </p:nvSpPr>
            <p:spPr bwMode="auto">
              <a:xfrm>
                <a:off x="3603" y="297"/>
                <a:ext cx="357" cy="97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2661" name="Line 149"/>
              <p:cNvSpPr>
                <a:spLocks noChangeShapeType="1"/>
              </p:cNvSpPr>
              <p:nvPr/>
            </p:nvSpPr>
            <p:spPr bwMode="auto">
              <a:xfrm>
                <a:off x="3603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2662" name="Line 150"/>
              <p:cNvSpPr>
                <a:spLocks noChangeShapeType="1"/>
              </p:cNvSpPr>
              <p:nvPr/>
            </p:nvSpPr>
            <p:spPr bwMode="auto">
              <a:xfrm>
                <a:off x="3960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2663" name="Rectangle 151"/>
              <p:cNvSpPr>
                <a:spLocks noChangeArrowheads="1"/>
              </p:cNvSpPr>
              <p:nvPr/>
            </p:nvSpPr>
            <p:spPr bwMode="auto">
              <a:xfrm>
                <a:off x="3603" y="289"/>
                <a:ext cx="354" cy="59"/>
              </a:xfrm>
              <a:prstGeom prst="rect">
                <a:avLst/>
              </a:prstGeom>
              <a:solidFill>
                <a:schemeClr val="hlink"/>
              </a:solidFill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2664" name="Oval 152"/>
              <p:cNvSpPr>
                <a:spLocks noChangeArrowheads="1"/>
              </p:cNvSpPr>
              <p:nvPr/>
            </p:nvSpPr>
            <p:spPr bwMode="auto">
              <a:xfrm>
                <a:off x="3600" y="219"/>
                <a:ext cx="357" cy="113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192665" name="Group 153"/>
              <p:cNvGrpSpPr>
                <a:grpSpLocks/>
              </p:cNvGrpSpPr>
              <p:nvPr/>
            </p:nvGrpSpPr>
            <p:grpSpPr bwMode="auto">
              <a:xfrm>
                <a:off x="3686" y="244"/>
                <a:ext cx="177" cy="66"/>
                <a:chOff x="2848" y="848"/>
                <a:chExt cx="140" cy="98"/>
              </a:xfrm>
            </p:grpSpPr>
            <p:sp>
              <p:nvSpPr>
                <p:cNvPr id="192666" name="Line 154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92667" name="Line 155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92668" name="Line 156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92669" name="Group 157"/>
              <p:cNvGrpSpPr>
                <a:grpSpLocks/>
              </p:cNvGrpSpPr>
              <p:nvPr/>
            </p:nvGrpSpPr>
            <p:grpSpPr bwMode="auto">
              <a:xfrm flipV="1">
                <a:off x="3686" y="243"/>
                <a:ext cx="177" cy="66"/>
                <a:chOff x="2848" y="848"/>
                <a:chExt cx="140" cy="98"/>
              </a:xfrm>
            </p:grpSpPr>
            <p:sp>
              <p:nvSpPr>
                <p:cNvPr id="192670" name="Line 158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92671" name="Line 159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92672" name="Line 160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</p:grpSp>
      <p:grpSp>
        <p:nvGrpSpPr>
          <p:cNvPr id="192673" name="Group 161"/>
          <p:cNvGrpSpPr>
            <a:grpSpLocks/>
          </p:cNvGrpSpPr>
          <p:nvPr/>
        </p:nvGrpSpPr>
        <p:grpSpPr bwMode="auto">
          <a:xfrm>
            <a:off x="7745413" y="2462213"/>
            <a:ext cx="671512" cy="387350"/>
            <a:chOff x="3955" y="387"/>
            <a:chExt cx="423" cy="244"/>
          </a:xfrm>
        </p:grpSpPr>
        <p:sp>
          <p:nvSpPr>
            <p:cNvPr id="192674" name="Freeform 162"/>
            <p:cNvSpPr>
              <a:spLocks/>
            </p:cNvSpPr>
            <p:nvPr/>
          </p:nvSpPr>
          <p:spPr bwMode="auto">
            <a:xfrm>
              <a:off x="3955" y="387"/>
              <a:ext cx="423" cy="244"/>
            </a:xfrm>
            <a:custGeom>
              <a:avLst/>
              <a:gdLst/>
              <a:ahLst/>
              <a:cxnLst>
                <a:cxn ang="0">
                  <a:pos x="183" y="11"/>
                </a:cxn>
                <a:cxn ang="0">
                  <a:pos x="43" y="43"/>
                </a:cxn>
                <a:cxn ang="0">
                  <a:pos x="3" y="169"/>
                </a:cxn>
                <a:cxn ang="0">
                  <a:pos x="63" y="233"/>
                </a:cxn>
                <a:cxn ang="0">
                  <a:pos x="287" y="237"/>
                </a:cxn>
                <a:cxn ang="0">
                  <a:pos x="403" y="189"/>
                </a:cxn>
                <a:cxn ang="0">
                  <a:pos x="407" y="87"/>
                </a:cxn>
                <a:cxn ang="0">
                  <a:pos x="329" y="13"/>
                </a:cxn>
                <a:cxn ang="0">
                  <a:pos x="183" y="11"/>
                </a:cxn>
              </a:cxnLst>
              <a:rect l="0" t="0" r="r" b="b"/>
              <a:pathLst>
                <a:path w="423" h="244">
                  <a:moveTo>
                    <a:pt x="183" y="11"/>
                  </a:moveTo>
                  <a:cubicBezTo>
                    <a:pt x="135" y="16"/>
                    <a:pt x="73" y="17"/>
                    <a:pt x="43" y="43"/>
                  </a:cubicBezTo>
                  <a:cubicBezTo>
                    <a:pt x="13" y="69"/>
                    <a:pt x="0" y="137"/>
                    <a:pt x="3" y="169"/>
                  </a:cubicBezTo>
                  <a:cubicBezTo>
                    <a:pt x="6" y="201"/>
                    <a:pt x="16" y="222"/>
                    <a:pt x="63" y="233"/>
                  </a:cubicBezTo>
                  <a:cubicBezTo>
                    <a:pt x="110" y="244"/>
                    <a:pt x="230" y="244"/>
                    <a:pt x="287" y="237"/>
                  </a:cubicBezTo>
                  <a:cubicBezTo>
                    <a:pt x="344" y="230"/>
                    <a:pt x="383" y="214"/>
                    <a:pt x="403" y="189"/>
                  </a:cubicBezTo>
                  <a:cubicBezTo>
                    <a:pt x="423" y="164"/>
                    <a:pt x="419" y="116"/>
                    <a:pt x="407" y="87"/>
                  </a:cubicBezTo>
                  <a:cubicBezTo>
                    <a:pt x="395" y="58"/>
                    <a:pt x="366" y="26"/>
                    <a:pt x="329" y="13"/>
                  </a:cubicBezTo>
                  <a:cubicBezTo>
                    <a:pt x="292" y="0"/>
                    <a:pt x="232" y="7"/>
                    <a:pt x="183" y="11"/>
                  </a:cubicBezTo>
                  <a:close/>
                </a:path>
              </a:pathLst>
            </a:custGeom>
            <a:solidFill>
              <a:srgbClr val="FF00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92675" name="Group 163"/>
            <p:cNvGrpSpPr>
              <a:grpSpLocks/>
            </p:cNvGrpSpPr>
            <p:nvPr/>
          </p:nvGrpSpPr>
          <p:grpSpPr bwMode="auto">
            <a:xfrm>
              <a:off x="4002" y="442"/>
              <a:ext cx="316" cy="147"/>
              <a:chOff x="3600" y="219"/>
              <a:chExt cx="360" cy="175"/>
            </a:xfrm>
          </p:grpSpPr>
          <p:sp>
            <p:nvSpPr>
              <p:cNvPr id="192676" name="Oval 164"/>
              <p:cNvSpPr>
                <a:spLocks noChangeArrowheads="1"/>
              </p:cNvSpPr>
              <p:nvPr/>
            </p:nvSpPr>
            <p:spPr bwMode="auto">
              <a:xfrm>
                <a:off x="3603" y="297"/>
                <a:ext cx="357" cy="97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2677" name="Line 165"/>
              <p:cNvSpPr>
                <a:spLocks noChangeShapeType="1"/>
              </p:cNvSpPr>
              <p:nvPr/>
            </p:nvSpPr>
            <p:spPr bwMode="auto">
              <a:xfrm>
                <a:off x="3603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2678" name="Line 166"/>
              <p:cNvSpPr>
                <a:spLocks noChangeShapeType="1"/>
              </p:cNvSpPr>
              <p:nvPr/>
            </p:nvSpPr>
            <p:spPr bwMode="auto">
              <a:xfrm>
                <a:off x="3960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2679" name="Rectangle 167"/>
              <p:cNvSpPr>
                <a:spLocks noChangeArrowheads="1"/>
              </p:cNvSpPr>
              <p:nvPr/>
            </p:nvSpPr>
            <p:spPr bwMode="auto">
              <a:xfrm>
                <a:off x="3603" y="289"/>
                <a:ext cx="354" cy="59"/>
              </a:xfrm>
              <a:prstGeom prst="rect">
                <a:avLst/>
              </a:prstGeom>
              <a:solidFill>
                <a:schemeClr val="hlink"/>
              </a:solidFill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2680" name="Oval 168"/>
              <p:cNvSpPr>
                <a:spLocks noChangeArrowheads="1"/>
              </p:cNvSpPr>
              <p:nvPr/>
            </p:nvSpPr>
            <p:spPr bwMode="auto">
              <a:xfrm>
                <a:off x="3600" y="219"/>
                <a:ext cx="357" cy="113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192681" name="Group 169"/>
              <p:cNvGrpSpPr>
                <a:grpSpLocks/>
              </p:cNvGrpSpPr>
              <p:nvPr/>
            </p:nvGrpSpPr>
            <p:grpSpPr bwMode="auto">
              <a:xfrm>
                <a:off x="3686" y="244"/>
                <a:ext cx="177" cy="66"/>
                <a:chOff x="2848" y="848"/>
                <a:chExt cx="140" cy="98"/>
              </a:xfrm>
            </p:grpSpPr>
            <p:sp>
              <p:nvSpPr>
                <p:cNvPr id="192682" name="Line 170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92683" name="Line 171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92684" name="Line 172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92685" name="Group 173"/>
              <p:cNvGrpSpPr>
                <a:grpSpLocks/>
              </p:cNvGrpSpPr>
              <p:nvPr/>
            </p:nvGrpSpPr>
            <p:grpSpPr bwMode="auto">
              <a:xfrm flipV="1">
                <a:off x="3686" y="243"/>
                <a:ext cx="177" cy="66"/>
                <a:chOff x="2848" y="848"/>
                <a:chExt cx="140" cy="98"/>
              </a:xfrm>
            </p:grpSpPr>
            <p:sp>
              <p:nvSpPr>
                <p:cNvPr id="192686" name="Line 174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92687" name="Line 175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92688" name="Line 176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</p:grpSp>
      <p:grpSp>
        <p:nvGrpSpPr>
          <p:cNvPr id="192689" name="Group 177"/>
          <p:cNvGrpSpPr>
            <a:grpSpLocks/>
          </p:cNvGrpSpPr>
          <p:nvPr/>
        </p:nvGrpSpPr>
        <p:grpSpPr bwMode="auto">
          <a:xfrm>
            <a:off x="6840538" y="2262188"/>
            <a:ext cx="671512" cy="387350"/>
            <a:chOff x="3955" y="387"/>
            <a:chExt cx="423" cy="244"/>
          </a:xfrm>
        </p:grpSpPr>
        <p:sp>
          <p:nvSpPr>
            <p:cNvPr id="192690" name="Freeform 178"/>
            <p:cNvSpPr>
              <a:spLocks/>
            </p:cNvSpPr>
            <p:nvPr/>
          </p:nvSpPr>
          <p:spPr bwMode="auto">
            <a:xfrm>
              <a:off x="3955" y="387"/>
              <a:ext cx="423" cy="244"/>
            </a:xfrm>
            <a:custGeom>
              <a:avLst/>
              <a:gdLst/>
              <a:ahLst/>
              <a:cxnLst>
                <a:cxn ang="0">
                  <a:pos x="183" y="11"/>
                </a:cxn>
                <a:cxn ang="0">
                  <a:pos x="43" y="43"/>
                </a:cxn>
                <a:cxn ang="0">
                  <a:pos x="3" y="169"/>
                </a:cxn>
                <a:cxn ang="0">
                  <a:pos x="63" y="233"/>
                </a:cxn>
                <a:cxn ang="0">
                  <a:pos x="287" y="237"/>
                </a:cxn>
                <a:cxn ang="0">
                  <a:pos x="403" y="189"/>
                </a:cxn>
                <a:cxn ang="0">
                  <a:pos x="407" y="87"/>
                </a:cxn>
                <a:cxn ang="0">
                  <a:pos x="329" y="13"/>
                </a:cxn>
                <a:cxn ang="0">
                  <a:pos x="183" y="11"/>
                </a:cxn>
              </a:cxnLst>
              <a:rect l="0" t="0" r="r" b="b"/>
              <a:pathLst>
                <a:path w="423" h="244">
                  <a:moveTo>
                    <a:pt x="183" y="11"/>
                  </a:moveTo>
                  <a:cubicBezTo>
                    <a:pt x="135" y="16"/>
                    <a:pt x="73" y="17"/>
                    <a:pt x="43" y="43"/>
                  </a:cubicBezTo>
                  <a:cubicBezTo>
                    <a:pt x="13" y="69"/>
                    <a:pt x="0" y="137"/>
                    <a:pt x="3" y="169"/>
                  </a:cubicBezTo>
                  <a:cubicBezTo>
                    <a:pt x="6" y="201"/>
                    <a:pt x="16" y="222"/>
                    <a:pt x="63" y="233"/>
                  </a:cubicBezTo>
                  <a:cubicBezTo>
                    <a:pt x="110" y="244"/>
                    <a:pt x="230" y="244"/>
                    <a:pt x="287" y="237"/>
                  </a:cubicBezTo>
                  <a:cubicBezTo>
                    <a:pt x="344" y="230"/>
                    <a:pt x="383" y="214"/>
                    <a:pt x="403" y="189"/>
                  </a:cubicBezTo>
                  <a:cubicBezTo>
                    <a:pt x="423" y="164"/>
                    <a:pt x="419" y="116"/>
                    <a:pt x="407" y="87"/>
                  </a:cubicBezTo>
                  <a:cubicBezTo>
                    <a:pt x="395" y="58"/>
                    <a:pt x="366" y="26"/>
                    <a:pt x="329" y="13"/>
                  </a:cubicBezTo>
                  <a:cubicBezTo>
                    <a:pt x="292" y="0"/>
                    <a:pt x="232" y="7"/>
                    <a:pt x="183" y="11"/>
                  </a:cubicBezTo>
                  <a:close/>
                </a:path>
              </a:pathLst>
            </a:custGeom>
            <a:solidFill>
              <a:srgbClr val="FF00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92691" name="Group 179"/>
            <p:cNvGrpSpPr>
              <a:grpSpLocks/>
            </p:cNvGrpSpPr>
            <p:nvPr/>
          </p:nvGrpSpPr>
          <p:grpSpPr bwMode="auto">
            <a:xfrm>
              <a:off x="4002" y="442"/>
              <a:ext cx="316" cy="147"/>
              <a:chOff x="3600" y="219"/>
              <a:chExt cx="360" cy="175"/>
            </a:xfrm>
          </p:grpSpPr>
          <p:sp>
            <p:nvSpPr>
              <p:cNvPr id="192692" name="Oval 180"/>
              <p:cNvSpPr>
                <a:spLocks noChangeArrowheads="1"/>
              </p:cNvSpPr>
              <p:nvPr/>
            </p:nvSpPr>
            <p:spPr bwMode="auto">
              <a:xfrm>
                <a:off x="3603" y="297"/>
                <a:ext cx="357" cy="97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2693" name="Line 181"/>
              <p:cNvSpPr>
                <a:spLocks noChangeShapeType="1"/>
              </p:cNvSpPr>
              <p:nvPr/>
            </p:nvSpPr>
            <p:spPr bwMode="auto">
              <a:xfrm>
                <a:off x="3603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2694" name="Line 182"/>
              <p:cNvSpPr>
                <a:spLocks noChangeShapeType="1"/>
              </p:cNvSpPr>
              <p:nvPr/>
            </p:nvSpPr>
            <p:spPr bwMode="auto">
              <a:xfrm>
                <a:off x="3960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2695" name="Rectangle 183"/>
              <p:cNvSpPr>
                <a:spLocks noChangeArrowheads="1"/>
              </p:cNvSpPr>
              <p:nvPr/>
            </p:nvSpPr>
            <p:spPr bwMode="auto">
              <a:xfrm>
                <a:off x="3603" y="289"/>
                <a:ext cx="354" cy="59"/>
              </a:xfrm>
              <a:prstGeom prst="rect">
                <a:avLst/>
              </a:prstGeom>
              <a:solidFill>
                <a:schemeClr val="hlink"/>
              </a:solidFill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2696" name="Oval 184"/>
              <p:cNvSpPr>
                <a:spLocks noChangeArrowheads="1"/>
              </p:cNvSpPr>
              <p:nvPr/>
            </p:nvSpPr>
            <p:spPr bwMode="auto">
              <a:xfrm>
                <a:off x="3600" y="219"/>
                <a:ext cx="357" cy="113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192697" name="Group 185"/>
              <p:cNvGrpSpPr>
                <a:grpSpLocks/>
              </p:cNvGrpSpPr>
              <p:nvPr/>
            </p:nvGrpSpPr>
            <p:grpSpPr bwMode="auto">
              <a:xfrm>
                <a:off x="3686" y="244"/>
                <a:ext cx="177" cy="66"/>
                <a:chOff x="2848" y="848"/>
                <a:chExt cx="140" cy="98"/>
              </a:xfrm>
            </p:grpSpPr>
            <p:sp>
              <p:nvSpPr>
                <p:cNvPr id="192698" name="Line 186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92699" name="Line 187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92700" name="Line 188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92701" name="Group 189"/>
              <p:cNvGrpSpPr>
                <a:grpSpLocks/>
              </p:cNvGrpSpPr>
              <p:nvPr/>
            </p:nvGrpSpPr>
            <p:grpSpPr bwMode="auto">
              <a:xfrm flipV="1">
                <a:off x="3686" y="243"/>
                <a:ext cx="177" cy="66"/>
                <a:chOff x="2848" y="848"/>
                <a:chExt cx="140" cy="98"/>
              </a:xfrm>
            </p:grpSpPr>
            <p:sp>
              <p:nvSpPr>
                <p:cNvPr id="192702" name="Line 190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92703" name="Line 191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92704" name="Line 192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</p:grpSp>
      <p:grpSp>
        <p:nvGrpSpPr>
          <p:cNvPr id="192705" name="Group 193"/>
          <p:cNvGrpSpPr>
            <a:grpSpLocks/>
          </p:cNvGrpSpPr>
          <p:nvPr/>
        </p:nvGrpSpPr>
        <p:grpSpPr bwMode="auto">
          <a:xfrm>
            <a:off x="5897563" y="2471738"/>
            <a:ext cx="671512" cy="387350"/>
            <a:chOff x="3955" y="387"/>
            <a:chExt cx="423" cy="244"/>
          </a:xfrm>
        </p:grpSpPr>
        <p:sp>
          <p:nvSpPr>
            <p:cNvPr id="192706" name="Freeform 194"/>
            <p:cNvSpPr>
              <a:spLocks/>
            </p:cNvSpPr>
            <p:nvPr/>
          </p:nvSpPr>
          <p:spPr bwMode="auto">
            <a:xfrm>
              <a:off x="3955" y="387"/>
              <a:ext cx="423" cy="244"/>
            </a:xfrm>
            <a:custGeom>
              <a:avLst/>
              <a:gdLst/>
              <a:ahLst/>
              <a:cxnLst>
                <a:cxn ang="0">
                  <a:pos x="183" y="11"/>
                </a:cxn>
                <a:cxn ang="0">
                  <a:pos x="43" y="43"/>
                </a:cxn>
                <a:cxn ang="0">
                  <a:pos x="3" y="169"/>
                </a:cxn>
                <a:cxn ang="0">
                  <a:pos x="63" y="233"/>
                </a:cxn>
                <a:cxn ang="0">
                  <a:pos x="287" y="237"/>
                </a:cxn>
                <a:cxn ang="0">
                  <a:pos x="403" y="189"/>
                </a:cxn>
                <a:cxn ang="0">
                  <a:pos x="407" y="87"/>
                </a:cxn>
                <a:cxn ang="0">
                  <a:pos x="329" y="13"/>
                </a:cxn>
                <a:cxn ang="0">
                  <a:pos x="183" y="11"/>
                </a:cxn>
              </a:cxnLst>
              <a:rect l="0" t="0" r="r" b="b"/>
              <a:pathLst>
                <a:path w="423" h="244">
                  <a:moveTo>
                    <a:pt x="183" y="11"/>
                  </a:moveTo>
                  <a:cubicBezTo>
                    <a:pt x="135" y="16"/>
                    <a:pt x="73" y="17"/>
                    <a:pt x="43" y="43"/>
                  </a:cubicBezTo>
                  <a:cubicBezTo>
                    <a:pt x="13" y="69"/>
                    <a:pt x="0" y="137"/>
                    <a:pt x="3" y="169"/>
                  </a:cubicBezTo>
                  <a:cubicBezTo>
                    <a:pt x="6" y="201"/>
                    <a:pt x="16" y="222"/>
                    <a:pt x="63" y="233"/>
                  </a:cubicBezTo>
                  <a:cubicBezTo>
                    <a:pt x="110" y="244"/>
                    <a:pt x="230" y="244"/>
                    <a:pt x="287" y="237"/>
                  </a:cubicBezTo>
                  <a:cubicBezTo>
                    <a:pt x="344" y="230"/>
                    <a:pt x="383" y="214"/>
                    <a:pt x="403" y="189"/>
                  </a:cubicBezTo>
                  <a:cubicBezTo>
                    <a:pt x="423" y="164"/>
                    <a:pt x="419" y="116"/>
                    <a:pt x="407" y="87"/>
                  </a:cubicBezTo>
                  <a:cubicBezTo>
                    <a:pt x="395" y="58"/>
                    <a:pt x="366" y="26"/>
                    <a:pt x="329" y="13"/>
                  </a:cubicBezTo>
                  <a:cubicBezTo>
                    <a:pt x="292" y="0"/>
                    <a:pt x="232" y="7"/>
                    <a:pt x="183" y="11"/>
                  </a:cubicBezTo>
                  <a:close/>
                </a:path>
              </a:pathLst>
            </a:custGeom>
            <a:solidFill>
              <a:srgbClr val="FF00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92707" name="Group 195"/>
            <p:cNvGrpSpPr>
              <a:grpSpLocks/>
            </p:cNvGrpSpPr>
            <p:nvPr/>
          </p:nvGrpSpPr>
          <p:grpSpPr bwMode="auto">
            <a:xfrm>
              <a:off x="4002" y="442"/>
              <a:ext cx="316" cy="147"/>
              <a:chOff x="3600" y="219"/>
              <a:chExt cx="360" cy="175"/>
            </a:xfrm>
          </p:grpSpPr>
          <p:sp>
            <p:nvSpPr>
              <p:cNvPr id="192708" name="Oval 196"/>
              <p:cNvSpPr>
                <a:spLocks noChangeArrowheads="1"/>
              </p:cNvSpPr>
              <p:nvPr/>
            </p:nvSpPr>
            <p:spPr bwMode="auto">
              <a:xfrm>
                <a:off x="3603" y="297"/>
                <a:ext cx="357" cy="97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2709" name="Line 197"/>
              <p:cNvSpPr>
                <a:spLocks noChangeShapeType="1"/>
              </p:cNvSpPr>
              <p:nvPr/>
            </p:nvSpPr>
            <p:spPr bwMode="auto">
              <a:xfrm>
                <a:off x="3603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2710" name="Line 198"/>
              <p:cNvSpPr>
                <a:spLocks noChangeShapeType="1"/>
              </p:cNvSpPr>
              <p:nvPr/>
            </p:nvSpPr>
            <p:spPr bwMode="auto">
              <a:xfrm>
                <a:off x="3960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2711" name="Rectangle 199"/>
              <p:cNvSpPr>
                <a:spLocks noChangeArrowheads="1"/>
              </p:cNvSpPr>
              <p:nvPr/>
            </p:nvSpPr>
            <p:spPr bwMode="auto">
              <a:xfrm>
                <a:off x="3603" y="289"/>
                <a:ext cx="354" cy="59"/>
              </a:xfrm>
              <a:prstGeom prst="rect">
                <a:avLst/>
              </a:prstGeom>
              <a:solidFill>
                <a:schemeClr val="hlink"/>
              </a:solidFill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2712" name="Oval 200"/>
              <p:cNvSpPr>
                <a:spLocks noChangeArrowheads="1"/>
              </p:cNvSpPr>
              <p:nvPr/>
            </p:nvSpPr>
            <p:spPr bwMode="auto">
              <a:xfrm>
                <a:off x="3600" y="219"/>
                <a:ext cx="357" cy="113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192713" name="Group 201"/>
              <p:cNvGrpSpPr>
                <a:grpSpLocks/>
              </p:cNvGrpSpPr>
              <p:nvPr/>
            </p:nvGrpSpPr>
            <p:grpSpPr bwMode="auto">
              <a:xfrm>
                <a:off x="3686" y="244"/>
                <a:ext cx="177" cy="66"/>
                <a:chOff x="2848" y="848"/>
                <a:chExt cx="140" cy="98"/>
              </a:xfrm>
            </p:grpSpPr>
            <p:sp>
              <p:nvSpPr>
                <p:cNvPr id="192714" name="Line 202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92715" name="Line 203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92716" name="Line 204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92717" name="Group 205"/>
              <p:cNvGrpSpPr>
                <a:grpSpLocks/>
              </p:cNvGrpSpPr>
              <p:nvPr/>
            </p:nvGrpSpPr>
            <p:grpSpPr bwMode="auto">
              <a:xfrm flipV="1">
                <a:off x="3686" y="243"/>
                <a:ext cx="177" cy="66"/>
                <a:chOff x="2848" y="848"/>
                <a:chExt cx="140" cy="98"/>
              </a:xfrm>
            </p:grpSpPr>
            <p:sp>
              <p:nvSpPr>
                <p:cNvPr id="192718" name="Line 206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92719" name="Line 207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92720" name="Line 208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</p:grpSp>
      <p:grpSp>
        <p:nvGrpSpPr>
          <p:cNvPr id="192721" name="Group 209"/>
          <p:cNvGrpSpPr>
            <a:grpSpLocks/>
          </p:cNvGrpSpPr>
          <p:nvPr/>
        </p:nvGrpSpPr>
        <p:grpSpPr bwMode="auto">
          <a:xfrm>
            <a:off x="5878513" y="4129088"/>
            <a:ext cx="671512" cy="387350"/>
            <a:chOff x="3955" y="387"/>
            <a:chExt cx="423" cy="244"/>
          </a:xfrm>
        </p:grpSpPr>
        <p:sp>
          <p:nvSpPr>
            <p:cNvPr id="192722" name="Freeform 210"/>
            <p:cNvSpPr>
              <a:spLocks/>
            </p:cNvSpPr>
            <p:nvPr/>
          </p:nvSpPr>
          <p:spPr bwMode="auto">
            <a:xfrm>
              <a:off x="3955" y="387"/>
              <a:ext cx="423" cy="244"/>
            </a:xfrm>
            <a:custGeom>
              <a:avLst/>
              <a:gdLst/>
              <a:ahLst/>
              <a:cxnLst>
                <a:cxn ang="0">
                  <a:pos x="183" y="11"/>
                </a:cxn>
                <a:cxn ang="0">
                  <a:pos x="43" y="43"/>
                </a:cxn>
                <a:cxn ang="0">
                  <a:pos x="3" y="169"/>
                </a:cxn>
                <a:cxn ang="0">
                  <a:pos x="63" y="233"/>
                </a:cxn>
                <a:cxn ang="0">
                  <a:pos x="287" y="237"/>
                </a:cxn>
                <a:cxn ang="0">
                  <a:pos x="403" y="189"/>
                </a:cxn>
                <a:cxn ang="0">
                  <a:pos x="407" y="87"/>
                </a:cxn>
                <a:cxn ang="0">
                  <a:pos x="329" y="13"/>
                </a:cxn>
                <a:cxn ang="0">
                  <a:pos x="183" y="11"/>
                </a:cxn>
              </a:cxnLst>
              <a:rect l="0" t="0" r="r" b="b"/>
              <a:pathLst>
                <a:path w="423" h="244">
                  <a:moveTo>
                    <a:pt x="183" y="11"/>
                  </a:moveTo>
                  <a:cubicBezTo>
                    <a:pt x="135" y="16"/>
                    <a:pt x="73" y="17"/>
                    <a:pt x="43" y="43"/>
                  </a:cubicBezTo>
                  <a:cubicBezTo>
                    <a:pt x="13" y="69"/>
                    <a:pt x="0" y="137"/>
                    <a:pt x="3" y="169"/>
                  </a:cubicBezTo>
                  <a:cubicBezTo>
                    <a:pt x="6" y="201"/>
                    <a:pt x="16" y="222"/>
                    <a:pt x="63" y="233"/>
                  </a:cubicBezTo>
                  <a:cubicBezTo>
                    <a:pt x="110" y="244"/>
                    <a:pt x="230" y="244"/>
                    <a:pt x="287" y="237"/>
                  </a:cubicBezTo>
                  <a:cubicBezTo>
                    <a:pt x="344" y="230"/>
                    <a:pt x="383" y="214"/>
                    <a:pt x="403" y="189"/>
                  </a:cubicBezTo>
                  <a:cubicBezTo>
                    <a:pt x="423" y="164"/>
                    <a:pt x="419" y="116"/>
                    <a:pt x="407" y="87"/>
                  </a:cubicBezTo>
                  <a:cubicBezTo>
                    <a:pt x="395" y="58"/>
                    <a:pt x="366" y="26"/>
                    <a:pt x="329" y="13"/>
                  </a:cubicBezTo>
                  <a:cubicBezTo>
                    <a:pt x="292" y="0"/>
                    <a:pt x="232" y="7"/>
                    <a:pt x="183" y="11"/>
                  </a:cubicBezTo>
                  <a:close/>
                </a:path>
              </a:pathLst>
            </a:custGeom>
            <a:solidFill>
              <a:srgbClr val="FF00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92723" name="Group 211"/>
            <p:cNvGrpSpPr>
              <a:grpSpLocks/>
            </p:cNvGrpSpPr>
            <p:nvPr/>
          </p:nvGrpSpPr>
          <p:grpSpPr bwMode="auto">
            <a:xfrm>
              <a:off x="4002" y="442"/>
              <a:ext cx="316" cy="147"/>
              <a:chOff x="3600" y="219"/>
              <a:chExt cx="360" cy="175"/>
            </a:xfrm>
          </p:grpSpPr>
          <p:sp>
            <p:nvSpPr>
              <p:cNvPr id="192724" name="Oval 212"/>
              <p:cNvSpPr>
                <a:spLocks noChangeArrowheads="1"/>
              </p:cNvSpPr>
              <p:nvPr/>
            </p:nvSpPr>
            <p:spPr bwMode="auto">
              <a:xfrm>
                <a:off x="3603" y="297"/>
                <a:ext cx="357" cy="97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2725" name="Line 213"/>
              <p:cNvSpPr>
                <a:spLocks noChangeShapeType="1"/>
              </p:cNvSpPr>
              <p:nvPr/>
            </p:nvSpPr>
            <p:spPr bwMode="auto">
              <a:xfrm>
                <a:off x="3603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2726" name="Line 214"/>
              <p:cNvSpPr>
                <a:spLocks noChangeShapeType="1"/>
              </p:cNvSpPr>
              <p:nvPr/>
            </p:nvSpPr>
            <p:spPr bwMode="auto">
              <a:xfrm>
                <a:off x="3960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2727" name="Rectangle 215"/>
              <p:cNvSpPr>
                <a:spLocks noChangeArrowheads="1"/>
              </p:cNvSpPr>
              <p:nvPr/>
            </p:nvSpPr>
            <p:spPr bwMode="auto">
              <a:xfrm>
                <a:off x="3603" y="289"/>
                <a:ext cx="354" cy="59"/>
              </a:xfrm>
              <a:prstGeom prst="rect">
                <a:avLst/>
              </a:prstGeom>
              <a:solidFill>
                <a:schemeClr val="hlink"/>
              </a:solidFill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2728" name="Oval 216"/>
              <p:cNvSpPr>
                <a:spLocks noChangeArrowheads="1"/>
              </p:cNvSpPr>
              <p:nvPr/>
            </p:nvSpPr>
            <p:spPr bwMode="auto">
              <a:xfrm>
                <a:off x="3600" y="219"/>
                <a:ext cx="357" cy="113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192729" name="Group 217"/>
              <p:cNvGrpSpPr>
                <a:grpSpLocks/>
              </p:cNvGrpSpPr>
              <p:nvPr/>
            </p:nvGrpSpPr>
            <p:grpSpPr bwMode="auto">
              <a:xfrm>
                <a:off x="3686" y="244"/>
                <a:ext cx="177" cy="66"/>
                <a:chOff x="2848" y="848"/>
                <a:chExt cx="140" cy="98"/>
              </a:xfrm>
            </p:grpSpPr>
            <p:sp>
              <p:nvSpPr>
                <p:cNvPr id="192730" name="Line 218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92731" name="Line 219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92732" name="Line 220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92733" name="Group 221"/>
              <p:cNvGrpSpPr>
                <a:grpSpLocks/>
              </p:cNvGrpSpPr>
              <p:nvPr/>
            </p:nvGrpSpPr>
            <p:grpSpPr bwMode="auto">
              <a:xfrm flipV="1">
                <a:off x="3686" y="243"/>
                <a:ext cx="177" cy="66"/>
                <a:chOff x="2848" y="848"/>
                <a:chExt cx="140" cy="98"/>
              </a:xfrm>
            </p:grpSpPr>
            <p:sp>
              <p:nvSpPr>
                <p:cNvPr id="192734" name="Line 222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92735" name="Line 223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92736" name="Line 224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</p:grpSp>
      <p:grpSp>
        <p:nvGrpSpPr>
          <p:cNvPr id="192737" name="Group 225"/>
          <p:cNvGrpSpPr>
            <a:grpSpLocks/>
          </p:cNvGrpSpPr>
          <p:nvPr/>
        </p:nvGrpSpPr>
        <p:grpSpPr bwMode="auto">
          <a:xfrm>
            <a:off x="6688138" y="4471988"/>
            <a:ext cx="671512" cy="387350"/>
            <a:chOff x="3955" y="387"/>
            <a:chExt cx="423" cy="244"/>
          </a:xfrm>
        </p:grpSpPr>
        <p:sp>
          <p:nvSpPr>
            <p:cNvPr id="192738" name="Freeform 226"/>
            <p:cNvSpPr>
              <a:spLocks/>
            </p:cNvSpPr>
            <p:nvPr/>
          </p:nvSpPr>
          <p:spPr bwMode="auto">
            <a:xfrm>
              <a:off x="3955" y="387"/>
              <a:ext cx="423" cy="244"/>
            </a:xfrm>
            <a:custGeom>
              <a:avLst/>
              <a:gdLst/>
              <a:ahLst/>
              <a:cxnLst>
                <a:cxn ang="0">
                  <a:pos x="183" y="11"/>
                </a:cxn>
                <a:cxn ang="0">
                  <a:pos x="43" y="43"/>
                </a:cxn>
                <a:cxn ang="0">
                  <a:pos x="3" y="169"/>
                </a:cxn>
                <a:cxn ang="0">
                  <a:pos x="63" y="233"/>
                </a:cxn>
                <a:cxn ang="0">
                  <a:pos x="287" y="237"/>
                </a:cxn>
                <a:cxn ang="0">
                  <a:pos x="403" y="189"/>
                </a:cxn>
                <a:cxn ang="0">
                  <a:pos x="407" y="87"/>
                </a:cxn>
                <a:cxn ang="0">
                  <a:pos x="329" y="13"/>
                </a:cxn>
                <a:cxn ang="0">
                  <a:pos x="183" y="11"/>
                </a:cxn>
              </a:cxnLst>
              <a:rect l="0" t="0" r="r" b="b"/>
              <a:pathLst>
                <a:path w="423" h="244">
                  <a:moveTo>
                    <a:pt x="183" y="11"/>
                  </a:moveTo>
                  <a:cubicBezTo>
                    <a:pt x="135" y="16"/>
                    <a:pt x="73" y="17"/>
                    <a:pt x="43" y="43"/>
                  </a:cubicBezTo>
                  <a:cubicBezTo>
                    <a:pt x="13" y="69"/>
                    <a:pt x="0" y="137"/>
                    <a:pt x="3" y="169"/>
                  </a:cubicBezTo>
                  <a:cubicBezTo>
                    <a:pt x="6" y="201"/>
                    <a:pt x="16" y="222"/>
                    <a:pt x="63" y="233"/>
                  </a:cubicBezTo>
                  <a:cubicBezTo>
                    <a:pt x="110" y="244"/>
                    <a:pt x="230" y="244"/>
                    <a:pt x="287" y="237"/>
                  </a:cubicBezTo>
                  <a:cubicBezTo>
                    <a:pt x="344" y="230"/>
                    <a:pt x="383" y="214"/>
                    <a:pt x="403" y="189"/>
                  </a:cubicBezTo>
                  <a:cubicBezTo>
                    <a:pt x="423" y="164"/>
                    <a:pt x="419" y="116"/>
                    <a:pt x="407" y="87"/>
                  </a:cubicBezTo>
                  <a:cubicBezTo>
                    <a:pt x="395" y="58"/>
                    <a:pt x="366" y="26"/>
                    <a:pt x="329" y="13"/>
                  </a:cubicBezTo>
                  <a:cubicBezTo>
                    <a:pt x="292" y="0"/>
                    <a:pt x="232" y="7"/>
                    <a:pt x="183" y="11"/>
                  </a:cubicBezTo>
                  <a:close/>
                </a:path>
              </a:pathLst>
            </a:custGeom>
            <a:solidFill>
              <a:srgbClr val="FF00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92739" name="Group 227"/>
            <p:cNvGrpSpPr>
              <a:grpSpLocks/>
            </p:cNvGrpSpPr>
            <p:nvPr/>
          </p:nvGrpSpPr>
          <p:grpSpPr bwMode="auto">
            <a:xfrm>
              <a:off x="4002" y="442"/>
              <a:ext cx="316" cy="147"/>
              <a:chOff x="3600" y="219"/>
              <a:chExt cx="360" cy="175"/>
            </a:xfrm>
          </p:grpSpPr>
          <p:sp>
            <p:nvSpPr>
              <p:cNvPr id="192740" name="Oval 228"/>
              <p:cNvSpPr>
                <a:spLocks noChangeArrowheads="1"/>
              </p:cNvSpPr>
              <p:nvPr/>
            </p:nvSpPr>
            <p:spPr bwMode="auto">
              <a:xfrm>
                <a:off x="3603" y="297"/>
                <a:ext cx="357" cy="97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2741" name="Line 229"/>
              <p:cNvSpPr>
                <a:spLocks noChangeShapeType="1"/>
              </p:cNvSpPr>
              <p:nvPr/>
            </p:nvSpPr>
            <p:spPr bwMode="auto">
              <a:xfrm>
                <a:off x="3603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2742" name="Line 230"/>
              <p:cNvSpPr>
                <a:spLocks noChangeShapeType="1"/>
              </p:cNvSpPr>
              <p:nvPr/>
            </p:nvSpPr>
            <p:spPr bwMode="auto">
              <a:xfrm>
                <a:off x="3960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2743" name="Rectangle 231"/>
              <p:cNvSpPr>
                <a:spLocks noChangeArrowheads="1"/>
              </p:cNvSpPr>
              <p:nvPr/>
            </p:nvSpPr>
            <p:spPr bwMode="auto">
              <a:xfrm>
                <a:off x="3603" y="289"/>
                <a:ext cx="354" cy="59"/>
              </a:xfrm>
              <a:prstGeom prst="rect">
                <a:avLst/>
              </a:prstGeom>
              <a:solidFill>
                <a:schemeClr val="hlink"/>
              </a:solidFill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2744" name="Oval 232"/>
              <p:cNvSpPr>
                <a:spLocks noChangeArrowheads="1"/>
              </p:cNvSpPr>
              <p:nvPr/>
            </p:nvSpPr>
            <p:spPr bwMode="auto">
              <a:xfrm>
                <a:off x="3600" y="219"/>
                <a:ext cx="357" cy="113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192745" name="Group 233"/>
              <p:cNvGrpSpPr>
                <a:grpSpLocks/>
              </p:cNvGrpSpPr>
              <p:nvPr/>
            </p:nvGrpSpPr>
            <p:grpSpPr bwMode="auto">
              <a:xfrm>
                <a:off x="3686" y="244"/>
                <a:ext cx="177" cy="66"/>
                <a:chOff x="2848" y="848"/>
                <a:chExt cx="140" cy="98"/>
              </a:xfrm>
            </p:grpSpPr>
            <p:sp>
              <p:nvSpPr>
                <p:cNvPr id="192746" name="Line 234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92747" name="Line 235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92748" name="Line 236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92749" name="Group 237"/>
              <p:cNvGrpSpPr>
                <a:grpSpLocks/>
              </p:cNvGrpSpPr>
              <p:nvPr/>
            </p:nvGrpSpPr>
            <p:grpSpPr bwMode="auto">
              <a:xfrm flipV="1">
                <a:off x="3686" y="243"/>
                <a:ext cx="177" cy="66"/>
                <a:chOff x="2848" y="848"/>
                <a:chExt cx="140" cy="98"/>
              </a:xfrm>
            </p:grpSpPr>
            <p:sp>
              <p:nvSpPr>
                <p:cNvPr id="192750" name="Line 238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92751" name="Line 239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92752" name="Line 240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</p:grpSp>
      <p:sp>
        <p:nvSpPr>
          <p:cNvPr id="192753" name="Line 241"/>
          <p:cNvSpPr>
            <a:spLocks noChangeShapeType="1"/>
          </p:cNvSpPr>
          <p:nvPr/>
        </p:nvSpPr>
        <p:spPr bwMode="auto">
          <a:xfrm flipV="1">
            <a:off x="6210300" y="4459288"/>
            <a:ext cx="1588" cy="1635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1-</a:t>
            </a:r>
            <a:fld id="{2EB974A4-BDC8-48C1-B623-4AC689F6AC6F}" type="slidenum">
              <a:rPr lang="en-US"/>
              <a:pPr/>
              <a:t>29</a:t>
            </a:fld>
            <a:endParaRPr lang="en-US"/>
          </a:p>
        </p:txBody>
      </p:sp>
      <p:sp>
        <p:nvSpPr>
          <p:cNvPr id="193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/>
              <a:t>Network Core: Circuit Switching</a:t>
            </a:r>
            <a:endParaRPr lang="en-US"/>
          </a:p>
        </p:txBody>
      </p:sp>
      <p:sp>
        <p:nvSpPr>
          <p:cNvPr id="19353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1600200"/>
            <a:ext cx="4041775" cy="46482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>
                <a:solidFill>
                  <a:srgbClr val="FF0000"/>
                </a:solidFill>
              </a:rPr>
              <a:t>End-to-end resources reserved for “call”</a:t>
            </a:r>
          </a:p>
          <a:p>
            <a:r>
              <a:rPr lang="en-US" sz="2400"/>
              <a:t>Link bandwidth,  switch capacity</a:t>
            </a:r>
          </a:p>
          <a:p>
            <a:r>
              <a:rPr lang="en-US" sz="2400"/>
              <a:t>Dedicated resources with no sharing</a:t>
            </a:r>
          </a:p>
          <a:p>
            <a:r>
              <a:rPr lang="en-US" sz="2400"/>
              <a:t>Guaranteed transmission capacity</a:t>
            </a:r>
          </a:p>
          <a:p>
            <a:r>
              <a:rPr lang="en-US" sz="2400"/>
              <a:t>Call setup required</a:t>
            </a:r>
          </a:p>
          <a:p>
            <a:r>
              <a:rPr lang="en-US" sz="2400"/>
              <a:t>“Blocking” may occur</a:t>
            </a:r>
          </a:p>
          <a:p>
            <a:endParaRPr lang="en-US" sz="2400"/>
          </a:p>
        </p:txBody>
      </p:sp>
      <p:sp>
        <p:nvSpPr>
          <p:cNvPr id="193540" name="Freeform 4"/>
          <p:cNvSpPr>
            <a:spLocks/>
          </p:cNvSpPr>
          <p:nvPr/>
        </p:nvSpPr>
        <p:spPr bwMode="auto">
          <a:xfrm>
            <a:off x="6711950" y="1717675"/>
            <a:ext cx="2046288" cy="2049463"/>
          </a:xfrm>
          <a:custGeom>
            <a:avLst/>
            <a:gdLst/>
            <a:ahLst/>
            <a:cxnLst>
              <a:cxn ang="0">
                <a:pos x="239" y="7"/>
              </a:cxn>
              <a:cxn ang="0">
                <a:pos x="35" y="157"/>
              </a:cxn>
              <a:cxn ang="0">
                <a:pos x="29" y="523"/>
              </a:cxn>
              <a:cxn ang="0">
                <a:pos x="53" y="829"/>
              </a:cxn>
              <a:cxn ang="0">
                <a:pos x="245" y="871"/>
              </a:cxn>
              <a:cxn ang="0">
                <a:pos x="647" y="1129"/>
              </a:cxn>
              <a:cxn ang="0">
                <a:pos x="995" y="1237"/>
              </a:cxn>
              <a:cxn ang="0">
                <a:pos x="1199" y="1021"/>
              </a:cxn>
              <a:cxn ang="0">
                <a:pos x="1271" y="445"/>
              </a:cxn>
              <a:cxn ang="0">
                <a:pos x="1205" y="211"/>
              </a:cxn>
              <a:cxn ang="0">
                <a:pos x="749" y="115"/>
              </a:cxn>
              <a:cxn ang="0">
                <a:pos x="239" y="7"/>
              </a:cxn>
            </a:cxnLst>
            <a:rect l="0" t="0" r="r" b="b"/>
            <a:pathLst>
              <a:path w="1292" h="1255">
                <a:moveTo>
                  <a:pt x="239" y="7"/>
                </a:moveTo>
                <a:cubicBezTo>
                  <a:pt x="120" y="14"/>
                  <a:pt x="70" y="71"/>
                  <a:pt x="35" y="157"/>
                </a:cubicBezTo>
                <a:cubicBezTo>
                  <a:pt x="0" y="243"/>
                  <a:pt x="26" y="411"/>
                  <a:pt x="29" y="523"/>
                </a:cubicBezTo>
                <a:cubicBezTo>
                  <a:pt x="32" y="635"/>
                  <a:pt x="17" y="771"/>
                  <a:pt x="53" y="829"/>
                </a:cubicBezTo>
                <a:cubicBezTo>
                  <a:pt x="89" y="887"/>
                  <a:pt x="146" y="821"/>
                  <a:pt x="245" y="871"/>
                </a:cubicBezTo>
                <a:cubicBezTo>
                  <a:pt x="344" y="921"/>
                  <a:pt x="522" y="1068"/>
                  <a:pt x="647" y="1129"/>
                </a:cubicBezTo>
                <a:cubicBezTo>
                  <a:pt x="772" y="1190"/>
                  <a:pt x="903" y="1255"/>
                  <a:pt x="995" y="1237"/>
                </a:cubicBezTo>
                <a:cubicBezTo>
                  <a:pt x="1087" y="1219"/>
                  <a:pt x="1153" y="1153"/>
                  <a:pt x="1199" y="1021"/>
                </a:cubicBezTo>
                <a:cubicBezTo>
                  <a:pt x="1245" y="889"/>
                  <a:pt x="1270" y="580"/>
                  <a:pt x="1271" y="445"/>
                </a:cubicBezTo>
                <a:cubicBezTo>
                  <a:pt x="1272" y="310"/>
                  <a:pt x="1292" y="266"/>
                  <a:pt x="1205" y="211"/>
                </a:cubicBezTo>
                <a:cubicBezTo>
                  <a:pt x="1118" y="156"/>
                  <a:pt x="908" y="150"/>
                  <a:pt x="749" y="115"/>
                </a:cubicBezTo>
                <a:cubicBezTo>
                  <a:pt x="590" y="80"/>
                  <a:pt x="358" y="0"/>
                  <a:pt x="239" y="7"/>
                </a:cubicBezTo>
                <a:close/>
              </a:path>
            </a:pathLst>
          </a:custGeom>
          <a:solidFill>
            <a:srgbClr val="00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3541" name="Freeform 5"/>
          <p:cNvSpPr>
            <a:spLocks/>
          </p:cNvSpPr>
          <p:nvPr/>
        </p:nvSpPr>
        <p:spPr bwMode="auto">
          <a:xfrm>
            <a:off x="4575175" y="1543050"/>
            <a:ext cx="2122488" cy="1943100"/>
          </a:xfrm>
          <a:custGeom>
            <a:avLst/>
            <a:gdLst/>
            <a:ahLst/>
            <a:cxnLst>
              <a:cxn ang="0">
                <a:pos x="550" y="42"/>
              </a:cxn>
              <a:cxn ang="0">
                <a:pos x="82" y="60"/>
              </a:cxn>
              <a:cxn ang="0">
                <a:pos x="58" y="402"/>
              </a:cxn>
              <a:cxn ang="0">
                <a:pos x="28" y="720"/>
              </a:cxn>
              <a:cxn ang="0">
                <a:pos x="112" y="870"/>
              </a:cxn>
              <a:cxn ang="0">
                <a:pos x="538" y="876"/>
              </a:cxn>
              <a:cxn ang="0">
                <a:pos x="640" y="1128"/>
              </a:cxn>
              <a:cxn ang="0">
                <a:pos x="1234" y="1098"/>
              </a:cxn>
              <a:cxn ang="0">
                <a:pos x="1276" y="570"/>
              </a:cxn>
              <a:cxn ang="0">
                <a:pos x="1204" y="342"/>
              </a:cxn>
              <a:cxn ang="0">
                <a:pos x="760" y="288"/>
              </a:cxn>
              <a:cxn ang="0">
                <a:pos x="550" y="42"/>
              </a:cxn>
            </a:cxnLst>
            <a:rect l="0" t="0" r="r" b="b"/>
            <a:pathLst>
              <a:path w="1340" h="1191">
                <a:moveTo>
                  <a:pt x="550" y="42"/>
                </a:moveTo>
                <a:cubicBezTo>
                  <a:pt x="437" y="4"/>
                  <a:pt x="164" y="0"/>
                  <a:pt x="82" y="60"/>
                </a:cubicBezTo>
                <a:cubicBezTo>
                  <a:pt x="0" y="120"/>
                  <a:pt x="67" y="292"/>
                  <a:pt x="58" y="402"/>
                </a:cubicBezTo>
                <a:cubicBezTo>
                  <a:pt x="49" y="512"/>
                  <a:pt x="19" y="642"/>
                  <a:pt x="28" y="720"/>
                </a:cubicBezTo>
                <a:cubicBezTo>
                  <a:pt x="37" y="798"/>
                  <a:pt x="27" y="844"/>
                  <a:pt x="112" y="870"/>
                </a:cubicBezTo>
                <a:cubicBezTo>
                  <a:pt x="197" y="896"/>
                  <a:pt x="450" y="833"/>
                  <a:pt x="538" y="876"/>
                </a:cubicBezTo>
                <a:cubicBezTo>
                  <a:pt x="626" y="919"/>
                  <a:pt x="524" y="1091"/>
                  <a:pt x="640" y="1128"/>
                </a:cubicBezTo>
                <a:cubicBezTo>
                  <a:pt x="756" y="1165"/>
                  <a:pt x="1128" y="1191"/>
                  <a:pt x="1234" y="1098"/>
                </a:cubicBezTo>
                <a:cubicBezTo>
                  <a:pt x="1340" y="1005"/>
                  <a:pt x="1281" y="696"/>
                  <a:pt x="1276" y="570"/>
                </a:cubicBezTo>
                <a:cubicBezTo>
                  <a:pt x="1271" y="444"/>
                  <a:pt x="1290" y="389"/>
                  <a:pt x="1204" y="342"/>
                </a:cubicBezTo>
                <a:cubicBezTo>
                  <a:pt x="1118" y="295"/>
                  <a:pt x="868" y="338"/>
                  <a:pt x="760" y="288"/>
                </a:cubicBezTo>
                <a:cubicBezTo>
                  <a:pt x="652" y="238"/>
                  <a:pt x="663" y="80"/>
                  <a:pt x="550" y="42"/>
                </a:cubicBezTo>
                <a:close/>
              </a:path>
            </a:pathLst>
          </a:custGeom>
          <a:solidFill>
            <a:srgbClr val="00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3542" name="Freeform 6"/>
          <p:cNvSpPr>
            <a:spLocks/>
          </p:cNvSpPr>
          <p:nvPr/>
        </p:nvSpPr>
        <p:spPr bwMode="auto">
          <a:xfrm>
            <a:off x="4994275" y="3317875"/>
            <a:ext cx="3382963" cy="2714625"/>
          </a:xfrm>
          <a:custGeom>
            <a:avLst/>
            <a:gdLst/>
            <a:ahLst/>
            <a:cxnLst>
              <a:cxn ang="0">
                <a:pos x="27" y="652"/>
              </a:cxn>
              <a:cxn ang="0">
                <a:pos x="105" y="76"/>
              </a:cxn>
              <a:cxn ang="0">
                <a:pos x="657" y="196"/>
              </a:cxn>
              <a:cxn ang="0">
                <a:pos x="1209" y="100"/>
              </a:cxn>
              <a:cxn ang="0">
                <a:pos x="2001" y="406"/>
              </a:cxn>
              <a:cxn ang="0">
                <a:pos x="2013" y="1144"/>
              </a:cxn>
              <a:cxn ang="0">
                <a:pos x="1581" y="1600"/>
              </a:cxn>
              <a:cxn ang="0">
                <a:pos x="813" y="1516"/>
              </a:cxn>
              <a:cxn ang="0">
                <a:pos x="501" y="1270"/>
              </a:cxn>
              <a:cxn ang="0">
                <a:pos x="183" y="1066"/>
              </a:cxn>
              <a:cxn ang="0">
                <a:pos x="27" y="652"/>
              </a:cxn>
            </a:cxnLst>
            <a:rect l="0" t="0" r="r" b="b"/>
            <a:pathLst>
              <a:path w="2135" h="1662">
                <a:moveTo>
                  <a:pt x="27" y="652"/>
                </a:moveTo>
                <a:cubicBezTo>
                  <a:pt x="14" y="487"/>
                  <a:pt x="0" y="152"/>
                  <a:pt x="105" y="76"/>
                </a:cubicBezTo>
                <a:cubicBezTo>
                  <a:pt x="210" y="0"/>
                  <a:pt x="473" y="192"/>
                  <a:pt x="657" y="196"/>
                </a:cubicBezTo>
                <a:cubicBezTo>
                  <a:pt x="841" y="200"/>
                  <a:pt x="985" y="65"/>
                  <a:pt x="1209" y="100"/>
                </a:cubicBezTo>
                <a:cubicBezTo>
                  <a:pt x="1433" y="135"/>
                  <a:pt x="1867" y="232"/>
                  <a:pt x="2001" y="406"/>
                </a:cubicBezTo>
                <a:cubicBezTo>
                  <a:pt x="2135" y="580"/>
                  <a:pt x="2083" y="945"/>
                  <a:pt x="2013" y="1144"/>
                </a:cubicBezTo>
                <a:cubicBezTo>
                  <a:pt x="1943" y="1343"/>
                  <a:pt x="1781" y="1538"/>
                  <a:pt x="1581" y="1600"/>
                </a:cubicBezTo>
                <a:cubicBezTo>
                  <a:pt x="1381" y="1662"/>
                  <a:pt x="993" y="1571"/>
                  <a:pt x="813" y="1516"/>
                </a:cubicBezTo>
                <a:cubicBezTo>
                  <a:pt x="633" y="1461"/>
                  <a:pt x="606" y="1345"/>
                  <a:pt x="501" y="1270"/>
                </a:cubicBezTo>
                <a:cubicBezTo>
                  <a:pt x="396" y="1195"/>
                  <a:pt x="262" y="1169"/>
                  <a:pt x="183" y="1066"/>
                </a:cubicBezTo>
                <a:cubicBezTo>
                  <a:pt x="104" y="963"/>
                  <a:pt x="25" y="819"/>
                  <a:pt x="27" y="652"/>
                </a:cubicBezTo>
                <a:close/>
              </a:path>
            </a:pathLst>
          </a:custGeom>
          <a:solidFill>
            <a:srgbClr val="00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93543" name="Group 7"/>
          <p:cNvGrpSpPr>
            <a:grpSpLocks/>
          </p:cNvGrpSpPr>
          <p:nvPr/>
        </p:nvGrpSpPr>
        <p:grpSpPr bwMode="auto">
          <a:xfrm>
            <a:off x="4708525" y="1708150"/>
            <a:ext cx="835025" cy="390525"/>
            <a:chOff x="3552" y="246"/>
            <a:chExt cx="527" cy="248"/>
          </a:xfrm>
        </p:grpSpPr>
        <p:graphicFrame>
          <p:nvGraphicFramePr>
            <p:cNvPr id="193544" name="Object 8"/>
            <p:cNvGraphicFramePr>
              <a:graphicFrameLocks noChangeAspect="1"/>
            </p:cNvGraphicFramePr>
            <p:nvPr/>
          </p:nvGraphicFramePr>
          <p:xfrm>
            <a:off x="3552" y="246"/>
            <a:ext cx="299" cy="24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93660" name="Clip" r:id="rId3" imgW="1305000" imgH="1085760" progId="">
                    <p:embed/>
                  </p:oleObj>
                </mc:Choice>
                <mc:Fallback>
                  <p:oleObj name="Clip" r:id="rId3" imgW="1305000" imgH="1085760" progId="">
                    <p:embed/>
                    <p:pic>
                      <p:nvPicPr>
                        <p:cNvPr id="0" name="Picture 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552" y="246"/>
                          <a:ext cx="299" cy="24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93545" name="Object 9"/>
            <p:cNvGraphicFramePr>
              <a:graphicFrameLocks noChangeAspect="1"/>
            </p:cNvGraphicFramePr>
            <p:nvPr/>
          </p:nvGraphicFramePr>
          <p:xfrm>
            <a:off x="3878" y="338"/>
            <a:ext cx="201" cy="14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93661" name="Clip" r:id="rId5" imgW="676440" imgH="485640" progId="">
                    <p:embed/>
                  </p:oleObj>
                </mc:Choice>
                <mc:Fallback>
                  <p:oleObj name="Clip" r:id="rId5" imgW="676440" imgH="485640" progId="">
                    <p:embed/>
                    <p:pic>
                      <p:nvPicPr>
                        <p:cNvPr id="0" name="Picture 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878" y="338"/>
                          <a:ext cx="201" cy="144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93546" name="Line 10"/>
            <p:cNvSpPr>
              <a:spLocks noChangeShapeType="1"/>
            </p:cNvSpPr>
            <p:nvPr/>
          </p:nvSpPr>
          <p:spPr bwMode="auto">
            <a:xfrm flipV="1">
              <a:off x="3844" y="434"/>
              <a:ext cx="82" cy="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93547" name="Group 11"/>
          <p:cNvGrpSpPr>
            <a:grpSpLocks/>
          </p:cNvGrpSpPr>
          <p:nvPr/>
        </p:nvGrpSpPr>
        <p:grpSpPr bwMode="auto">
          <a:xfrm>
            <a:off x="4708525" y="2436813"/>
            <a:ext cx="835025" cy="390525"/>
            <a:chOff x="3552" y="246"/>
            <a:chExt cx="527" cy="248"/>
          </a:xfrm>
        </p:grpSpPr>
        <p:graphicFrame>
          <p:nvGraphicFramePr>
            <p:cNvPr id="193548" name="Object 12"/>
            <p:cNvGraphicFramePr>
              <a:graphicFrameLocks noChangeAspect="1"/>
            </p:cNvGraphicFramePr>
            <p:nvPr/>
          </p:nvGraphicFramePr>
          <p:xfrm>
            <a:off x="3552" y="246"/>
            <a:ext cx="299" cy="24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93662" name="Clip" r:id="rId7" imgW="1305000" imgH="1085760" progId="">
                    <p:embed/>
                  </p:oleObj>
                </mc:Choice>
                <mc:Fallback>
                  <p:oleObj name="Clip" r:id="rId7" imgW="1305000" imgH="1085760" progId="">
                    <p:embed/>
                    <p:pic>
                      <p:nvPicPr>
                        <p:cNvPr id="0" name="Picture 1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552" y="246"/>
                          <a:ext cx="299" cy="24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93549" name="Object 13"/>
            <p:cNvGraphicFramePr>
              <a:graphicFrameLocks noChangeAspect="1"/>
            </p:cNvGraphicFramePr>
            <p:nvPr/>
          </p:nvGraphicFramePr>
          <p:xfrm>
            <a:off x="3878" y="338"/>
            <a:ext cx="201" cy="14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93663" name="Clip" r:id="rId8" imgW="676440" imgH="485640" progId="">
                    <p:embed/>
                  </p:oleObj>
                </mc:Choice>
                <mc:Fallback>
                  <p:oleObj name="Clip" r:id="rId8" imgW="676440" imgH="485640" progId="">
                    <p:embed/>
                    <p:pic>
                      <p:nvPicPr>
                        <p:cNvPr id="0" name="Picture 1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878" y="338"/>
                          <a:ext cx="201" cy="144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93550" name="Line 14"/>
            <p:cNvSpPr>
              <a:spLocks noChangeShapeType="1"/>
            </p:cNvSpPr>
            <p:nvPr/>
          </p:nvSpPr>
          <p:spPr bwMode="auto">
            <a:xfrm flipV="1">
              <a:off x="3844" y="434"/>
              <a:ext cx="82" cy="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93551" name="Group 15"/>
          <p:cNvGrpSpPr>
            <a:grpSpLocks/>
          </p:cNvGrpSpPr>
          <p:nvPr/>
        </p:nvGrpSpPr>
        <p:grpSpPr bwMode="auto">
          <a:xfrm>
            <a:off x="5137150" y="2176463"/>
            <a:ext cx="79375" cy="261937"/>
            <a:chOff x="3842" y="406"/>
            <a:chExt cx="51" cy="167"/>
          </a:xfrm>
        </p:grpSpPr>
        <p:sp>
          <p:nvSpPr>
            <p:cNvPr id="193552" name="Oval 16"/>
            <p:cNvSpPr>
              <a:spLocks noChangeArrowheads="1"/>
            </p:cNvSpPr>
            <p:nvPr/>
          </p:nvSpPr>
          <p:spPr bwMode="auto">
            <a:xfrm>
              <a:off x="3842" y="406"/>
              <a:ext cx="47" cy="4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3553" name="Oval 17"/>
            <p:cNvSpPr>
              <a:spLocks noChangeArrowheads="1"/>
            </p:cNvSpPr>
            <p:nvPr/>
          </p:nvSpPr>
          <p:spPr bwMode="auto">
            <a:xfrm>
              <a:off x="3844" y="466"/>
              <a:ext cx="47" cy="4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3554" name="Oval 18"/>
            <p:cNvSpPr>
              <a:spLocks noChangeArrowheads="1"/>
            </p:cNvSpPr>
            <p:nvPr/>
          </p:nvSpPr>
          <p:spPr bwMode="auto">
            <a:xfrm>
              <a:off x="3846" y="526"/>
              <a:ext cx="47" cy="4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93555" name="Group 19"/>
          <p:cNvGrpSpPr>
            <a:grpSpLocks/>
          </p:cNvGrpSpPr>
          <p:nvPr/>
        </p:nvGrpSpPr>
        <p:grpSpPr bwMode="auto">
          <a:xfrm>
            <a:off x="5670550" y="2792413"/>
            <a:ext cx="238125" cy="482600"/>
            <a:chOff x="4180" y="783"/>
            <a:chExt cx="150" cy="307"/>
          </a:xfrm>
        </p:grpSpPr>
        <p:sp>
          <p:nvSpPr>
            <p:cNvPr id="193556" name="AutoShape 20"/>
            <p:cNvSpPr>
              <a:spLocks noChangeArrowheads="1"/>
            </p:cNvSpPr>
            <p:nvPr/>
          </p:nvSpPr>
          <p:spPr bwMode="auto">
            <a:xfrm>
              <a:off x="4180" y="1019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3557" name="Rectangle 21"/>
            <p:cNvSpPr>
              <a:spLocks noChangeArrowheads="1"/>
            </p:cNvSpPr>
            <p:nvPr/>
          </p:nvSpPr>
          <p:spPr bwMode="auto">
            <a:xfrm>
              <a:off x="4256" y="785"/>
              <a:ext cx="69" cy="236"/>
            </a:xfrm>
            <a:prstGeom prst="rect">
              <a:avLst/>
            </a:prstGeom>
            <a:solidFill>
              <a:srgbClr val="33CCCC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3558" name="Rectangle 22"/>
            <p:cNvSpPr>
              <a:spLocks noChangeArrowheads="1"/>
            </p:cNvSpPr>
            <p:nvPr/>
          </p:nvSpPr>
          <p:spPr bwMode="auto">
            <a:xfrm>
              <a:off x="4181" y="852"/>
              <a:ext cx="95" cy="236"/>
            </a:xfrm>
            <a:prstGeom prst="rect">
              <a:avLst/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3559" name="AutoShape 23"/>
            <p:cNvSpPr>
              <a:spLocks noChangeArrowheads="1"/>
            </p:cNvSpPr>
            <p:nvPr/>
          </p:nvSpPr>
          <p:spPr bwMode="auto">
            <a:xfrm>
              <a:off x="4180" y="783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3560" name="Line 24"/>
            <p:cNvSpPr>
              <a:spLocks noChangeShapeType="1"/>
            </p:cNvSpPr>
            <p:nvPr/>
          </p:nvSpPr>
          <p:spPr bwMode="auto">
            <a:xfrm>
              <a:off x="4330" y="788"/>
              <a:ext cx="0" cy="23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3561" name="Line 25"/>
            <p:cNvSpPr>
              <a:spLocks noChangeShapeType="1"/>
            </p:cNvSpPr>
            <p:nvPr/>
          </p:nvSpPr>
          <p:spPr bwMode="auto">
            <a:xfrm flipH="1">
              <a:off x="4276" y="1019"/>
              <a:ext cx="54" cy="6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3562" name="Rectangle 26"/>
            <p:cNvSpPr>
              <a:spLocks noChangeArrowheads="1"/>
            </p:cNvSpPr>
            <p:nvPr/>
          </p:nvSpPr>
          <p:spPr bwMode="auto">
            <a:xfrm>
              <a:off x="4193" y="883"/>
              <a:ext cx="63" cy="13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3563" name="Rectangle 27"/>
            <p:cNvSpPr>
              <a:spLocks noChangeArrowheads="1"/>
            </p:cNvSpPr>
            <p:nvPr/>
          </p:nvSpPr>
          <p:spPr bwMode="auto">
            <a:xfrm>
              <a:off x="4202" y="924"/>
              <a:ext cx="48" cy="48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93564" name="Group 28"/>
          <p:cNvGrpSpPr>
            <a:grpSpLocks/>
          </p:cNvGrpSpPr>
          <p:nvPr/>
        </p:nvGrpSpPr>
        <p:grpSpPr bwMode="auto">
          <a:xfrm rot="-5400000">
            <a:off x="6022976" y="2897187"/>
            <a:ext cx="100012" cy="265113"/>
            <a:chOff x="3842" y="406"/>
            <a:chExt cx="51" cy="167"/>
          </a:xfrm>
        </p:grpSpPr>
        <p:sp>
          <p:nvSpPr>
            <p:cNvPr id="193565" name="Oval 29"/>
            <p:cNvSpPr>
              <a:spLocks noChangeArrowheads="1"/>
            </p:cNvSpPr>
            <p:nvPr/>
          </p:nvSpPr>
          <p:spPr bwMode="auto">
            <a:xfrm>
              <a:off x="3842" y="406"/>
              <a:ext cx="47" cy="4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3566" name="Oval 30"/>
            <p:cNvSpPr>
              <a:spLocks noChangeArrowheads="1"/>
            </p:cNvSpPr>
            <p:nvPr/>
          </p:nvSpPr>
          <p:spPr bwMode="auto">
            <a:xfrm>
              <a:off x="3844" y="466"/>
              <a:ext cx="47" cy="4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3567" name="Oval 31"/>
            <p:cNvSpPr>
              <a:spLocks noChangeArrowheads="1"/>
            </p:cNvSpPr>
            <p:nvPr/>
          </p:nvSpPr>
          <p:spPr bwMode="auto">
            <a:xfrm>
              <a:off x="3846" y="526"/>
              <a:ext cx="47" cy="4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93568" name="Line 32"/>
          <p:cNvSpPr>
            <a:spLocks noChangeShapeType="1"/>
          </p:cNvSpPr>
          <p:nvPr/>
        </p:nvSpPr>
        <p:spPr bwMode="auto">
          <a:xfrm>
            <a:off x="5826125" y="2679700"/>
            <a:ext cx="563563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3569" name="Line 33"/>
          <p:cNvSpPr>
            <a:spLocks noChangeShapeType="1"/>
          </p:cNvSpPr>
          <p:nvPr/>
        </p:nvSpPr>
        <p:spPr bwMode="auto">
          <a:xfrm>
            <a:off x="5829300" y="2674938"/>
            <a:ext cx="3175" cy="1174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3570" name="Line 34"/>
          <p:cNvSpPr>
            <a:spLocks noChangeShapeType="1"/>
          </p:cNvSpPr>
          <p:nvPr/>
        </p:nvSpPr>
        <p:spPr bwMode="auto">
          <a:xfrm>
            <a:off x="6392863" y="2673350"/>
            <a:ext cx="1587" cy="1000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3571" name="Line 35"/>
          <p:cNvSpPr>
            <a:spLocks noChangeShapeType="1"/>
          </p:cNvSpPr>
          <p:nvPr/>
        </p:nvSpPr>
        <p:spPr bwMode="auto">
          <a:xfrm>
            <a:off x="5484813" y="2019300"/>
            <a:ext cx="328612" cy="3238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3572" name="Line 36"/>
          <p:cNvSpPr>
            <a:spLocks noChangeShapeType="1"/>
          </p:cNvSpPr>
          <p:nvPr/>
        </p:nvSpPr>
        <p:spPr bwMode="auto">
          <a:xfrm flipV="1">
            <a:off x="5499100" y="2368550"/>
            <a:ext cx="314325" cy="4032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3573" name="Line 37"/>
          <p:cNvSpPr>
            <a:spLocks noChangeShapeType="1"/>
          </p:cNvSpPr>
          <p:nvPr/>
        </p:nvSpPr>
        <p:spPr bwMode="auto">
          <a:xfrm flipV="1">
            <a:off x="6099175" y="2473325"/>
            <a:ext cx="1588" cy="2000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93574" name="Group 38"/>
          <p:cNvGrpSpPr>
            <a:grpSpLocks/>
          </p:cNvGrpSpPr>
          <p:nvPr/>
        </p:nvGrpSpPr>
        <p:grpSpPr bwMode="auto">
          <a:xfrm>
            <a:off x="6234113" y="2763838"/>
            <a:ext cx="238125" cy="484187"/>
            <a:chOff x="4180" y="783"/>
            <a:chExt cx="150" cy="307"/>
          </a:xfrm>
        </p:grpSpPr>
        <p:sp>
          <p:nvSpPr>
            <p:cNvPr id="193575" name="AutoShape 39"/>
            <p:cNvSpPr>
              <a:spLocks noChangeArrowheads="1"/>
            </p:cNvSpPr>
            <p:nvPr/>
          </p:nvSpPr>
          <p:spPr bwMode="auto">
            <a:xfrm>
              <a:off x="4180" y="1019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3576" name="Rectangle 40"/>
            <p:cNvSpPr>
              <a:spLocks noChangeArrowheads="1"/>
            </p:cNvSpPr>
            <p:nvPr/>
          </p:nvSpPr>
          <p:spPr bwMode="auto">
            <a:xfrm>
              <a:off x="4256" y="785"/>
              <a:ext cx="69" cy="236"/>
            </a:xfrm>
            <a:prstGeom prst="rect">
              <a:avLst/>
            </a:prstGeom>
            <a:solidFill>
              <a:srgbClr val="33CCCC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3577" name="Rectangle 41"/>
            <p:cNvSpPr>
              <a:spLocks noChangeArrowheads="1"/>
            </p:cNvSpPr>
            <p:nvPr/>
          </p:nvSpPr>
          <p:spPr bwMode="auto">
            <a:xfrm>
              <a:off x="4181" y="852"/>
              <a:ext cx="95" cy="236"/>
            </a:xfrm>
            <a:prstGeom prst="rect">
              <a:avLst/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3578" name="AutoShape 42"/>
            <p:cNvSpPr>
              <a:spLocks noChangeArrowheads="1"/>
            </p:cNvSpPr>
            <p:nvPr/>
          </p:nvSpPr>
          <p:spPr bwMode="auto">
            <a:xfrm>
              <a:off x="4180" y="783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3579" name="Line 43"/>
            <p:cNvSpPr>
              <a:spLocks noChangeShapeType="1"/>
            </p:cNvSpPr>
            <p:nvPr/>
          </p:nvSpPr>
          <p:spPr bwMode="auto">
            <a:xfrm>
              <a:off x="4330" y="788"/>
              <a:ext cx="0" cy="23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3580" name="Line 44"/>
            <p:cNvSpPr>
              <a:spLocks noChangeShapeType="1"/>
            </p:cNvSpPr>
            <p:nvPr/>
          </p:nvSpPr>
          <p:spPr bwMode="auto">
            <a:xfrm flipH="1">
              <a:off x="4276" y="1019"/>
              <a:ext cx="54" cy="6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3581" name="Rectangle 45"/>
            <p:cNvSpPr>
              <a:spLocks noChangeArrowheads="1"/>
            </p:cNvSpPr>
            <p:nvPr/>
          </p:nvSpPr>
          <p:spPr bwMode="auto">
            <a:xfrm>
              <a:off x="4193" y="883"/>
              <a:ext cx="63" cy="13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3582" name="Rectangle 46"/>
            <p:cNvSpPr>
              <a:spLocks noChangeArrowheads="1"/>
            </p:cNvSpPr>
            <p:nvPr/>
          </p:nvSpPr>
          <p:spPr bwMode="auto">
            <a:xfrm>
              <a:off x="4202" y="924"/>
              <a:ext cx="48" cy="48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93583" name="Group 47"/>
          <p:cNvGrpSpPr>
            <a:grpSpLocks/>
          </p:cNvGrpSpPr>
          <p:nvPr/>
        </p:nvGrpSpPr>
        <p:grpSpPr bwMode="auto">
          <a:xfrm>
            <a:off x="5145088" y="3521075"/>
            <a:ext cx="546100" cy="1133475"/>
            <a:chOff x="3314" y="1248"/>
            <a:chExt cx="344" cy="694"/>
          </a:xfrm>
        </p:grpSpPr>
        <p:graphicFrame>
          <p:nvGraphicFramePr>
            <p:cNvPr id="193584" name="Object 48"/>
            <p:cNvGraphicFramePr>
              <a:graphicFrameLocks noChangeAspect="1"/>
            </p:cNvGraphicFramePr>
            <p:nvPr/>
          </p:nvGraphicFramePr>
          <p:xfrm>
            <a:off x="3314" y="1248"/>
            <a:ext cx="299" cy="24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93664" name="Clip" r:id="rId9" imgW="1305000" imgH="1085760" progId="">
                    <p:embed/>
                  </p:oleObj>
                </mc:Choice>
                <mc:Fallback>
                  <p:oleObj name="Clip" r:id="rId9" imgW="1305000" imgH="1085760" progId="">
                    <p:embed/>
                    <p:pic>
                      <p:nvPicPr>
                        <p:cNvPr id="0" name="Picture 4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314" y="1248"/>
                          <a:ext cx="299" cy="24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93585" name="Line 49"/>
            <p:cNvSpPr>
              <a:spLocks noChangeShapeType="1"/>
            </p:cNvSpPr>
            <p:nvPr/>
          </p:nvSpPr>
          <p:spPr bwMode="auto">
            <a:xfrm flipV="1">
              <a:off x="3606" y="1433"/>
              <a:ext cx="52" cy="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aphicFrame>
          <p:nvGraphicFramePr>
            <p:cNvPr id="193586" name="Object 50"/>
            <p:cNvGraphicFramePr>
              <a:graphicFrameLocks noChangeAspect="1"/>
            </p:cNvGraphicFramePr>
            <p:nvPr/>
          </p:nvGraphicFramePr>
          <p:xfrm>
            <a:off x="3314" y="1694"/>
            <a:ext cx="299" cy="24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93665" name="Clip" r:id="rId10" imgW="1305000" imgH="1085760" progId="">
                    <p:embed/>
                  </p:oleObj>
                </mc:Choice>
                <mc:Fallback>
                  <p:oleObj name="Clip" r:id="rId10" imgW="1305000" imgH="1085760" progId="">
                    <p:embed/>
                    <p:pic>
                      <p:nvPicPr>
                        <p:cNvPr id="0" name="Picture 5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314" y="1694"/>
                          <a:ext cx="299" cy="24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93587" name="Line 51"/>
            <p:cNvSpPr>
              <a:spLocks noChangeShapeType="1"/>
            </p:cNvSpPr>
            <p:nvPr/>
          </p:nvSpPr>
          <p:spPr bwMode="auto">
            <a:xfrm flipV="1">
              <a:off x="3606" y="1882"/>
              <a:ext cx="52" cy="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93588" name="Group 52"/>
            <p:cNvGrpSpPr>
              <a:grpSpLocks/>
            </p:cNvGrpSpPr>
            <p:nvPr/>
          </p:nvGrpSpPr>
          <p:grpSpPr bwMode="auto">
            <a:xfrm>
              <a:off x="3404" y="1504"/>
              <a:ext cx="51" cy="167"/>
              <a:chOff x="3842" y="406"/>
              <a:chExt cx="51" cy="167"/>
            </a:xfrm>
          </p:grpSpPr>
          <p:sp>
            <p:nvSpPr>
              <p:cNvPr id="193589" name="Oval 53"/>
              <p:cNvSpPr>
                <a:spLocks noChangeArrowheads="1"/>
              </p:cNvSpPr>
              <p:nvPr/>
            </p:nvSpPr>
            <p:spPr bwMode="auto">
              <a:xfrm>
                <a:off x="3842" y="406"/>
                <a:ext cx="47" cy="47"/>
              </a:xfrm>
              <a:prstGeom prst="ellipse">
                <a:avLst/>
              </a:pr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3590" name="Oval 54"/>
              <p:cNvSpPr>
                <a:spLocks noChangeArrowheads="1"/>
              </p:cNvSpPr>
              <p:nvPr/>
            </p:nvSpPr>
            <p:spPr bwMode="auto">
              <a:xfrm>
                <a:off x="3844" y="466"/>
                <a:ext cx="47" cy="47"/>
              </a:xfrm>
              <a:prstGeom prst="ellipse">
                <a:avLst/>
              </a:pr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3591" name="Oval 55"/>
              <p:cNvSpPr>
                <a:spLocks noChangeArrowheads="1"/>
              </p:cNvSpPr>
              <p:nvPr/>
            </p:nvSpPr>
            <p:spPr bwMode="auto">
              <a:xfrm>
                <a:off x="3846" y="526"/>
                <a:ext cx="47" cy="47"/>
              </a:xfrm>
              <a:prstGeom prst="ellipse">
                <a:avLst/>
              </a:pr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93592" name="Line 56"/>
            <p:cNvSpPr>
              <a:spLocks noChangeShapeType="1"/>
            </p:cNvSpPr>
            <p:nvPr/>
          </p:nvSpPr>
          <p:spPr bwMode="auto">
            <a:xfrm>
              <a:off x="3654" y="1431"/>
              <a:ext cx="0" cy="4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aphicFrame>
        <p:nvGraphicFramePr>
          <p:cNvPr id="193593" name="Object 57"/>
          <p:cNvGraphicFramePr>
            <a:graphicFrameLocks noChangeAspect="1"/>
          </p:cNvGraphicFramePr>
          <p:nvPr/>
        </p:nvGraphicFramePr>
        <p:xfrm>
          <a:off x="6132513" y="4756150"/>
          <a:ext cx="476250" cy="40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3666" name="Clip" r:id="rId11" imgW="1305000" imgH="1085760" progId="">
                  <p:embed/>
                </p:oleObj>
              </mc:Choice>
              <mc:Fallback>
                <p:oleObj name="Clip" r:id="rId11" imgW="1305000" imgH="1085760" progId="">
                  <p:embed/>
                  <p:pic>
                    <p:nvPicPr>
                      <p:cNvPr id="0" name="Picture 5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32513" y="4756150"/>
                        <a:ext cx="476250" cy="406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3594" name="Object 58"/>
          <p:cNvGraphicFramePr>
            <a:graphicFrameLocks noChangeAspect="1"/>
          </p:cNvGraphicFramePr>
          <p:nvPr/>
        </p:nvGraphicFramePr>
        <p:xfrm>
          <a:off x="5434013" y="4743450"/>
          <a:ext cx="473075" cy="403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3667" name="Clip" r:id="rId12" imgW="1305000" imgH="1085760" progId="">
                  <p:embed/>
                </p:oleObj>
              </mc:Choice>
              <mc:Fallback>
                <p:oleObj name="Clip" r:id="rId12" imgW="1305000" imgH="1085760" progId="">
                  <p:embed/>
                  <p:pic>
                    <p:nvPicPr>
                      <p:cNvPr id="0" name="Picture 5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34013" y="4743450"/>
                        <a:ext cx="473075" cy="4032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3595" name="Oval 59"/>
          <p:cNvSpPr>
            <a:spLocks noChangeArrowheads="1"/>
          </p:cNvSpPr>
          <p:nvPr/>
        </p:nvSpPr>
        <p:spPr bwMode="auto">
          <a:xfrm rot="-5400000">
            <a:off x="5906294" y="4872832"/>
            <a:ext cx="76200" cy="74612"/>
          </a:xfrm>
          <a:prstGeom prst="ellipse">
            <a:avLst/>
          </a:prstGeom>
          <a:solidFill>
            <a:schemeClr val="accent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3596" name="Oval 60"/>
          <p:cNvSpPr>
            <a:spLocks noChangeArrowheads="1"/>
          </p:cNvSpPr>
          <p:nvPr/>
        </p:nvSpPr>
        <p:spPr bwMode="auto">
          <a:xfrm rot="-5400000">
            <a:off x="6002338" y="4870450"/>
            <a:ext cx="77787" cy="74613"/>
          </a:xfrm>
          <a:prstGeom prst="ellipse">
            <a:avLst/>
          </a:prstGeom>
          <a:solidFill>
            <a:schemeClr val="accent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3597" name="Oval 61"/>
          <p:cNvSpPr>
            <a:spLocks noChangeArrowheads="1"/>
          </p:cNvSpPr>
          <p:nvPr/>
        </p:nvSpPr>
        <p:spPr bwMode="auto">
          <a:xfrm rot="-5400000">
            <a:off x="6090444" y="4876007"/>
            <a:ext cx="76200" cy="74612"/>
          </a:xfrm>
          <a:prstGeom prst="ellipse">
            <a:avLst/>
          </a:prstGeom>
          <a:solidFill>
            <a:schemeClr val="accent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3598" name="Line 62"/>
          <p:cNvSpPr>
            <a:spLocks noChangeShapeType="1"/>
          </p:cNvSpPr>
          <p:nvPr/>
        </p:nvSpPr>
        <p:spPr bwMode="auto">
          <a:xfrm rot="-5400000">
            <a:off x="6386513" y="4725988"/>
            <a:ext cx="73025" cy="31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3599" name="Line 63"/>
          <p:cNvSpPr>
            <a:spLocks noChangeShapeType="1"/>
          </p:cNvSpPr>
          <p:nvPr/>
        </p:nvSpPr>
        <p:spPr bwMode="auto">
          <a:xfrm rot="5400000" flipH="1">
            <a:off x="5672931" y="4715669"/>
            <a:ext cx="77788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3600" name="Line 64"/>
          <p:cNvSpPr>
            <a:spLocks noChangeShapeType="1"/>
          </p:cNvSpPr>
          <p:nvPr/>
        </p:nvSpPr>
        <p:spPr bwMode="auto">
          <a:xfrm rot="16200000" flipV="1">
            <a:off x="6071394" y="4328319"/>
            <a:ext cx="0" cy="7127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3601" name="Line 65"/>
          <p:cNvSpPr>
            <a:spLocks noChangeShapeType="1"/>
          </p:cNvSpPr>
          <p:nvPr/>
        </p:nvSpPr>
        <p:spPr bwMode="auto">
          <a:xfrm flipV="1">
            <a:off x="5691188" y="4225925"/>
            <a:ext cx="106362" cy="47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3602" name="Line 66"/>
          <p:cNvSpPr>
            <a:spLocks noChangeShapeType="1"/>
          </p:cNvSpPr>
          <p:nvPr/>
        </p:nvSpPr>
        <p:spPr bwMode="auto">
          <a:xfrm>
            <a:off x="6375400" y="4283075"/>
            <a:ext cx="344488" cy="4714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3603" name="Line 67"/>
          <p:cNvSpPr>
            <a:spLocks noChangeShapeType="1"/>
          </p:cNvSpPr>
          <p:nvPr/>
        </p:nvSpPr>
        <p:spPr bwMode="auto">
          <a:xfrm flipH="1">
            <a:off x="7280275" y="4278313"/>
            <a:ext cx="317500" cy="4810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193604" name="Object 68"/>
          <p:cNvGraphicFramePr>
            <a:graphicFrameLocks noChangeAspect="1"/>
          </p:cNvGraphicFramePr>
          <p:nvPr/>
        </p:nvGraphicFramePr>
        <p:xfrm>
          <a:off x="7481888" y="3732213"/>
          <a:ext cx="231775" cy="293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3668" name="Clip" r:id="rId13" imgW="981000" imgH="1209600" progId="">
                  <p:embed/>
                </p:oleObj>
              </mc:Choice>
              <mc:Fallback>
                <p:oleObj name="Clip" r:id="rId13" imgW="981000" imgH="1209600" progId="">
                  <p:embed/>
                  <p:pic>
                    <p:nvPicPr>
                      <p:cNvPr id="0" name="Picture 6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81888" y="3732213"/>
                        <a:ext cx="231775" cy="2936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3605" name="Object 69"/>
          <p:cNvGraphicFramePr>
            <a:graphicFrameLocks noChangeAspect="1"/>
          </p:cNvGraphicFramePr>
          <p:nvPr/>
        </p:nvGraphicFramePr>
        <p:xfrm>
          <a:off x="5961063" y="3830638"/>
          <a:ext cx="231775" cy="293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3669" name="Clip" r:id="rId15" imgW="981000" imgH="1209600" progId="">
                  <p:embed/>
                </p:oleObj>
              </mc:Choice>
              <mc:Fallback>
                <p:oleObj name="Clip" r:id="rId15" imgW="981000" imgH="1209600" progId="">
                  <p:embed/>
                  <p:pic>
                    <p:nvPicPr>
                      <p:cNvPr id="0" name="Picture 6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61063" y="3830638"/>
                        <a:ext cx="231775" cy="2936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3606" name="Freeform 70"/>
          <p:cNvSpPr>
            <a:spLocks/>
          </p:cNvSpPr>
          <p:nvPr/>
        </p:nvSpPr>
        <p:spPr bwMode="auto">
          <a:xfrm>
            <a:off x="6053138" y="3554413"/>
            <a:ext cx="1539875" cy="373062"/>
          </a:xfrm>
          <a:custGeom>
            <a:avLst/>
            <a:gdLst/>
            <a:ahLst/>
            <a:cxnLst>
              <a:cxn ang="0">
                <a:pos x="0" y="228"/>
              </a:cxn>
              <a:cxn ang="0">
                <a:pos x="432" y="9"/>
              </a:cxn>
              <a:cxn ang="0">
                <a:pos x="972" y="171"/>
              </a:cxn>
            </a:cxnLst>
            <a:rect l="0" t="0" r="r" b="b"/>
            <a:pathLst>
              <a:path w="972" h="228">
                <a:moveTo>
                  <a:pt x="0" y="228"/>
                </a:moveTo>
                <a:cubicBezTo>
                  <a:pt x="135" y="123"/>
                  <a:pt x="270" y="18"/>
                  <a:pt x="432" y="9"/>
                </a:cubicBezTo>
                <a:cubicBezTo>
                  <a:pt x="594" y="0"/>
                  <a:pt x="783" y="85"/>
                  <a:pt x="972" y="171"/>
                </a:cubicBezTo>
              </a:path>
            </a:pathLst>
          </a:custGeom>
          <a:noFill/>
          <a:ln w="19050" cap="flat" cmpd="sng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93607" name="Group 71"/>
          <p:cNvGrpSpPr>
            <a:grpSpLocks/>
          </p:cNvGrpSpPr>
          <p:nvPr/>
        </p:nvGrpSpPr>
        <p:grpSpPr bwMode="auto">
          <a:xfrm>
            <a:off x="6356350" y="5294313"/>
            <a:ext cx="463550" cy="522287"/>
            <a:chOff x="2870" y="1518"/>
            <a:chExt cx="292" cy="320"/>
          </a:xfrm>
        </p:grpSpPr>
        <p:graphicFrame>
          <p:nvGraphicFramePr>
            <p:cNvPr id="193608" name="Object 72"/>
            <p:cNvGraphicFramePr>
              <a:graphicFrameLocks noChangeAspect="1"/>
            </p:cNvGraphicFramePr>
            <p:nvPr/>
          </p:nvGraphicFramePr>
          <p:xfrm>
            <a:off x="2870" y="1518"/>
            <a:ext cx="272" cy="28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93670" name="Clip" r:id="rId16" imgW="819000" imgH="847800" progId="">
                    <p:embed/>
                  </p:oleObj>
                </mc:Choice>
                <mc:Fallback>
                  <p:oleObj name="Clip" r:id="rId16" imgW="819000" imgH="847800" progId="">
                    <p:embed/>
                    <p:pic>
                      <p:nvPicPr>
                        <p:cNvPr id="0" name="Picture 7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870" y="1518"/>
                          <a:ext cx="272" cy="28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93609" name="Object 73"/>
            <p:cNvGraphicFramePr>
              <a:graphicFrameLocks noChangeAspect="1"/>
            </p:cNvGraphicFramePr>
            <p:nvPr/>
          </p:nvGraphicFramePr>
          <p:xfrm>
            <a:off x="2913" y="1602"/>
            <a:ext cx="249" cy="23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93671" name="Clip" r:id="rId18" imgW="1266840" imgH="1200240" progId="">
                    <p:embed/>
                  </p:oleObj>
                </mc:Choice>
                <mc:Fallback>
                  <p:oleObj name="Clip" r:id="rId18" imgW="1266840" imgH="1200240" progId="">
                    <p:embed/>
                    <p:pic>
                      <p:nvPicPr>
                        <p:cNvPr id="0" name="Picture 7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913" y="1602"/>
                          <a:ext cx="249" cy="236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93610" name="Group 74"/>
          <p:cNvGrpSpPr>
            <a:grpSpLocks/>
          </p:cNvGrpSpPr>
          <p:nvPr/>
        </p:nvGrpSpPr>
        <p:grpSpPr bwMode="auto">
          <a:xfrm>
            <a:off x="7242175" y="5334000"/>
            <a:ext cx="461963" cy="522288"/>
            <a:chOff x="2870" y="1518"/>
            <a:chExt cx="292" cy="320"/>
          </a:xfrm>
        </p:grpSpPr>
        <p:graphicFrame>
          <p:nvGraphicFramePr>
            <p:cNvPr id="193611" name="Object 75"/>
            <p:cNvGraphicFramePr>
              <a:graphicFrameLocks noChangeAspect="1"/>
            </p:cNvGraphicFramePr>
            <p:nvPr/>
          </p:nvGraphicFramePr>
          <p:xfrm>
            <a:off x="2870" y="1518"/>
            <a:ext cx="272" cy="28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93672" name="Clip" r:id="rId20" imgW="819000" imgH="847800" progId="">
                    <p:embed/>
                  </p:oleObj>
                </mc:Choice>
                <mc:Fallback>
                  <p:oleObj name="Clip" r:id="rId20" imgW="819000" imgH="847800" progId="">
                    <p:embed/>
                    <p:pic>
                      <p:nvPicPr>
                        <p:cNvPr id="0" name="Picture 7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870" y="1518"/>
                          <a:ext cx="272" cy="28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93612" name="Object 76"/>
            <p:cNvGraphicFramePr>
              <a:graphicFrameLocks noChangeAspect="1"/>
            </p:cNvGraphicFramePr>
            <p:nvPr/>
          </p:nvGraphicFramePr>
          <p:xfrm>
            <a:off x="2913" y="1602"/>
            <a:ext cx="249" cy="23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93673" name="Clip" r:id="rId21" imgW="1266840" imgH="1200240" progId="">
                    <p:embed/>
                  </p:oleObj>
                </mc:Choice>
                <mc:Fallback>
                  <p:oleObj name="Clip" r:id="rId21" imgW="1266840" imgH="1200240" progId="">
                    <p:embed/>
                    <p:pic>
                      <p:nvPicPr>
                        <p:cNvPr id="0" name="Picture 7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913" y="1602"/>
                          <a:ext cx="249" cy="236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93613" name="Group 77"/>
          <p:cNvGrpSpPr>
            <a:grpSpLocks/>
          </p:cNvGrpSpPr>
          <p:nvPr/>
        </p:nvGrpSpPr>
        <p:grpSpPr bwMode="auto">
          <a:xfrm>
            <a:off x="6770688" y="4986338"/>
            <a:ext cx="431800" cy="460375"/>
            <a:chOff x="4733" y="2082"/>
            <a:chExt cx="272" cy="282"/>
          </a:xfrm>
        </p:grpSpPr>
        <p:graphicFrame>
          <p:nvGraphicFramePr>
            <p:cNvPr id="193614" name="Object 78"/>
            <p:cNvGraphicFramePr>
              <a:graphicFrameLocks noChangeAspect="1"/>
            </p:cNvGraphicFramePr>
            <p:nvPr/>
          </p:nvGraphicFramePr>
          <p:xfrm>
            <a:off x="4733" y="2082"/>
            <a:ext cx="272" cy="28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93674" name="Clip" r:id="rId22" imgW="819000" imgH="847800" progId="">
                    <p:embed/>
                  </p:oleObj>
                </mc:Choice>
                <mc:Fallback>
                  <p:oleObj name="Clip" r:id="rId22" imgW="819000" imgH="847800" progId="">
                    <p:embed/>
                    <p:pic>
                      <p:nvPicPr>
                        <p:cNvPr id="0" name="Picture 7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733" y="2082"/>
                          <a:ext cx="272" cy="28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93615" name="Rectangle 79"/>
            <p:cNvSpPr>
              <a:spLocks noChangeArrowheads="1"/>
            </p:cNvSpPr>
            <p:nvPr/>
          </p:nvSpPr>
          <p:spPr bwMode="auto">
            <a:xfrm>
              <a:off x="4812" y="2181"/>
              <a:ext cx="192" cy="183"/>
            </a:xfrm>
            <a:prstGeom prst="rect">
              <a:avLst/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93616" name="Line 80"/>
          <p:cNvSpPr>
            <a:spLocks noChangeShapeType="1"/>
          </p:cNvSpPr>
          <p:nvPr/>
        </p:nvSpPr>
        <p:spPr bwMode="auto">
          <a:xfrm>
            <a:off x="7118350" y="4867275"/>
            <a:ext cx="0" cy="279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93617" name="Group 81"/>
          <p:cNvGrpSpPr>
            <a:grpSpLocks/>
          </p:cNvGrpSpPr>
          <p:nvPr/>
        </p:nvGrpSpPr>
        <p:grpSpPr bwMode="auto">
          <a:xfrm>
            <a:off x="7939088" y="4162425"/>
            <a:ext cx="236537" cy="501650"/>
            <a:chOff x="4180" y="783"/>
            <a:chExt cx="150" cy="307"/>
          </a:xfrm>
        </p:grpSpPr>
        <p:sp>
          <p:nvSpPr>
            <p:cNvPr id="193618" name="AutoShape 82"/>
            <p:cNvSpPr>
              <a:spLocks noChangeArrowheads="1"/>
            </p:cNvSpPr>
            <p:nvPr/>
          </p:nvSpPr>
          <p:spPr bwMode="auto">
            <a:xfrm>
              <a:off x="4180" y="1019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3619" name="Rectangle 83"/>
            <p:cNvSpPr>
              <a:spLocks noChangeArrowheads="1"/>
            </p:cNvSpPr>
            <p:nvPr/>
          </p:nvSpPr>
          <p:spPr bwMode="auto">
            <a:xfrm>
              <a:off x="4256" y="785"/>
              <a:ext cx="69" cy="236"/>
            </a:xfrm>
            <a:prstGeom prst="rect">
              <a:avLst/>
            </a:prstGeom>
            <a:solidFill>
              <a:srgbClr val="33CCCC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3620" name="Rectangle 84"/>
            <p:cNvSpPr>
              <a:spLocks noChangeArrowheads="1"/>
            </p:cNvSpPr>
            <p:nvPr/>
          </p:nvSpPr>
          <p:spPr bwMode="auto">
            <a:xfrm>
              <a:off x="4181" y="852"/>
              <a:ext cx="95" cy="236"/>
            </a:xfrm>
            <a:prstGeom prst="rect">
              <a:avLst/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3621" name="AutoShape 85"/>
            <p:cNvSpPr>
              <a:spLocks noChangeArrowheads="1"/>
            </p:cNvSpPr>
            <p:nvPr/>
          </p:nvSpPr>
          <p:spPr bwMode="auto">
            <a:xfrm>
              <a:off x="4180" y="783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3622" name="Line 86"/>
            <p:cNvSpPr>
              <a:spLocks noChangeShapeType="1"/>
            </p:cNvSpPr>
            <p:nvPr/>
          </p:nvSpPr>
          <p:spPr bwMode="auto">
            <a:xfrm>
              <a:off x="4330" y="788"/>
              <a:ext cx="0" cy="23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3623" name="Line 87"/>
            <p:cNvSpPr>
              <a:spLocks noChangeShapeType="1"/>
            </p:cNvSpPr>
            <p:nvPr/>
          </p:nvSpPr>
          <p:spPr bwMode="auto">
            <a:xfrm flipH="1">
              <a:off x="4276" y="1019"/>
              <a:ext cx="54" cy="6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3624" name="Rectangle 88"/>
            <p:cNvSpPr>
              <a:spLocks noChangeArrowheads="1"/>
            </p:cNvSpPr>
            <p:nvPr/>
          </p:nvSpPr>
          <p:spPr bwMode="auto">
            <a:xfrm>
              <a:off x="4193" y="883"/>
              <a:ext cx="63" cy="13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3625" name="Rectangle 89"/>
            <p:cNvSpPr>
              <a:spLocks noChangeArrowheads="1"/>
            </p:cNvSpPr>
            <p:nvPr/>
          </p:nvSpPr>
          <p:spPr bwMode="auto">
            <a:xfrm>
              <a:off x="4202" y="924"/>
              <a:ext cx="48" cy="48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93626" name="Group 90"/>
          <p:cNvGrpSpPr>
            <a:grpSpLocks/>
          </p:cNvGrpSpPr>
          <p:nvPr/>
        </p:nvGrpSpPr>
        <p:grpSpPr bwMode="auto">
          <a:xfrm>
            <a:off x="7924800" y="4706938"/>
            <a:ext cx="236538" cy="500062"/>
            <a:chOff x="4180" y="783"/>
            <a:chExt cx="150" cy="307"/>
          </a:xfrm>
        </p:grpSpPr>
        <p:sp>
          <p:nvSpPr>
            <p:cNvPr id="193627" name="AutoShape 91"/>
            <p:cNvSpPr>
              <a:spLocks noChangeArrowheads="1"/>
            </p:cNvSpPr>
            <p:nvPr/>
          </p:nvSpPr>
          <p:spPr bwMode="auto">
            <a:xfrm>
              <a:off x="4180" y="1019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3628" name="Rectangle 92"/>
            <p:cNvSpPr>
              <a:spLocks noChangeArrowheads="1"/>
            </p:cNvSpPr>
            <p:nvPr/>
          </p:nvSpPr>
          <p:spPr bwMode="auto">
            <a:xfrm>
              <a:off x="4256" y="785"/>
              <a:ext cx="69" cy="236"/>
            </a:xfrm>
            <a:prstGeom prst="rect">
              <a:avLst/>
            </a:prstGeom>
            <a:solidFill>
              <a:srgbClr val="33CCCC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3629" name="Rectangle 93"/>
            <p:cNvSpPr>
              <a:spLocks noChangeArrowheads="1"/>
            </p:cNvSpPr>
            <p:nvPr/>
          </p:nvSpPr>
          <p:spPr bwMode="auto">
            <a:xfrm>
              <a:off x="4181" y="852"/>
              <a:ext cx="95" cy="236"/>
            </a:xfrm>
            <a:prstGeom prst="rect">
              <a:avLst/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3630" name="AutoShape 94"/>
            <p:cNvSpPr>
              <a:spLocks noChangeArrowheads="1"/>
            </p:cNvSpPr>
            <p:nvPr/>
          </p:nvSpPr>
          <p:spPr bwMode="auto">
            <a:xfrm>
              <a:off x="4180" y="783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3631" name="Line 95"/>
            <p:cNvSpPr>
              <a:spLocks noChangeShapeType="1"/>
            </p:cNvSpPr>
            <p:nvPr/>
          </p:nvSpPr>
          <p:spPr bwMode="auto">
            <a:xfrm>
              <a:off x="4330" y="788"/>
              <a:ext cx="0" cy="23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3632" name="Line 96"/>
            <p:cNvSpPr>
              <a:spLocks noChangeShapeType="1"/>
            </p:cNvSpPr>
            <p:nvPr/>
          </p:nvSpPr>
          <p:spPr bwMode="auto">
            <a:xfrm flipH="1">
              <a:off x="4276" y="1019"/>
              <a:ext cx="54" cy="6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3633" name="Rectangle 97"/>
            <p:cNvSpPr>
              <a:spLocks noChangeArrowheads="1"/>
            </p:cNvSpPr>
            <p:nvPr/>
          </p:nvSpPr>
          <p:spPr bwMode="auto">
            <a:xfrm>
              <a:off x="4193" y="883"/>
              <a:ext cx="63" cy="13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3634" name="Rectangle 98"/>
            <p:cNvSpPr>
              <a:spLocks noChangeArrowheads="1"/>
            </p:cNvSpPr>
            <p:nvPr/>
          </p:nvSpPr>
          <p:spPr bwMode="auto">
            <a:xfrm>
              <a:off x="4202" y="924"/>
              <a:ext cx="48" cy="48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93635" name="Line 99"/>
          <p:cNvSpPr>
            <a:spLocks noChangeShapeType="1"/>
          </p:cNvSpPr>
          <p:nvPr/>
        </p:nvSpPr>
        <p:spPr bwMode="auto">
          <a:xfrm rot="5400000" flipH="1">
            <a:off x="7473157" y="4620419"/>
            <a:ext cx="747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3636" name="Line 100"/>
          <p:cNvSpPr>
            <a:spLocks noChangeShapeType="1"/>
          </p:cNvSpPr>
          <p:nvPr/>
        </p:nvSpPr>
        <p:spPr bwMode="auto">
          <a:xfrm rot="-5400000">
            <a:off x="7900988" y="4932362"/>
            <a:ext cx="0" cy="1174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3637" name="Line 101"/>
          <p:cNvSpPr>
            <a:spLocks noChangeShapeType="1"/>
          </p:cNvSpPr>
          <p:nvPr/>
        </p:nvSpPr>
        <p:spPr bwMode="auto">
          <a:xfrm rot="-5400000">
            <a:off x="7889875" y="4357688"/>
            <a:ext cx="0" cy="101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3638" name="Line 102"/>
          <p:cNvSpPr>
            <a:spLocks noChangeShapeType="1"/>
          </p:cNvSpPr>
          <p:nvPr/>
        </p:nvSpPr>
        <p:spPr bwMode="auto">
          <a:xfrm flipV="1">
            <a:off x="6388100" y="2081213"/>
            <a:ext cx="520700" cy="254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3639" name="Line 103"/>
          <p:cNvSpPr>
            <a:spLocks noChangeShapeType="1"/>
          </p:cNvSpPr>
          <p:nvPr/>
        </p:nvSpPr>
        <p:spPr bwMode="auto">
          <a:xfrm>
            <a:off x="7451725" y="2062163"/>
            <a:ext cx="552450" cy="254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3640" name="Line 104"/>
          <p:cNvSpPr>
            <a:spLocks noChangeShapeType="1"/>
          </p:cNvSpPr>
          <p:nvPr/>
        </p:nvSpPr>
        <p:spPr bwMode="auto">
          <a:xfrm flipH="1">
            <a:off x="8042275" y="2473325"/>
            <a:ext cx="273050" cy="8334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3641" name="Line 105"/>
          <p:cNvSpPr>
            <a:spLocks noChangeShapeType="1"/>
          </p:cNvSpPr>
          <p:nvPr/>
        </p:nvSpPr>
        <p:spPr bwMode="auto">
          <a:xfrm>
            <a:off x="7165975" y="2198688"/>
            <a:ext cx="0" cy="52863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3642" name="Line 106"/>
          <p:cNvSpPr>
            <a:spLocks noChangeShapeType="1"/>
          </p:cNvSpPr>
          <p:nvPr/>
        </p:nvSpPr>
        <p:spPr bwMode="auto">
          <a:xfrm>
            <a:off x="7194550" y="2990850"/>
            <a:ext cx="608013" cy="4508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3643" name="Line 107"/>
          <p:cNvSpPr>
            <a:spLocks noChangeShapeType="1"/>
          </p:cNvSpPr>
          <p:nvPr/>
        </p:nvSpPr>
        <p:spPr bwMode="auto">
          <a:xfrm flipH="1">
            <a:off x="7718425" y="3560763"/>
            <a:ext cx="303213" cy="4413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3644" name="Line 108"/>
          <p:cNvSpPr>
            <a:spLocks noChangeShapeType="1"/>
          </p:cNvSpPr>
          <p:nvPr/>
        </p:nvSpPr>
        <p:spPr bwMode="auto">
          <a:xfrm flipH="1">
            <a:off x="7459663" y="2433638"/>
            <a:ext cx="638175" cy="469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3645" name="Line 109"/>
          <p:cNvSpPr>
            <a:spLocks noChangeShapeType="1"/>
          </p:cNvSpPr>
          <p:nvPr/>
        </p:nvSpPr>
        <p:spPr bwMode="auto">
          <a:xfrm flipH="1">
            <a:off x="7470775" y="1749425"/>
            <a:ext cx="398463" cy="3127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3646" name="Line 110"/>
          <p:cNvSpPr>
            <a:spLocks noChangeShapeType="1"/>
          </p:cNvSpPr>
          <p:nvPr/>
        </p:nvSpPr>
        <p:spPr bwMode="auto">
          <a:xfrm flipH="1">
            <a:off x="8286750" y="1963738"/>
            <a:ext cx="230188" cy="215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93647" name="Group 111"/>
          <p:cNvGrpSpPr>
            <a:grpSpLocks/>
          </p:cNvGrpSpPr>
          <p:nvPr/>
        </p:nvGrpSpPr>
        <p:grpSpPr bwMode="auto">
          <a:xfrm>
            <a:off x="5797550" y="2198688"/>
            <a:ext cx="569913" cy="285750"/>
            <a:chOff x="3600" y="219"/>
            <a:chExt cx="360" cy="175"/>
          </a:xfrm>
        </p:grpSpPr>
        <p:sp>
          <p:nvSpPr>
            <p:cNvPr id="193648" name="Oval 112"/>
            <p:cNvSpPr>
              <a:spLocks noChangeArrowheads="1"/>
            </p:cNvSpPr>
            <p:nvPr/>
          </p:nvSpPr>
          <p:spPr bwMode="auto">
            <a:xfrm>
              <a:off x="3603" y="297"/>
              <a:ext cx="357" cy="97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3649" name="Line 113"/>
            <p:cNvSpPr>
              <a:spLocks noChangeShapeType="1"/>
            </p:cNvSpPr>
            <p:nvPr/>
          </p:nvSpPr>
          <p:spPr bwMode="auto">
            <a:xfrm>
              <a:off x="3603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3650" name="Line 114"/>
            <p:cNvSpPr>
              <a:spLocks noChangeShapeType="1"/>
            </p:cNvSpPr>
            <p:nvPr/>
          </p:nvSpPr>
          <p:spPr bwMode="auto">
            <a:xfrm>
              <a:off x="3960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3651" name="Rectangle 115"/>
            <p:cNvSpPr>
              <a:spLocks noChangeArrowheads="1"/>
            </p:cNvSpPr>
            <p:nvPr/>
          </p:nvSpPr>
          <p:spPr bwMode="auto">
            <a:xfrm>
              <a:off x="3603" y="289"/>
              <a:ext cx="354" cy="59"/>
            </a:xfrm>
            <a:prstGeom prst="rect">
              <a:avLst/>
            </a:prstGeom>
            <a:solidFill>
              <a:schemeClr val="hlink"/>
            </a:solidFill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3652" name="Oval 116"/>
            <p:cNvSpPr>
              <a:spLocks noChangeArrowheads="1"/>
            </p:cNvSpPr>
            <p:nvPr/>
          </p:nvSpPr>
          <p:spPr bwMode="auto">
            <a:xfrm>
              <a:off x="3600" y="219"/>
              <a:ext cx="357" cy="113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93653" name="Group 117"/>
            <p:cNvGrpSpPr>
              <a:grpSpLocks/>
            </p:cNvGrpSpPr>
            <p:nvPr/>
          </p:nvGrpSpPr>
          <p:grpSpPr bwMode="auto">
            <a:xfrm>
              <a:off x="3686" y="244"/>
              <a:ext cx="177" cy="66"/>
              <a:chOff x="2848" y="848"/>
              <a:chExt cx="140" cy="98"/>
            </a:xfrm>
          </p:grpSpPr>
          <p:sp>
            <p:nvSpPr>
              <p:cNvPr id="193654" name="Line 118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3655" name="Line 119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3656" name="Line 120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93657" name="Group 121"/>
            <p:cNvGrpSpPr>
              <a:grpSpLocks/>
            </p:cNvGrpSpPr>
            <p:nvPr/>
          </p:nvGrpSpPr>
          <p:grpSpPr bwMode="auto">
            <a:xfrm flipV="1">
              <a:off x="3686" y="243"/>
              <a:ext cx="177" cy="66"/>
              <a:chOff x="2848" y="848"/>
              <a:chExt cx="140" cy="98"/>
            </a:xfrm>
          </p:grpSpPr>
          <p:sp>
            <p:nvSpPr>
              <p:cNvPr id="193658" name="Line 122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3659" name="Line 123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3660" name="Line 124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193661" name="Group 125"/>
          <p:cNvGrpSpPr>
            <a:grpSpLocks/>
          </p:cNvGrpSpPr>
          <p:nvPr/>
        </p:nvGrpSpPr>
        <p:grpSpPr bwMode="auto">
          <a:xfrm>
            <a:off x="6880225" y="1919288"/>
            <a:ext cx="571500" cy="285750"/>
            <a:chOff x="3600" y="219"/>
            <a:chExt cx="360" cy="175"/>
          </a:xfrm>
        </p:grpSpPr>
        <p:sp>
          <p:nvSpPr>
            <p:cNvPr id="193662" name="Oval 126"/>
            <p:cNvSpPr>
              <a:spLocks noChangeArrowheads="1"/>
            </p:cNvSpPr>
            <p:nvPr/>
          </p:nvSpPr>
          <p:spPr bwMode="auto">
            <a:xfrm>
              <a:off x="3603" y="297"/>
              <a:ext cx="357" cy="97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3663" name="Line 127"/>
            <p:cNvSpPr>
              <a:spLocks noChangeShapeType="1"/>
            </p:cNvSpPr>
            <p:nvPr/>
          </p:nvSpPr>
          <p:spPr bwMode="auto">
            <a:xfrm>
              <a:off x="3603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3664" name="Line 128"/>
            <p:cNvSpPr>
              <a:spLocks noChangeShapeType="1"/>
            </p:cNvSpPr>
            <p:nvPr/>
          </p:nvSpPr>
          <p:spPr bwMode="auto">
            <a:xfrm>
              <a:off x="3960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3665" name="Rectangle 129"/>
            <p:cNvSpPr>
              <a:spLocks noChangeArrowheads="1"/>
            </p:cNvSpPr>
            <p:nvPr/>
          </p:nvSpPr>
          <p:spPr bwMode="auto">
            <a:xfrm>
              <a:off x="3603" y="289"/>
              <a:ext cx="354" cy="59"/>
            </a:xfrm>
            <a:prstGeom prst="rect">
              <a:avLst/>
            </a:prstGeom>
            <a:solidFill>
              <a:schemeClr val="hlink"/>
            </a:solidFill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3666" name="Oval 130"/>
            <p:cNvSpPr>
              <a:spLocks noChangeArrowheads="1"/>
            </p:cNvSpPr>
            <p:nvPr/>
          </p:nvSpPr>
          <p:spPr bwMode="auto">
            <a:xfrm>
              <a:off x="3600" y="219"/>
              <a:ext cx="357" cy="113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93667" name="Group 131"/>
            <p:cNvGrpSpPr>
              <a:grpSpLocks/>
            </p:cNvGrpSpPr>
            <p:nvPr/>
          </p:nvGrpSpPr>
          <p:grpSpPr bwMode="auto">
            <a:xfrm>
              <a:off x="3686" y="244"/>
              <a:ext cx="177" cy="66"/>
              <a:chOff x="2848" y="848"/>
              <a:chExt cx="140" cy="98"/>
            </a:xfrm>
          </p:grpSpPr>
          <p:sp>
            <p:nvSpPr>
              <p:cNvPr id="193668" name="Line 132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3669" name="Line 133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3670" name="Line 134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93671" name="Group 135"/>
            <p:cNvGrpSpPr>
              <a:grpSpLocks/>
            </p:cNvGrpSpPr>
            <p:nvPr/>
          </p:nvGrpSpPr>
          <p:grpSpPr bwMode="auto">
            <a:xfrm flipV="1">
              <a:off x="3686" y="243"/>
              <a:ext cx="177" cy="66"/>
              <a:chOff x="2848" y="848"/>
              <a:chExt cx="140" cy="98"/>
            </a:xfrm>
          </p:grpSpPr>
          <p:sp>
            <p:nvSpPr>
              <p:cNvPr id="193672" name="Line 136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3673" name="Line 137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3674" name="Line 138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193675" name="Group 139"/>
          <p:cNvGrpSpPr>
            <a:grpSpLocks/>
          </p:cNvGrpSpPr>
          <p:nvPr/>
        </p:nvGrpSpPr>
        <p:grpSpPr bwMode="auto">
          <a:xfrm>
            <a:off x="6900863" y="2724150"/>
            <a:ext cx="569912" cy="285750"/>
            <a:chOff x="3600" y="219"/>
            <a:chExt cx="360" cy="175"/>
          </a:xfrm>
        </p:grpSpPr>
        <p:sp>
          <p:nvSpPr>
            <p:cNvPr id="193676" name="Oval 140"/>
            <p:cNvSpPr>
              <a:spLocks noChangeArrowheads="1"/>
            </p:cNvSpPr>
            <p:nvPr/>
          </p:nvSpPr>
          <p:spPr bwMode="auto">
            <a:xfrm>
              <a:off x="3603" y="297"/>
              <a:ext cx="357" cy="97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3677" name="Line 141"/>
            <p:cNvSpPr>
              <a:spLocks noChangeShapeType="1"/>
            </p:cNvSpPr>
            <p:nvPr/>
          </p:nvSpPr>
          <p:spPr bwMode="auto">
            <a:xfrm>
              <a:off x="3603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3678" name="Line 142"/>
            <p:cNvSpPr>
              <a:spLocks noChangeShapeType="1"/>
            </p:cNvSpPr>
            <p:nvPr/>
          </p:nvSpPr>
          <p:spPr bwMode="auto">
            <a:xfrm>
              <a:off x="3960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3679" name="Rectangle 143"/>
            <p:cNvSpPr>
              <a:spLocks noChangeArrowheads="1"/>
            </p:cNvSpPr>
            <p:nvPr/>
          </p:nvSpPr>
          <p:spPr bwMode="auto">
            <a:xfrm>
              <a:off x="3603" y="289"/>
              <a:ext cx="354" cy="59"/>
            </a:xfrm>
            <a:prstGeom prst="rect">
              <a:avLst/>
            </a:prstGeom>
            <a:solidFill>
              <a:schemeClr val="hlink"/>
            </a:solidFill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3680" name="Oval 144"/>
            <p:cNvSpPr>
              <a:spLocks noChangeArrowheads="1"/>
            </p:cNvSpPr>
            <p:nvPr/>
          </p:nvSpPr>
          <p:spPr bwMode="auto">
            <a:xfrm>
              <a:off x="3600" y="219"/>
              <a:ext cx="357" cy="113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93681" name="Group 145"/>
            <p:cNvGrpSpPr>
              <a:grpSpLocks/>
            </p:cNvGrpSpPr>
            <p:nvPr/>
          </p:nvGrpSpPr>
          <p:grpSpPr bwMode="auto">
            <a:xfrm>
              <a:off x="3686" y="244"/>
              <a:ext cx="177" cy="66"/>
              <a:chOff x="2848" y="848"/>
              <a:chExt cx="140" cy="98"/>
            </a:xfrm>
          </p:grpSpPr>
          <p:sp>
            <p:nvSpPr>
              <p:cNvPr id="193682" name="Line 146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3683" name="Line 147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3684" name="Line 148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93685" name="Group 149"/>
            <p:cNvGrpSpPr>
              <a:grpSpLocks/>
            </p:cNvGrpSpPr>
            <p:nvPr/>
          </p:nvGrpSpPr>
          <p:grpSpPr bwMode="auto">
            <a:xfrm flipV="1">
              <a:off x="3686" y="243"/>
              <a:ext cx="177" cy="66"/>
              <a:chOff x="2848" y="848"/>
              <a:chExt cx="140" cy="98"/>
            </a:xfrm>
          </p:grpSpPr>
          <p:sp>
            <p:nvSpPr>
              <p:cNvPr id="193686" name="Line 150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3687" name="Line 151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3688" name="Line 152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193689" name="Group 153"/>
          <p:cNvGrpSpPr>
            <a:grpSpLocks/>
          </p:cNvGrpSpPr>
          <p:nvPr/>
        </p:nvGrpSpPr>
        <p:grpSpPr bwMode="auto">
          <a:xfrm>
            <a:off x="8004175" y="2174875"/>
            <a:ext cx="568325" cy="284163"/>
            <a:chOff x="3600" y="219"/>
            <a:chExt cx="360" cy="175"/>
          </a:xfrm>
        </p:grpSpPr>
        <p:sp>
          <p:nvSpPr>
            <p:cNvPr id="193690" name="Oval 154"/>
            <p:cNvSpPr>
              <a:spLocks noChangeArrowheads="1"/>
            </p:cNvSpPr>
            <p:nvPr/>
          </p:nvSpPr>
          <p:spPr bwMode="auto">
            <a:xfrm>
              <a:off x="3603" y="297"/>
              <a:ext cx="357" cy="97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3691" name="Line 155"/>
            <p:cNvSpPr>
              <a:spLocks noChangeShapeType="1"/>
            </p:cNvSpPr>
            <p:nvPr/>
          </p:nvSpPr>
          <p:spPr bwMode="auto">
            <a:xfrm>
              <a:off x="3603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3692" name="Line 156"/>
            <p:cNvSpPr>
              <a:spLocks noChangeShapeType="1"/>
            </p:cNvSpPr>
            <p:nvPr/>
          </p:nvSpPr>
          <p:spPr bwMode="auto">
            <a:xfrm>
              <a:off x="3960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3693" name="Rectangle 157"/>
            <p:cNvSpPr>
              <a:spLocks noChangeArrowheads="1"/>
            </p:cNvSpPr>
            <p:nvPr/>
          </p:nvSpPr>
          <p:spPr bwMode="auto">
            <a:xfrm>
              <a:off x="3603" y="289"/>
              <a:ext cx="354" cy="59"/>
            </a:xfrm>
            <a:prstGeom prst="rect">
              <a:avLst/>
            </a:prstGeom>
            <a:solidFill>
              <a:schemeClr val="hlink"/>
            </a:solidFill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3694" name="Oval 158"/>
            <p:cNvSpPr>
              <a:spLocks noChangeArrowheads="1"/>
            </p:cNvSpPr>
            <p:nvPr/>
          </p:nvSpPr>
          <p:spPr bwMode="auto">
            <a:xfrm>
              <a:off x="3600" y="219"/>
              <a:ext cx="357" cy="113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93695" name="Group 159"/>
            <p:cNvGrpSpPr>
              <a:grpSpLocks/>
            </p:cNvGrpSpPr>
            <p:nvPr/>
          </p:nvGrpSpPr>
          <p:grpSpPr bwMode="auto">
            <a:xfrm>
              <a:off x="3686" y="244"/>
              <a:ext cx="177" cy="66"/>
              <a:chOff x="2848" y="848"/>
              <a:chExt cx="140" cy="98"/>
            </a:xfrm>
          </p:grpSpPr>
          <p:sp>
            <p:nvSpPr>
              <p:cNvPr id="193696" name="Line 160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3697" name="Line 161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3698" name="Line 162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93699" name="Group 163"/>
            <p:cNvGrpSpPr>
              <a:grpSpLocks/>
            </p:cNvGrpSpPr>
            <p:nvPr/>
          </p:nvGrpSpPr>
          <p:grpSpPr bwMode="auto">
            <a:xfrm flipV="1">
              <a:off x="3686" y="243"/>
              <a:ext cx="177" cy="66"/>
              <a:chOff x="2848" y="848"/>
              <a:chExt cx="140" cy="98"/>
            </a:xfrm>
          </p:grpSpPr>
          <p:sp>
            <p:nvSpPr>
              <p:cNvPr id="193700" name="Line 164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3701" name="Line 165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3702" name="Line 166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193703" name="Group 167"/>
          <p:cNvGrpSpPr>
            <a:grpSpLocks/>
          </p:cNvGrpSpPr>
          <p:nvPr/>
        </p:nvGrpSpPr>
        <p:grpSpPr bwMode="auto">
          <a:xfrm>
            <a:off x="7783513" y="3271838"/>
            <a:ext cx="569912" cy="284162"/>
            <a:chOff x="3600" y="219"/>
            <a:chExt cx="360" cy="175"/>
          </a:xfrm>
        </p:grpSpPr>
        <p:sp>
          <p:nvSpPr>
            <p:cNvPr id="193704" name="Oval 168"/>
            <p:cNvSpPr>
              <a:spLocks noChangeArrowheads="1"/>
            </p:cNvSpPr>
            <p:nvPr/>
          </p:nvSpPr>
          <p:spPr bwMode="auto">
            <a:xfrm>
              <a:off x="3603" y="297"/>
              <a:ext cx="357" cy="97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3705" name="Line 169"/>
            <p:cNvSpPr>
              <a:spLocks noChangeShapeType="1"/>
            </p:cNvSpPr>
            <p:nvPr/>
          </p:nvSpPr>
          <p:spPr bwMode="auto">
            <a:xfrm>
              <a:off x="3603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3706" name="Line 170"/>
            <p:cNvSpPr>
              <a:spLocks noChangeShapeType="1"/>
            </p:cNvSpPr>
            <p:nvPr/>
          </p:nvSpPr>
          <p:spPr bwMode="auto">
            <a:xfrm>
              <a:off x="3960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3707" name="Rectangle 171"/>
            <p:cNvSpPr>
              <a:spLocks noChangeArrowheads="1"/>
            </p:cNvSpPr>
            <p:nvPr/>
          </p:nvSpPr>
          <p:spPr bwMode="auto">
            <a:xfrm>
              <a:off x="3603" y="289"/>
              <a:ext cx="354" cy="59"/>
            </a:xfrm>
            <a:prstGeom prst="rect">
              <a:avLst/>
            </a:prstGeom>
            <a:solidFill>
              <a:schemeClr val="hlink"/>
            </a:solidFill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3708" name="Oval 172"/>
            <p:cNvSpPr>
              <a:spLocks noChangeArrowheads="1"/>
            </p:cNvSpPr>
            <p:nvPr/>
          </p:nvSpPr>
          <p:spPr bwMode="auto">
            <a:xfrm>
              <a:off x="3600" y="219"/>
              <a:ext cx="357" cy="113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93709" name="Group 173"/>
            <p:cNvGrpSpPr>
              <a:grpSpLocks/>
            </p:cNvGrpSpPr>
            <p:nvPr/>
          </p:nvGrpSpPr>
          <p:grpSpPr bwMode="auto">
            <a:xfrm>
              <a:off x="3686" y="244"/>
              <a:ext cx="177" cy="66"/>
              <a:chOff x="2848" y="848"/>
              <a:chExt cx="140" cy="98"/>
            </a:xfrm>
          </p:grpSpPr>
          <p:sp>
            <p:nvSpPr>
              <p:cNvPr id="193710" name="Line 174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3711" name="Line 175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3712" name="Line 176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93713" name="Group 177"/>
            <p:cNvGrpSpPr>
              <a:grpSpLocks/>
            </p:cNvGrpSpPr>
            <p:nvPr/>
          </p:nvGrpSpPr>
          <p:grpSpPr bwMode="auto">
            <a:xfrm flipV="1">
              <a:off x="3686" y="243"/>
              <a:ext cx="177" cy="66"/>
              <a:chOff x="2848" y="848"/>
              <a:chExt cx="140" cy="98"/>
            </a:xfrm>
          </p:grpSpPr>
          <p:sp>
            <p:nvSpPr>
              <p:cNvPr id="193714" name="Line 178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3715" name="Line 179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3716" name="Line 180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193717" name="Group 181"/>
          <p:cNvGrpSpPr>
            <a:grpSpLocks/>
          </p:cNvGrpSpPr>
          <p:nvPr/>
        </p:nvGrpSpPr>
        <p:grpSpPr bwMode="auto">
          <a:xfrm>
            <a:off x="7404100" y="3986213"/>
            <a:ext cx="569913" cy="287337"/>
            <a:chOff x="3600" y="219"/>
            <a:chExt cx="360" cy="175"/>
          </a:xfrm>
        </p:grpSpPr>
        <p:sp>
          <p:nvSpPr>
            <p:cNvPr id="193718" name="Oval 182"/>
            <p:cNvSpPr>
              <a:spLocks noChangeArrowheads="1"/>
            </p:cNvSpPr>
            <p:nvPr/>
          </p:nvSpPr>
          <p:spPr bwMode="auto">
            <a:xfrm>
              <a:off x="3603" y="297"/>
              <a:ext cx="357" cy="97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3719" name="Line 183"/>
            <p:cNvSpPr>
              <a:spLocks noChangeShapeType="1"/>
            </p:cNvSpPr>
            <p:nvPr/>
          </p:nvSpPr>
          <p:spPr bwMode="auto">
            <a:xfrm>
              <a:off x="3603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3720" name="Line 184"/>
            <p:cNvSpPr>
              <a:spLocks noChangeShapeType="1"/>
            </p:cNvSpPr>
            <p:nvPr/>
          </p:nvSpPr>
          <p:spPr bwMode="auto">
            <a:xfrm>
              <a:off x="3960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3721" name="Rectangle 185"/>
            <p:cNvSpPr>
              <a:spLocks noChangeArrowheads="1"/>
            </p:cNvSpPr>
            <p:nvPr/>
          </p:nvSpPr>
          <p:spPr bwMode="auto">
            <a:xfrm>
              <a:off x="3603" y="289"/>
              <a:ext cx="354" cy="59"/>
            </a:xfrm>
            <a:prstGeom prst="rect">
              <a:avLst/>
            </a:prstGeom>
            <a:solidFill>
              <a:schemeClr val="hlink"/>
            </a:solidFill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3722" name="Oval 186"/>
            <p:cNvSpPr>
              <a:spLocks noChangeArrowheads="1"/>
            </p:cNvSpPr>
            <p:nvPr/>
          </p:nvSpPr>
          <p:spPr bwMode="auto">
            <a:xfrm>
              <a:off x="3600" y="219"/>
              <a:ext cx="357" cy="113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93723" name="Group 187"/>
            <p:cNvGrpSpPr>
              <a:grpSpLocks/>
            </p:cNvGrpSpPr>
            <p:nvPr/>
          </p:nvGrpSpPr>
          <p:grpSpPr bwMode="auto">
            <a:xfrm>
              <a:off x="3686" y="244"/>
              <a:ext cx="177" cy="66"/>
              <a:chOff x="2848" y="848"/>
              <a:chExt cx="140" cy="98"/>
            </a:xfrm>
          </p:grpSpPr>
          <p:sp>
            <p:nvSpPr>
              <p:cNvPr id="193724" name="Line 188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3725" name="Line 189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3726" name="Line 190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93727" name="Group 191"/>
            <p:cNvGrpSpPr>
              <a:grpSpLocks/>
            </p:cNvGrpSpPr>
            <p:nvPr/>
          </p:nvGrpSpPr>
          <p:grpSpPr bwMode="auto">
            <a:xfrm flipV="1">
              <a:off x="3686" y="243"/>
              <a:ext cx="177" cy="66"/>
              <a:chOff x="2848" y="848"/>
              <a:chExt cx="140" cy="98"/>
            </a:xfrm>
          </p:grpSpPr>
          <p:sp>
            <p:nvSpPr>
              <p:cNvPr id="193728" name="Line 192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3729" name="Line 193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3730" name="Line 194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193731" name="Group 195"/>
          <p:cNvGrpSpPr>
            <a:grpSpLocks/>
          </p:cNvGrpSpPr>
          <p:nvPr/>
        </p:nvGrpSpPr>
        <p:grpSpPr bwMode="auto">
          <a:xfrm>
            <a:off x="6710363" y="4584700"/>
            <a:ext cx="569912" cy="284163"/>
            <a:chOff x="3600" y="219"/>
            <a:chExt cx="360" cy="175"/>
          </a:xfrm>
        </p:grpSpPr>
        <p:sp>
          <p:nvSpPr>
            <p:cNvPr id="193732" name="Oval 196"/>
            <p:cNvSpPr>
              <a:spLocks noChangeArrowheads="1"/>
            </p:cNvSpPr>
            <p:nvPr/>
          </p:nvSpPr>
          <p:spPr bwMode="auto">
            <a:xfrm>
              <a:off x="3603" y="297"/>
              <a:ext cx="357" cy="97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3733" name="Line 197"/>
            <p:cNvSpPr>
              <a:spLocks noChangeShapeType="1"/>
            </p:cNvSpPr>
            <p:nvPr/>
          </p:nvSpPr>
          <p:spPr bwMode="auto">
            <a:xfrm>
              <a:off x="3603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3734" name="Line 198"/>
            <p:cNvSpPr>
              <a:spLocks noChangeShapeType="1"/>
            </p:cNvSpPr>
            <p:nvPr/>
          </p:nvSpPr>
          <p:spPr bwMode="auto">
            <a:xfrm>
              <a:off x="3960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3735" name="Rectangle 199"/>
            <p:cNvSpPr>
              <a:spLocks noChangeArrowheads="1"/>
            </p:cNvSpPr>
            <p:nvPr/>
          </p:nvSpPr>
          <p:spPr bwMode="auto">
            <a:xfrm>
              <a:off x="3603" y="289"/>
              <a:ext cx="354" cy="59"/>
            </a:xfrm>
            <a:prstGeom prst="rect">
              <a:avLst/>
            </a:prstGeom>
            <a:solidFill>
              <a:schemeClr val="hlink"/>
            </a:solidFill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3736" name="Oval 200"/>
            <p:cNvSpPr>
              <a:spLocks noChangeArrowheads="1"/>
            </p:cNvSpPr>
            <p:nvPr/>
          </p:nvSpPr>
          <p:spPr bwMode="auto">
            <a:xfrm>
              <a:off x="3600" y="219"/>
              <a:ext cx="357" cy="113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93737" name="Group 201"/>
            <p:cNvGrpSpPr>
              <a:grpSpLocks/>
            </p:cNvGrpSpPr>
            <p:nvPr/>
          </p:nvGrpSpPr>
          <p:grpSpPr bwMode="auto">
            <a:xfrm>
              <a:off x="3686" y="244"/>
              <a:ext cx="177" cy="66"/>
              <a:chOff x="2848" y="848"/>
              <a:chExt cx="140" cy="98"/>
            </a:xfrm>
          </p:grpSpPr>
          <p:sp>
            <p:nvSpPr>
              <p:cNvPr id="193738" name="Line 202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3739" name="Line 203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3740" name="Line 204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93741" name="Group 205"/>
            <p:cNvGrpSpPr>
              <a:grpSpLocks/>
            </p:cNvGrpSpPr>
            <p:nvPr/>
          </p:nvGrpSpPr>
          <p:grpSpPr bwMode="auto">
            <a:xfrm flipV="1">
              <a:off x="3686" y="243"/>
              <a:ext cx="177" cy="66"/>
              <a:chOff x="2848" y="848"/>
              <a:chExt cx="140" cy="98"/>
            </a:xfrm>
          </p:grpSpPr>
          <p:sp>
            <p:nvSpPr>
              <p:cNvPr id="193742" name="Line 206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3743" name="Line 207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3744" name="Line 208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193745" name="Group 209"/>
          <p:cNvGrpSpPr>
            <a:grpSpLocks/>
          </p:cNvGrpSpPr>
          <p:nvPr/>
        </p:nvGrpSpPr>
        <p:grpSpPr bwMode="auto">
          <a:xfrm>
            <a:off x="5797550" y="4124325"/>
            <a:ext cx="569913" cy="284163"/>
            <a:chOff x="3600" y="219"/>
            <a:chExt cx="360" cy="175"/>
          </a:xfrm>
        </p:grpSpPr>
        <p:sp>
          <p:nvSpPr>
            <p:cNvPr id="193746" name="Oval 210"/>
            <p:cNvSpPr>
              <a:spLocks noChangeArrowheads="1"/>
            </p:cNvSpPr>
            <p:nvPr/>
          </p:nvSpPr>
          <p:spPr bwMode="auto">
            <a:xfrm>
              <a:off x="3603" y="297"/>
              <a:ext cx="357" cy="97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3747" name="Line 211"/>
            <p:cNvSpPr>
              <a:spLocks noChangeShapeType="1"/>
            </p:cNvSpPr>
            <p:nvPr/>
          </p:nvSpPr>
          <p:spPr bwMode="auto">
            <a:xfrm>
              <a:off x="3603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3748" name="Line 212"/>
            <p:cNvSpPr>
              <a:spLocks noChangeShapeType="1"/>
            </p:cNvSpPr>
            <p:nvPr/>
          </p:nvSpPr>
          <p:spPr bwMode="auto">
            <a:xfrm>
              <a:off x="3960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3749" name="Rectangle 213"/>
            <p:cNvSpPr>
              <a:spLocks noChangeArrowheads="1"/>
            </p:cNvSpPr>
            <p:nvPr/>
          </p:nvSpPr>
          <p:spPr bwMode="auto">
            <a:xfrm>
              <a:off x="3603" y="289"/>
              <a:ext cx="354" cy="59"/>
            </a:xfrm>
            <a:prstGeom prst="rect">
              <a:avLst/>
            </a:prstGeom>
            <a:solidFill>
              <a:schemeClr val="hlink"/>
            </a:solidFill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3750" name="Oval 214"/>
            <p:cNvSpPr>
              <a:spLocks noChangeArrowheads="1"/>
            </p:cNvSpPr>
            <p:nvPr/>
          </p:nvSpPr>
          <p:spPr bwMode="auto">
            <a:xfrm>
              <a:off x="3600" y="219"/>
              <a:ext cx="357" cy="113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93751" name="Group 215"/>
            <p:cNvGrpSpPr>
              <a:grpSpLocks/>
            </p:cNvGrpSpPr>
            <p:nvPr/>
          </p:nvGrpSpPr>
          <p:grpSpPr bwMode="auto">
            <a:xfrm>
              <a:off x="3686" y="244"/>
              <a:ext cx="177" cy="66"/>
              <a:chOff x="2848" y="848"/>
              <a:chExt cx="140" cy="98"/>
            </a:xfrm>
          </p:grpSpPr>
          <p:sp>
            <p:nvSpPr>
              <p:cNvPr id="193752" name="Line 216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3753" name="Line 217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3754" name="Line 218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93755" name="Group 219"/>
            <p:cNvGrpSpPr>
              <a:grpSpLocks/>
            </p:cNvGrpSpPr>
            <p:nvPr/>
          </p:nvGrpSpPr>
          <p:grpSpPr bwMode="auto">
            <a:xfrm flipV="1">
              <a:off x="3686" y="243"/>
              <a:ext cx="177" cy="66"/>
              <a:chOff x="2848" y="848"/>
              <a:chExt cx="140" cy="98"/>
            </a:xfrm>
          </p:grpSpPr>
          <p:sp>
            <p:nvSpPr>
              <p:cNvPr id="193756" name="Line 220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3757" name="Line 221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3758" name="Line 222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193759" name="Freeform 223"/>
          <p:cNvSpPr>
            <a:spLocks/>
          </p:cNvSpPr>
          <p:nvPr/>
        </p:nvSpPr>
        <p:spPr bwMode="auto">
          <a:xfrm>
            <a:off x="5124450" y="1933575"/>
            <a:ext cx="3038475" cy="311467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258" y="12"/>
              </a:cxn>
              <a:cxn ang="0">
                <a:pos x="426" y="198"/>
              </a:cxn>
              <a:cxn ang="0">
                <a:pos x="768" y="204"/>
              </a:cxn>
              <a:cxn ang="0">
                <a:pos x="1086" y="48"/>
              </a:cxn>
              <a:cxn ang="0">
                <a:pos x="1326" y="48"/>
              </a:cxn>
              <a:cxn ang="0">
                <a:pos x="1326" y="588"/>
              </a:cxn>
              <a:cxn ang="0">
                <a:pos x="1890" y="990"/>
              </a:cxn>
              <a:cxn ang="0">
                <a:pos x="1662" y="1320"/>
              </a:cxn>
              <a:cxn ang="0">
                <a:pos x="1662" y="1944"/>
              </a:cxn>
              <a:cxn ang="0">
                <a:pos x="1914" y="1962"/>
              </a:cxn>
            </a:cxnLst>
            <a:rect l="0" t="0" r="r" b="b"/>
            <a:pathLst>
              <a:path w="1914" h="1962">
                <a:moveTo>
                  <a:pt x="0" y="0"/>
                </a:moveTo>
                <a:lnTo>
                  <a:pt x="258" y="12"/>
                </a:lnTo>
                <a:lnTo>
                  <a:pt x="426" y="198"/>
                </a:lnTo>
                <a:lnTo>
                  <a:pt x="768" y="204"/>
                </a:lnTo>
                <a:lnTo>
                  <a:pt x="1086" y="48"/>
                </a:lnTo>
                <a:lnTo>
                  <a:pt x="1326" y="48"/>
                </a:lnTo>
                <a:lnTo>
                  <a:pt x="1326" y="588"/>
                </a:lnTo>
                <a:lnTo>
                  <a:pt x="1890" y="990"/>
                </a:lnTo>
                <a:lnTo>
                  <a:pt x="1662" y="1320"/>
                </a:lnTo>
                <a:lnTo>
                  <a:pt x="1662" y="1944"/>
                </a:lnTo>
                <a:lnTo>
                  <a:pt x="1914" y="1962"/>
                </a:lnTo>
              </a:path>
            </a:pathLst>
          </a:custGeom>
          <a:noFill/>
          <a:ln w="57150" cmpd="sng">
            <a:solidFill>
              <a:schemeClr val="accent2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3760" name="Freeform 224"/>
          <p:cNvSpPr>
            <a:spLocks/>
          </p:cNvSpPr>
          <p:nvPr/>
        </p:nvSpPr>
        <p:spPr bwMode="auto">
          <a:xfrm>
            <a:off x="5991225" y="2152650"/>
            <a:ext cx="1924050" cy="2990850"/>
          </a:xfrm>
          <a:custGeom>
            <a:avLst/>
            <a:gdLst/>
            <a:ahLst/>
            <a:cxnLst>
              <a:cxn ang="0">
                <a:pos x="0" y="702"/>
              </a:cxn>
              <a:cxn ang="0">
                <a:pos x="0" y="228"/>
              </a:cxn>
              <a:cxn ang="0">
                <a:pos x="156" y="228"/>
              </a:cxn>
              <a:cxn ang="0">
                <a:pos x="612" y="0"/>
              </a:cxn>
              <a:cxn ang="0">
                <a:pos x="714" y="0"/>
              </a:cxn>
              <a:cxn ang="0">
                <a:pos x="714" y="558"/>
              </a:cxn>
              <a:cxn ang="0">
                <a:pos x="1212" y="912"/>
              </a:cxn>
              <a:cxn ang="0">
                <a:pos x="720" y="1668"/>
              </a:cxn>
              <a:cxn ang="0">
                <a:pos x="720" y="1884"/>
              </a:cxn>
            </a:cxnLst>
            <a:rect l="0" t="0" r="r" b="b"/>
            <a:pathLst>
              <a:path w="1212" h="1884">
                <a:moveTo>
                  <a:pt x="0" y="702"/>
                </a:moveTo>
                <a:lnTo>
                  <a:pt x="0" y="228"/>
                </a:lnTo>
                <a:lnTo>
                  <a:pt x="156" y="228"/>
                </a:lnTo>
                <a:lnTo>
                  <a:pt x="612" y="0"/>
                </a:lnTo>
                <a:lnTo>
                  <a:pt x="714" y="0"/>
                </a:lnTo>
                <a:lnTo>
                  <a:pt x="714" y="558"/>
                </a:lnTo>
                <a:lnTo>
                  <a:pt x="1212" y="912"/>
                </a:lnTo>
                <a:lnTo>
                  <a:pt x="720" y="1668"/>
                </a:lnTo>
                <a:lnTo>
                  <a:pt x="720" y="1884"/>
                </a:lnTo>
              </a:path>
            </a:pathLst>
          </a:custGeom>
          <a:noFill/>
          <a:ln w="57150" cmpd="sng">
            <a:solidFill>
              <a:srgbClr val="FF0000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3761" name="Line 225"/>
          <p:cNvSpPr>
            <a:spLocks noChangeShapeType="1"/>
          </p:cNvSpPr>
          <p:nvPr/>
        </p:nvSpPr>
        <p:spPr bwMode="auto">
          <a:xfrm>
            <a:off x="6080125" y="4416425"/>
            <a:ext cx="1588" cy="2524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" name="Footer Placeholder 5"/>
          <p:cNvSpPr>
            <a:spLocks noGrp="1"/>
          </p:cNvSpPr>
          <p:nvPr>
            <p:ph type="ftr" sz="quarter" idx="4294967295"/>
          </p:nvPr>
        </p:nvSpPr>
        <p:spPr>
          <a:xfrm>
            <a:off x="5410200" y="6400800"/>
            <a:ext cx="2895600" cy="457200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 </a:t>
            </a:r>
            <a:endParaRPr lang="en-US" dirty="0">
              <a:latin typeface="Times New Roman" pitchFamily="18" charset="0"/>
            </a:endParaRPr>
          </a:p>
        </p:txBody>
      </p:sp>
      <p:sp>
        <p:nvSpPr>
          <p:cNvPr id="26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1-</a:t>
            </a:r>
            <a:fld id="{2C8857A4-F90B-4183-9826-4AE86ADDBAE1}" type="slidenum">
              <a:rPr lang="en-US"/>
              <a:pPr/>
              <a:t>3</a:t>
            </a:fld>
            <a:endParaRPr lang="en-US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228600"/>
            <a:ext cx="8382000" cy="1143000"/>
          </a:xfrm>
        </p:spPr>
        <p:txBody>
          <a:bodyPr/>
          <a:lstStyle/>
          <a:p>
            <a:r>
              <a:rPr lang="en-US" sz="3200"/>
              <a:t>The “nuts and bolts” view of the Internet</a:t>
            </a: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25463" y="1262063"/>
            <a:ext cx="4392612" cy="5045075"/>
          </a:xfrm>
          <a:ln>
            <a:solidFill>
              <a:schemeClr val="accent2"/>
            </a:solidFill>
          </a:ln>
        </p:spPr>
        <p:txBody>
          <a:bodyPr/>
          <a:lstStyle/>
          <a:p>
            <a:r>
              <a:rPr lang="en-US" sz="2400" dirty="0" smtClean="0"/>
              <a:t>Network Edge</a:t>
            </a:r>
          </a:p>
          <a:p>
            <a:r>
              <a:rPr lang="en-US" sz="2400" dirty="0" smtClean="0"/>
              <a:t>millions </a:t>
            </a:r>
            <a:r>
              <a:rPr lang="en-US" sz="2400" dirty="0"/>
              <a:t>of connected computing devices: </a:t>
            </a:r>
            <a:r>
              <a:rPr lang="en-US" sz="2400" i="1" dirty="0">
                <a:solidFill>
                  <a:srgbClr val="FF0000"/>
                </a:solidFill>
              </a:rPr>
              <a:t>hosts, end-systems</a:t>
            </a:r>
            <a:endParaRPr lang="en-US" sz="2400" dirty="0">
              <a:solidFill>
                <a:srgbClr val="FF0000"/>
              </a:solidFill>
            </a:endParaRPr>
          </a:p>
          <a:p>
            <a:pPr lvl="1"/>
            <a:r>
              <a:rPr lang="en-US" sz="2000" dirty="0"/>
              <a:t>PCs workstations, servers</a:t>
            </a:r>
          </a:p>
          <a:p>
            <a:pPr lvl="1"/>
            <a:r>
              <a:rPr lang="en-US" sz="2000" dirty="0"/>
              <a:t>PDAs phones, toasters</a:t>
            </a:r>
          </a:p>
          <a:p>
            <a:pPr lvl="1">
              <a:buFont typeface="ZapfDingbats" pitchFamily="82" charset="2"/>
              <a:buNone/>
            </a:pPr>
            <a:r>
              <a:rPr lang="en-US" dirty="0"/>
              <a:t>running </a:t>
            </a:r>
            <a:r>
              <a:rPr lang="en-US" i="1" dirty="0">
                <a:solidFill>
                  <a:srgbClr val="FF0000"/>
                </a:solidFill>
              </a:rPr>
              <a:t>network apps</a:t>
            </a:r>
            <a:endParaRPr lang="en-US" dirty="0"/>
          </a:p>
          <a:p>
            <a:r>
              <a:rPr lang="en-US" sz="2400" i="1" dirty="0">
                <a:solidFill>
                  <a:srgbClr val="FF0000"/>
                </a:solidFill>
              </a:rPr>
              <a:t>communication links</a:t>
            </a:r>
            <a:endParaRPr lang="en-US" sz="2400" dirty="0"/>
          </a:p>
          <a:p>
            <a:pPr lvl="1"/>
            <a:r>
              <a:rPr lang="en-US" sz="2000" dirty="0"/>
              <a:t>fiber, copper, radio, satellite</a:t>
            </a:r>
          </a:p>
          <a:p>
            <a:pPr lvl="1"/>
            <a:r>
              <a:rPr lang="en-US" sz="2000" dirty="0"/>
              <a:t>Links have different </a:t>
            </a:r>
            <a:r>
              <a:rPr lang="en-US" sz="2000" b="1" i="1" dirty="0">
                <a:solidFill>
                  <a:srgbClr val="FF0000"/>
                </a:solidFill>
              </a:rPr>
              <a:t>bandwidth</a:t>
            </a:r>
            <a:endParaRPr lang="en-US" sz="2000" dirty="0"/>
          </a:p>
          <a:p>
            <a:r>
              <a:rPr lang="en-US" sz="2400" i="1" dirty="0">
                <a:solidFill>
                  <a:srgbClr val="FF0000"/>
                </a:solidFill>
              </a:rPr>
              <a:t>routers:</a:t>
            </a:r>
            <a:r>
              <a:rPr lang="en-US" sz="2400" dirty="0"/>
              <a:t> forward packets </a:t>
            </a:r>
          </a:p>
          <a:p>
            <a:r>
              <a:rPr lang="en-US" sz="2400" dirty="0">
                <a:solidFill>
                  <a:srgbClr val="FF0000"/>
                </a:solidFill>
              </a:rPr>
              <a:t>Packet</a:t>
            </a:r>
            <a:r>
              <a:rPr lang="en-US" sz="2400" dirty="0"/>
              <a:t>: a piece of </a:t>
            </a:r>
            <a:r>
              <a:rPr lang="en-US" sz="2400" dirty="0" err="1"/>
              <a:t>messg</a:t>
            </a:r>
            <a:r>
              <a:rPr lang="en-US" sz="2400" dirty="0"/>
              <a:t>.</a:t>
            </a:r>
          </a:p>
        </p:txBody>
      </p:sp>
      <p:grpSp>
        <p:nvGrpSpPr>
          <p:cNvPr id="4356" name="Group 260"/>
          <p:cNvGrpSpPr>
            <a:grpSpLocks/>
          </p:cNvGrpSpPr>
          <p:nvPr/>
        </p:nvGrpSpPr>
        <p:grpSpPr bwMode="auto">
          <a:xfrm>
            <a:off x="4918075" y="1243013"/>
            <a:ext cx="3678238" cy="4957762"/>
            <a:chOff x="2918" y="219"/>
            <a:chExt cx="2641" cy="3714"/>
          </a:xfrm>
        </p:grpSpPr>
        <p:sp>
          <p:nvSpPr>
            <p:cNvPr id="4103" name="Freeform 7"/>
            <p:cNvSpPr>
              <a:spLocks/>
            </p:cNvSpPr>
            <p:nvPr/>
          </p:nvSpPr>
          <p:spPr bwMode="auto">
            <a:xfrm>
              <a:off x="4267" y="1271"/>
              <a:ext cx="1292" cy="1255"/>
            </a:xfrm>
            <a:custGeom>
              <a:avLst/>
              <a:gdLst/>
              <a:ahLst/>
              <a:cxnLst>
                <a:cxn ang="0">
                  <a:pos x="239" y="7"/>
                </a:cxn>
                <a:cxn ang="0">
                  <a:pos x="35" y="157"/>
                </a:cxn>
                <a:cxn ang="0">
                  <a:pos x="29" y="523"/>
                </a:cxn>
                <a:cxn ang="0">
                  <a:pos x="53" y="829"/>
                </a:cxn>
                <a:cxn ang="0">
                  <a:pos x="245" y="871"/>
                </a:cxn>
                <a:cxn ang="0">
                  <a:pos x="647" y="1129"/>
                </a:cxn>
                <a:cxn ang="0">
                  <a:pos x="995" y="1237"/>
                </a:cxn>
                <a:cxn ang="0">
                  <a:pos x="1199" y="1021"/>
                </a:cxn>
                <a:cxn ang="0">
                  <a:pos x="1271" y="445"/>
                </a:cxn>
                <a:cxn ang="0">
                  <a:pos x="1205" y="211"/>
                </a:cxn>
                <a:cxn ang="0">
                  <a:pos x="749" y="115"/>
                </a:cxn>
                <a:cxn ang="0">
                  <a:pos x="239" y="7"/>
                </a:cxn>
              </a:cxnLst>
              <a:rect l="0" t="0" r="r" b="b"/>
              <a:pathLst>
                <a:path w="1292" h="1255">
                  <a:moveTo>
                    <a:pt x="239" y="7"/>
                  </a:moveTo>
                  <a:cubicBezTo>
                    <a:pt x="120" y="14"/>
                    <a:pt x="70" y="71"/>
                    <a:pt x="35" y="157"/>
                  </a:cubicBezTo>
                  <a:cubicBezTo>
                    <a:pt x="0" y="243"/>
                    <a:pt x="26" y="411"/>
                    <a:pt x="29" y="523"/>
                  </a:cubicBezTo>
                  <a:cubicBezTo>
                    <a:pt x="32" y="635"/>
                    <a:pt x="17" y="771"/>
                    <a:pt x="53" y="829"/>
                  </a:cubicBezTo>
                  <a:cubicBezTo>
                    <a:pt x="89" y="887"/>
                    <a:pt x="146" y="821"/>
                    <a:pt x="245" y="871"/>
                  </a:cubicBezTo>
                  <a:cubicBezTo>
                    <a:pt x="344" y="921"/>
                    <a:pt x="522" y="1068"/>
                    <a:pt x="647" y="1129"/>
                  </a:cubicBezTo>
                  <a:cubicBezTo>
                    <a:pt x="772" y="1190"/>
                    <a:pt x="903" y="1255"/>
                    <a:pt x="995" y="1237"/>
                  </a:cubicBezTo>
                  <a:cubicBezTo>
                    <a:pt x="1087" y="1219"/>
                    <a:pt x="1153" y="1153"/>
                    <a:pt x="1199" y="1021"/>
                  </a:cubicBezTo>
                  <a:cubicBezTo>
                    <a:pt x="1245" y="889"/>
                    <a:pt x="1270" y="580"/>
                    <a:pt x="1271" y="445"/>
                  </a:cubicBezTo>
                  <a:cubicBezTo>
                    <a:pt x="1272" y="310"/>
                    <a:pt x="1292" y="266"/>
                    <a:pt x="1205" y="211"/>
                  </a:cubicBezTo>
                  <a:cubicBezTo>
                    <a:pt x="1118" y="156"/>
                    <a:pt x="908" y="150"/>
                    <a:pt x="749" y="115"/>
                  </a:cubicBezTo>
                  <a:cubicBezTo>
                    <a:pt x="590" y="80"/>
                    <a:pt x="358" y="0"/>
                    <a:pt x="239" y="7"/>
                  </a:cubicBezTo>
                  <a:close/>
                </a:path>
              </a:pathLst>
            </a:custGeom>
            <a:solidFill>
              <a:srgbClr val="CC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04" name="Freeform 8"/>
            <p:cNvSpPr>
              <a:spLocks/>
            </p:cNvSpPr>
            <p:nvPr/>
          </p:nvSpPr>
          <p:spPr bwMode="auto">
            <a:xfrm>
              <a:off x="2918" y="1164"/>
              <a:ext cx="1340" cy="1191"/>
            </a:xfrm>
            <a:custGeom>
              <a:avLst/>
              <a:gdLst/>
              <a:ahLst/>
              <a:cxnLst>
                <a:cxn ang="0">
                  <a:pos x="550" y="42"/>
                </a:cxn>
                <a:cxn ang="0">
                  <a:pos x="82" y="60"/>
                </a:cxn>
                <a:cxn ang="0">
                  <a:pos x="58" y="402"/>
                </a:cxn>
                <a:cxn ang="0">
                  <a:pos x="28" y="720"/>
                </a:cxn>
                <a:cxn ang="0">
                  <a:pos x="112" y="870"/>
                </a:cxn>
                <a:cxn ang="0">
                  <a:pos x="538" y="876"/>
                </a:cxn>
                <a:cxn ang="0">
                  <a:pos x="640" y="1128"/>
                </a:cxn>
                <a:cxn ang="0">
                  <a:pos x="1234" y="1098"/>
                </a:cxn>
                <a:cxn ang="0">
                  <a:pos x="1276" y="570"/>
                </a:cxn>
                <a:cxn ang="0">
                  <a:pos x="1204" y="342"/>
                </a:cxn>
                <a:cxn ang="0">
                  <a:pos x="760" y="288"/>
                </a:cxn>
                <a:cxn ang="0">
                  <a:pos x="550" y="42"/>
                </a:cxn>
              </a:cxnLst>
              <a:rect l="0" t="0" r="r" b="b"/>
              <a:pathLst>
                <a:path w="1340" h="1191">
                  <a:moveTo>
                    <a:pt x="550" y="42"/>
                  </a:moveTo>
                  <a:cubicBezTo>
                    <a:pt x="437" y="4"/>
                    <a:pt x="164" y="0"/>
                    <a:pt x="82" y="60"/>
                  </a:cubicBezTo>
                  <a:cubicBezTo>
                    <a:pt x="0" y="120"/>
                    <a:pt x="67" y="292"/>
                    <a:pt x="58" y="402"/>
                  </a:cubicBezTo>
                  <a:cubicBezTo>
                    <a:pt x="49" y="512"/>
                    <a:pt x="19" y="642"/>
                    <a:pt x="28" y="720"/>
                  </a:cubicBezTo>
                  <a:cubicBezTo>
                    <a:pt x="37" y="798"/>
                    <a:pt x="27" y="844"/>
                    <a:pt x="112" y="870"/>
                  </a:cubicBezTo>
                  <a:cubicBezTo>
                    <a:pt x="197" y="896"/>
                    <a:pt x="450" y="833"/>
                    <a:pt x="538" y="876"/>
                  </a:cubicBezTo>
                  <a:cubicBezTo>
                    <a:pt x="626" y="919"/>
                    <a:pt x="524" y="1091"/>
                    <a:pt x="640" y="1128"/>
                  </a:cubicBezTo>
                  <a:cubicBezTo>
                    <a:pt x="756" y="1165"/>
                    <a:pt x="1128" y="1191"/>
                    <a:pt x="1234" y="1098"/>
                  </a:cubicBezTo>
                  <a:cubicBezTo>
                    <a:pt x="1340" y="1005"/>
                    <a:pt x="1281" y="696"/>
                    <a:pt x="1276" y="570"/>
                  </a:cubicBezTo>
                  <a:cubicBezTo>
                    <a:pt x="1271" y="444"/>
                    <a:pt x="1290" y="389"/>
                    <a:pt x="1204" y="342"/>
                  </a:cubicBezTo>
                  <a:cubicBezTo>
                    <a:pt x="1118" y="295"/>
                    <a:pt x="868" y="338"/>
                    <a:pt x="760" y="288"/>
                  </a:cubicBezTo>
                  <a:cubicBezTo>
                    <a:pt x="652" y="238"/>
                    <a:pt x="663" y="80"/>
                    <a:pt x="550" y="42"/>
                  </a:cubicBezTo>
                  <a:close/>
                </a:path>
              </a:pathLst>
            </a:custGeom>
            <a:solidFill>
              <a:srgbClr val="CC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05" name="Freeform 9"/>
            <p:cNvSpPr>
              <a:spLocks/>
            </p:cNvSpPr>
            <p:nvPr/>
          </p:nvSpPr>
          <p:spPr bwMode="auto">
            <a:xfrm>
              <a:off x="3183" y="2252"/>
              <a:ext cx="2135" cy="1662"/>
            </a:xfrm>
            <a:custGeom>
              <a:avLst/>
              <a:gdLst/>
              <a:ahLst/>
              <a:cxnLst>
                <a:cxn ang="0">
                  <a:pos x="27" y="652"/>
                </a:cxn>
                <a:cxn ang="0">
                  <a:pos x="105" y="76"/>
                </a:cxn>
                <a:cxn ang="0">
                  <a:pos x="657" y="196"/>
                </a:cxn>
                <a:cxn ang="0">
                  <a:pos x="1209" y="100"/>
                </a:cxn>
                <a:cxn ang="0">
                  <a:pos x="2001" y="406"/>
                </a:cxn>
                <a:cxn ang="0">
                  <a:pos x="2013" y="1144"/>
                </a:cxn>
                <a:cxn ang="0">
                  <a:pos x="1581" y="1600"/>
                </a:cxn>
                <a:cxn ang="0">
                  <a:pos x="813" y="1516"/>
                </a:cxn>
                <a:cxn ang="0">
                  <a:pos x="501" y="1270"/>
                </a:cxn>
                <a:cxn ang="0">
                  <a:pos x="183" y="1066"/>
                </a:cxn>
                <a:cxn ang="0">
                  <a:pos x="27" y="652"/>
                </a:cxn>
              </a:cxnLst>
              <a:rect l="0" t="0" r="r" b="b"/>
              <a:pathLst>
                <a:path w="2135" h="1662">
                  <a:moveTo>
                    <a:pt x="27" y="652"/>
                  </a:moveTo>
                  <a:cubicBezTo>
                    <a:pt x="14" y="487"/>
                    <a:pt x="0" y="152"/>
                    <a:pt x="105" y="76"/>
                  </a:cubicBezTo>
                  <a:cubicBezTo>
                    <a:pt x="210" y="0"/>
                    <a:pt x="473" y="192"/>
                    <a:pt x="657" y="196"/>
                  </a:cubicBezTo>
                  <a:cubicBezTo>
                    <a:pt x="841" y="200"/>
                    <a:pt x="985" y="65"/>
                    <a:pt x="1209" y="100"/>
                  </a:cubicBezTo>
                  <a:cubicBezTo>
                    <a:pt x="1433" y="135"/>
                    <a:pt x="1867" y="232"/>
                    <a:pt x="2001" y="406"/>
                  </a:cubicBezTo>
                  <a:cubicBezTo>
                    <a:pt x="2135" y="580"/>
                    <a:pt x="2083" y="945"/>
                    <a:pt x="2013" y="1144"/>
                  </a:cubicBezTo>
                  <a:cubicBezTo>
                    <a:pt x="1943" y="1343"/>
                    <a:pt x="1781" y="1538"/>
                    <a:pt x="1581" y="1600"/>
                  </a:cubicBezTo>
                  <a:cubicBezTo>
                    <a:pt x="1381" y="1662"/>
                    <a:pt x="993" y="1571"/>
                    <a:pt x="813" y="1516"/>
                  </a:cubicBezTo>
                  <a:cubicBezTo>
                    <a:pt x="633" y="1461"/>
                    <a:pt x="606" y="1345"/>
                    <a:pt x="501" y="1270"/>
                  </a:cubicBezTo>
                  <a:cubicBezTo>
                    <a:pt x="396" y="1195"/>
                    <a:pt x="262" y="1169"/>
                    <a:pt x="183" y="1066"/>
                  </a:cubicBezTo>
                  <a:cubicBezTo>
                    <a:pt x="104" y="963"/>
                    <a:pt x="25" y="819"/>
                    <a:pt x="27" y="652"/>
                  </a:cubicBezTo>
                  <a:close/>
                </a:path>
              </a:pathLst>
            </a:custGeom>
            <a:solidFill>
              <a:srgbClr val="CC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4106" name="Group 10"/>
            <p:cNvGrpSpPr>
              <a:grpSpLocks/>
            </p:cNvGrpSpPr>
            <p:nvPr/>
          </p:nvGrpSpPr>
          <p:grpSpPr bwMode="auto">
            <a:xfrm>
              <a:off x="3002" y="1266"/>
              <a:ext cx="527" cy="239"/>
              <a:chOff x="3552" y="246"/>
              <a:chExt cx="527" cy="248"/>
            </a:xfrm>
          </p:grpSpPr>
          <p:graphicFrame>
            <p:nvGraphicFramePr>
              <p:cNvPr id="4107" name="Object 11"/>
              <p:cNvGraphicFramePr>
                <a:graphicFrameLocks noChangeAspect="1"/>
              </p:cNvGraphicFramePr>
              <p:nvPr/>
            </p:nvGraphicFramePr>
            <p:xfrm>
              <a:off x="3552" y="246"/>
              <a:ext cx="299" cy="248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4294" name="Clip" r:id="rId4" imgW="1305000" imgH="1085760" progId="">
                      <p:embed/>
                    </p:oleObj>
                  </mc:Choice>
                  <mc:Fallback>
                    <p:oleObj name="Clip" r:id="rId4" imgW="1305000" imgH="1085760" progId="">
                      <p:embed/>
                      <p:pic>
                        <p:nvPicPr>
                          <p:cNvPr id="0" name="Picture 11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5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3552" y="246"/>
                            <a:ext cx="299" cy="248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4108" name="Object 12"/>
              <p:cNvGraphicFramePr>
                <a:graphicFrameLocks noChangeAspect="1"/>
              </p:cNvGraphicFramePr>
              <p:nvPr/>
            </p:nvGraphicFramePr>
            <p:xfrm>
              <a:off x="3878" y="338"/>
              <a:ext cx="201" cy="144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4295" name="Clip" r:id="rId6" imgW="676440" imgH="485640" progId="">
                      <p:embed/>
                    </p:oleObj>
                  </mc:Choice>
                  <mc:Fallback>
                    <p:oleObj name="Clip" r:id="rId6" imgW="676440" imgH="485640" progId="">
                      <p:embed/>
                      <p:pic>
                        <p:nvPicPr>
                          <p:cNvPr id="0" name="Picture 12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7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3878" y="338"/>
                            <a:ext cx="201" cy="144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4109" name="Line 13"/>
              <p:cNvSpPr>
                <a:spLocks noChangeShapeType="1"/>
              </p:cNvSpPr>
              <p:nvPr/>
            </p:nvSpPr>
            <p:spPr bwMode="auto">
              <a:xfrm flipV="1">
                <a:off x="3844" y="434"/>
                <a:ext cx="82" cy="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4110" name="Group 14"/>
            <p:cNvGrpSpPr>
              <a:grpSpLocks/>
            </p:cNvGrpSpPr>
            <p:nvPr/>
          </p:nvGrpSpPr>
          <p:grpSpPr bwMode="auto">
            <a:xfrm>
              <a:off x="3002" y="1712"/>
              <a:ext cx="527" cy="239"/>
              <a:chOff x="3552" y="246"/>
              <a:chExt cx="527" cy="248"/>
            </a:xfrm>
          </p:grpSpPr>
          <p:graphicFrame>
            <p:nvGraphicFramePr>
              <p:cNvPr id="4111" name="Object 15"/>
              <p:cNvGraphicFramePr>
                <a:graphicFrameLocks noChangeAspect="1"/>
              </p:cNvGraphicFramePr>
              <p:nvPr/>
            </p:nvGraphicFramePr>
            <p:xfrm>
              <a:off x="3552" y="246"/>
              <a:ext cx="299" cy="248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4296" name="Clip" r:id="rId8" imgW="1305000" imgH="1085760" progId="">
                      <p:embed/>
                    </p:oleObj>
                  </mc:Choice>
                  <mc:Fallback>
                    <p:oleObj name="Clip" r:id="rId8" imgW="1305000" imgH="1085760" progId="">
                      <p:embed/>
                      <p:pic>
                        <p:nvPicPr>
                          <p:cNvPr id="0" name="Picture 15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5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3552" y="246"/>
                            <a:ext cx="299" cy="248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4112" name="Object 16"/>
              <p:cNvGraphicFramePr>
                <a:graphicFrameLocks noChangeAspect="1"/>
              </p:cNvGraphicFramePr>
              <p:nvPr/>
            </p:nvGraphicFramePr>
            <p:xfrm>
              <a:off x="3878" y="338"/>
              <a:ext cx="201" cy="144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4297" name="Clip" r:id="rId9" imgW="676440" imgH="485640" progId="">
                      <p:embed/>
                    </p:oleObj>
                  </mc:Choice>
                  <mc:Fallback>
                    <p:oleObj name="Clip" r:id="rId9" imgW="676440" imgH="485640" progId="">
                      <p:embed/>
                      <p:pic>
                        <p:nvPicPr>
                          <p:cNvPr id="0" name="Picture 16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7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3878" y="338"/>
                            <a:ext cx="201" cy="144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4113" name="Line 17"/>
              <p:cNvSpPr>
                <a:spLocks noChangeShapeType="1"/>
              </p:cNvSpPr>
              <p:nvPr/>
            </p:nvSpPr>
            <p:spPr bwMode="auto">
              <a:xfrm flipV="1">
                <a:off x="3844" y="434"/>
                <a:ext cx="82" cy="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4114" name="Group 18"/>
            <p:cNvGrpSpPr>
              <a:grpSpLocks/>
            </p:cNvGrpSpPr>
            <p:nvPr/>
          </p:nvGrpSpPr>
          <p:grpSpPr bwMode="auto">
            <a:xfrm>
              <a:off x="3272" y="1552"/>
              <a:ext cx="51" cy="161"/>
              <a:chOff x="3842" y="406"/>
              <a:chExt cx="51" cy="167"/>
            </a:xfrm>
          </p:grpSpPr>
          <p:sp>
            <p:nvSpPr>
              <p:cNvPr id="4115" name="Oval 19"/>
              <p:cNvSpPr>
                <a:spLocks noChangeArrowheads="1"/>
              </p:cNvSpPr>
              <p:nvPr/>
            </p:nvSpPr>
            <p:spPr bwMode="auto">
              <a:xfrm>
                <a:off x="3842" y="406"/>
                <a:ext cx="47" cy="47"/>
              </a:xfrm>
              <a:prstGeom prst="ellipse">
                <a:avLst/>
              </a:pr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16" name="Oval 20"/>
              <p:cNvSpPr>
                <a:spLocks noChangeArrowheads="1"/>
              </p:cNvSpPr>
              <p:nvPr/>
            </p:nvSpPr>
            <p:spPr bwMode="auto">
              <a:xfrm>
                <a:off x="3844" y="466"/>
                <a:ext cx="47" cy="47"/>
              </a:xfrm>
              <a:prstGeom prst="ellipse">
                <a:avLst/>
              </a:pr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17" name="Oval 21"/>
              <p:cNvSpPr>
                <a:spLocks noChangeArrowheads="1"/>
              </p:cNvSpPr>
              <p:nvPr/>
            </p:nvSpPr>
            <p:spPr bwMode="auto">
              <a:xfrm>
                <a:off x="3846" y="526"/>
                <a:ext cx="47" cy="47"/>
              </a:xfrm>
              <a:prstGeom prst="ellipse">
                <a:avLst/>
              </a:pr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4118" name="Group 22"/>
            <p:cNvGrpSpPr>
              <a:grpSpLocks/>
            </p:cNvGrpSpPr>
            <p:nvPr/>
          </p:nvGrpSpPr>
          <p:grpSpPr bwMode="auto">
            <a:xfrm>
              <a:off x="3610" y="1929"/>
              <a:ext cx="150" cy="296"/>
              <a:chOff x="4180" y="783"/>
              <a:chExt cx="150" cy="307"/>
            </a:xfrm>
          </p:grpSpPr>
          <p:sp>
            <p:nvSpPr>
              <p:cNvPr id="4119" name="AutoShape 23"/>
              <p:cNvSpPr>
                <a:spLocks noChangeArrowheads="1"/>
              </p:cNvSpPr>
              <p:nvPr/>
            </p:nvSpPr>
            <p:spPr bwMode="auto">
              <a:xfrm>
                <a:off x="4180" y="1019"/>
                <a:ext cx="150" cy="71"/>
              </a:xfrm>
              <a:prstGeom prst="parallelogram">
                <a:avLst>
                  <a:gd name="adj" fmla="val 81387"/>
                </a:avLst>
              </a:prstGeom>
              <a:solidFill>
                <a:srgbClr val="33CCCC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20" name="Rectangle 24"/>
              <p:cNvSpPr>
                <a:spLocks noChangeArrowheads="1"/>
              </p:cNvSpPr>
              <p:nvPr/>
            </p:nvSpPr>
            <p:spPr bwMode="auto">
              <a:xfrm>
                <a:off x="4256" y="785"/>
                <a:ext cx="69" cy="236"/>
              </a:xfrm>
              <a:prstGeom prst="rect">
                <a:avLst/>
              </a:prstGeom>
              <a:solidFill>
                <a:srgbClr val="33CCCC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21" name="Rectangle 25"/>
              <p:cNvSpPr>
                <a:spLocks noChangeArrowheads="1"/>
              </p:cNvSpPr>
              <p:nvPr/>
            </p:nvSpPr>
            <p:spPr bwMode="auto">
              <a:xfrm>
                <a:off x="4181" y="852"/>
                <a:ext cx="95" cy="236"/>
              </a:xfrm>
              <a:prstGeom prst="rect">
                <a:avLst/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22" name="AutoShape 26"/>
              <p:cNvSpPr>
                <a:spLocks noChangeArrowheads="1"/>
              </p:cNvSpPr>
              <p:nvPr/>
            </p:nvSpPr>
            <p:spPr bwMode="auto">
              <a:xfrm>
                <a:off x="4180" y="783"/>
                <a:ext cx="150" cy="71"/>
              </a:xfrm>
              <a:prstGeom prst="parallelogram">
                <a:avLst>
                  <a:gd name="adj" fmla="val 81387"/>
                </a:avLst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23" name="Line 27"/>
              <p:cNvSpPr>
                <a:spLocks noChangeShapeType="1"/>
              </p:cNvSpPr>
              <p:nvPr/>
            </p:nvSpPr>
            <p:spPr bwMode="auto">
              <a:xfrm>
                <a:off x="4330" y="788"/>
                <a:ext cx="0" cy="23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24" name="Line 28"/>
              <p:cNvSpPr>
                <a:spLocks noChangeShapeType="1"/>
              </p:cNvSpPr>
              <p:nvPr/>
            </p:nvSpPr>
            <p:spPr bwMode="auto">
              <a:xfrm flipH="1">
                <a:off x="4276" y="1019"/>
                <a:ext cx="54" cy="6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25" name="Rectangle 29"/>
              <p:cNvSpPr>
                <a:spLocks noChangeArrowheads="1"/>
              </p:cNvSpPr>
              <p:nvPr/>
            </p:nvSpPr>
            <p:spPr bwMode="auto">
              <a:xfrm>
                <a:off x="4193" y="883"/>
                <a:ext cx="63" cy="136"/>
              </a:xfrm>
              <a:prstGeom prst="rect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26" name="Rectangle 30"/>
              <p:cNvSpPr>
                <a:spLocks noChangeArrowheads="1"/>
              </p:cNvSpPr>
              <p:nvPr/>
            </p:nvSpPr>
            <p:spPr bwMode="auto">
              <a:xfrm>
                <a:off x="4202" y="924"/>
                <a:ext cx="48" cy="48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4127" name="Group 31"/>
            <p:cNvGrpSpPr>
              <a:grpSpLocks/>
            </p:cNvGrpSpPr>
            <p:nvPr/>
          </p:nvGrpSpPr>
          <p:grpSpPr bwMode="auto">
            <a:xfrm rot="-5400000">
              <a:off x="3833" y="1991"/>
              <a:ext cx="61" cy="167"/>
              <a:chOff x="3842" y="406"/>
              <a:chExt cx="51" cy="167"/>
            </a:xfrm>
          </p:grpSpPr>
          <p:sp>
            <p:nvSpPr>
              <p:cNvPr id="4128" name="Oval 32"/>
              <p:cNvSpPr>
                <a:spLocks noChangeArrowheads="1"/>
              </p:cNvSpPr>
              <p:nvPr/>
            </p:nvSpPr>
            <p:spPr bwMode="auto">
              <a:xfrm>
                <a:off x="3842" y="406"/>
                <a:ext cx="47" cy="47"/>
              </a:xfrm>
              <a:prstGeom prst="ellipse">
                <a:avLst/>
              </a:pr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29" name="Oval 33"/>
              <p:cNvSpPr>
                <a:spLocks noChangeArrowheads="1"/>
              </p:cNvSpPr>
              <p:nvPr/>
            </p:nvSpPr>
            <p:spPr bwMode="auto">
              <a:xfrm>
                <a:off x="3844" y="466"/>
                <a:ext cx="47" cy="47"/>
              </a:xfrm>
              <a:prstGeom prst="ellipse">
                <a:avLst/>
              </a:pr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30" name="Oval 34"/>
              <p:cNvSpPr>
                <a:spLocks noChangeArrowheads="1"/>
              </p:cNvSpPr>
              <p:nvPr/>
            </p:nvSpPr>
            <p:spPr bwMode="auto">
              <a:xfrm>
                <a:off x="3846" y="526"/>
                <a:ext cx="47" cy="47"/>
              </a:xfrm>
              <a:prstGeom prst="ellipse">
                <a:avLst/>
              </a:pr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4131" name="Line 35"/>
            <p:cNvSpPr>
              <a:spLocks noChangeShapeType="1"/>
            </p:cNvSpPr>
            <p:nvPr/>
          </p:nvSpPr>
          <p:spPr bwMode="auto">
            <a:xfrm>
              <a:off x="3708" y="1860"/>
              <a:ext cx="356" cy="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32" name="Line 36"/>
            <p:cNvSpPr>
              <a:spLocks noChangeShapeType="1"/>
            </p:cNvSpPr>
            <p:nvPr/>
          </p:nvSpPr>
          <p:spPr bwMode="auto">
            <a:xfrm>
              <a:off x="3710" y="1858"/>
              <a:ext cx="1" cy="7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33" name="Line 37"/>
            <p:cNvSpPr>
              <a:spLocks noChangeShapeType="1"/>
            </p:cNvSpPr>
            <p:nvPr/>
          </p:nvSpPr>
          <p:spPr bwMode="auto">
            <a:xfrm>
              <a:off x="4066" y="1856"/>
              <a:ext cx="1" cy="6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34" name="Line 38"/>
            <p:cNvSpPr>
              <a:spLocks noChangeShapeType="1"/>
            </p:cNvSpPr>
            <p:nvPr/>
          </p:nvSpPr>
          <p:spPr bwMode="auto">
            <a:xfrm>
              <a:off x="3492" y="1456"/>
              <a:ext cx="208" cy="19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35" name="Line 39"/>
            <p:cNvSpPr>
              <a:spLocks noChangeShapeType="1"/>
            </p:cNvSpPr>
            <p:nvPr/>
          </p:nvSpPr>
          <p:spPr bwMode="auto">
            <a:xfrm flipV="1">
              <a:off x="3502" y="1670"/>
              <a:ext cx="198" cy="24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36" name="Line 40"/>
            <p:cNvSpPr>
              <a:spLocks noChangeShapeType="1"/>
            </p:cNvSpPr>
            <p:nvPr/>
          </p:nvSpPr>
          <p:spPr bwMode="auto">
            <a:xfrm flipV="1">
              <a:off x="3880" y="1734"/>
              <a:ext cx="1" cy="12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4137" name="Group 41"/>
            <p:cNvGrpSpPr>
              <a:grpSpLocks/>
            </p:cNvGrpSpPr>
            <p:nvPr/>
          </p:nvGrpSpPr>
          <p:grpSpPr bwMode="auto">
            <a:xfrm>
              <a:off x="3966" y="1913"/>
              <a:ext cx="150" cy="296"/>
              <a:chOff x="4180" y="783"/>
              <a:chExt cx="150" cy="307"/>
            </a:xfrm>
          </p:grpSpPr>
          <p:sp>
            <p:nvSpPr>
              <p:cNvPr id="4138" name="AutoShape 42"/>
              <p:cNvSpPr>
                <a:spLocks noChangeArrowheads="1"/>
              </p:cNvSpPr>
              <p:nvPr/>
            </p:nvSpPr>
            <p:spPr bwMode="auto">
              <a:xfrm>
                <a:off x="4180" y="1019"/>
                <a:ext cx="150" cy="71"/>
              </a:xfrm>
              <a:prstGeom prst="parallelogram">
                <a:avLst>
                  <a:gd name="adj" fmla="val 81387"/>
                </a:avLst>
              </a:prstGeom>
              <a:solidFill>
                <a:srgbClr val="33CCCC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39" name="Rectangle 43"/>
              <p:cNvSpPr>
                <a:spLocks noChangeArrowheads="1"/>
              </p:cNvSpPr>
              <p:nvPr/>
            </p:nvSpPr>
            <p:spPr bwMode="auto">
              <a:xfrm>
                <a:off x="4256" y="785"/>
                <a:ext cx="69" cy="236"/>
              </a:xfrm>
              <a:prstGeom prst="rect">
                <a:avLst/>
              </a:prstGeom>
              <a:solidFill>
                <a:srgbClr val="33CCCC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40" name="Rectangle 44"/>
              <p:cNvSpPr>
                <a:spLocks noChangeArrowheads="1"/>
              </p:cNvSpPr>
              <p:nvPr/>
            </p:nvSpPr>
            <p:spPr bwMode="auto">
              <a:xfrm>
                <a:off x="4181" y="852"/>
                <a:ext cx="95" cy="236"/>
              </a:xfrm>
              <a:prstGeom prst="rect">
                <a:avLst/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41" name="AutoShape 45"/>
              <p:cNvSpPr>
                <a:spLocks noChangeArrowheads="1"/>
              </p:cNvSpPr>
              <p:nvPr/>
            </p:nvSpPr>
            <p:spPr bwMode="auto">
              <a:xfrm>
                <a:off x="4180" y="783"/>
                <a:ext cx="150" cy="71"/>
              </a:xfrm>
              <a:prstGeom prst="parallelogram">
                <a:avLst>
                  <a:gd name="adj" fmla="val 81387"/>
                </a:avLst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42" name="Line 46"/>
              <p:cNvSpPr>
                <a:spLocks noChangeShapeType="1"/>
              </p:cNvSpPr>
              <p:nvPr/>
            </p:nvSpPr>
            <p:spPr bwMode="auto">
              <a:xfrm>
                <a:off x="4330" y="788"/>
                <a:ext cx="0" cy="23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43" name="Line 47"/>
              <p:cNvSpPr>
                <a:spLocks noChangeShapeType="1"/>
              </p:cNvSpPr>
              <p:nvPr/>
            </p:nvSpPr>
            <p:spPr bwMode="auto">
              <a:xfrm flipH="1">
                <a:off x="4276" y="1019"/>
                <a:ext cx="54" cy="6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44" name="Rectangle 48"/>
              <p:cNvSpPr>
                <a:spLocks noChangeArrowheads="1"/>
              </p:cNvSpPr>
              <p:nvPr/>
            </p:nvSpPr>
            <p:spPr bwMode="auto">
              <a:xfrm>
                <a:off x="4193" y="883"/>
                <a:ext cx="63" cy="136"/>
              </a:xfrm>
              <a:prstGeom prst="rect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45" name="Rectangle 49"/>
              <p:cNvSpPr>
                <a:spLocks noChangeArrowheads="1"/>
              </p:cNvSpPr>
              <p:nvPr/>
            </p:nvSpPr>
            <p:spPr bwMode="auto">
              <a:xfrm>
                <a:off x="4202" y="924"/>
                <a:ext cx="48" cy="48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4146" name="Group 50"/>
            <p:cNvGrpSpPr>
              <a:grpSpLocks/>
            </p:cNvGrpSpPr>
            <p:nvPr/>
          </p:nvGrpSpPr>
          <p:grpSpPr bwMode="auto">
            <a:xfrm>
              <a:off x="3278" y="2376"/>
              <a:ext cx="344" cy="694"/>
              <a:chOff x="3314" y="1248"/>
              <a:chExt cx="344" cy="694"/>
            </a:xfrm>
          </p:grpSpPr>
          <p:graphicFrame>
            <p:nvGraphicFramePr>
              <p:cNvPr id="4147" name="Object 51"/>
              <p:cNvGraphicFramePr>
                <a:graphicFrameLocks noChangeAspect="1"/>
              </p:cNvGraphicFramePr>
              <p:nvPr/>
            </p:nvGraphicFramePr>
            <p:xfrm>
              <a:off x="3314" y="1248"/>
              <a:ext cx="299" cy="248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4298" name="Clip" r:id="rId10" imgW="1305000" imgH="1085760" progId="">
                      <p:embed/>
                    </p:oleObj>
                  </mc:Choice>
                  <mc:Fallback>
                    <p:oleObj name="Clip" r:id="rId10" imgW="1305000" imgH="1085760" progId="">
                      <p:embed/>
                      <p:pic>
                        <p:nvPicPr>
                          <p:cNvPr id="0" name="Picture 51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5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3314" y="1248"/>
                            <a:ext cx="299" cy="248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4148" name="Line 52"/>
              <p:cNvSpPr>
                <a:spLocks noChangeShapeType="1"/>
              </p:cNvSpPr>
              <p:nvPr/>
            </p:nvSpPr>
            <p:spPr bwMode="auto">
              <a:xfrm flipV="1">
                <a:off x="3606" y="1433"/>
                <a:ext cx="52" cy="5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graphicFrame>
            <p:nvGraphicFramePr>
              <p:cNvPr id="4149" name="Object 53"/>
              <p:cNvGraphicFramePr>
                <a:graphicFrameLocks noChangeAspect="1"/>
              </p:cNvGraphicFramePr>
              <p:nvPr/>
            </p:nvGraphicFramePr>
            <p:xfrm>
              <a:off x="3314" y="1694"/>
              <a:ext cx="299" cy="248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4299" name="Clip" r:id="rId11" imgW="1305000" imgH="1085760" progId="">
                      <p:embed/>
                    </p:oleObj>
                  </mc:Choice>
                  <mc:Fallback>
                    <p:oleObj name="Clip" r:id="rId11" imgW="1305000" imgH="1085760" progId="">
                      <p:embed/>
                      <p:pic>
                        <p:nvPicPr>
                          <p:cNvPr id="0" name="Picture 53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5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3314" y="1694"/>
                            <a:ext cx="299" cy="248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4150" name="Line 54"/>
              <p:cNvSpPr>
                <a:spLocks noChangeShapeType="1"/>
              </p:cNvSpPr>
              <p:nvPr/>
            </p:nvSpPr>
            <p:spPr bwMode="auto">
              <a:xfrm flipV="1">
                <a:off x="3606" y="1882"/>
                <a:ext cx="52" cy="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4151" name="Group 55"/>
              <p:cNvGrpSpPr>
                <a:grpSpLocks/>
              </p:cNvGrpSpPr>
              <p:nvPr/>
            </p:nvGrpSpPr>
            <p:grpSpPr bwMode="auto">
              <a:xfrm>
                <a:off x="3404" y="1504"/>
                <a:ext cx="51" cy="167"/>
                <a:chOff x="3842" y="406"/>
                <a:chExt cx="51" cy="167"/>
              </a:xfrm>
            </p:grpSpPr>
            <p:sp>
              <p:nvSpPr>
                <p:cNvPr id="4152" name="Oval 56"/>
                <p:cNvSpPr>
                  <a:spLocks noChangeArrowheads="1"/>
                </p:cNvSpPr>
                <p:nvPr/>
              </p:nvSpPr>
              <p:spPr bwMode="auto">
                <a:xfrm>
                  <a:off x="3842" y="406"/>
                  <a:ext cx="47" cy="47"/>
                </a:xfrm>
                <a:prstGeom prst="ellipse">
                  <a:avLst/>
                </a:pr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153" name="Oval 57"/>
                <p:cNvSpPr>
                  <a:spLocks noChangeArrowheads="1"/>
                </p:cNvSpPr>
                <p:nvPr/>
              </p:nvSpPr>
              <p:spPr bwMode="auto">
                <a:xfrm>
                  <a:off x="3844" y="466"/>
                  <a:ext cx="47" cy="47"/>
                </a:xfrm>
                <a:prstGeom prst="ellipse">
                  <a:avLst/>
                </a:pr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154" name="Oval 58"/>
                <p:cNvSpPr>
                  <a:spLocks noChangeArrowheads="1"/>
                </p:cNvSpPr>
                <p:nvPr/>
              </p:nvSpPr>
              <p:spPr bwMode="auto">
                <a:xfrm>
                  <a:off x="3846" y="526"/>
                  <a:ext cx="47" cy="47"/>
                </a:xfrm>
                <a:prstGeom prst="ellipse">
                  <a:avLst/>
                </a:pr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4155" name="Line 59"/>
              <p:cNvSpPr>
                <a:spLocks noChangeShapeType="1"/>
              </p:cNvSpPr>
              <p:nvPr/>
            </p:nvSpPr>
            <p:spPr bwMode="auto">
              <a:xfrm>
                <a:off x="3654" y="1431"/>
                <a:ext cx="0" cy="4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aphicFrame>
          <p:nvGraphicFramePr>
            <p:cNvPr id="4156" name="Object 60"/>
            <p:cNvGraphicFramePr>
              <a:graphicFrameLocks noChangeAspect="1"/>
            </p:cNvGraphicFramePr>
            <p:nvPr/>
          </p:nvGraphicFramePr>
          <p:xfrm>
            <a:off x="3902" y="3133"/>
            <a:ext cx="299" cy="24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300" name="Clip" r:id="rId12" imgW="1305000" imgH="1085760" progId="">
                    <p:embed/>
                  </p:oleObj>
                </mc:Choice>
                <mc:Fallback>
                  <p:oleObj name="Clip" r:id="rId12" imgW="1305000" imgH="1085760" progId="">
                    <p:embed/>
                    <p:pic>
                      <p:nvPicPr>
                        <p:cNvPr id="0" name="Picture 6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902" y="3133"/>
                          <a:ext cx="299" cy="24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157" name="Object 61"/>
            <p:cNvGraphicFramePr>
              <a:graphicFrameLocks noChangeAspect="1"/>
            </p:cNvGraphicFramePr>
            <p:nvPr/>
          </p:nvGraphicFramePr>
          <p:xfrm>
            <a:off x="3460" y="3124"/>
            <a:ext cx="299" cy="24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301" name="Clip" r:id="rId13" imgW="1305000" imgH="1085760" progId="">
                    <p:embed/>
                  </p:oleObj>
                </mc:Choice>
                <mc:Fallback>
                  <p:oleObj name="Clip" r:id="rId13" imgW="1305000" imgH="1085760" progId="">
                    <p:embed/>
                    <p:pic>
                      <p:nvPicPr>
                        <p:cNvPr id="0" name="Picture 6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460" y="3124"/>
                          <a:ext cx="299" cy="24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4158" name="Oval 62"/>
            <p:cNvSpPr>
              <a:spLocks noChangeArrowheads="1"/>
            </p:cNvSpPr>
            <p:nvPr/>
          </p:nvSpPr>
          <p:spPr bwMode="auto">
            <a:xfrm rot="-5400000">
              <a:off x="3759" y="3203"/>
              <a:ext cx="47" cy="4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59" name="Oval 63"/>
            <p:cNvSpPr>
              <a:spLocks noChangeArrowheads="1"/>
            </p:cNvSpPr>
            <p:nvPr/>
          </p:nvSpPr>
          <p:spPr bwMode="auto">
            <a:xfrm rot="-5400000">
              <a:off x="3820" y="3202"/>
              <a:ext cx="47" cy="4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60" name="Oval 64"/>
            <p:cNvSpPr>
              <a:spLocks noChangeArrowheads="1"/>
            </p:cNvSpPr>
            <p:nvPr/>
          </p:nvSpPr>
          <p:spPr bwMode="auto">
            <a:xfrm rot="-5400000">
              <a:off x="3875" y="3205"/>
              <a:ext cx="47" cy="4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61" name="Line 65"/>
            <p:cNvSpPr>
              <a:spLocks noChangeShapeType="1"/>
            </p:cNvSpPr>
            <p:nvPr/>
          </p:nvSpPr>
          <p:spPr bwMode="auto">
            <a:xfrm rot="-5400000">
              <a:off x="4062" y="3114"/>
              <a:ext cx="45" cy="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62" name="Line 66"/>
            <p:cNvSpPr>
              <a:spLocks noChangeShapeType="1"/>
            </p:cNvSpPr>
            <p:nvPr/>
          </p:nvSpPr>
          <p:spPr bwMode="auto">
            <a:xfrm rot="5400000" flipH="1">
              <a:off x="3612" y="3108"/>
              <a:ext cx="47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63" name="Line 67"/>
            <p:cNvSpPr>
              <a:spLocks noChangeShapeType="1"/>
            </p:cNvSpPr>
            <p:nvPr/>
          </p:nvSpPr>
          <p:spPr bwMode="auto">
            <a:xfrm rot="16200000" flipV="1">
              <a:off x="3862" y="2864"/>
              <a:ext cx="0" cy="4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64" name="Line 68"/>
            <p:cNvSpPr>
              <a:spLocks noChangeShapeType="1"/>
            </p:cNvSpPr>
            <p:nvPr/>
          </p:nvSpPr>
          <p:spPr bwMode="auto">
            <a:xfrm flipV="1">
              <a:off x="3622" y="2808"/>
              <a:ext cx="68" cy="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65" name="Line 69"/>
            <p:cNvSpPr>
              <a:spLocks noChangeShapeType="1"/>
            </p:cNvSpPr>
            <p:nvPr/>
          </p:nvSpPr>
          <p:spPr bwMode="auto">
            <a:xfrm>
              <a:off x="4054" y="2842"/>
              <a:ext cx="218" cy="29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66" name="Line 70"/>
            <p:cNvSpPr>
              <a:spLocks noChangeShapeType="1"/>
            </p:cNvSpPr>
            <p:nvPr/>
          </p:nvSpPr>
          <p:spPr bwMode="auto">
            <a:xfrm flipH="1">
              <a:off x="4626" y="2840"/>
              <a:ext cx="200" cy="29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aphicFrame>
          <p:nvGraphicFramePr>
            <p:cNvPr id="4167" name="Object 71"/>
            <p:cNvGraphicFramePr>
              <a:graphicFrameLocks noChangeAspect="1"/>
            </p:cNvGraphicFramePr>
            <p:nvPr/>
          </p:nvGraphicFramePr>
          <p:xfrm>
            <a:off x="4753" y="2505"/>
            <a:ext cx="146" cy="18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302" name="Clip" r:id="rId14" imgW="981000" imgH="1209600" progId="">
                    <p:embed/>
                  </p:oleObj>
                </mc:Choice>
                <mc:Fallback>
                  <p:oleObj name="Clip" r:id="rId14" imgW="981000" imgH="1209600" progId="">
                    <p:embed/>
                    <p:pic>
                      <p:nvPicPr>
                        <p:cNvPr id="0" name="Picture 7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753" y="2505"/>
                          <a:ext cx="146" cy="18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168" name="Object 72"/>
            <p:cNvGraphicFramePr>
              <a:graphicFrameLocks noChangeAspect="1"/>
            </p:cNvGraphicFramePr>
            <p:nvPr/>
          </p:nvGraphicFramePr>
          <p:xfrm>
            <a:off x="3793" y="2565"/>
            <a:ext cx="146" cy="18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303" name="Clip" r:id="rId16" imgW="981000" imgH="1209600" progId="">
                    <p:embed/>
                  </p:oleObj>
                </mc:Choice>
                <mc:Fallback>
                  <p:oleObj name="Clip" r:id="rId16" imgW="981000" imgH="1209600" progId="">
                    <p:embed/>
                    <p:pic>
                      <p:nvPicPr>
                        <p:cNvPr id="0" name="Picture 7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793" y="2565"/>
                          <a:ext cx="146" cy="18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4169" name="Freeform 73"/>
            <p:cNvSpPr>
              <a:spLocks/>
            </p:cNvSpPr>
            <p:nvPr/>
          </p:nvSpPr>
          <p:spPr bwMode="auto">
            <a:xfrm>
              <a:off x="3852" y="2397"/>
              <a:ext cx="972" cy="228"/>
            </a:xfrm>
            <a:custGeom>
              <a:avLst/>
              <a:gdLst/>
              <a:ahLst/>
              <a:cxnLst>
                <a:cxn ang="0">
                  <a:pos x="0" y="228"/>
                </a:cxn>
                <a:cxn ang="0">
                  <a:pos x="432" y="9"/>
                </a:cxn>
                <a:cxn ang="0">
                  <a:pos x="972" y="171"/>
                </a:cxn>
              </a:cxnLst>
              <a:rect l="0" t="0" r="r" b="b"/>
              <a:pathLst>
                <a:path w="972" h="228">
                  <a:moveTo>
                    <a:pt x="0" y="228"/>
                  </a:moveTo>
                  <a:cubicBezTo>
                    <a:pt x="135" y="123"/>
                    <a:pt x="270" y="18"/>
                    <a:pt x="432" y="9"/>
                  </a:cubicBezTo>
                  <a:cubicBezTo>
                    <a:pt x="594" y="0"/>
                    <a:pt x="783" y="85"/>
                    <a:pt x="972" y="171"/>
                  </a:cubicBezTo>
                </a:path>
              </a:pathLst>
            </a:custGeom>
            <a:noFill/>
            <a:ln w="19050" cap="flat" cmpd="sng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4170" name="Group 74"/>
            <p:cNvGrpSpPr>
              <a:grpSpLocks/>
            </p:cNvGrpSpPr>
            <p:nvPr/>
          </p:nvGrpSpPr>
          <p:grpSpPr bwMode="auto">
            <a:xfrm>
              <a:off x="4043" y="3462"/>
              <a:ext cx="292" cy="320"/>
              <a:chOff x="2870" y="1518"/>
              <a:chExt cx="292" cy="320"/>
            </a:xfrm>
          </p:grpSpPr>
          <p:graphicFrame>
            <p:nvGraphicFramePr>
              <p:cNvPr id="4171" name="Object 75"/>
              <p:cNvGraphicFramePr>
                <a:graphicFrameLocks noChangeAspect="1"/>
              </p:cNvGraphicFramePr>
              <p:nvPr/>
            </p:nvGraphicFramePr>
            <p:xfrm>
              <a:off x="2870" y="1518"/>
              <a:ext cx="272" cy="282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4304" name="Clip" r:id="rId17" imgW="819000" imgH="847800" progId="">
                      <p:embed/>
                    </p:oleObj>
                  </mc:Choice>
                  <mc:Fallback>
                    <p:oleObj name="Clip" r:id="rId17" imgW="819000" imgH="847800" progId="">
                      <p:embed/>
                      <p:pic>
                        <p:nvPicPr>
                          <p:cNvPr id="0" name="Picture 75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8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2870" y="1518"/>
                            <a:ext cx="272" cy="282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4172" name="Object 76"/>
              <p:cNvGraphicFramePr>
                <a:graphicFrameLocks noChangeAspect="1"/>
              </p:cNvGraphicFramePr>
              <p:nvPr/>
            </p:nvGraphicFramePr>
            <p:xfrm>
              <a:off x="2913" y="1602"/>
              <a:ext cx="249" cy="236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4305" name="Clip" r:id="rId19" imgW="1266840" imgH="1200240" progId="">
                      <p:embed/>
                    </p:oleObj>
                  </mc:Choice>
                  <mc:Fallback>
                    <p:oleObj name="Clip" r:id="rId19" imgW="1266840" imgH="1200240" progId="">
                      <p:embed/>
                      <p:pic>
                        <p:nvPicPr>
                          <p:cNvPr id="0" name="Picture 76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20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2913" y="1602"/>
                            <a:ext cx="249" cy="236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grpSp>
          <p:nvGrpSpPr>
            <p:cNvPr id="4173" name="Group 77"/>
            <p:cNvGrpSpPr>
              <a:grpSpLocks/>
            </p:cNvGrpSpPr>
            <p:nvPr/>
          </p:nvGrpSpPr>
          <p:grpSpPr bwMode="auto">
            <a:xfrm>
              <a:off x="4601" y="3486"/>
              <a:ext cx="292" cy="320"/>
              <a:chOff x="2870" y="1518"/>
              <a:chExt cx="292" cy="320"/>
            </a:xfrm>
          </p:grpSpPr>
          <p:graphicFrame>
            <p:nvGraphicFramePr>
              <p:cNvPr id="4174" name="Object 78"/>
              <p:cNvGraphicFramePr>
                <a:graphicFrameLocks noChangeAspect="1"/>
              </p:cNvGraphicFramePr>
              <p:nvPr/>
            </p:nvGraphicFramePr>
            <p:xfrm>
              <a:off x="2870" y="1518"/>
              <a:ext cx="272" cy="282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4306" name="Clip" r:id="rId21" imgW="819000" imgH="847800" progId="">
                      <p:embed/>
                    </p:oleObj>
                  </mc:Choice>
                  <mc:Fallback>
                    <p:oleObj name="Clip" r:id="rId21" imgW="819000" imgH="847800" progId="">
                      <p:embed/>
                      <p:pic>
                        <p:nvPicPr>
                          <p:cNvPr id="0" name="Picture 78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8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2870" y="1518"/>
                            <a:ext cx="272" cy="282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4175" name="Object 79"/>
              <p:cNvGraphicFramePr>
                <a:graphicFrameLocks noChangeAspect="1"/>
              </p:cNvGraphicFramePr>
              <p:nvPr/>
            </p:nvGraphicFramePr>
            <p:xfrm>
              <a:off x="2913" y="1602"/>
              <a:ext cx="249" cy="236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4307" name="Clip" r:id="rId22" imgW="1266840" imgH="1200240" progId="">
                      <p:embed/>
                    </p:oleObj>
                  </mc:Choice>
                  <mc:Fallback>
                    <p:oleObj name="Clip" r:id="rId22" imgW="1266840" imgH="1200240" progId="">
                      <p:embed/>
                      <p:pic>
                        <p:nvPicPr>
                          <p:cNvPr id="0" name="Picture 79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20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2913" y="1602"/>
                            <a:ext cx="249" cy="236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grpSp>
          <p:nvGrpSpPr>
            <p:cNvPr id="4176" name="Group 80"/>
            <p:cNvGrpSpPr>
              <a:grpSpLocks/>
            </p:cNvGrpSpPr>
            <p:nvPr/>
          </p:nvGrpSpPr>
          <p:grpSpPr bwMode="auto">
            <a:xfrm>
              <a:off x="4304" y="3273"/>
              <a:ext cx="272" cy="282"/>
              <a:chOff x="4733" y="2082"/>
              <a:chExt cx="272" cy="282"/>
            </a:xfrm>
          </p:grpSpPr>
          <p:graphicFrame>
            <p:nvGraphicFramePr>
              <p:cNvPr id="4177" name="Object 81"/>
              <p:cNvGraphicFramePr>
                <a:graphicFrameLocks noChangeAspect="1"/>
              </p:cNvGraphicFramePr>
              <p:nvPr/>
            </p:nvGraphicFramePr>
            <p:xfrm>
              <a:off x="4733" y="2082"/>
              <a:ext cx="272" cy="282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4308" name="Clip" r:id="rId23" imgW="819000" imgH="847800" progId="">
                      <p:embed/>
                    </p:oleObj>
                  </mc:Choice>
                  <mc:Fallback>
                    <p:oleObj name="Clip" r:id="rId23" imgW="819000" imgH="847800" progId="">
                      <p:embed/>
                      <p:pic>
                        <p:nvPicPr>
                          <p:cNvPr id="0" name="Picture 81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8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4733" y="2082"/>
                            <a:ext cx="272" cy="282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4178" name="Rectangle 82"/>
              <p:cNvSpPr>
                <a:spLocks noChangeArrowheads="1"/>
              </p:cNvSpPr>
              <p:nvPr/>
            </p:nvSpPr>
            <p:spPr bwMode="auto">
              <a:xfrm>
                <a:off x="4812" y="2181"/>
                <a:ext cx="192" cy="183"/>
              </a:xfrm>
              <a:prstGeom prst="rect">
                <a:avLst/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4179" name="Line 83"/>
            <p:cNvSpPr>
              <a:spLocks noChangeShapeType="1"/>
            </p:cNvSpPr>
            <p:nvPr/>
          </p:nvSpPr>
          <p:spPr bwMode="auto">
            <a:xfrm>
              <a:off x="4524" y="3201"/>
              <a:ext cx="0" cy="17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4180" name="Group 84"/>
            <p:cNvGrpSpPr>
              <a:grpSpLocks/>
            </p:cNvGrpSpPr>
            <p:nvPr/>
          </p:nvGrpSpPr>
          <p:grpSpPr bwMode="auto">
            <a:xfrm>
              <a:off x="5041" y="2769"/>
              <a:ext cx="150" cy="307"/>
              <a:chOff x="4180" y="783"/>
              <a:chExt cx="150" cy="307"/>
            </a:xfrm>
          </p:grpSpPr>
          <p:sp>
            <p:nvSpPr>
              <p:cNvPr id="4181" name="AutoShape 85"/>
              <p:cNvSpPr>
                <a:spLocks noChangeArrowheads="1"/>
              </p:cNvSpPr>
              <p:nvPr/>
            </p:nvSpPr>
            <p:spPr bwMode="auto">
              <a:xfrm>
                <a:off x="4180" y="1019"/>
                <a:ext cx="150" cy="71"/>
              </a:xfrm>
              <a:prstGeom prst="parallelogram">
                <a:avLst>
                  <a:gd name="adj" fmla="val 81387"/>
                </a:avLst>
              </a:prstGeom>
              <a:solidFill>
                <a:srgbClr val="33CCCC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82" name="Rectangle 86"/>
              <p:cNvSpPr>
                <a:spLocks noChangeArrowheads="1"/>
              </p:cNvSpPr>
              <p:nvPr/>
            </p:nvSpPr>
            <p:spPr bwMode="auto">
              <a:xfrm>
                <a:off x="4256" y="785"/>
                <a:ext cx="69" cy="236"/>
              </a:xfrm>
              <a:prstGeom prst="rect">
                <a:avLst/>
              </a:prstGeom>
              <a:solidFill>
                <a:srgbClr val="33CCCC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83" name="Rectangle 87"/>
              <p:cNvSpPr>
                <a:spLocks noChangeArrowheads="1"/>
              </p:cNvSpPr>
              <p:nvPr/>
            </p:nvSpPr>
            <p:spPr bwMode="auto">
              <a:xfrm>
                <a:off x="4181" y="852"/>
                <a:ext cx="95" cy="236"/>
              </a:xfrm>
              <a:prstGeom prst="rect">
                <a:avLst/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84" name="AutoShape 88"/>
              <p:cNvSpPr>
                <a:spLocks noChangeArrowheads="1"/>
              </p:cNvSpPr>
              <p:nvPr/>
            </p:nvSpPr>
            <p:spPr bwMode="auto">
              <a:xfrm>
                <a:off x="4180" y="783"/>
                <a:ext cx="150" cy="71"/>
              </a:xfrm>
              <a:prstGeom prst="parallelogram">
                <a:avLst>
                  <a:gd name="adj" fmla="val 81387"/>
                </a:avLst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85" name="Line 89"/>
              <p:cNvSpPr>
                <a:spLocks noChangeShapeType="1"/>
              </p:cNvSpPr>
              <p:nvPr/>
            </p:nvSpPr>
            <p:spPr bwMode="auto">
              <a:xfrm>
                <a:off x="4330" y="788"/>
                <a:ext cx="0" cy="23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86" name="Line 90"/>
              <p:cNvSpPr>
                <a:spLocks noChangeShapeType="1"/>
              </p:cNvSpPr>
              <p:nvPr/>
            </p:nvSpPr>
            <p:spPr bwMode="auto">
              <a:xfrm flipH="1">
                <a:off x="4276" y="1019"/>
                <a:ext cx="54" cy="6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87" name="Rectangle 91"/>
              <p:cNvSpPr>
                <a:spLocks noChangeArrowheads="1"/>
              </p:cNvSpPr>
              <p:nvPr/>
            </p:nvSpPr>
            <p:spPr bwMode="auto">
              <a:xfrm>
                <a:off x="4193" y="883"/>
                <a:ext cx="63" cy="136"/>
              </a:xfrm>
              <a:prstGeom prst="rect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88" name="Rectangle 92"/>
              <p:cNvSpPr>
                <a:spLocks noChangeArrowheads="1"/>
              </p:cNvSpPr>
              <p:nvPr/>
            </p:nvSpPr>
            <p:spPr bwMode="auto">
              <a:xfrm>
                <a:off x="4202" y="924"/>
                <a:ext cx="48" cy="48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4189" name="Group 93"/>
            <p:cNvGrpSpPr>
              <a:grpSpLocks/>
            </p:cNvGrpSpPr>
            <p:nvPr/>
          </p:nvGrpSpPr>
          <p:grpSpPr bwMode="auto">
            <a:xfrm>
              <a:off x="5032" y="3102"/>
              <a:ext cx="150" cy="307"/>
              <a:chOff x="4180" y="783"/>
              <a:chExt cx="150" cy="307"/>
            </a:xfrm>
          </p:grpSpPr>
          <p:sp>
            <p:nvSpPr>
              <p:cNvPr id="4190" name="AutoShape 94"/>
              <p:cNvSpPr>
                <a:spLocks noChangeArrowheads="1"/>
              </p:cNvSpPr>
              <p:nvPr/>
            </p:nvSpPr>
            <p:spPr bwMode="auto">
              <a:xfrm>
                <a:off x="4180" y="1019"/>
                <a:ext cx="150" cy="71"/>
              </a:xfrm>
              <a:prstGeom prst="parallelogram">
                <a:avLst>
                  <a:gd name="adj" fmla="val 81387"/>
                </a:avLst>
              </a:prstGeom>
              <a:solidFill>
                <a:srgbClr val="33CCCC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91" name="Rectangle 95"/>
              <p:cNvSpPr>
                <a:spLocks noChangeArrowheads="1"/>
              </p:cNvSpPr>
              <p:nvPr/>
            </p:nvSpPr>
            <p:spPr bwMode="auto">
              <a:xfrm>
                <a:off x="4256" y="785"/>
                <a:ext cx="69" cy="236"/>
              </a:xfrm>
              <a:prstGeom prst="rect">
                <a:avLst/>
              </a:prstGeom>
              <a:solidFill>
                <a:srgbClr val="33CCCC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92" name="Rectangle 96"/>
              <p:cNvSpPr>
                <a:spLocks noChangeArrowheads="1"/>
              </p:cNvSpPr>
              <p:nvPr/>
            </p:nvSpPr>
            <p:spPr bwMode="auto">
              <a:xfrm>
                <a:off x="4181" y="852"/>
                <a:ext cx="95" cy="236"/>
              </a:xfrm>
              <a:prstGeom prst="rect">
                <a:avLst/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93" name="AutoShape 97"/>
              <p:cNvSpPr>
                <a:spLocks noChangeArrowheads="1"/>
              </p:cNvSpPr>
              <p:nvPr/>
            </p:nvSpPr>
            <p:spPr bwMode="auto">
              <a:xfrm>
                <a:off x="4180" y="783"/>
                <a:ext cx="150" cy="71"/>
              </a:xfrm>
              <a:prstGeom prst="parallelogram">
                <a:avLst>
                  <a:gd name="adj" fmla="val 81387"/>
                </a:avLst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94" name="Line 98"/>
              <p:cNvSpPr>
                <a:spLocks noChangeShapeType="1"/>
              </p:cNvSpPr>
              <p:nvPr/>
            </p:nvSpPr>
            <p:spPr bwMode="auto">
              <a:xfrm>
                <a:off x="4330" y="788"/>
                <a:ext cx="0" cy="23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95" name="Line 99"/>
              <p:cNvSpPr>
                <a:spLocks noChangeShapeType="1"/>
              </p:cNvSpPr>
              <p:nvPr/>
            </p:nvSpPr>
            <p:spPr bwMode="auto">
              <a:xfrm flipH="1">
                <a:off x="4276" y="1019"/>
                <a:ext cx="54" cy="6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96" name="Rectangle 100"/>
              <p:cNvSpPr>
                <a:spLocks noChangeArrowheads="1"/>
              </p:cNvSpPr>
              <p:nvPr/>
            </p:nvSpPr>
            <p:spPr bwMode="auto">
              <a:xfrm>
                <a:off x="4193" y="883"/>
                <a:ext cx="63" cy="136"/>
              </a:xfrm>
              <a:prstGeom prst="rect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97" name="Rectangle 101"/>
              <p:cNvSpPr>
                <a:spLocks noChangeArrowheads="1"/>
              </p:cNvSpPr>
              <p:nvPr/>
            </p:nvSpPr>
            <p:spPr bwMode="auto">
              <a:xfrm>
                <a:off x="4202" y="924"/>
                <a:ext cx="48" cy="48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4198" name="Line 102"/>
            <p:cNvSpPr>
              <a:spLocks noChangeShapeType="1"/>
            </p:cNvSpPr>
            <p:nvPr/>
          </p:nvSpPr>
          <p:spPr bwMode="auto">
            <a:xfrm rot="5400000" flipH="1">
              <a:off x="4754" y="3049"/>
              <a:ext cx="45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99" name="Line 103"/>
            <p:cNvSpPr>
              <a:spLocks noChangeShapeType="1"/>
            </p:cNvSpPr>
            <p:nvPr/>
          </p:nvSpPr>
          <p:spPr bwMode="auto">
            <a:xfrm rot="-5400000">
              <a:off x="5018" y="3239"/>
              <a:ext cx="0" cy="7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00" name="Line 104"/>
            <p:cNvSpPr>
              <a:spLocks noChangeShapeType="1"/>
            </p:cNvSpPr>
            <p:nvPr/>
          </p:nvSpPr>
          <p:spPr bwMode="auto">
            <a:xfrm rot="-5400000">
              <a:off x="5011" y="2888"/>
              <a:ext cx="0" cy="6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01" name="Line 105"/>
            <p:cNvSpPr>
              <a:spLocks noChangeShapeType="1"/>
            </p:cNvSpPr>
            <p:nvPr/>
          </p:nvSpPr>
          <p:spPr bwMode="auto">
            <a:xfrm flipV="1">
              <a:off x="4062" y="1494"/>
              <a:ext cx="330" cy="15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02" name="Line 106"/>
            <p:cNvSpPr>
              <a:spLocks noChangeShapeType="1"/>
            </p:cNvSpPr>
            <p:nvPr/>
          </p:nvSpPr>
          <p:spPr bwMode="auto">
            <a:xfrm>
              <a:off x="4734" y="1482"/>
              <a:ext cx="348" cy="15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03" name="Line 107"/>
            <p:cNvSpPr>
              <a:spLocks noChangeShapeType="1"/>
            </p:cNvSpPr>
            <p:nvPr/>
          </p:nvSpPr>
          <p:spPr bwMode="auto">
            <a:xfrm flipH="1">
              <a:off x="5106" y="1734"/>
              <a:ext cx="174" cy="51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04" name="Line 108"/>
            <p:cNvSpPr>
              <a:spLocks noChangeShapeType="1"/>
            </p:cNvSpPr>
            <p:nvPr/>
          </p:nvSpPr>
          <p:spPr bwMode="auto">
            <a:xfrm>
              <a:off x="4554" y="1566"/>
              <a:ext cx="0" cy="32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05" name="Line 109"/>
            <p:cNvSpPr>
              <a:spLocks noChangeShapeType="1"/>
            </p:cNvSpPr>
            <p:nvPr/>
          </p:nvSpPr>
          <p:spPr bwMode="auto">
            <a:xfrm>
              <a:off x="4572" y="2052"/>
              <a:ext cx="384" cy="27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06" name="Line 110"/>
            <p:cNvSpPr>
              <a:spLocks noChangeShapeType="1"/>
            </p:cNvSpPr>
            <p:nvPr/>
          </p:nvSpPr>
          <p:spPr bwMode="auto">
            <a:xfrm flipH="1">
              <a:off x="4902" y="2400"/>
              <a:ext cx="192" cy="27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07" name="Line 111"/>
            <p:cNvSpPr>
              <a:spLocks noChangeShapeType="1"/>
            </p:cNvSpPr>
            <p:nvPr/>
          </p:nvSpPr>
          <p:spPr bwMode="auto">
            <a:xfrm flipH="1">
              <a:off x="4740" y="1710"/>
              <a:ext cx="402" cy="28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08" name="Line 112"/>
            <p:cNvSpPr>
              <a:spLocks noChangeShapeType="1"/>
            </p:cNvSpPr>
            <p:nvPr/>
          </p:nvSpPr>
          <p:spPr bwMode="auto">
            <a:xfrm flipH="1">
              <a:off x="4746" y="1290"/>
              <a:ext cx="252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09" name="Line 113"/>
            <p:cNvSpPr>
              <a:spLocks noChangeShapeType="1"/>
            </p:cNvSpPr>
            <p:nvPr/>
          </p:nvSpPr>
          <p:spPr bwMode="auto">
            <a:xfrm flipH="1">
              <a:off x="5262" y="1422"/>
              <a:ext cx="144" cy="13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10" name="Text Box 114"/>
            <p:cNvSpPr txBox="1">
              <a:spLocks noChangeArrowheads="1"/>
            </p:cNvSpPr>
            <p:nvPr/>
          </p:nvSpPr>
          <p:spPr bwMode="auto">
            <a:xfrm>
              <a:off x="3278" y="1151"/>
              <a:ext cx="890" cy="2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/>
              <a:r>
                <a:rPr lang="en-US" sz="2000">
                  <a:solidFill>
                    <a:srgbClr val="FF0000"/>
                  </a:solidFill>
                  <a:latin typeface="Comic Sans MS" pitchFamily="66" charset="0"/>
                </a:rPr>
                <a:t>local ISP</a:t>
              </a:r>
              <a:endParaRPr lang="en-US"/>
            </a:p>
          </p:txBody>
        </p:sp>
        <p:sp>
          <p:nvSpPr>
            <p:cNvPr id="4211" name="Text Box 115"/>
            <p:cNvSpPr txBox="1">
              <a:spLocks noChangeArrowheads="1"/>
            </p:cNvSpPr>
            <p:nvPr/>
          </p:nvSpPr>
          <p:spPr bwMode="auto">
            <a:xfrm>
              <a:off x="3230" y="3407"/>
              <a:ext cx="845" cy="5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/>
              <a:r>
                <a:rPr lang="en-US" sz="2000">
                  <a:solidFill>
                    <a:srgbClr val="FF0000"/>
                  </a:solidFill>
                  <a:latin typeface="Comic Sans MS" pitchFamily="66" charset="0"/>
                </a:rPr>
                <a:t>company</a:t>
              </a:r>
            </a:p>
            <a:p>
              <a:pPr algn="l"/>
              <a:r>
                <a:rPr lang="en-US" sz="2000">
                  <a:solidFill>
                    <a:srgbClr val="FF0000"/>
                  </a:solidFill>
                  <a:latin typeface="Comic Sans MS" pitchFamily="66" charset="0"/>
                </a:rPr>
                <a:t>network</a:t>
              </a:r>
              <a:endParaRPr lang="en-US"/>
            </a:p>
          </p:txBody>
        </p:sp>
        <p:sp>
          <p:nvSpPr>
            <p:cNvPr id="4212" name="Text Box 116"/>
            <p:cNvSpPr txBox="1">
              <a:spLocks noChangeArrowheads="1"/>
            </p:cNvSpPr>
            <p:nvPr/>
          </p:nvSpPr>
          <p:spPr bwMode="auto">
            <a:xfrm>
              <a:off x="4376" y="2015"/>
              <a:ext cx="1178" cy="2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/>
              <a:r>
                <a:rPr lang="en-US" sz="2000">
                  <a:solidFill>
                    <a:srgbClr val="FF0000"/>
                  </a:solidFill>
                  <a:latin typeface="Comic Sans MS" pitchFamily="66" charset="0"/>
                </a:rPr>
                <a:t>regional ISP</a:t>
              </a:r>
            </a:p>
          </p:txBody>
        </p:sp>
        <p:grpSp>
          <p:nvGrpSpPr>
            <p:cNvPr id="4213" name="Group 117"/>
            <p:cNvGrpSpPr>
              <a:grpSpLocks/>
            </p:cNvGrpSpPr>
            <p:nvPr/>
          </p:nvGrpSpPr>
          <p:grpSpPr bwMode="auto">
            <a:xfrm>
              <a:off x="3588" y="219"/>
              <a:ext cx="360" cy="175"/>
              <a:chOff x="3600" y="219"/>
              <a:chExt cx="360" cy="175"/>
            </a:xfrm>
          </p:grpSpPr>
          <p:sp>
            <p:nvSpPr>
              <p:cNvPr id="4214" name="Oval 118"/>
              <p:cNvSpPr>
                <a:spLocks noChangeArrowheads="1"/>
              </p:cNvSpPr>
              <p:nvPr/>
            </p:nvSpPr>
            <p:spPr bwMode="auto">
              <a:xfrm>
                <a:off x="3603" y="297"/>
                <a:ext cx="357" cy="97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15" name="Line 119"/>
              <p:cNvSpPr>
                <a:spLocks noChangeShapeType="1"/>
              </p:cNvSpPr>
              <p:nvPr/>
            </p:nvSpPr>
            <p:spPr bwMode="auto">
              <a:xfrm>
                <a:off x="3603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16" name="Line 120"/>
              <p:cNvSpPr>
                <a:spLocks noChangeShapeType="1"/>
              </p:cNvSpPr>
              <p:nvPr/>
            </p:nvSpPr>
            <p:spPr bwMode="auto">
              <a:xfrm>
                <a:off x="3960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17" name="Rectangle 121"/>
              <p:cNvSpPr>
                <a:spLocks noChangeArrowheads="1"/>
              </p:cNvSpPr>
              <p:nvPr/>
            </p:nvSpPr>
            <p:spPr bwMode="auto">
              <a:xfrm>
                <a:off x="3603" y="289"/>
                <a:ext cx="354" cy="59"/>
              </a:xfrm>
              <a:prstGeom prst="rect">
                <a:avLst/>
              </a:prstGeom>
              <a:solidFill>
                <a:schemeClr val="hlink"/>
              </a:solidFill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18" name="Oval 122"/>
              <p:cNvSpPr>
                <a:spLocks noChangeArrowheads="1"/>
              </p:cNvSpPr>
              <p:nvPr/>
            </p:nvSpPr>
            <p:spPr bwMode="auto">
              <a:xfrm>
                <a:off x="3600" y="219"/>
                <a:ext cx="357" cy="113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4219" name="Group 123"/>
              <p:cNvGrpSpPr>
                <a:grpSpLocks/>
              </p:cNvGrpSpPr>
              <p:nvPr/>
            </p:nvGrpSpPr>
            <p:grpSpPr bwMode="auto">
              <a:xfrm>
                <a:off x="3686" y="244"/>
                <a:ext cx="177" cy="66"/>
                <a:chOff x="2848" y="848"/>
                <a:chExt cx="140" cy="98"/>
              </a:xfrm>
            </p:grpSpPr>
            <p:sp>
              <p:nvSpPr>
                <p:cNvPr id="4220" name="Line 124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221" name="Line 125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222" name="Line 126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4223" name="Group 127"/>
              <p:cNvGrpSpPr>
                <a:grpSpLocks/>
              </p:cNvGrpSpPr>
              <p:nvPr/>
            </p:nvGrpSpPr>
            <p:grpSpPr bwMode="auto">
              <a:xfrm flipV="1">
                <a:off x="3686" y="243"/>
                <a:ext cx="177" cy="66"/>
                <a:chOff x="2848" y="848"/>
                <a:chExt cx="140" cy="98"/>
              </a:xfrm>
            </p:grpSpPr>
            <p:sp>
              <p:nvSpPr>
                <p:cNvPr id="4224" name="Line 128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225" name="Line 129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226" name="Line 130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grpSp>
          <p:nvGrpSpPr>
            <p:cNvPr id="4227" name="Group 131"/>
            <p:cNvGrpSpPr>
              <a:grpSpLocks/>
            </p:cNvGrpSpPr>
            <p:nvPr/>
          </p:nvGrpSpPr>
          <p:grpSpPr bwMode="auto">
            <a:xfrm>
              <a:off x="3595" y="651"/>
              <a:ext cx="150" cy="307"/>
              <a:chOff x="4180" y="783"/>
              <a:chExt cx="150" cy="307"/>
            </a:xfrm>
          </p:grpSpPr>
          <p:sp>
            <p:nvSpPr>
              <p:cNvPr id="4228" name="AutoShape 132"/>
              <p:cNvSpPr>
                <a:spLocks noChangeArrowheads="1"/>
              </p:cNvSpPr>
              <p:nvPr/>
            </p:nvSpPr>
            <p:spPr bwMode="auto">
              <a:xfrm>
                <a:off x="4180" y="1019"/>
                <a:ext cx="150" cy="71"/>
              </a:xfrm>
              <a:prstGeom prst="parallelogram">
                <a:avLst>
                  <a:gd name="adj" fmla="val 81387"/>
                </a:avLst>
              </a:prstGeom>
              <a:solidFill>
                <a:srgbClr val="33CCCC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29" name="Rectangle 133"/>
              <p:cNvSpPr>
                <a:spLocks noChangeArrowheads="1"/>
              </p:cNvSpPr>
              <p:nvPr/>
            </p:nvSpPr>
            <p:spPr bwMode="auto">
              <a:xfrm>
                <a:off x="4256" y="785"/>
                <a:ext cx="69" cy="236"/>
              </a:xfrm>
              <a:prstGeom prst="rect">
                <a:avLst/>
              </a:prstGeom>
              <a:solidFill>
                <a:srgbClr val="33CCCC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30" name="Rectangle 134"/>
              <p:cNvSpPr>
                <a:spLocks noChangeArrowheads="1"/>
              </p:cNvSpPr>
              <p:nvPr/>
            </p:nvSpPr>
            <p:spPr bwMode="auto">
              <a:xfrm>
                <a:off x="4181" y="852"/>
                <a:ext cx="95" cy="236"/>
              </a:xfrm>
              <a:prstGeom prst="rect">
                <a:avLst/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31" name="AutoShape 135"/>
              <p:cNvSpPr>
                <a:spLocks noChangeArrowheads="1"/>
              </p:cNvSpPr>
              <p:nvPr/>
            </p:nvSpPr>
            <p:spPr bwMode="auto">
              <a:xfrm>
                <a:off x="4180" y="783"/>
                <a:ext cx="150" cy="71"/>
              </a:xfrm>
              <a:prstGeom prst="parallelogram">
                <a:avLst>
                  <a:gd name="adj" fmla="val 81387"/>
                </a:avLst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32" name="Line 136"/>
              <p:cNvSpPr>
                <a:spLocks noChangeShapeType="1"/>
              </p:cNvSpPr>
              <p:nvPr/>
            </p:nvSpPr>
            <p:spPr bwMode="auto">
              <a:xfrm>
                <a:off x="4330" y="788"/>
                <a:ext cx="0" cy="23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33" name="Line 137"/>
              <p:cNvSpPr>
                <a:spLocks noChangeShapeType="1"/>
              </p:cNvSpPr>
              <p:nvPr/>
            </p:nvSpPr>
            <p:spPr bwMode="auto">
              <a:xfrm flipH="1">
                <a:off x="4276" y="1019"/>
                <a:ext cx="54" cy="6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34" name="Rectangle 138"/>
              <p:cNvSpPr>
                <a:spLocks noChangeArrowheads="1"/>
              </p:cNvSpPr>
              <p:nvPr/>
            </p:nvSpPr>
            <p:spPr bwMode="auto">
              <a:xfrm>
                <a:off x="4193" y="883"/>
                <a:ext cx="63" cy="136"/>
              </a:xfrm>
              <a:prstGeom prst="rect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35" name="Rectangle 139"/>
              <p:cNvSpPr>
                <a:spLocks noChangeArrowheads="1"/>
              </p:cNvSpPr>
              <p:nvPr/>
            </p:nvSpPr>
            <p:spPr bwMode="auto">
              <a:xfrm>
                <a:off x="4202" y="924"/>
                <a:ext cx="48" cy="48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aphicFrame>
          <p:nvGraphicFramePr>
            <p:cNvPr id="4236" name="Object 140"/>
            <p:cNvGraphicFramePr>
              <a:graphicFrameLocks noChangeAspect="1"/>
            </p:cNvGraphicFramePr>
            <p:nvPr/>
          </p:nvGraphicFramePr>
          <p:xfrm>
            <a:off x="4496" y="260"/>
            <a:ext cx="299" cy="23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309" name="Clip" r:id="rId24" imgW="1305000" imgH="1085760" progId="">
                    <p:embed/>
                  </p:oleObj>
                </mc:Choice>
                <mc:Fallback>
                  <p:oleObj name="Clip" r:id="rId24" imgW="1305000" imgH="1085760" progId="">
                    <p:embed/>
                    <p:pic>
                      <p:nvPicPr>
                        <p:cNvPr id="0" name="Picture 14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496" y="260"/>
                          <a:ext cx="299" cy="239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pSp>
          <p:nvGrpSpPr>
            <p:cNvPr id="4237" name="Group 141"/>
            <p:cNvGrpSpPr>
              <a:grpSpLocks/>
            </p:cNvGrpSpPr>
            <p:nvPr/>
          </p:nvGrpSpPr>
          <p:grpSpPr bwMode="auto">
            <a:xfrm>
              <a:off x="4451" y="714"/>
              <a:ext cx="292" cy="320"/>
              <a:chOff x="2870" y="1518"/>
              <a:chExt cx="292" cy="320"/>
            </a:xfrm>
          </p:grpSpPr>
          <p:graphicFrame>
            <p:nvGraphicFramePr>
              <p:cNvPr id="4238" name="Object 142"/>
              <p:cNvGraphicFramePr>
                <a:graphicFrameLocks noChangeAspect="1"/>
              </p:cNvGraphicFramePr>
              <p:nvPr/>
            </p:nvGraphicFramePr>
            <p:xfrm>
              <a:off x="2870" y="1518"/>
              <a:ext cx="272" cy="282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4310" name="Clip" r:id="rId25" imgW="819000" imgH="847800" progId="">
                      <p:embed/>
                    </p:oleObj>
                  </mc:Choice>
                  <mc:Fallback>
                    <p:oleObj name="Clip" r:id="rId25" imgW="819000" imgH="847800" progId="">
                      <p:embed/>
                      <p:pic>
                        <p:nvPicPr>
                          <p:cNvPr id="0" name="Picture 142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8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2870" y="1518"/>
                            <a:ext cx="272" cy="282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4239" name="Object 143"/>
              <p:cNvGraphicFramePr>
                <a:graphicFrameLocks noChangeAspect="1"/>
              </p:cNvGraphicFramePr>
              <p:nvPr/>
            </p:nvGraphicFramePr>
            <p:xfrm>
              <a:off x="2913" y="1602"/>
              <a:ext cx="249" cy="236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4311" name="Clip" r:id="rId26" imgW="1266840" imgH="1200240" progId="">
                      <p:embed/>
                    </p:oleObj>
                  </mc:Choice>
                  <mc:Fallback>
                    <p:oleObj name="Clip" r:id="rId26" imgW="1266840" imgH="1200240" progId="">
                      <p:embed/>
                      <p:pic>
                        <p:nvPicPr>
                          <p:cNvPr id="0" name="Picture 143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20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2913" y="1602"/>
                            <a:ext cx="249" cy="236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grpSp>
          <p:nvGrpSpPr>
            <p:cNvPr id="4240" name="Group 144"/>
            <p:cNvGrpSpPr>
              <a:grpSpLocks/>
            </p:cNvGrpSpPr>
            <p:nvPr/>
          </p:nvGrpSpPr>
          <p:grpSpPr bwMode="auto">
            <a:xfrm>
              <a:off x="3690" y="1566"/>
              <a:ext cx="360" cy="175"/>
              <a:chOff x="3600" y="219"/>
              <a:chExt cx="360" cy="175"/>
            </a:xfrm>
          </p:grpSpPr>
          <p:sp>
            <p:nvSpPr>
              <p:cNvPr id="4241" name="Oval 145"/>
              <p:cNvSpPr>
                <a:spLocks noChangeArrowheads="1"/>
              </p:cNvSpPr>
              <p:nvPr/>
            </p:nvSpPr>
            <p:spPr bwMode="auto">
              <a:xfrm>
                <a:off x="3603" y="297"/>
                <a:ext cx="357" cy="97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42" name="Line 146"/>
              <p:cNvSpPr>
                <a:spLocks noChangeShapeType="1"/>
              </p:cNvSpPr>
              <p:nvPr/>
            </p:nvSpPr>
            <p:spPr bwMode="auto">
              <a:xfrm>
                <a:off x="3603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43" name="Line 147"/>
              <p:cNvSpPr>
                <a:spLocks noChangeShapeType="1"/>
              </p:cNvSpPr>
              <p:nvPr/>
            </p:nvSpPr>
            <p:spPr bwMode="auto">
              <a:xfrm>
                <a:off x="3960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44" name="Rectangle 148"/>
              <p:cNvSpPr>
                <a:spLocks noChangeArrowheads="1"/>
              </p:cNvSpPr>
              <p:nvPr/>
            </p:nvSpPr>
            <p:spPr bwMode="auto">
              <a:xfrm>
                <a:off x="3603" y="289"/>
                <a:ext cx="354" cy="59"/>
              </a:xfrm>
              <a:prstGeom prst="rect">
                <a:avLst/>
              </a:prstGeom>
              <a:solidFill>
                <a:schemeClr val="hlink"/>
              </a:solidFill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45" name="Oval 149"/>
              <p:cNvSpPr>
                <a:spLocks noChangeArrowheads="1"/>
              </p:cNvSpPr>
              <p:nvPr/>
            </p:nvSpPr>
            <p:spPr bwMode="auto">
              <a:xfrm>
                <a:off x="3600" y="219"/>
                <a:ext cx="357" cy="113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4246" name="Group 150"/>
              <p:cNvGrpSpPr>
                <a:grpSpLocks/>
              </p:cNvGrpSpPr>
              <p:nvPr/>
            </p:nvGrpSpPr>
            <p:grpSpPr bwMode="auto">
              <a:xfrm>
                <a:off x="3686" y="244"/>
                <a:ext cx="177" cy="66"/>
                <a:chOff x="2848" y="848"/>
                <a:chExt cx="140" cy="98"/>
              </a:xfrm>
            </p:grpSpPr>
            <p:sp>
              <p:nvSpPr>
                <p:cNvPr id="4247" name="Line 151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248" name="Line 152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249" name="Line 153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4250" name="Group 154"/>
              <p:cNvGrpSpPr>
                <a:grpSpLocks/>
              </p:cNvGrpSpPr>
              <p:nvPr/>
            </p:nvGrpSpPr>
            <p:grpSpPr bwMode="auto">
              <a:xfrm flipV="1">
                <a:off x="3686" y="243"/>
                <a:ext cx="177" cy="66"/>
                <a:chOff x="2848" y="848"/>
                <a:chExt cx="140" cy="98"/>
              </a:xfrm>
            </p:grpSpPr>
            <p:sp>
              <p:nvSpPr>
                <p:cNvPr id="4251" name="Line 155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252" name="Line 156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253" name="Line 157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grpSp>
          <p:nvGrpSpPr>
            <p:cNvPr id="4254" name="Group 158"/>
            <p:cNvGrpSpPr>
              <a:grpSpLocks/>
            </p:cNvGrpSpPr>
            <p:nvPr/>
          </p:nvGrpSpPr>
          <p:grpSpPr bwMode="auto">
            <a:xfrm>
              <a:off x="4374" y="1395"/>
              <a:ext cx="360" cy="175"/>
              <a:chOff x="3600" y="219"/>
              <a:chExt cx="360" cy="175"/>
            </a:xfrm>
          </p:grpSpPr>
          <p:sp>
            <p:nvSpPr>
              <p:cNvPr id="4255" name="Oval 159"/>
              <p:cNvSpPr>
                <a:spLocks noChangeArrowheads="1"/>
              </p:cNvSpPr>
              <p:nvPr/>
            </p:nvSpPr>
            <p:spPr bwMode="auto">
              <a:xfrm>
                <a:off x="3603" y="297"/>
                <a:ext cx="357" cy="97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56" name="Line 160"/>
              <p:cNvSpPr>
                <a:spLocks noChangeShapeType="1"/>
              </p:cNvSpPr>
              <p:nvPr/>
            </p:nvSpPr>
            <p:spPr bwMode="auto">
              <a:xfrm>
                <a:off x="3603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57" name="Line 161"/>
              <p:cNvSpPr>
                <a:spLocks noChangeShapeType="1"/>
              </p:cNvSpPr>
              <p:nvPr/>
            </p:nvSpPr>
            <p:spPr bwMode="auto">
              <a:xfrm>
                <a:off x="3960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58" name="Rectangle 162"/>
              <p:cNvSpPr>
                <a:spLocks noChangeArrowheads="1"/>
              </p:cNvSpPr>
              <p:nvPr/>
            </p:nvSpPr>
            <p:spPr bwMode="auto">
              <a:xfrm>
                <a:off x="3603" y="289"/>
                <a:ext cx="354" cy="59"/>
              </a:xfrm>
              <a:prstGeom prst="rect">
                <a:avLst/>
              </a:prstGeom>
              <a:solidFill>
                <a:schemeClr val="hlink"/>
              </a:solidFill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59" name="Oval 163"/>
              <p:cNvSpPr>
                <a:spLocks noChangeArrowheads="1"/>
              </p:cNvSpPr>
              <p:nvPr/>
            </p:nvSpPr>
            <p:spPr bwMode="auto">
              <a:xfrm>
                <a:off x="3600" y="219"/>
                <a:ext cx="357" cy="113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4260" name="Group 164"/>
              <p:cNvGrpSpPr>
                <a:grpSpLocks/>
              </p:cNvGrpSpPr>
              <p:nvPr/>
            </p:nvGrpSpPr>
            <p:grpSpPr bwMode="auto">
              <a:xfrm>
                <a:off x="3686" y="244"/>
                <a:ext cx="177" cy="66"/>
                <a:chOff x="2848" y="848"/>
                <a:chExt cx="140" cy="98"/>
              </a:xfrm>
            </p:grpSpPr>
            <p:sp>
              <p:nvSpPr>
                <p:cNvPr id="4261" name="Line 165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262" name="Line 166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263" name="Line 167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4264" name="Group 168"/>
              <p:cNvGrpSpPr>
                <a:grpSpLocks/>
              </p:cNvGrpSpPr>
              <p:nvPr/>
            </p:nvGrpSpPr>
            <p:grpSpPr bwMode="auto">
              <a:xfrm flipV="1">
                <a:off x="3686" y="243"/>
                <a:ext cx="177" cy="66"/>
                <a:chOff x="2848" y="848"/>
                <a:chExt cx="140" cy="98"/>
              </a:xfrm>
            </p:grpSpPr>
            <p:sp>
              <p:nvSpPr>
                <p:cNvPr id="4265" name="Line 169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266" name="Line 170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267" name="Line 171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grpSp>
          <p:nvGrpSpPr>
            <p:cNvPr id="4268" name="Group 172"/>
            <p:cNvGrpSpPr>
              <a:grpSpLocks/>
            </p:cNvGrpSpPr>
            <p:nvPr/>
          </p:nvGrpSpPr>
          <p:grpSpPr bwMode="auto">
            <a:xfrm>
              <a:off x="4386" y="1887"/>
              <a:ext cx="360" cy="175"/>
              <a:chOff x="3600" y="219"/>
              <a:chExt cx="360" cy="175"/>
            </a:xfrm>
          </p:grpSpPr>
          <p:sp>
            <p:nvSpPr>
              <p:cNvPr id="4269" name="Oval 173"/>
              <p:cNvSpPr>
                <a:spLocks noChangeArrowheads="1"/>
              </p:cNvSpPr>
              <p:nvPr/>
            </p:nvSpPr>
            <p:spPr bwMode="auto">
              <a:xfrm>
                <a:off x="3603" y="297"/>
                <a:ext cx="357" cy="97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70" name="Line 174"/>
              <p:cNvSpPr>
                <a:spLocks noChangeShapeType="1"/>
              </p:cNvSpPr>
              <p:nvPr/>
            </p:nvSpPr>
            <p:spPr bwMode="auto">
              <a:xfrm>
                <a:off x="3603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71" name="Line 175"/>
              <p:cNvSpPr>
                <a:spLocks noChangeShapeType="1"/>
              </p:cNvSpPr>
              <p:nvPr/>
            </p:nvSpPr>
            <p:spPr bwMode="auto">
              <a:xfrm>
                <a:off x="3960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72" name="Rectangle 176"/>
              <p:cNvSpPr>
                <a:spLocks noChangeArrowheads="1"/>
              </p:cNvSpPr>
              <p:nvPr/>
            </p:nvSpPr>
            <p:spPr bwMode="auto">
              <a:xfrm>
                <a:off x="3603" y="289"/>
                <a:ext cx="354" cy="59"/>
              </a:xfrm>
              <a:prstGeom prst="rect">
                <a:avLst/>
              </a:prstGeom>
              <a:solidFill>
                <a:schemeClr val="hlink"/>
              </a:solidFill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73" name="Oval 177"/>
              <p:cNvSpPr>
                <a:spLocks noChangeArrowheads="1"/>
              </p:cNvSpPr>
              <p:nvPr/>
            </p:nvSpPr>
            <p:spPr bwMode="auto">
              <a:xfrm>
                <a:off x="3600" y="219"/>
                <a:ext cx="357" cy="113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4274" name="Group 178"/>
              <p:cNvGrpSpPr>
                <a:grpSpLocks/>
              </p:cNvGrpSpPr>
              <p:nvPr/>
            </p:nvGrpSpPr>
            <p:grpSpPr bwMode="auto">
              <a:xfrm>
                <a:off x="3686" y="244"/>
                <a:ext cx="177" cy="66"/>
                <a:chOff x="2848" y="848"/>
                <a:chExt cx="140" cy="98"/>
              </a:xfrm>
            </p:grpSpPr>
            <p:sp>
              <p:nvSpPr>
                <p:cNvPr id="4275" name="Line 179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276" name="Line 180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277" name="Line 181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4278" name="Group 182"/>
              <p:cNvGrpSpPr>
                <a:grpSpLocks/>
              </p:cNvGrpSpPr>
              <p:nvPr/>
            </p:nvGrpSpPr>
            <p:grpSpPr bwMode="auto">
              <a:xfrm flipV="1">
                <a:off x="3686" y="243"/>
                <a:ext cx="177" cy="66"/>
                <a:chOff x="2848" y="848"/>
                <a:chExt cx="140" cy="98"/>
              </a:xfrm>
            </p:grpSpPr>
            <p:sp>
              <p:nvSpPr>
                <p:cNvPr id="4279" name="Line 183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280" name="Line 184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281" name="Line 185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grpSp>
          <p:nvGrpSpPr>
            <p:cNvPr id="4282" name="Group 186"/>
            <p:cNvGrpSpPr>
              <a:grpSpLocks/>
            </p:cNvGrpSpPr>
            <p:nvPr/>
          </p:nvGrpSpPr>
          <p:grpSpPr bwMode="auto">
            <a:xfrm>
              <a:off x="5082" y="1551"/>
              <a:ext cx="360" cy="175"/>
              <a:chOff x="3600" y="219"/>
              <a:chExt cx="360" cy="175"/>
            </a:xfrm>
          </p:grpSpPr>
          <p:sp>
            <p:nvSpPr>
              <p:cNvPr id="4283" name="Oval 187"/>
              <p:cNvSpPr>
                <a:spLocks noChangeArrowheads="1"/>
              </p:cNvSpPr>
              <p:nvPr/>
            </p:nvSpPr>
            <p:spPr bwMode="auto">
              <a:xfrm>
                <a:off x="3603" y="297"/>
                <a:ext cx="357" cy="97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84" name="Line 188"/>
              <p:cNvSpPr>
                <a:spLocks noChangeShapeType="1"/>
              </p:cNvSpPr>
              <p:nvPr/>
            </p:nvSpPr>
            <p:spPr bwMode="auto">
              <a:xfrm>
                <a:off x="3603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85" name="Line 189"/>
              <p:cNvSpPr>
                <a:spLocks noChangeShapeType="1"/>
              </p:cNvSpPr>
              <p:nvPr/>
            </p:nvSpPr>
            <p:spPr bwMode="auto">
              <a:xfrm>
                <a:off x="3960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86" name="Rectangle 190"/>
              <p:cNvSpPr>
                <a:spLocks noChangeArrowheads="1"/>
              </p:cNvSpPr>
              <p:nvPr/>
            </p:nvSpPr>
            <p:spPr bwMode="auto">
              <a:xfrm>
                <a:off x="3603" y="289"/>
                <a:ext cx="354" cy="59"/>
              </a:xfrm>
              <a:prstGeom prst="rect">
                <a:avLst/>
              </a:prstGeom>
              <a:solidFill>
                <a:schemeClr val="hlink"/>
              </a:solidFill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87" name="Oval 191"/>
              <p:cNvSpPr>
                <a:spLocks noChangeArrowheads="1"/>
              </p:cNvSpPr>
              <p:nvPr/>
            </p:nvSpPr>
            <p:spPr bwMode="auto">
              <a:xfrm>
                <a:off x="3600" y="219"/>
                <a:ext cx="357" cy="113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4288" name="Group 192"/>
              <p:cNvGrpSpPr>
                <a:grpSpLocks/>
              </p:cNvGrpSpPr>
              <p:nvPr/>
            </p:nvGrpSpPr>
            <p:grpSpPr bwMode="auto">
              <a:xfrm>
                <a:off x="3686" y="244"/>
                <a:ext cx="177" cy="66"/>
                <a:chOff x="2848" y="848"/>
                <a:chExt cx="140" cy="98"/>
              </a:xfrm>
            </p:grpSpPr>
            <p:sp>
              <p:nvSpPr>
                <p:cNvPr id="4289" name="Line 193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290" name="Line 194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291" name="Line 195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4292" name="Group 196"/>
              <p:cNvGrpSpPr>
                <a:grpSpLocks/>
              </p:cNvGrpSpPr>
              <p:nvPr/>
            </p:nvGrpSpPr>
            <p:grpSpPr bwMode="auto">
              <a:xfrm flipV="1">
                <a:off x="3686" y="243"/>
                <a:ext cx="177" cy="66"/>
                <a:chOff x="2848" y="848"/>
                <a:chExt cx="140" cy="98"/>
              </a:xfrm>
            </p:grpSpPr>
            <p:sp>
              <p:nvSpPr>
                <p:cNvPr id="4293" name="Line 197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294" name="Line 198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295" name="Line 199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grpSp>
          <p:nvGrpSpPr>
            <p:cNvPr id="4296" name="Group 200"/>
            <p:cNvGrpSpPr>
              <a:grpSpLocks/>
            </p:cNvGrpSpPr>
            <p:nvPr/>
          </p:nvGrpSpPr>
          <p:grpSpPr bwMode="auto">
            <a:xfrm>
              <a:off x="4944" y="2223"/>
              <a:ext cx="360" cy="175"/>
              <a:chOff x="3600" y="219"/>
              <a:chExt cx="360" cy="175"/>
            </a:xfrm>
          </p:grpSpPr>
          <p:sp>
            <p:nvSpPr>
              <p:cNvPr id="4297" name="Oval 201"/>
              <p:cNvSpPr>
                <a:spLocks noChangeArrowheads="1"/>
              </p:cNvSpPr>
              <p:nvPr/>
            </p:nvSpPr>
            <p:spPr bwMode="auto">
              <a:xfrm>
                <a:off x="3603" y="297"/>
                <a:ext cx="357" cy="97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98" name="Line 202"/>
              <p:cNvSpPr>
                <a:spLocks noChangeShapeType="1"/>
              </p:cNvSpPr>
              <p:nvPr/>
            </p:nvSpPr>
            <p:spPr bwMode="auto">
              <a:xfrm>
                <a:off x="3603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99" name="Line 203"/>
              <p:cNvSpPr>
                <a:spLocks noChangeShapeType="1"/>
              </p:cNvSpPr>
              <p:nvPr/>
            </p:nvSpPr>
            <p:spPr bwMode="auto">
              <a:xfrm>
                <a:off x="3960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00" name="Rectangle 204"/>
              <p:cNvSpPr>
                <a:spLocks noChangeArrowheads="1"/>
              </p:cNvSpPr>
              <p:nvPr/>
            </p:nvSpPr>
            <p:spPr bwMode="auto">
              <a:xfrm>
                <a:off x="3603" y="289"/>
                <a:ext cx="354" cy="59"/>
              </a:xfrm>
              <a:prstGeom prst="rect">
                <a:avLst/>
              </a:prstGeom>
              <a:solidFill>
                <a:schemeClr val="hlink"/>
              </a:solidFill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01" name="Oval 205"/>
              <p:cNvSpPr>
                <a:spLocks noChangeArrowheads="1"/>
              </p:cNvSpPr>
              <p:nvPr/>
            </p:nvSpPr>
            <p:spPr bwMode="auto">
              <a:xfrm>
                <a:off x="3600" y="219"/>
                <a:ext cx="357" cy="113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4302" name="Group 206"/>
              <p:cNvGrpSpPr>
                <a:grpSpLocks/>
              </p:cNvGrpSpPr>
              <p:nvPr/>
            </p:nvGrpSpPr>
            <p:grpSpPr bwMode="auto">
              <a:xfrm>
                <a:off x="3686" y="244"/>
                <a:ext cx="177" cy="66"/>
                <a:chOff x="2848" y="848"/>
                <a:chExt cx="140" cy="98"/>
              </a:xfrm>
            </p:grpSpPr>
            <p:sp>
              <p:nvSpPr>
                <p:cNvPr id="4303" name="Line 207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304" name="Line 208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305" name="Line 209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4306" name="Group 210"/>
              <p:cNvGrpSpPr>
                <a:grpSpLocks/>
              </p:cNvGrpSpPr>
              <p:nvPr/>
            </p:nvGrpSpPr>
            <p:grpSpPr bwMode="auto">
              <a:xfrm flipV="1">
                <a:off x="3686" y="243"/>
                <a:ext cx="177" cy="66"/>
                <a:chOff x="2848" y="848"/>
                <a:chExt cx="140" cy="98"/>
              </a:xfrm>
            </p:grpSpPr>
            <p:sp>
              <p:nvSpPr>
                <p:cNvPr id="4307" name="Line 211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308" name="Line 212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309" name="Line 213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grpSp>
          <p:nvGrpSpPr>
            <p:cNvPr id="4310" name="Group 214"/>
            <p:cNvGrpSpPr>
              <a:grpSpLocks/>
            </p:cNvGrpSpPr>
            <p:nvPr/>
          </p:nvGrpSpPr>
          <p:grpSpPr bwMode="auto">
            <a:xfrm>
              <a:off x="4704" y="2661"/>
              <a:ext cx="360" cy="175"/>
              <a:chOff x="3600" y="219"/>
              <a:chExt cx="360" cy="175"/>
            </a:xfrm>
          </p:grpSpPr>
          <p:sp>
            <p:nvSpPr>
              <p:cNvPr id="4311" name="Oval 215"/>
              <p:cNvSpPr>
                <a:spLocks noChangeArrowheads="1"/>
              </p:cNvSpPr>
              <p:nvPr/>
            </p:nvSpPr>
            <p:spPr bwMode="auto">
              <a:xfrm>
                <a:off x="3603" y="297"/>
                <a:ext cx="357" cy="97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12" name="Line 216"/>
              <p:cNvSpPr>
                <a:spLocks noChangeShapeType="1"/>
              </p:cNvSpPr>
              <p:nvPr/>
            </p:nvSpPr>
            <p:spPr bwMode="auto">
              <a:xfrm>
                <a:off x="3603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13" name="Line 217"/>
              <p:cNvSpPr>
                <a:spLocks noChangeShapeType="1"/>
              </p:cNvSpPr>
              <p:nvPr/>
            </p:nvSpPr>
            <p:spPr bwMode="auto">
              <a:xfrm>
                <a:off x="3960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14" name="Rectangle 218"/>
              <p:cNvSpPr>
                <a:spLocks noChangeArrowheads="1"/>
              </p:cNvSpPr>
              <p:nvPr/>
            </p:nvSpPr>
            <p:spPr bwMode="auto">
              <a:xfrm>
                <a:off x="3603" y="289"/>
                <a:ext cx="354" cy="59"/>
              </a:xfrm>
              <a:prstGeom prst="rect">
                <a:avLst/>
              </a:prstGeom>
              <a:solidFill>
                <a:schemeClr val="hlink"/>
              </a:solidFill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15" name="Oval 219"/>
              <p:cNvSpPr>
                <a:spLocks noChangeArrowheads="1"/>
              </p:cNvSpPr>
              <p:nvPr/>
            </p:nvSpPr>
            <p:spPr bwMode="auto">
              <a:xfrm>
                <a:off x="3600" y="219"/>
                <a:ext cx="357" cy="113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4316" name="Group 220"/>
              <p:cNvGrpSpPr>
                <a:grpSpLocks/>
              </p:cNvGrpSpPr>
              <p:nvPr/>
            </p:nvGrpSpPr>
            <p:grpSpPr bwMode="auto">
              <a:xfrm>
                <a:off x="3686" y="244"/>
                <a:ext cx="177" cy="66"/>
                <a:chOff x="2848" y="848"/>
                <a:chExt cx="140" cy="98"/>
              </a:xfrm>
            </p:grpSpPr>
            <p:sp>
              <p:nvSpPr>
                <p:cNvPr id="4317" name="Line 221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318" name="Line 222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319" name="Line 223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4320" name="Group 224"/>
              <p:cNvGrpSpPr>
                <a:grpSpLocks/>
              </p:cNvGrpSpPr>
              <p:nvPr/>
            </p:nvGrpSpPr>
            <p:grpSpPr bwMode="auto">
              <a:xfrm flipV="1">
                <a:off x="3686" y="243"/>
                <a:ext cx="177" cy="66"/>
                <a:chOff x="2848" y="848"/>
                <a:chExt cx="140" cy="98"/>
              </a:xfrm>
            </p:grpSpPr>
            <p:sp>
              <p:nvSpPr>
                <p:cNvPr id="4321" name="Line 225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322" name="Line 226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323" name="Line 227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grpSp>
          <p:nvGrpSpPr>
            <p:cNvPr id="4324" name="Group 228"/>
            <p:cNvGrpSpPr>
              <a:grpSpLocks/>
            </p:cNvGrpSpPr>
            <p:nvPr/>
          </p:nvGrpSpPr>
          <p:grpSpPr bwMode="auto">
            <a:xfrm>
              <a:off x="4266" y="3027"/>
              <a:ext cx="360" cy="175"/>
              <a:chOff x="3600" y="219"/>
              <a:chExt cx="360" cy="175"/>
            </a:xfrm>
          </p:grpSpPr>
          <p:sp>
            <p:nvSpPr>
              <p:cNvPr id="4325" name="Oval 229"/>
              <p:cNvSpPr>
                <a:spLocks noChangeArrowheads="1"/>
              </p:cNvSpPr>
              <p:nvPr/>
            </p:nvSpPr>
            <p:spPr bwMode="auto">
              <a:xfrm>
                <a:off x="3603" y="297"/>
                <a:ext cx="357" cy="97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26" name="Line 230"/>
              <p:cNvSpPr>
                <a:spLocks noChangeShapeType="1"/>
              </p:cNvSpPr>
              <p:nvPr/>
            </p:nvSpPr>
            <p:spPr bwMode="auto">
              <a:xfrm>
                <a:off x="3603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27" name="Line 231"/>
              <p:cNvSpPr>
                <a:spLocks noChangeShapeType="1"/>
              </p:cNvSpPr>
              <p:nvPr/>
            </p:nvSpPr>
            <p:spPr bwMode="auto">
              <a:xfrm>
                <a:off x="3960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28" name="Rectangle 232"/>
              <p:cNvSpPr>
                <a:spLocks noChangeArrowheads="1"/>
              </p:cNvSpPr>
              <p:nvPr/>
            </p:nvSpPr>
            <p:spPr bwMode="auto">
              <a:xfrm>
                <a:off x="3603" y="289"/>
                <a:ext cx="354" cy="59"/>
              </a:xfrm>
              <a:prstGeom prst="rect">
                <a:avLst/>
              </a:prstGeom>
              <a:solidFill>
                <a:schemeClr val="hlink"/>
              </a:solidFill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29" name="Oval 233"/>
              <p:cNvSpPr>
                <a:spLocks noChangeArrowheads="1"/>
              </p:cNvSpPr>
              <p:nvPr/>
            </p:nvSpPr>
            <p:spPr bwMode="auto">
              <a:xfrm>
                <a:off x="3600" y="219"/>
                <a:ext cx="357" cy="113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4330" name="Group 234"/>
              <p:cNvGrpSpPr>
                <a:grpSpLocks/>
              </p:cNvGrpSpPr>
              <p:nvPr/>
            </p:nvGrpSpPr>
            <p:grpSpPr bwMode="auto">
              <a:xfrm>
                <a:off x="3686" y="244"/>
                <a:ext cx="177" cy="66"/>
                <a:chOff x="2848" y="848"/>
                <a:chExt cx="140" cy="98"/>
              </a:xfrm>
            </p:grpSpPr>
            <p:sp>
              <p:nvSpPr>
                <p:cNvPr id="4331" name="Line 235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332" name="Line 236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333" name="Line 237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4334" name="Group 238"/>
              <p:cNvGrpSpPr>
                <a:grpSpLocks/>
              </p:cNvGrpSpPr>
              <p:nvPr/>
            </p:nvGrpSpPr>
            <p:grpSpPr bwMode="auto">
              <a:xfrm flipV="1">
                <a:off x="3686" y="243"/>
                <a:ext cx="177" cy="66"/>
                <a:chOff x="2848" y="848"/>
                <a:chExt cx="140" cy="98"/>
              </a:xfrm>
            </p:grpSpPr>
            <p:sp>
              <p:nvSpPr>
                <p:cNvPr id="4335" name="Line 239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336" name="Line 240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337" name="Line 241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grpSp>
          <p:nvGrpSpPr>
            <p:cNvPr id="4338" name="Group 242"/>
            <p:cNvGrpSpPr>
              <a:grpSpLocks/>
            </p:cNvGrpSpPr>
            <p:nvPr/>
          </p:nvGrpSpPr>
          <p:grpSpPr bwMode="auto">
            <a:xfrm>
              <a:off x="3690" y="2745"/>
              <a:ext cx="360" cy="175"/>
              <a:chOff x="3600" y="219"/>
              <a:chExt cx="360" cy="175"/>
            </a:xfrm>
          </p:grpSpPr>
          <p:sp>
            <p:nvSpPr>
              <p:cNvPr id="4339" name="Oval 243"/>
              <p:cNvSpPr>
                <a:spLocks noChangeArrowheads="1"/>
              </p:cNvSpPr>
              <p:nvPr/>
            </p:nvSpPr>
            <p:spPr bwMode="auto">
              <a:xfrm>
                <a:off x="3603" y="297"/>
                <a:ext cx="357" cy="97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40" name="Line 244"/>
              <p:cNvSpPr>
                <a:spLocks noChangeShapeType="1"/>
              </p:cNvSpPr>
              <p:nvPr/>
            </p:nvSpPr>
            <p:spPr bwMode="auto">
              <a:xfrm>
                <a:off x="3603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41" name="Line 245"/>
              <p:cNvSpPr>
                <a:spLocks noChangeShapeType="1"/>
              </p:cNvSpPr>
              <p:nvPr/>
            </p:nvSpPr>
            <p:spPr bwMode="auto">
              <a:xfrm>
                <a:off x="3960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42" name="Rectangle 246"/>
              <p:cNvSpPr>
                <a:spLocks noChangeArrowheads="1"/>
              </p:cNvSpPr>
              <p:nvPr/>
            </p:nvSpPr>
            <p:spPr bwMode="auto">
              <a:xfrm>
                <a:off x="3603" y="289"/>
                <a:ext cx="354" cy="59"/>
              </a:xfrm>
              <a:prstGeom prst="rect">
                <a:avLst/>
              </a:prstGeom>
              <a:solidFill>
                <a:schemeClr val="hlink"/>
              </a:solidFill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43" name="Oval 247"/>
              <p:cNvSpPr>
                <a:spLocks noChangeArrowheads="1"/>
              </p:cNvSpPr>
              <p:nvPr/>
            </p:nvSpPr>
            <p:spPr bwMode="auto">
              <a:xfrm>
                <a:off x="3600" y="219"/>
                <a:ext cx="357" cy="113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4344" name="Group 248"/>
              <p:cNvGrpSpPr>
                <a:grpSpLocks/>
              </p:cNvGrpSpPr>
              <p:nvPr/>
            </p:nvGrpSpPr>
            <p:grpSpPr bwMode="auto">
              <a:xfrm>
                <a:off x="3686" y="244"/>
                <a:ext cx="177" cy="66"/>
                <a:chOff x="2848" y="848"/>
                <a:chExt cx="140" cy="98"/>
              </a:xfrm>
            </p:grpSpPr>
            <p:sp>
              <p:nvSpPr>
                <p:cNvPr id="4345" name="Line 249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346" name="Line 250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347" name="Line 251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4348" name="Group 252"/>
              <p:cNvGrpSpPr>
                <a:grpSpLocks/>
              </p:cNvGrpSpPr>
              <p:nvPr/>
            </p:nvGrpSpPr>
            <p:grpSpPr bwMode="auto">
              <a:xfrm flipV="1">
                <a:off x="3686" y="243"/>
                <a:ext cx="177" cy="66"/>
                <a:chOff x="2848" y="848"/>
                <a:chExt cx="140" cy="98"/>
              </a:xfrm>
            </p:grpSpPr>
            <p:sp>
              <p:nvSpPr>
                <p:cNvPr id="4349" name="Line 253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350" name="Line 254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351" name="Line 255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sp>
          <p:nvSpPr>
            <p:cNvPr id="4352" name="Text Box 256"/>
            <p:cNvSpPr txBox="1">
              <a:spLocks noChangeArrowheads="1"/>
            </p:cNvSpPr>
            <p:nvPr/>
          </p:nvSpPr>
          <p:spPr bwMode="auto">
            <a:xfrm>
              <a:off x="3554" y="341"/>
              <a:ext cx="684" cy="2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/>
              <a:r>
                <a:rPr lang="en-US" sz="2000">
                  <a:latin typeface="Comic Sans MS" pitchFamily="66" charset="0"/>
                </a:rPr>
                <a:t>router</a:t>
              </a:r>
              <a:endParaRPr lang="en-US" sz="2000"/>
            </a:p>
          </p:txBody>
        </p:sp>
        <p:sp>
          <p:nvSpPr>
            <p:cNvPr id="4353" name="Text Box 257"/>
            <p:cNvSpPr txBox="1">
              <a:spLocks noChangeArrowheads="1"/>
            </p:cNvSpPr>
            <p:nvPr/>
          </p:nvSpPr>
          <p:spPr bwMode="auto">
            <a:xfrm>
              <a:off x="4424" y="437"/>
              <a:ext cx="1134" cy="2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/>
              <a:r>
                <a:rPr lang="en-US" sz="2000">
                  <a:latin typeface="Comic Sans MS" pitchFamily="66" charset="0"/>
                </a:rPr>
                <a:t>workstation</a:t>
              </a:r>
              <a:endParaRPr lang="en-US" sz="2000"/>
            </a:p>
          </p:txBody>
        </p:sp>
        <p:sp>
          <p:nvSpPr>
            <p:cNvPr id="4354" name="Text Box 258"/>
            <p:cNvSpPr txBox="1">
              <a:spLocks noChangeArrowheads="1"/>
            </p:cNvSpPr>
            <p:nvPr/>
          </p:nvSpPr>
          <p:spPr bwMode="auto">
            <a:xfrm>
              <a:off x="3710" y="724"/>
              <a:ext cx="686" cy="2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/>
              <a:r>
                <a:rPr lang="en-US" sz="2000">
                  <a:latin typeface="Comic Sans MS" pitchFamily="66" charset="0"/>
                </a:rPr>
                <a:t>server</a:t>
              </a:r>
              <a:endParaRPr lang="en-US" sz="2000"/>
            </a:p>
          </p:txBody>
        </p:sp>
        <p:sp>
          <p:nvSpPr>
            <p:cNvPr id="4355" name="Text Box 259"/>
            <p:cNvSpPr txBox="1">
              <a:spLocks noChangeArrowheads="1"/>
            </p:cNvSpPr>
            <p:nvPr/>
          </p:nvSpPr>
          <p:spPr bwMode="auto">
            <a:xfrm>
              <a:off x="4700" y="864"/>
              <a:ext cx="679" cy="2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/>
              <a:r>
                <a:rPr lang="en-US" sz="2000">
                  <a:latin typeface="Comic Sans MS" pitchFamily="66" charset="0"/>
                </a:rPr>
                <a:t>mobile</a:t>
              </a:r>
              <a:endParaRPr lang="en-US" sz="2000"/>
            </a:p>
          </p:txBody>
        </p:sp>
      </p:grpSp>
      <p:sp>
        <p:nvSpPr>
          <p:cNvPr id="4357" name="Line 261"/>
          <p:cNvSpPr>
            <a:spLocks noChangeShapeType="1"/>
          </p:cNvSpPr>
          <p:nvPr/>
        </p:nvSpPr>
        <p:spPr bwMode="auto">
          <a:xfrm flipV="1">
            <a:off x="6248400" y="4827588"/>
            <a:ext cx="1588" cy="24923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1-</a:t>
            </a:r>
            <a:fld id="{E90CB6F4-7CAA-49E4-ABBC-77A25DF0CA9C}" type="slidenum">
              <a:rPr lang="en-US"/>
              <a:pPr/>
              <a:t>30</a:t>
            </a:fld>
            <a:endParaRPr lang="en-US"/>
          </a:p>
        </p:txBody>
      </p:sp>
      <p:sp>
        <p:nvSpPr>
          <p:cNvPr id="194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/>
              <a:t>Network Core: Circuit Switching</a:t>
            </a:r>
            <a:endParaRPr lang="en-US"/>
          </a:p>
        </p:txBody>
      </p:sp>
      <p:sp>
        <p:nvSpPr>
          <p:cNvPr id="194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Capacity of medium exceeds the capacity required for transmission of a single signal</a:t>
            </a:r>
          </a:p>
          <a:p>
            <a:pPr lvl="1"/>
            <a:r>
              <a:rPr lang="en-US"/>
              <a:t>How can we improve “efficiency”? Let’s </a:t>
            </a:r>
            <a:r>
              <a:rPr lang="en-US">
                <a:solidFill>
                  <a:srgbClr val="FF0000"/>
                </a:solidFill>
              </a:rPr>
              <a:t>multiplex</a:t>
            </a:r>
            <a:r>
              <a:rPr lang="en-US"/>
              <a:t>.</a:t>
            </a:r>
          </a:p>
          <a:p>
            <a:r>
              <a:rPr lang="en-US"/>
              <a:t>Divide link bandwidth into “pieces”:</a:t>
            </a:r>
          </a:p>
          <a:p>
            <a:pPr lvl="1"/>
            <a:r>
              <a:rPr lang="en-US" sz="2800"/>
              <a:t>frequency division - FDMA</a:t>
            </a:r>
          </a:p>
          <a:p>
            <a:pPr lvl="1"/>
            <a:r>
              <a:rPr lang="en-US" sz="2800"/>
              <a:t>time division – TDMA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1-</a:t>
            </a:r>
            <a:fld id="{0A1AFA65-BD0F-419E-997B-BEEA532BB07E}" type="slidenum">
              <a:rPr lang="en-US"/>
              <a:pPr/>
              <a:t>31</a:t>
            </a:fld>
            <a:endParaRPr lang="en-US"/>
          </a:p>
        </p:txBody>
      </p:sp>
      <p:sp>
        <p:nvSpPr>
          <p:cNvPr id="195586" name="Rectangle 2"/>
          <p:cNvSpPr>
            <a:spLocks noGrp="1" noChangeArrowheads="1"/>
          </p:cNvSpPr>
          <p:nvPr>
            <p:ph type="title"/>
          </p:nvPr>
        </p:nvSpPr>
        <p:spPr>
          <a:xfrm>
            <a:off x="439738" y="227013"/>
            <a:ext cx="8462962" cy="1143000"/>
          </a:xfrm>
        </p:spPr>
        <p:txBody>
          <a:bodyPr/>
          <a:lstStyle/>
          <a:p>
            <a:r>
              <a:rPr lang="en-US" sz="3600" dirty="0"/>
              <a:t>Circuit Switching: </a:t>
            </a:r>
            <a:r>
              <a:rPr lang="en-US" sz="3600" dirty="0" smtClean="0"/>
              <a:t>FDMA </a:t>
            </a:r>
            <a:r>
              <a:rPr lang="en-US" sz="3600" dirty="0"/>
              <a:t>and TDMA</a:t>
            </a:r>
            <a:endParaRPr lang="fr-FR" sz="3600" dirty="0"/>
          </a:p>
        </p:txBody>
      </p:sp>
      <p:grpSp>
        <p:nvGrpSpPr>
          <p:cNvPr id="195587" name="Group 3"/>
          <p:cNvGrpSpPr>
            <a:grpSpLocks/>
          </p:cNvGrpSpPr>
          <p:nvPr/>
        </p:nvGrpSpPr>
        <p:grpSpPr bwMode="auto">
          <a:xfrm>
            <a:off x="393700" y="1585913"/>
            <a:ext cx="7239000" cy="2438400"/>
            <a:chOff x="288" y="1007"/>
            <a:chExt cx="4560" cy="1536"/>
          </a:xfrm>
        </p:grpSpPr>
        <p:sp>
          <p:nvSpPr>
            <p:cNvPr id="195588" name="Text Box 4"/>
            <p:cNvSpPr txBox="1">
              <a:spLocks noChangeArrowheads="1"/>
            </p:cNvSpPr>
            <p:nvPr/>
          </p:nvSpPr>
          <p:spPr bwMode="auto">
            <a:xfrm>
              <a:off x="288" y="1007"/>
              <a:ext cx="66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 eaLnBrk="1" hangingPunct="1"/>
              <a:r>
                <a:rPr lang="en-US">
                  <a:latin typeface="Arial" charset="0"/>
                </a:rPr>
                <a:t>FDMA</a:t>
              </a:r>
              <a:endParaRPr lang="fr-FR">
                <a:latin typeface="Arial" charset="0"/>
              </a:endParaRPr>
            </a:p>
          </p:txBody>
        </p:sp>
        <p:grpSp>
          <p:nvGrpSpPr>
            <p:cNvPr id="195589" name="Group 5"/>
            <p:cNvGrpSpPr>
              <a:grpSpLocks/>
            </p:cNvGrpSpPr>
            <p:nvPr/>
          </p:nvGrpSpPr>
          <p:grpSpPr bwMode="auto">
            <a:xfrm>
              <a:off x="720" y="1392"/>
              <a:ext cx="4128" cy="1151"/>
              <a:chOff x="720" y="1392"/>
              <a:chExt cx="4128" cy="1151"/>
            </a:xfrm>
          </p:grpSpPr>
          <p:sp>
            <p:nvSpPr>
              <p:cNvPr id="195590" name="Line 6"/>
              <p:cNvSpPr>
                <a:spLocks noChangeShapeType="1"/>
              </p:cNvSpPr>
              <p:nvPr/>
            </p:nvSpPr>
            <p:spPr bwMode="auto">
              <a:xfrm flipV="1">
                <a:off x="1728" y="1392"/>
                <a:ext cx="0" cy="816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5591" name="Text Box 7"/>
              <p:cNvSpPr txBox="1">
                <a:spLocks noChangeArrowheads="1"/>
              </p:cNvSpPr>
              <p:nvPr/>
            </p:nvSpPr>
            <p:spPr bwMode="auto">
              <a:xfrm>
                <a:off x="720" y="1680"/>
                <a:ext cx="960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l" eaLnBrk="1" hangingPunct="1"/>
                <a:r>
                  <a:rPr lang="en-US">
                    <a:latin typeface="Arial" charset="0"/>
                  </a:rPr>
                  <a:t>frequency</a:t>
                </a:r>
                <a:endParaRPr lang="fr-FR">
                  <a:latin typeface="Arial" charset="0"/>
                </a:endParaRPr>
              </a:p>
            </p:txBody>
          </p:sp>
          <p:sp>
            <p:nvSpPr>
              <p:cNvPr id="195592" name="Line 8"/>
              <p:cNvSpPr>
                <a:spLocks noChangeShapeType="1"/>
              </p:cNvSpPr>
              <p:nvPr/>
            </p:nvSpPr>
            <p:spPr bwMode="auto">
              <a:xfrm>
                <a:off x="1728" y="2208"/>
                <a:ext cx="3120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5593" name="Text Box 9"/>
              <p:cNvSpPr txBox="1">
                <a:spLocks noChangeArrowheads="1"/>
              </p:cNvSpPr>
              <p:nvPr/>
            </p:nvSpPr>
            <p:spPr bwMode="auto">
              <a:xfrm>
                <a:off x="3048" y="2255"/>
                <a:ext cx="479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l" eaLnBrk="1" hangingPunct="1"/>
                <a:r>
                  <a:rPr lang="en-US">
                    <a:latin typeface="Arial" charset="0"/>
                  </a:rPr>
                  <a:t>time</a:t>
                </a:r>
                <a:endParaRPr lang="fr-FR">
                  <a:latin typeface="Arial" charset="0"/>
                </a:endParaRPr>
              </a:p>
            </p:txBody>
          </p:sp>
          <p:sp>
            <p:nvSpPr>
              <p:cNvPr id="195594" name="Rectangle 10"/>
              <p:cNvSpPr>
                <a:spLocks noChangeArrowheads="1"/>
              </p:cNvSpPr>
              <p:nvPr/>
            </p:nvSpPr>
            <p:spPr bwMode="auto">
              <a:xfrm>
                <a:off x="1776" y="1584"/>
                <a:ext cx="2880" cy="576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195595" name="Rectangle 11"/>
          <p:cNvSpPr>
            <a:spLocks noChangeArrowheads="1"/>
          </p:cNvSpPr>
          <p:nvPr/>
        </p:nvSpPr>
        <p:spPr bwMode="auto">
          <a:xfrm>
            <a:off x="2743200" y="2514600"/>
            <a:ext cx="4572000" cy="228600"/>
          </a:xfrm>
          <a:prstGeom prst="rect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5596" name="Rectangle 12"/>
          <p:cNvSpPr>
            <a:spLocks noChangeArrowheads="1"/>
          </p:cNvSpPr>
          <p:nvPr/>
        </p:nvSpPr>
        <p:spPr bwMode="auto">
          <a:xfrm>
            <a:off x="2743200" y="2743200"/>
            <a:ext cx="4572000" cy="228600"/>
          </a:xfrm>
          <a:prstGeom prst="rect">
            <a:avLst/>
          </a:prstGeom>
          <a:solidFill>
            <a:srgbClr val="99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5597" name="Rectangle 13"/>
          <p:cNvSpPr>
            <a:spLocks noChangeArrowheads="1"/>
          </p:cNvSpPr>
          <p:nvPr/>
        </p:nvSpPr>
        <p:spPr bwMode="auto">
          <a:xfrm>
            <a:off x="2743200" y="2971800"/>
            <a:ext cx="4572000" cy="228600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5598" name="Rectangle 14"/>
          <p:cNvSpPr>
            <a:spLocks noChangeArrowheads="1"/>
          </p:cNvSpPr>
          <p:nvPr/>
        </p:nvSpPr>
        <p:spPr bwMode="auto">
          <a:xfrm>
            <a:off x="2743200" y="3200400"/>
            <a:ext cx="4572000" cy="228600"/>
          </a:xfrm>
          <a:prstGeom prst="rect">
            <a:avLst/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95599" name="Group 15"/>
          <p:cNvGrpSpPr>
            <a:grpSpLocks/>
          </p:cNvGrpSpPr>
          <p:nvPr/>
        </p:nvGrpSpPr>
        <p:grpSpPr bwMode="auto">
          <a:xfrm>
            <a:off x="381000" y="4037013"/>
            <a:ext cx="7239000" cy="2516187"/>
            <a:chOff x="288" y="2543"/>
            <a:chExt cx="4560" cy="1585"/>
          </a:xfrm>
        </p:grpSpPr>
        <p:sp>
          <p:nvSpPr>
            <p:cNvPr id="195600" name="Text Box 16"/>
            <p:cNvSpPr txBox="1">
              <a:spLocks noChangeArrowheads="1"/>
            </p:cNvSpPr>
            <p:nvPr/>
          </p:nvSpPr>
          <p:spPr bwMode="auto">
            <a:xfrm>
              <a:off x="288" y="2543"/>
              <a:ext cx="66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 eaLnBrk="1" hangingPunct="1"/>
              <a:r>
                <a:rPr lang="en-US">
                  <a:latin typeface="Arial" charset="0"/>
                </a:rPr>
                <a:t>TDMA</a:t>
              </a:r>
              <a:endParaRPr lang="fr-FR">
                <a:latin typeface="Arial" charset="0"/>
              </a:endParaRPr>
            </a:p>
          </p:txBody>
        </p:sp>
        <p:sp>
          <p:nvSpPr>
            <p:cNvPr id="195601" name="Line 17"/>
            <p:cNvSpPr>
              <a:spLocks noChangeShapeType="1"/>
            </p:cNvSpPr>
            <p:nvPr/>
          </p:nvSpPr>
          <p:spPr bwMode="auto">
            <a:xfrm flipV="1">
              <a:off x="1728" y="2977"/>
              <a:ext cx="0" cy="81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95602" name="Text Box 18"/>
            <p:cNvSpPr txBox="1">
              <a:spLocks noChangeArrowheads="1"/>
            </p:cNvSpPr>
            <p:nvPr/>
          </p:nvSpPr>
          <p:spPr bwMode="auto">
            <a:xfrm>
              <a:off x="720" y="3265"/>
              <a:ext cx="96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 eaLnBrk="1" hangingPunct="1"/>
              <a:r>
                <a:rPr lang="en-US">
                  <a:latin typeface="Arial" charset="0"/>
                </a:rPr>
                <a:t>frequency</a:t>
              </a:r>
              <a:endParaRPr lang="fr-FR">
                <a:latin typeface="Arial" charset="0"/>
              </a:endParaRPr>
            </a:p>
          </p:txBody>
        </p:sp>
        <p:sp>
          <p:nvSpPr>
            <p:cNvPr id="195603" name="Line 19"/>
            <p:cNvSpPr>
              <a:spLocks noChangeShapeType="1"/>
            </p:cNvSpPr>
            <p:nvPr/>
          </p:nvSpPr>
          <p:spPr bwMode="auto">
            <a:xfrm>
              <a:off x="1728" y="3793"/>
              <a:ext cx="312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95604" name="Text Box 20"/>
            <p:cNvSpPr txBox="1">
              <a:spLocks noChangeArrowheads="1"/>
            </p:cNvSpPr>
            <p:nvPr/>
          </p:nvSpPr>
          <p:spPr bwMode="auto">
            <a:xfrm>
              <a:off x="3048" y="3840"/>
              <a:ext cx="479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 eaLnBrk="1" hangingPunct="1"/>
              <a:r>
                <a:rPr lang="en-US">
                  <a:latin typeface="Arial" charset="0"/>
                </a:rPr>
                <a:t>time</a:t>
              </a:r>
              <a:endParaRPr lang="fr-FR">
                <a:latin typeface="Arial" charset="0"/>
              </a:endParaRPr>
            </a:p>
          </p:txBody>
        </p:sp>
        <p:sp>
          <p:nvSpPr>
            <p:cNvPr id="195605" name="Rectangle 21"/>
            <p:cNvSpPr>
              <a:spLocks noChangeArrowheads="1"/>
            </p:cNvSpPr>
            <p:nvPr/>
          </p:nvSpPr>
          <p:spPr bwMode="auto">
            <a:xfrm>
              <a:off x="1776" y="3168"/>
              <a:ext cx="2880" cy="57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95606" name="Group 22"/>
          <p:cNvGrpSpPr>
            <a:grpSpLocks/>
          </p:cNvGrpSpPr>
          <p:nvPr/>
        </p:nvGrpSpPr>
        <p:grpSpPr bwMode="auto">
          <a:xfrm>
            <a:off x="2743200" y="5029200"/>
            <a:ext cx="3886200" cy="914400"/>
            <a:chOff x="1776" y="3168"/>
            <a:chExt cx="2448" cy="576"/>
          </a:xfrm>
        </p:grpSpPr>
        <p:sp>
          <p:nvSpPr>
            <p:cNvPr id="195607" name="Rectangle 23"/>
            <p:cNvSpPr>
              <a:spLocks noChangeArrowheads="1"/>
            </p:cNvSpPr>
            <p:nvPr/>
          </p:nvSpPr>
          <p:spPr bwMode="auto">
            <a:xfrm>
              <a:off x="1776" y="3168"/>
              <a:ext cx="144" cy="576"/>
            </a:xfrm>
            <a:prstGeom prst="rect">
              <a:avLst/>
            </a:prstGeom>
            <a:solidFill>
              <a:srgbClr val="3366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5608" name="Rectangle 24"/>
            <p:cNvSpPr>
              <a:spLocks noChangeArrowheads="1"/>
            </p:cNvSpPr>
            <p:nvPr/>
          </p:nvSpPr>
          <p:spPr bwMode="auto">
            <a:xfrm>
              <a:off x="2352" y="3168"/>
              <a:ext cx="144" cy="576"/>
            </a:xfrm>
            <a:prstGeom prst="rect">
              <a:avLst/>
            </a:prstGeom>
            <a:solidFill>
              <a:srgbClr val="3366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5609" name="Rectangle 25"/>
            <p:cNvSpPr>
              <a:spLocks noChangeArrowheads="1"/>
            </p:cNvSpPr>
            <p:nvPr/>
          </p:nvSpPr>
          <p:spPr bwMode="auto">
            <a:xfrm>
              <a:off x="2928" y="3168"/>
              <a:ext cx="144" cy="576"/>
            </a:xfrm>
            <a:prstGeom prst="rect">
              <a:avLst/>
            </a:prstGeom>
            <a:solidFill>
              <a:srgbClr val="3366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5610" name="Rectangle 26"/>
            <p:cNvSpPr>
              <a:spLocks noChangeArrowheads="1"/>
            </p:cNvSpPr>
            <p:nvPr/>
          </p:nvSpPr>
          <p:spPr bwMode="auto">
            <a:xfrm>
              <a:off x="3504" y="3168"/>
              <a:ext cx="144" cy="576"/>
            </a:xfrm>
            <a:prstGeom prst="rect">
              <a:avLst/>
            </a:prstGeom>
            <a:solidFill>
              <a:srgbClr val="3366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5611" name="Rectangle 27"/>
            <p:cNvSpPr>
              <a:spLocks noChangeArrowheads="1"/>
            </p:cNvSpPr>
            <p:nvPr/>
          </p:nvSpPr>
          <p:spPr bwMode="auto">
            <a:xfrm>
              <a:off x="4080" y="3168"/>
              <a:ext cx="144" cy="576"/>
            </a:xfrm>
            <a:prstGeom prst="rect">
              <a:avLst/>
            </a:prstGeom>
            <a:solidFill>
              <a:srgbClr val="3366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95612" name="Group 28"/>
          <p:cNvGrpSpPr>
            <a:grpSpLocks/>
          </p:cNvGrpSpPr>
          <p:nvPr/>
        </p:nvGrpSpPr>
        <p:grpSpPr bwMode="auto">
          <a:xfrm>
            <a:off x="2971800" y="5029200"/>
            <a:ext cx="3886200" cy="914400"/>
            <a:chOff x="1920" y="3168"/>
            <a:chExt cx="2448" cy="576"/>
          </a:xfrm>
        </p:grpSpPr>
        <p:sp>
          <p:nvSpPr>
            <p:cNvPr id="195613" name="Rectangle 29"/>
            <p:cNvSpPr>
              <a:spLocks noChangeArrowheads="1"/>
            </p:cNvSpPr>
            <p:nvPr/>
          </p:nvSpPr>
          <p:spPr bwMode="auto">
            <a:xfrm>
              <a:off x="1920" y="3168"/>
              <a:ext cx="144" cy="576"/>
            </a:xfrm>
            <a:prstGeom prst="rect">
              <a:avLst/>
            </a:prstGeom>
            <a:solidFill>
              <a:srgbClr val="99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5614" name="Rectangle 30"/>
            <p:cNvSpPr>
              <a:spLocks noChangeArrowheads="1"/>
            </p:cNvSpPr>
            <p:nvPr/>
          </p:nvSpPr>
          <p:spPr bwMode="auto">
            <a:xfrm>
              <a:off x="2496" y="3168"/>
              <a:ext cx="144" cy="576"/>
            </a:xfrm>
            <a:prstGeom prst="rect">
              <a:avLst/>
            </a:prstGeom>
            <a:solidFill>
              <a:srgbClr val="99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5615" name="Rectangle 31"/>
            <p:cNvSpPr>
              <a:spLocks noChangeArrowheads="1"/>
            </p:cNvSpPr>
            <p:nvPr/>
          </p:nvSpPr>
          <p:spPr bwMode="auto">
            <a:xfrm>
              <a:off x="3072" y="3168"/>
              <a:ext cx="144" cy="576"/>
            </a:xfrm>
            <a:prstGeom prst="rect">
              <a:avLst/>
            </a:prstGeom>
            <a:solidFill>
              <a:srgbClr val="99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5616" name="Rectangle 32"/>
            <p:cNvSpPr>
              <a:spLocks noChangeArrowheads="1"/>
            </p:cNvSpPr>
            <p:nvPr/>
          </p:nvSpPr>
          <p:spPr bwMode="auto">
            <a:xfrm>
              <a:off x="3648" y="3168"/>
              <a:ext cx="144" cy="576"/>
            </a:xfrm>
            <a:prstGeom prst="rect">
              <a:avLst/>
            </a:prstGeom>
            <a:solidFill>
              <a:srgbClr val="99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5617" name="Rectangle 33"/>
            <p:cNvSpPr>
              <a:spLocks noChangeArrowheads="1"/>
            </p:cNvSpPr>
            <p:nvPr/>
          </p:nvSpPr>
          <p:spPr bwMode="auto">
            <a:xfrm>
              <a:off x="4224" y="3168"/>
              <a:ext cx="144" cy="576"/>
            </a:xfrm>
            <a:prstGeom prst="rect">
              <a:avLst/>
            </a:prstGeom>
            <a:solidFill>
              <a:srgbClr val="99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95618" name="Group 34"/>
          <p:cNvGrpSpPr>
            <a:grpSpLocks/>
          </p:cNvGrpSpPr>
          <p:nvPr/>
        </p:nvGrpSpPr>
        <p:grpSpPr bwMode="auto">
          <a:xfrm>
            <a:off x="3200400" y="5029200"/>
            <a:ext cx="3886200" cy="914400"/>
            <a:chOff x="2064" y="3168"/>
            <a:chExt cx="2448" cy="576"/>
          </a:xfrm>
        </p:grpSpPr>
        <p:sp>
          <p:nvSpPr>
            <p:cNvPr id="195619" name="Rectangle 35"/>
            <p:cNvSpPr>
              <a:spLocks noChangeArrowheads="1"/>
            </p:cNvSpPr>
            <p:nvPr/>
          </p:nvSpPr>
          <p:spPr bwMode="auto">
            <a:xfrm>
              <a:off x="2064" y="3168"/>
              <a:ext cx="144" cy="576"/>
            </a:xfrm>
            <a:prstGeom prst="rect">
              <a:avLst/>
            </a:prstGeom>
            <a:solidFill>
              <a:srgbClr val="FF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5620" name="Rectangle 36"/>
            <p:cNvSpPr>
              <a:spLocks noChangeArrowheads="1"/>
            </p:cNvSpPr>
            <p:nvPr/>
          </p:nvSpPr>
          <p:spPr bwMode="auto">
            <a:xfrm>
              <a:off x="2640" y="3168"/>
              <a:ext cx="144" cy="576"/>
            </a:xfrm>
            <a:prstGeom prst="rect">
              <a:avLst/>
            </a:prstGeom>
            <a:solidFill>
              <a:srgbClr val="FF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5621" name="Rectangle 37"/>
            <p:cNvSpPr>
              <a:spLocks noChangeArrowheads="1"/>
            </p:cNvSpPr>
            <p:nvPr/>
          </p:nvSpPr>
          <p:spPr bwMode="auto">
            <a:xfrm>
              <a:off x="3216" y="3168"/>
              <a:ext cx="144" cy="576"/>
            </a:xfrm>
            <a:prstGeom prst="rect">
              <a:avLst/>
            </a:prstGeom>
            <a:solidFill>
              <a:srgbClr val="FF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5622" name="Rectangle 38"/>
            <p:cNvSpPr>
              <a:spLocks noChangeArrowheads="1"/>
            </p:cNvSpPr>
            <p:nvPr/>
          </p:nvSpPr>
          <p:spPr bwMode="auto">
            <a:xfrm>
              <a:off x="3792" y="3168"/>
              <a:ext cx="144" cy="576"/>
            </a:xfrm>
            <a:prstGeom prst="rect">
              <a:avLst/>
            </a:prstGeom>
            <a:solidFill>
              <a:srgbClr val="FF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5623" name="Rectangle 39"/>
            <p:cNvSpPr>
              <a:spLocks noChangeArrowheads="1"/>
            </p:cNvSpPr>
            <p:nvPr/>
          </p:nvSpPr>
          <p:spPr bwMode="auto">
            <a:xfrm>
              <a:off x="4368" y="3168"/>
              <a:ext cx="144" cy="576"/>
            </a:xfrm>
            <a:prstGeom prst="rect">
              <a:avLst/>
            </a:prstGeom>
            <a:solidFill>
              <a:srgbClr val="FF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95624" name="Group 40"/>
          <p:cNvGrpSpPr>
            <a:grpSpLocks/>
          </p:cNvGrpSpPr>
          <p:nvPr/>
        </p:nvGrpSpPr>
        <p:grpSpPr bwMode="auto">
          <a:xfrm>
            <a:off x="3429000" y="5029200"/>
            <a:ext cx="3886200" cy="914400"/>
            <a:chOff x="2208" y="3168"/>
            <a:chExt cx="2448" cy="576"/>
          </a:xfrm>
        </p:grpSpPr>
        <p:sp>
          <p:nvSpPr>
            <p:cNvPr id="195625" name="Rectangle 41"/>
            <p:cNvSpPr>
              <a:spLocks noChangeArrowheads="1"/>
            </p:cNvSpPr>
            <p:nvPr/>
          </p:nvSpPr>
          <p:spPr bwMode="auto">
            <a:xfrm>
              <a:off x="2208" y="3168"/>
              <a:ext cx="144" cy="576"/>
            </a:xfrm>
            <a:prstGeom prst="rect">
              <a:avLst/>
            </a:prstGeom>
            <a:solidFill>
              <a:srgbClr val="FF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5626" name="Rectangle 42"/>
            <p:cNvSpPr>
              <a:spLocks noChangeArrowheads="1"/>
            </p:cNvSpPr>
            <p:nvPr/>
          </p:nvSpPr>
          <p:spPr bwMode="auto">
            <a:xfrm>
              <a:off x="2784" y="3168"/>
              <a:ext cx="144" cy="576"/>
            </a:xfrm>
            <a:prstGeom prst="rect">
              <a:avLst/>
            </a:prstGeom>
            <a:solidFill>
              <a:srgbClr val="FF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5627" name="Rectangle 43"/>
            <p:cNvSpPr>
              <a:spLocks noChangeArrowheads="1"/>
            </p:cNvSpPr>
            <p:nvPr/>
          </p:nvSpPr>
          <p:spPr bwMode="auto">
            <a:xfrm>
              <a:off x="3360" y="3168"/>
              <a:ext cx="144" cy="576"/>
            </a:xfrm>
            <a:prstGeom prst="rect">
              <a:avLst/>
            </a:prstGeom>
            <a:solidFill>
              <a:srgbClr val="FF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5628" name="Rectangle 44"/>
            <p:cNvSpPr>
              <a:spLocks noChangeArrowheads="1"/>
            </p:cNvSpPr>
            <p:nvPr/>
          </p:nvSpPr>
          <p:spPr bwMode="auto">
            <a:xfrm>
              <a:off x="3936" y="3168"/>
              <a:ext cx="144" cy="576"/>
            </a:xfrm>
            <a:prstGeom prst="rect">
              <a:avLst/>
            </a:prstGeom>
            <a:solidFill>
              <a:srgbClr val="FF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5629" name="Rectangle 45"/>
            <p:cNvSpPr>
              <a:spLocks noChangeArrowheads="1"/>
            </p:cNvSpPr>
            <p:nvPr/>
          </p:nvSpPr>
          <p:spPr bwMode="auto">
            <a:xfrm>
              <a:off x="4512" y="3168"/>
              <a:ext cx="144" cy="576"/>
            </a:xfrm>
            <a:prstGeom prst="rect">
              <a:avLst/>
            </a:prstGeom>
            <a:solidFill>
              <a:srgbClr val="FF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95630" name="Group 46"/>
          <p:cNvGrpSpPr>
            <a:grpSpLocks/>
          </p:cNvGrpSpPr>
          <p:nvPr/>
        </p:nvGrpSpPr>
        <p:grpSpPr bwMode="auto">
          <a:xfrm>
            <a:off x="2743200" y="2743200"/>
            <a:ext cx="4572000" cy="457200"/>
            <a:chOff x="1776" y="1728"/>
            <a:chExt cx="2880" cy="288"/>
          </a:xfrm>
        </p:grpSpPr>
        <p:sp>
          <p:nvSpPr>
            <p:cNvPr id="195631" name="Line 47"/>
            <p:cNvSpPr>
              <a:spLocks noChangeShapeType="1"/>
            </p:cNvSpPr>
            <p:nvPr/>
          </p:nvSpPr>
          <p:spPr bwMode="auto">
            <a:xfrm flipV="1">
              <a:off x="1776" y="1728"/>
              <a:ext cx="288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95632" name="Line 48"/>
            <p:cNvSpPr>
              <a:spLocks noChangeShapeType="1"/>
            </p:cNvSpPr>
            <p:nvPr/>
          </p:nvSpPr>
          <p:spPr bwMode="auto">
            <a:xfrm flipV="1">
              <a:off x="1776" y="1872"/>
              <a:ext cx="288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95633" name="Line 49"/>
            <p:cNvSpPr>
              <a:spLocks noChangeShapeType="1"/>
            </p:cNvSpPr>
            <p:nvPr/>
          </p:nvSpPr>
          <p:spPr bwMode="auto">
            <a:xfrm flipV="1">
              <a:off x="1776" y="2016"/>
              <a:ext cx="288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95634" name="Group 50"/>
          <p:cNvGrpSpPr>
            <a:grpSpLocks/>
          </p:cNvGrpSpPr>
          <p:nvPr/>
        </p:nvGrpSpPr>
        <p:grpSpPr bwMode="auto">
          <a:xfrm>
            <a:off x="2971800" y="5029200"/>
            <a:ext cx="4114800" cy="914400"/>
            <a:chOff x="1920" y="3168"/>
            <a:chExt cx="2592" cy="576"/>
          </a:xfrm>
        </p:grpSpPr>
        <p:sp>
          <p:nvSpPr>
            <p:cNvPr id="195635" name="Line 51"/>
            <p:cNvSpPr>
              <a:spLocks noChangeShapeType="1"/>
            </p:cNvSpPr>
            <p:nvPr/>
          </p:nvSpPr>
          <p:spPr bwMode="auto">
            <a:xfrm>
              <a:off x="1920" y="3168"/>
              <a:ext cx="0" cy="5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95636" name="Line 52"/>
            <p:cNvSpPr>
              <a:spLocks noChangeShapeType="1"/>
            </p:cNvSpPr>
            <p:nvPr/>
          </p:nvSpPr>
          <p:spPr bwMode="auto">
            <a:xfrm>
              <a:off x="2064" y="3168"/>
              <a:ext cx="0" cy="5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95637" name="Line 53"/>
            <p:cNvSpPr>
              <a:spLocks noChangeShapeType="1"/>
            </p:cNvSpPr>
            <p:nvPr/>
          </p:nvSpPr>
          <p:spPr bwMode="auto">
            <a:xfrm>
              <a:off x="2208" y="3168"/>
              <a:ext cx="0" cy="5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95638" name="Line 54"/>
            <p:cNvSpPr>
              <a:spLocks noChangeShapeType="1"/>
            </p:cNvSpPr>
            <p:nvPr/>
          </p:nvSpPr>
          <p:spPr bwMode="auto">
            <a:xfrm>
              <a:off x="2352" y="3168"/>
              <a:ext cx="0" cy="5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95639" name="Line 55"/>
            <p:cNvSpPr>
              <a:spLocks noChangeShapeType="1"/>
            </p:cNvSpPr>
            <p:nvPr/>
          </p:nvSpPr>
          <p:spPr bwMode="auto">
            <a:xfrm>
              <a:off x="2496" y="3168"/>
              <a:ext cx="0" cy="5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95640" name="Line 56"/>
            <p:cNvSpPr>
              <a:spLocks noChangeShapeType="1"/>
            </p:cNvSpPr>
            <p:nvPr/>
          </p:nvSpPr>
          <p:spPr bwMode="auto">
            <a:xfrm>
              <a:off x="2640" y="3168"/>
              <a:ext cx="0" cy="5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95641" name="Line 57"/>
            <p:cNvSpPr>
              <a:spLocks noChangeShapeType="1"/>
            </p:cNvSpPr>
            <p:nvPr/>
          </p:nvSpPr>
          <p:spPr bwMode="auto">
            <a:xfrm>
              <a:off x="2784" y="3168"/>
              <a:ext cx="0" cy="5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95642" name="Line 58"/>
            <p:cNvSpPr>
              <a:spLocks noChangeShapeType="1"/>
            </p:cNvSpPr>
            <p:nvPr/>
          </p:nvSpPr>
          <p:spPr bwMode="auto">
            <a:xfrm>
              <a:off x="2928" y="3168"/>
              <a:ext cx="0" cy="5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95643" name="Line 59"/>
            <p:cNvSpPr>
              <a:spLocks noChangeShapeType="1"/>
            </p:cNvSpPr>
            <p:nvPr/>
          </p:nvSpPr>
          <p:spPr bwMode="auto">
            <a:xfrm>
              <a:off x="3072" y="3168"/>
              <a:ext cx="0" cy="5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95644" name="Line 60"/>
            <p:cNvSpPr>
              <a:spLocks noChangeShapeType="1"/>
            </p:cNvSpPr>
            <p:nvPr/>
          </p:nvSpPr>
          <p:spPr bwMode="auto">
            <a:xfrm>
              <a:off x="3216" y="3168"/>
              <a:ext cx="0" cy="5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95645" name="Line 61"/>
            <p:cNvSpPr>
              <a:spLocks noChangeShapeType="1"/>
            </p:cNvSpPr>
            <p:nvPr/>
          </p:nvSpPr>
          <p:spPr bwMode="auto">
            <a:xfrm>
              <a:off x="3360" y="3168"/>
              <a:ext cx="0" cy="5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95646" name="Line 62"/>
            <p:cNvSpPr>
              <a:spLocks noChangeShapeType="1"/>
            </p:cNvSpPr>
            <p:nvPr/>
          </p:nvSpPr>
          <p:spPr bwMode="auto">
            <a:xfrm>
              <a:off x="3504" y="3168"/>
              <a:ext cx="0" cy="5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95647" name="Line 63"/>
            <p:cNvSpPr>
              <a:spLocks noChangeShapeType="1"/>
            </p:cNvSpPr>
            <p:nvPr/>
          </p:nvSpPr>
          <p:spPr bwMode="auto">
            <a:xfrm>
              <a:off x="3648" y="3168"/>
              <a:ext cx="0" cy="5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95648" name="Line 64"/>
            <p:cNvSpPr>
              <a:spLocks noChangeShapeType="1"/>
            </p:cNvSpPr>
            <p:nvPr/>
          </p:nvSpPr>
          <p:spPr bwMode="auto">
            <a:xfrm>
              <a:off x="3792" y="3168"/>
              <a:ext cx="0" cy="5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95649" name="Line 65"/>
            <p:cNvSpPr>
              <a:spLocks noChangeShapeType="1"/>
            </p:cNvSpPr>
            <p:nvPr/>
          </p:nvSpPr>
          <p:spPr bwMode="auto">
            <a:xfrm>
              <a:off x="3936" y="3168"/>
              <a:ext cx="0" cy="5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95650" name="Line 66"/>
            <p:cNvSpPr>
              <a:spLocks noChangeShapeType="1"/>
            </p:cNvSpPr>
            <p:nvPr/>
          </p:nvSpPr>
          <p:spPr bwMode="auto">
            <a:xfrm>
              <a:off x="4080" y="3168"/>
              <a:ext cx="0" cy="5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95651" name="Line 67"/>
            <p:cNvSpPr>
              <a:spLocks noChangeShapeType="1"/>
            </p:cNvSpPr>
            <p:nvPr/>
          </p:nvSpPr>
          <p:spPr bwMode="auto">
            <a:xfrm>
              <a:off x="4224" y="3168"/>
              <a:ext cx="0" cy="5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95652" name="Line 68"/>
            <p:cNvSpPr>
              <a:spLocks noChangeShapeType="1"/>
            </p:cNvSpPr>
            <p:nvPr/>
          </p:nvSpPr>
          <p:spPr bwMode="auto">
            <a:xfrm>
              <a:off x="4368" y="3168"/>
              <a:ext cx="0" cy="5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95653" name="Line 69"/>
            <p:cNvSpPr>
              <a:spLocks noChangeShapeType="1"/>
            </p:cNvSpPr>
            <p:nvPr/>
          </p:nvSpPr>
          <p:spPr bwMode="auto">
            <a:xfrm>
              <a:off x="4512" y="3168"/>
              <a:ext cx="0" cy="5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95654" name="Group 70"/>
          <p:cNvGrpSpPr>
            <a:grpSpLocks/>
          </p:cNvGrpSpPr>
          <p:nvPr/>
        </p:nvGrpSpPr>
        <p:grpSpPr bwMode="auto">
          <a:xfrm>
            <a:off x="2743200" y="2628900"/>
            <a:ext cx="4572000" cy="685800"/>
            <a:chOff x="1776" y="1656"/>
            <a:chExt cx="2880" cy="432"/>
          </a:xfrm>
        </p:grpSpPr>
        <p:sp>
          <p:nvSpPr>
            <p:cNvPr id="195655" name="Line 71"/>
            <p:cNvSpPr>
              <a:spLocks noChangeShapeType="1"/>
            </p:cNvSpPr>
            <p:nvPr/>
          </p:nvSpPr>
          <p:spPr bwMode="auto">
            <a:xfrm>
              <a:off x="1776" y="1656"/>
              <a:ext cx="288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95656" name="Line 72"/>
            <p:cNvSpPr>
              <a:spLocks noChangeShapeType="1"/>
            </p:cNvSpPr>
            <p:nvPr/>
          </p:nvSpPr>
          <p:spPr bwMode="auto">
            <a:xfrm>
              <a:off x="1776" y="1800"/>
              <a:ext cx="288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95657" name="Line 73"/>
            <p:cNvSpPr>
              <a:spLocks noChangeShapeType="1"/>
            </p:cNvSpPr>
            <p:nvPr/>
          </p:nvSpPr>
          <p:spPr bwMode="auto">
            <a:xfrm>
              <a:off x="1776" y="1944"/>
              <a:ext cx="288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95658" name="Line 74"/>
            <p:cNvSpPr>
              <a:spLocks noChangeShapeType="1"/>
            </p:cNvSpPr>
            <p:nvPr/>
          </p:nvSpPr>
          <p:spPr bwMode="auto">
            <a:xfrm>
              <a:off x="1776" y="2088"/>
              <a:ext cx="288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95659" name="Group 75"/>
          <p:cNvGrpSpPr>
            <a:grpSpLocks/>
          </p:cNvGrpSpPr>
          <p:nvPr/>
        </p:nvGrpSpPr>
        <p:grpSpPr bwMode="auto">
          <a:xfrm>
            <a:off x="2857500" y="5029200"/>
            <a:ext cx="4343400" cy="914400"/>
            <a:chOff x="1848" y="3168"/>
            <a:chExt cx="2736" cy="576"/>
          </a:xfrm>
        </p:grpSpPr>
        <p:sp>
          <p:nvSpPr>
            <p:cNvPr id="195660" name="Line 76"/>
            <p:cNvSpPr>
              <a:spLocks noChangeShapeType="1"/>
            </p:cNvSpPr>
            <p:nvPr/>
          </p:nvSpPr>
          <p:spPr bwMode="auto">
            <a:xfrm>
              <a:off x="1848" y="3168"/>
              <a:ext cx="0" cy="5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95661" name="Line 77"/>
            <p:cNvSpPr>
              <a:spLocks noChangeShapeType="1"/>
            </p:cNvSpPr>
            <p:nvPr/>
          </p:nvSpPr>
          <p:spPr bwMode="auto">
            <a:xfrm>
              <a:off x="1992" y="3168"/>
              <a:ext cx="0" cy="5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95662" name="Line 78"/>
            <p:cNvSpPr>
              <a:spLocks noChangeShapeType="1"/>
            </p:cNvSpPr>
            <p:nvPr/>
          </p:nvSpPr>
          <p:spPr bwMode="auto">
            <a:xfrm>
              <a:off x="2136" y="3168"/>
              <a:ext cx="0" cy="5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95663" name="Line 79"/>
            <p:cNvSpPr>
              <a:spLocks noChangeShapeType="1"/>
            </p:cNvSpPr>
            <p:nvPr/>
          </p:nvSpPr>
          <p:spPr bwMode="auto">
            <a:xfrm>
              <a:off x="2280" y="3168"/>
              <a:ext cx="0" cy="5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95664" name="Line 80"/>
            <p:cNvSpPr>
              <a:spLocks noChangeShapeType="1"/>
            </p:cNvSpPr>
            <p:nvPr/>
          </p:nvSpPr>
          <p:spPr bwMode="auto">
            <a:xfrm>
              <a:off x="2424" y="3168"/>
              <a:ext cx="0" cy="5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95665" name="Line 81"/>
            <p:cNvSpPr>
              <a:spLocks noChangeShapeType="1"/>
            </p:cNvSpPr>
            <p:nvPr/>
          </p:nvSpPr>
          <p:spPr bwMode="auto">
            <a:xfrm>
              <a:off x="2568" y="3168"/>
              <a:ext cx="0" cy="5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95666" name="Line 82"/>
            <p:cNvSpPr>
              <a:spLocks noChangeShapeType="1"/>
            </p:cNvSpPr>
            <p:nvPr/>
          </p:nvSpPr>
          <p:spPr bwMode="auto">
            <a:xfrm>
              <a:off x="2712" y="3168"/>
              <a:ext cx="0" cy="5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95667" name="Line 83"/>
            <p:cNvSpPr>
              <a:spLocks noChangeShapeType="1"/>
            </p:cNvSpPr>
            <p:nvPr/>
          </p:nvSpPr>
          <p:spPr bwMode="auto">
            <a:xfrm>
              <a:off x="2856" y="3168"/>
              <a:ext cx="0" cy="5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95668" name="Line 84"/>
            <p:cNvSpPr>
              <a:spLocks noChangeShapeType="1"/>
            </p:cNvSpPr>
            <p:nvPr/>
          </p:nvSpPr>
          <p:spPr bwMode="auto">
            <a:xfrm>
              <a:off x="3000" y="3168"/>
              <a:ext cx="0" cy="5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95669" name="Line 85"/>
            <p:cNvSpPr>
              <a:spLocks noChangeShapeType="1"/>
            </p:cNvSpPr>
            <p:nvPr/>
          </p:nvSpPr>
          <p:spPr bwMode="auto">
            <a:xfrm>
              <a:off x="3144" y="3168"/>
              <a:ext cx="0" cy="5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95670" name="Line 86"/>
            <p:cNvSpPr>
              <a:spLocks noChangeShapeType="1"/>
            </p:cNvSpPr>
            <p:nvPr/>
          </p:nvSpPr>
          <p:spPr bwMode="auto">
            <a:xfrm>
              <a:off x="3288" y="3168"/>
              <a:ext cx="0" cy="5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95671" name="Line 87"/>
            <p:cNvSpPr>
              <a:spLocks noChangeShapeType="1"/>
            </p:cNvSpPr>
            <p:nvPr/>
          </p:nvSpPr>
          <p:spPr bwMode="auto">
            <a:xfrm>
              <a:off x="3432" y="3168"/>
              <a:ext cx="0" cy="5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95672" name="Line 88"/>
            <p:cNvSpPr>
              <a:spLocks noChangeShapeType="1"/>
            </p:cNvSpPr>
            <p:nvPr/>
          </p:nvSpPr>
          <p:spPr bwMode="auto">
            <a:xfrm>
              <a:off x="3576" y="3168"/>
              <a:ext cx="0" cy="5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95673" name="Line 89"/>
            <p:cNvSpPr>
              <a:spLocks noChangeShapeType="1"/>
            </p:cNvSpPr>
            <p:nvPr/>
          </p:nvSpPr>
          <p:spPr bwMode="auto">
            <a:xfrm>
              <a:off x="3720" y="3168"/>
              <a:ext cx="0" cy="5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95674" name="Line 90"/>
            <p:cNvSpPr>
              <a:spLocks noChangeShapeType="1"/>
            </p:cNvSpPr>
            <p:nvPr/>
          </p:nvSpPr>
          <p:spPr bwMode="auto">
            <a:xfrm>
              <a:off x="3864" y="3168"/>
              <a:ext cx="0" cy="5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95675" name="Line 91"/>
            <p:cNvSpPr>
              <a:spLocks noChangeShapeType="1"/>
            </p:cNvSpPr>
            <p:nvPr/>
          </p:nvSpPr>
          <p:spPr bwMode="auto">
            <a:xfrm>
              <a:off x="4008" y="3168"/>
              <a:ext cx="0" cy="5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95676" name="Line 92"/>
            <p:cNvSpPr>
              <a:spLocks noChangeShapeType="1"/>
            </p:cNvSpPr>
            <p:nvPr/>
          </p:nvSpPr>
          <p:spPr bwMode="auto">
            <a:xfrm>
              <a:off x="4152" y="3168"/>
              <a:ext cx="0" cy="5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95677" name="Line 93"/>
            <p:cNvSpPr>
              <a:spLocks noChangeShapeType="1"/>
            </p:cNvSpPr>
            <p:nvPr/>
          </p:nvSpPr>
          <p:spPr bwMode="auto">
            <a:xfrm>
              <a:off x="4296" y="3168"/>
              <a:ext cx="0" cy="5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95678" name="Line 94"/>
            <p:cNvSpPr>
              <a:spLocks noChangeShapeType="1"/>
            </p:cNvSpPr>
            <p:nvPr/>
          </p:nvSpPr>
          <p:spPr bwMode="auto">
            <a:xfrm>
              <a:off x="4440" y="3168"/>
              <a:ext cx="0" cy="5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95679" name="Line 95"/>
            <p:cNvSpPr>
              <a:spLocks noChangeShapeType="1"/>
            </p:cNvSpPr>
            <p:nvPr/>
          </p:nvSpPr>
          <p:spPr bwMode="auto">
            <a:xfrm>
              <a:off x="4584" y="3168"/>
              <a:ext cx="0" cy="5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95680" name="Group 96"/>
          <p:cNvGrpSpPr>
            <a:grpSpLocks/>
          </p:cNvGrpSpPr>
          <p:nvPr/>
        </p:nvGrpSpPr>
        <p:grpSpPr bwMode="auto">
          <a:xfrm>
            <a:off x="5368925" y="1257300"/>
            <a:ext cx="2709863" cy="952500"/>
            <a:chOff x="3477" y="216"/>
            <a:chExt cx="1707" cy="600"/>
          </a:xfrm>
        </p:grpSpPr>
        <p:grpSp>
          <p:nvGrpSpPr>
            <p:cNvPr id="195681" name="Group 97"/>
            <p:cNvGrpSpPr>
              <a:grpSpLocks/>
            </p:cNvGrpSpPr>
            <p:nvPr/>
          </p:nvGrpSpPr>
          <p:grpSpPr bwMode="auto">
            <a:xfrm>
              <a:off x="3477" y="528"/>
              <a:ext cx="1707" cy="288"/>
              <a:chOff x="3477" y="288"/>
              <a:chExt cx="1707" cy="288"/>
            </a:xfrm>
          </p:grpSpPr>
          <p:sp>
            <p:nvSpPr>
              <p:cNvPr id="195682" name="Text Box 98"/>
              <p:cNvSpPr txBox="1">
                <a:spLocks noChangeArrowheads="1"/>
              </p:cNvSpPr>
              <p:nvPr/>
            </p:nvSpPr>
            <p:spPr bwMode="auto">
              <a:xfrm>
                <a:off x="3477" y="288"/>
                <a:ext cx="746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l" eaLnBrk="1" hangingPunct="1"/>
                <a:r>
                  <a:rPr lang="en-US">
                    <a:latin typeface="Arial" charset="0"/>
                  </a:rPr>
                  <a:t>4 users</a:t>
                </a:r>
                <a:endParaRPr lang="fr-FR">
                  <a:latin typeface="Arial" charset="0"/>
                </a:endParaRPr>
              </a:p>
            </p:txBody>
          </p:sp>
          <p:sp>
            <p:nvSpPr>
              <p:cNvPr id="195683" name="Rectangle 99"/>
              <p:cNvSpPr>
                <a:spLocks noChangeArrowheads="1"/>
              </p:cNvSpPr>
              <p:nvPr/>
            </p:nvSpPr>
            <p:spPr bwMode="auto">
              <a:xfrm>
                <a:off x="4464" y="352"/>
                <a:ext cx="144" cy="144"/>
              </a:xfrm>
              <a:prstGeom prst="rect">
                <a:avLst/>
              </a:prstGeom>
              <a:solidFill>
                <a:srgbClr val="3366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5684" name="Rectangle 100"/>
              <p:cNvSpPr>
                <a:spLocks noChangeArrowheads="1"/>
              </p:cNvSpPr>
              <p:nvPr/>
            </p:nvSpPr>
            <p:spPr bwMode="auto">
              <a:xfrm>
                <a:off x="4656" y="352"/>
                <a:ext cx="144" cy="144"/>
              </a:xfrm>
              <a:prstGeom prst="rect">
                <a:avLst/>
              </a:prstGeom>
              <a:solidFill>
                <a:srgbClr val="99CC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5685" name="Rectangle 101"/>
              <p:cNvSpPr>
                <a:spLocks noChangeArrowheads="1"/>
              </p:cNvSpPr>
              <p:nvPr/>
            </p:nvSpPr>
            <p:spPr bwMode="auto">
              <a:xfrm>
                <a:off x="4848" y="352"/>
                <a:ext cx="144" cy="144"/>
              </a:xfrm>
              <a:prstGeom prst="rect">
                <a:avLst/>
              </a:prstGeom>
              <a:solidFill>
                <a:srgbClr val="FFCC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5686" name="Rectangle 102"/>
              <p:cNvSpPr>
                <a:spLocks noChangeArrowheads="1"/>
              </p:cNvSpPr>
              <p:nvPr/>
            </p:nvSpPr>
            <p:spPr bwMode="auto">
              <a:xfrm>
                <a:off x="5040" y="352"/>
                <a:ext cx="144" cy="144"/>
              </a:xfrm>
              <a:prstGeom prst="rect">
                <a:avLst/>
              </a:prstGeom>
              <a:solidFill>
                <a:srgbClr val="FF00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95687" name="Text Box 103"/>
            <p:cNvSpPr txBox="1">
              <a:spLocks noChangeArrowheads="1"/>
            </p:cNvSpPr>
            <p:nvPr/>
          </p:nvSpPr>
          <p:spPr bwMode="auto">
            <a:xfrm>
              <a:off x="3480" y="216"/>
              <a:ext cx="917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 eaLnBrk="1" hangingPunct="1"/>
              <a:r>
                <a:rPr lang="en-US">
                  <a:latin typeface="Arial" charset="0"/>
                </a:rPr>
                <a:t>Example:</a:t>
              </a:r>
              <a:endParaRPr lang="fr-FR">
                <a:latin typeface="Arial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5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956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956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5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955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955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5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1955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500"/>
                            </p:stCondLst>
                            <p:childTnLst>
                              <p:par>
                                <p:cTn id="3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5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1955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55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1956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195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"/>
                            </p:stCondLst>
                            <p:childTnLst>
                              <p:par>
                                <p:cTn id="4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1" dur="500"/>
                                        <p:tgtEl>
                                          <p:spTgt spid="1956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000"/>
                            </p:stCondLst>
                            <p:childTnLst>
                              <p:par>
                                <p:cTn id="5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5" dur="500"/>
                                        <p:tgtEl>
                                          <p:spTgt spid="1956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500"/>
                            </p:stCondLst>
                            <p:childTnLst>
                              <p:par>
                                <p:cTn id="5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6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9" dur="500"/>
                                        <p:tgtEl>
                                          <p:spTgt spid="1956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1956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9" dur="500"/>
                                        <p:tgtEl>
                                          <p:spTgt spid="1956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5595" grpId="0" animBg="1"/>
      <p:bldP spid="195596" grpId="0" animBg="1"/>
      <p:bldP spid="195597" grpId="0" animBg="1"/>
      <p:bldP spid="195598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1-</a:t>
            </a:r>
            <a:fld id="{AC4A35C6-EBBE-4118-9A4C-DC278E5891DF}" type="slidenum">
              <a:rPr lang="en-US"/>
              <a:pPr/>
              <a:t>32</a:t>
            </a:fld>
            <a:endParaRPr lang="en-US"/>
          </a:p>
        </p:txBody>
      </p:sp>
      <p:sp>
        <p:nvSpPr>
          <p:cNvPr id="197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/>
              <a:t>Network Core: Packet Switching</a:t>
            </a:r>
            <a:endParaRPr lang="en-US"/>
          </a:p>
        </p:txBody>
      </p:sp>
      <p:sp>
        <p:nvSpPr>
          <p:cNvPr id="1976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371600"/>
            <a:ext cx="7772400" cy="4876800"/>
          </a:xfrm>
        </p:spPr>
        <p:txBody>
          <a:bodyPr/>
          <a:lstStyle/>
          <a:p>
            <a:r>
              <a:rPr lang="en-US"/>
              <a:t>“store-and-forward” transmission</a:t>
            </a:r>
          </a:p>
          <a:p>
            <a:r>
              <a:rPr lang="en-US"/>
              <a:t>source breaks long messages into smaller “packets”</a:t>
            </a:r>
          </a:p>
          <a:p>
            <a:r>
              <a:rPr lang="en-US"/>
              <a:t>packets </a:t>
            </a:r>
            <a:r>
              <a:rPr lang="en-US" i="1"/>
              <a:t>share</a:t>
            </a:r>
            <a:r>
              <a:rPr lang="en-US"/>
              <a:t> network resources</a:t>
            </a:r>
            <a:r>
              <a:rPr lang="en-US" sz="2400"/>
              <a:t> </a:t>
            </a:r>
          </a:p>
          <a:p>
            <a:r>
              <a:rPr lang="en-US"/>
              <a:t>each packet uses full link bandwidth </a:t>
            </a:r>
          </a:p>
          <a:p>
            <a:r>
              <a:rPr lang="en-US"/>
              <a:t>resource contention</a:t>
            </a:r>
          </a:p>
          <a:p>
            <a:pPr lvl="1"/>
            <a:r>
              <a:rPr lang="en-US"/>
              <a:t>aggregate resource demand can exceed amount available</a:t>
            </a:r>
          </a:p>
          <a:p>
            <a:pPr lvl="1"/>
            <a:r>
              <a:rPr lang="en-US"/>
              <a:t>congestion: packets queue, wait for link use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1-</a:t>
            </a:r>
            <a:fld id="{0F122C46-B705-4187-8CA5-8DB800D904F0}" type="slidenum">
              <a:rPr lang="en-US"/>
              <a:pPr/>
              <a:t>33</a:t>
            </a:fld>
            <a:endParaRPr lang="en-US" dirty="0"/>
          </a:p>
        </p:txBody>
      </p:sp>
      <p:sp>
        <p:nvSpPr>
          <p:cNvPr id="19865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28600"/>
            <a:ext cx="8447088" cy="1143000"/>
          </a:xfrm>
        </p:spPr>
        <p:txBody>
          <a:bodyPr/>
          <a:lstStyle/>
          <a:p>
            <a:r>
              <a:rPr lang="en-US" sz="3200"/>
              <a:t>Packet Switching: Statistical Multiplexing</a:t>
            </a:r>
            <a:endParaRPr lang="en-US" sz="3600"/>
          </a:p>
        </p:txBody>
      </p:sp>
      <p:sp>
        <p:nvSpPr>
          <p:cNvPr id="19865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838200" y="4876800"/>
            <a:ext cx="7467600" cy="15240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sz="2400" dirty="0"/>
              <a:t>Sequence of A &amp; B packets does not have fixed pattern </a:t>
            </a:r>
            <a:r>
              <a:rPr lang="en-US" sz="2400" dirty="0">
                <a:sym typeface="Monotype Sorts" pitchFamily="2" charset="2"/>
              </a:rPr>
              <a:t> </a:t>
            </a:r>
            <a:r>
              <a:rPr lang="en-US" sz="2400" b="1" i="1" dirty="0">
                <a:solidFill>
                  <a:srgbClr val="FF0000"/>
                </a:solidFill>
                <a:sym typeface="Monotype Sorts" pitchFamily="2" charset="2"/>
              </a:rPr>
              <a:t>statistical multiplexing</a:t>
            </a:r>
            <a:r>
              <a:rPr lang="en-US" sz="2400" dirty="0">
                <a:sym typeface="Monotype Sorts" pitchFamily="2" charset="2"/>
              </a:rPr>
              <a:t>.</a:t>
            </a:r>
          </a:p>
          <a:p>
            <a:pPr>
              <a:buFont typeface="Wingdings" pitchFamily="2" charset="2"/>
              <a:buNone/>
            </a:pPr>
            <a:r>
              <a:rPr lang="en-US" sz="2400" dirty="0">
                <a:sym typeface="Monotype Sorts" pitchFamily="2" charset="2"/>
              </a:rPr>
              <a:t>In TDM each host gets same slot in revolving TDM frame.</a:t>
            </a:r>
            <a:endParaRPr lang="en-US" sz="2400" dirty="0"/>
          </a:p>
          <a:p>
            <a:endParaRPr lang="en-US" sz="2400" dirty="0"/>
          </a:p>
        </p:txBody>
      </p:sp>
      <p:graphicFrame>
        <p:nvGraphicFramePr>
          <p:cNvPr id="198660" name="Object 4"/>
          <p:cNvGraphicFramePr>
            <a:graphicFrameLocks noChangeAspect="1"/>
          </p:cNvGraphicFramePr>
          <p:nvPr/>
        </p:nvGraphicFramePr>
        <p:xfrm>
          <a:off x="1203325" y="2470150"/>
          <a:ext cx="646113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8750" name="Clip" r:id="rId3" imgW="1305000" imgH="1085760" progId="">
                  <p:embed/>
                </p:oleObj>
              </mc:Choice>
              <mc:Fallback>
                <p:oleObj name="Clip" r:id="rId3" imgW="1305000" imgH="1085760" progId="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03325" y="2470150"/>
                        <a:ext cx="646113" cy="533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8661" name="Line 5"/>
          <p:cNvSpPr>
            <a:spLocks noChangeShapeType="1"/>
          </p:cNvSpPr>
          <p:nvPr/>
        </p:nvSpPr>
        <p:spPr bwMode="auto">
          <a:xfrm>
            <a:off x="3538538" y="2303463"/>
            <a:ext cx="0" cy="228600"/>
          </a:xfrm>
          <a:prstGeom prst="line">
            <a:avLst/>
          </a:prstGeom>
          <a:noFill/>
          <a:ln w="127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8662" name="Oval 6"/>
          <p:cNvSpPr>
            <a:spLocks noChangeArrowheads="1"/>
          </p:cNvSpPr>
          <p:nvPr/>
        </p:nvSpPr>
        <p:spPr bwMode="auto">
          <a:xfrm>
            <a:off x="2320925" y="2333625"/>
            <a:ext cx="1198563" cy="369888"/>
          </a:xfrm>
          <a:prstGeom prst="ellipse">
            <a:avLst/>
          </a:prstGeom>
          <a:solidFill>
            <a:schemeClr val="hlink"/>
          </a:solidFill>
          <a:ln w="127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8663" name="Rectangle 7"/>
          <p:cNvSpPr>
            <a:spLocks noChangeArrowheads="1"/>
          </p:cNvSpPr>
          <p:nvPr/>
        </p:nvSpPr>
        <p:spPr bwMode="auto">
          <a:xfrm>
            <a:off x="2320925" y="2265363"/>
            <a:ext cx="1198563" cy="263525"/>
          </a:xfrm>
          <a:prstGeom prst="rect">
            <a:avLst/>
          </a:prstGeom>
          <a:solidFill>
            <a:schemeClr val="hlink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8664" name="Oval 8"/>
          <p:cNvSpPr>
            <a:spLocks noChangeArrowheads="1"/>
          </p:cNvSpPr>
          <p:nvPr/>
        </p:nvSpPr>
        <p:spPr bwMode="auto">
          <a:xfrm>
            <a:off x="2330450" y="2036763"/>
            <a:ext cx="1198563" cy="430212"/>
          </a:xfrm>
          <a:prstGeom prst="ellipse">
            <a:avLst/>
          </a:prstGeom>
          <a:solidFill>
            <a:schemeClr val="hlink"/>
          </a:solidFill>
          <a:ln w="127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98665" name="Group 9"/>
          <p:cNvGrpSpPr>
            <a:grpSpLocks/>
          </p:cNvGrpSpPr>
          <p:nvPr/>
        </p:nvGrpSpPr>
        <p:grpSpPr bwMode="auto">
          <a:xfrm>
            <a:off x="2676525" y="2066925"/>
            <a:ext cx="498475" cy="119063"/>
            <a:chOff x="2208" y="2184"/>
            <a:chExt cx="176" cy="69"/>
          </a:xfrm>
        </p:grpSpPr>
        <p:grpSp>
          <p:nvGrpSpPr>
            <p:cNvPr id="198666" name="Group 10"/>
            <p:cNvGrpSpPr>
              <a:grpSpLocks/>
            </p:cNvGrpSpPr>
            <p:nvPr/>
          </p:nvGrpSpPr>
          <p:grpSpPr bwMode="auto">
            <a:xfrm>
              <a:off x="2208" y="2185"/>
              <a:ext cx="176" cy="68"/>
              <a:chOff x="2848" y="848"/>
              <a:chExt cx="140" cy="98"/>
            </a:xfrm>
          </p:grpSpPr>
          <p:sp>
            <p:nvSpPr>
              <p:cNvPr id="198667" name="Line 11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8668" name="Line 12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8669" name="Line 13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98670" name="Group 14"/>
            <p:cNvGrpSpPr>
              <a:grpSpLocks/>
            </p:cNvGrpSpPr>
            <p:nvPr/>
          </p:nvGrpSpPr>
          <p:grpSpPr bwMode="auto">
            <a:xfrm flipV="1">
              <a:off x="2208" y="2184"/>
              <a:ext cx="176" cy="68"/>
              <a:chOff x="2848" y="848"/>
              <a:chExt cx="140" cy="98"/>
            </a:xfrm>
          </p:grpSpPr>
          <p:sp>
            <p:nvSpPr>
              <p:cNvPr id="198671" name="Line 15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8672" name="Line 16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8673" name="Line 17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198674" name="Oval 18"/>
          <p:cNvSpPr>
            <a:spLocks noChangeArrowheads="1"/>
          </p:cNvSpPr>
          <p:nvPr/>
        </p:nvSpPr>
        <p:spPr bwMode="auto">
          <a:xfrm>
            <a:off x="5416550" y="2352675"/>
            <a:ext cx="1198563" cy="369888"/>
          </a:xfrm>
          <a:prstGeom prst="ellipse">
            <a:avLst/>
          </a:prstGeom>
          <a:solidFill>
            <a:schemeClr val="hlink"/>
          </a:solidFill>
          <a:ln w="127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8675" name="Line 19"/>
          <p:cNvSpPr>
            <a:spLocks noChangeShapeType="1"/>
          </p:cNvSpPr>
          <p:nvPr/>
        </p:nvSpPr>
        <p:spPr bwMode="auto">
          <a:xfrm>
            <a:off x="5426075" y="2332038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8676" name="Rectangle 20"/>
          <p:cNvSpPr>
            <a:spLocks noChangeArrowheads="1"/>
          </p:cNvSpPr>
          <p:nvPr/>
        </p:nvSpPr>
        <p:spPr bwMode="auto">
          <a:xfrm>
            <a:off x="5426075" y="2293938"/>
            <a:ext cx="1198563" cy="263525"/>
          </a:xfrm>
          <a:prstGeom prst="rect">
            <a:avLst/>
          </a:prstGeom>
          <a:solidFill>
            <a:schemeClr val="hlink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8677" name="Oval 21"/>
          <p:cNvSpPr>
            <a:spLocks noChangeArrowheads="1"/>
          </p:cNvSpPr>
          <p:nvPr/>
        </p:nvSpPr>
        <p:spPr bwMode="auto">
          <a:xfrm>
            <a:off x="5435600" y="2065338"/>
            <a:ext cx="1198563" cy="430212"/>
          </a:xfrm>
          <a:prstGeom prst="ellipse">
            <a:avLst/>
          </a:prstGeom>
          <a:solidFill>
            <a:schemeClr val="hlink"/>
          </a:solidFill>
          <a:ln w="127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198678" name="Object 22"/>
          <p:cNvGraphicFramePr>
            <a:graphicFrameLocks noChangeAspect="1"/>
          </p:cNvGraphicFramePr>
          <p:nvPr/>
        </p:nvGraphicFramePr>
        <p:xfrm>
          <a:off x="7004050" y="1546225"/>
          <a:ext cx="646113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8751" name="Clip" r:id="rId5" imgW="1305000" imgH="1085760" progId="">
                  <p:embed/>
                </p:oleObj>
              </mc:Choice>
              <mc:Fallback>
                <p:oleObj name="Clip" r:id="rId5" imgW="1305000" imgH="1085760" progId="">
                  <p:embed/>
                  <p:pic>
                    <p:nvPicPr>
                      <p:cNvPr id="0" name="Picture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04050" y="1546225"/>
                        <a:ext cx="646113" cy="533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8679" name="Object 23"/>
          <p:cNvGraphicFramePr>
            <a:graphicFrameLocks noChangeAspect="1"/>
          </p:cNvGraphicFramePr>
          <p:nvPr/>
        </p:nvGraphicFramePr>
        <p:xfrm>
          <a:off x="965200" y="1565275"/>
          <a:ext cx="646113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8752" name="Clip" r:id="rId6" imgW="1305000" imgH="1085760" progId="">
                  <p:embed/>
                </p:oleObj>
              </mc:Choice>
              <mc:Fallback>
                <p:oleObj name="Clip" r:id="rId6" imgW="1305000" imgH="1085760" progId="">
                  <p:embed/>
                  <p:pic>
                    <p:nvPicPr>
                      <p:cNvPr id="0" name="Picture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65200" y="1565275"/>
                        <a:ext cx="646113" cy="533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8680" name="Line 24"/>
          <p:cNvSpPr>
            <a:spLocks noChangeShapeType="1"/>
          </p:cNvSpPr>
          <p:nvPr/>
        </p:nvSpPr>
        <p:spPr bwMode="auto">
          <a:xfrm>
            <a:off x="1590675" y="1971675"/>
            <a:ext cx="50482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8681" name="Line 25"/>
          <p:cNvSpPr>
            <a:spLocks noChangeShapeType="1"/>
          </p:cNvSpPr>
          <p:nvPr/>
        </p:nvSpPr>
        <p:spPr bwMode="auto">
          <a:xfrm flipV="1">
            <a:off x="1895475" y="2957513"/>
            <a:ext cx="195263" cy="476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8682" name="Line 26"/>
          <p:cNvSpPr>
            <a:spLocks noChangeShapeType="1"/>
          </p:cNvSpPr>
          <p:nvPr/>
        </p:nvSpPr>
        <p:spPr bwMode="auto">
          <a:xfrm>
            <a:off x="3514725" y="2390775"/>
            <a:ext cx="1933575" cy="95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8683" name="Line 27"/>
          <p:cNvSpPr>
            <a:spLocks noChangeShapeType="1"/>
          </p:cNvSpPr>
          <p:nvPr/>
        </p:nvSpPr>
        <p:spPr bwMode="auto">
          <a:xfrm flipV="1">
            <a:off x="5619750" y="2724150"/>
            <a:ext cx="142875" cy="6572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8684" name="Line 28"/>
          <p:cNvSpPr>
            <a:spLocks noChangeShapeType="1"/>
          </p:cNvSpPr>
          <p:nvPr/>
        </p:nvSpPr>
        <p:spPr bwMode="auto">
          <a:xfrm flipV="1">
            <a:off x="6591300" y="1952625"/>
            <a:ext cx="504825" cy="2667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8685" name="Line 29"/>
          <p:cNvSpPr>
            <a:spLocks noChangeShapeType="1"/>
          </p:cNvSpPr>
          <p:nvPr/>
        </p:nvSpPr>
        <p:spPr bwMode="auto">
          <a:xfrm flipH="1">
            <a:off x="2095500" y="1962150"/>
            <a:ext cx="0" cy="10001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8686" name="Line 30"/>
          <p:cNvSpPr>
            <a:spLocks noChangeShapeType="1"/>
          </p:cNvSpPr>
          <p:nvPr/>
        </p:nvSpPr>
        <p:spPr bwMode="auto">
          <a:xfrm>
            <a:off x="2105025" y="2395538"/>
            <a:ext cx="20002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8687" name="Rectangle 31"/>
          <p:cNvSpPr>
            <a:spLocks noChangeArrowheads="1"/>
          </p:cNvSpPr>
          <p:nvPr/>
        </p:nvSpPr>
        <p:spPr bwMode="auto">
          <a:xfrm>
            <a:off x="3548063" y="2185988"/>
            <a:ext cx="147637" cy="2000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8688" name="Rectangle 32"/>
          <p:cNvSpPr>
            <a:spLocks noChangeArrowheads="1"/>
          </p:cNvSpPr>
          <p:nvPr/>
        </p:nvSpPr>
        <p:spPr bwMode="auto">
          <a:xfrm>
            <a:off x="3709988" y="2185988"/>
            <a:ext cx="147637" cy="200025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8689" name="Rectangle 33"/>
          <p:cNvSpPr>
            <a:spLocks noChangeArrowheads="1"/>
          </p:cNvSpPr>
          <p:nvPr/>
        </p:nvSpPr>
        <p:spPr bwMode="auto">
          <a:xfrm>
            <a:off x="3871913" y="2185988"/>
            <a:ext cx="147637" cy="2000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8690" name="Rectangle 34"/>
          <p:cNvSpPr>
            <a:spLocks noChangeArrowheads="1"/>
          </p:cNvSpPr>
          <p:nvPr/>
        </p:nvSpPr>
        <p:spPr bwMode="auto">
          <a:xfrm>
            <a:off x="4033838" y="2185988"/>
            <a:ext cx="147637" cy="2000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8691" name="Rectangle 35"/>
          <p:cNvSpPr>
            <a:spLocks noChangeArrowheads="1"/>
          </p:cNvSpPr>
          <p:nvPr/>
        </p:nvSpPr>
        <p:spPr bwMode="auto">
          <a:xfrm>
            <a:off x="4195763" y="2185988"/>
            <a:ext cx="147637" cy="200025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8692" name="Rectangle 36"/>
          <p:cNvSpPr>
            <a:spLocks noChangeArrowheads="1"/>
          </p:cNvSpPr>
          <p:nvPr/>
        </p:nvSpPr>
        <p:spPr bwMode="auto">
          <a:xfrm>
            <a:off x="4567238" y="2185988"/>
            <a:ext cx="147637" cy="200025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8693" name="Rectangle 37"/>
          <p:cNvSpPr>
            <a:spLocks noChangeArrowheads="1"/>
          </p:cNvSpPr>
          <p:nvPr/>
        </p:nvSpPr>
        <p:spPr bwMode="auto">
          <a:xfrm>
            <a:off x="5005388" y="2181225"/>
            <a:ext cx="147637" cy="2000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98694" name="Group 38"/>
          <p:cNvGrpSpPr>
            <a:grpSpLocks/>
          </p:cNvGrpSpPr>
          <p:nvPr/>
        </p:nvGrpSpPr>
        <p:grpSpPr bwMode="auto">
          <a:xfrm>
            <a:off x="2857500" y="2262188"/>
            <a:ext cx="633413" cy="200025"/>
            <a:chOff x="1800" y="1425"/>
            <a:chExt cx="399" cy="126"/>
          </a:xfrm>
        </p:grpSpPr>
        <p:sp>
          <p:nvSpPr>
            <p:cNvPr id="198695" name="Rectangle 39"/>
            <p:cNvSpPr>
              <a:spLocks noChangeArrowheads="1"/>
            </p:cNvSpPr>
            <p:nvPr/>
          </p:nvSpPr>
          <p:spPr bwMode="auto">
            <a:xfrm>
              <a:off x="1800" y="1425"/>
              <a:ext cx="93" cy="12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8696" name="Rectangle 40"/>
            <p:cNvSpPr>
              <a:spLocks noChangeArrowheads="1"/>
            </p:cNvSpPr>
            <p:nvPr/>
          </p:nvSpPr>
          <p:spPr bwMode="auto">
            <a:xfrm>
              <a:off x="1902" y="1425"/>
              <a:ext cx="93" cy="12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8697" name="Rectangle 41"/>
            <p:cNvSpPr>
              <a:spLocks noChangeArrowheads="1"/>
            </p:cNvSpPr>
            <p:nvPr/>
          </p:nvSpPr>
          <p:spPr bwMode="auto">
            <a:xfrm>
              <a:off x="2004" y="1425"/>
              <a:ext cx="93" cy="12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8698" name="Rectangle 42"/>
            <p:cNvSpPr>
              <a:spLocks noChangeArrowheads="1"/>
            </p:cNvSpPr>
            <p:nvPr/>
          </p:nvSpPr>
          <p:spPr bwMode="auto">
            <a:xfrm>
              <a:off x="2106" y="1425"/>
              <a:ext cx="93" cy="12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98699" name="Rectangle 43"/>
          <p:cNvSpPr>
            <a:spLocks noChangeArrowheads="1"/>
          </p:cNvSpPr>
          <p:nvPr/>
        </p:nvSpPr>
        <p:spPr bwMode="auto">
          <a:xfrm>
            <a:off x="2128838" y="2162175"/>
            <a:ext cx="147637" cy="2000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8700" name="Rectangle 44"/>
          <p:cNvSpPr>
            <a:spLocks noChangeArrowheads="1"/>
          </p:cNvSpPr>
          <p:nvPr/>
        </p:nvSpPr>
        <p:spPr bwMode="auto">
          <a:xfrm>
            <a:off x="1909763" y="2733675"/>
            <a:ext cx="147637" cy="200025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8701" name="Line 45"/>
          <p:cNvSpPr>
            <a:spLocks noChangeShapeType="1"/>
          </p:cNvSpPr>
          <p:nvPr/>
        </p:nvSpPr>
        <p:spPr bwMode="auto">
          <a:xfrm>
            <a:off x="2305050" y="2266950"/>
            <a:ext cx="242888" cy="47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8702" name="Line 46"/>
          <p:cNvSpPr>
            <a:spLocks noChangeShapeType="1"/>
          </p:cNvSpPr>
          <p:nvPr/>
        </p:nvSpPr>
        <p:spPr bwMode="auto">
          <a:xfrm flipV="1">
            <a:off x="1971675" y="2543175"/>
            <a:ext cx="0" cy="1762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8703" name="Line 47"/>
          <p:cNvSpPr>
            <a:spLocks noChangeShapeType="1"/>
          </p:cNvSpPr>
          <p:nvPr/>
        </p:nvSpPr>
        <p:spPr bwMode="auto">
          <a:xfrm>
            <a:off x="3929063" y="2076450"/>
            <a:ext cx="10620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8704" name="Text Box 48"/>
          <p:cNvSpPr txBox="1">
            <a:spLocks noChangeArrowheads="1"/>
          </p:cNvSpPr>
          <p:nvPr/>
        </p:nvSpPr>
        <p:spPr bwMode="auto">
          <a:xfrm>
            <a:off x="612775" y="1589088"/>
            <a:ext cx="406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>
                <a:solidFill>
                  <a:schemeClr val="accent1"/>
                </a:solidFill>
                <a:latin typeface="Comic Sans MS" pitchFamily="66" charset="0"/>
              </a:rPr>
              <a:t>A</a:t>
            </a:r>
            <a:endParaRPr lang="en-US">
              <a:solidFill>
                <a:schemeClr val="accent1"/>
              </a:solidFill>
            </a:endParaRPr>
          </a:p>
        </p:txBody>
      </p:sp>
      <p:sp>
        <p:nvSpPr>
          <p:cNvPr id="198705" name="Text Box 49"/>
          <p:cNvSpPr txBox="1">
            <a:spLocks noChangeArrowheads="1"/>
          </p:cNvSpPr>
          <p:nvPr/>
        </p:nvSpPr>
        <p:spPr bwMode="auto">
          <a:xfrm>
            <a:off x="889000" y="2608263"/>
            <a:ext cx="3762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>
                <a:solidFill>
                  <a:schemeClr val="accent2"/>
                </a:solidFill>
                <a:latin typeface="Comic Sans MS" pitchFamily="66" charset="0"/>
              </a:rPr>
              <a:t>B</a:t>
            </a:r>
            <a:endParaRPr lang="en-US">
              <a:solidFill>
                <a:schemeClr val="accent1"/>
              </a:solidFill>
            </a:endParaRPr>
          </a:p>
        </p:txBody>
      </p:sp>
      <p:sp>
        <p:nvSpPr>
          <p:cNvPr id="198706" name="Text Box 50"/>
          <p:cNvSpPr txBox="1">
            <a:spLocks noChangeArrowheads="1"/>
          </p:cNvSpPr>
          <p:nvPr/>
        </p:nvSpPr>
        <p:spPr bwMode="auto">
          <a:xfrm>
            <a:off x="6604000" y="1465263"/>
            <a:ext cx="3683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>
                <a:latin typeface="Comic Sans MS" pitchFamily="66" charset="0"/>
              </a:rPr>
              <a:t>C</a:t>
            </a:r>
            <a:endParaRPr lang="en-US">
              <a:solidFill>
                <a:schemeClr val="accent1"/>
              </a:solidFill>
            </a:endParaRPr>
          </a:p>
        </p:txBody>
      </p:sp>
      <p:sp>
        <p:nvSpPr>
          <p:cNvPr id="198707" name="Text Box 51"/>
          <p:cNvSpPr txBox="1">
            <a:spLocks noChangeArrowheads="1"/>
          </p:cNvSpPr>
          <p:nvPr/>
        </p:nvSpPr>
        <p:spPr bwMode="auto">
          <a:xfrm>
            <a:off x="1612900" y="1312863"/>
            <a:ext cx="126206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2000">
                <a:latin typeface="Comic Sans MS" pitchFamily="66" charset="0"/>
              </a:rPr>
              <a:t>10 Mbs</a:t>
            </a:r>
          </a:p>
          <a:p>
            <a:pPr algn="l"/>
            <a:r>
              <a:rPr lang="en-US" sz="2000">
                <a:latin typeface="Comic Sans MS" pitchFamily="66" charset="0"/>
              </a:rPr>
              <a:t>Ethernet</a:t>
            </a:r>
            <a:endParaRPr lang="en-US">
              <a:solidFill>
                <a:schemeClr val="accent1"/>
              </a:solidFill>
            </a:endParaRPr>
          </a:p>
        </p:txBody>
      </p:sp>
      <p:sp>
        <p:nvSpPr>
          <p:cNvPr id="198708" name="Text Box 52"/>
          <p:cNvSpPr txBox="1">
            <a:spLocks noChangeArrowheads="1"/>
          </p:cNvSpPr>
          <p:nvPr/>
        </p:nvSpPr>
        <p:spPr bwMode="auto">
          <a:xfrm>
            <a:off x="3756025" y="2427288"/>
            <a:ext cx="1092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2000">
                <a:latin typeface="Comic Sans MS" pitchFamily="66" charset="0"/>
              </a:rPr>
              <a:t>1.5 Mbs</a:t>
            </a:r>
            <a:endParaRPr lang="en-US">
              <a:solidFill>
                <a:schemeClr val="accent1"/>
              </a:solidFill>
            </a:endParaRPr>
          </a:p>
        </p:txBody>
      </p:sp>
      <p:sp>
        <p:nvSpPr>
          <p:cNvPr id="198709" name="Text Box 53"/>
          <p:cNvSpPr txBox="1">
            <a:spLocks noChangeArrowheads="1"/>
          </p:cNvSpPr>
          <p:nvPr/>
        </p:nvSpPr>
        <p:spPr bwMode="auto">
          <a:xfrm>
            <a:off x="6022975" y="2994025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endParaRPr lang="en-US">
              <a:solidFill>
                <a:schemeClr val="accent1"/>
              </a:solidFill>
            </a:endParaRPr>
          </a:p>
        </p:txBody>
      </p:sp>
      <p:sp>
        <p:nvSpPr>
          <p:cNvPr id="198710" name="Rectangle 54"/>
          <p:cNvSpPr>
            <a:spLocks noChangeArrowheads="1"/>
          </p:cNvSpPr>
          <p:nvPr/>
        </p:nvSpPr>
        <p:spPr bwMode="auto">
          <a:xfrm>
            <a:off x="5467350" y="2205038"/>
            <a:ext cx="147638" cy="2000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8711" name="Rectangle 55"/>
          <p:cNvSpPr>
            <a:spLocks noChangeArrowheads="1"/>
          </p:cNvSpPr>
          <p:nvPr/>
        </p:nvSpPr>
        <p:spPr bwMode="auto">
          <a:xfrm>
            <a:off x="5629275" y="2205038"/>
            <a:ext cx="147638" cy="2000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8712" name="Rectangle 56"/>
          <p:cNvSpPr>
            <a:spLocks noChangeArrowheads="1"/>
          </p:cNvSpPr>
          <p:nvPr/>
        </p:nvSpPr>
        <p:spPr bwMode="auto">
          <a:xfrm>
            <a:off x="5791200" y="2205038"/>
            <a:ext cx="147638" cy="2000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98713" name="Group 57"/>
          <p:cNvGrpSpPr>
            <a:grpSpLocks/>
          </p:cNvGrpSpPr>
          <p:nvPr/>
        </p:nvGrpSpPr>
        <p:grpSpPr bwMode="auto">
          <a:xfrm rot="-1962567">
            <a:off x="5715000" y="2424113"/>
            <a:ext cx="633413" cy="200025"/>
            <a:chOff x="4176" y="2211"/>
            <a:chExt cx="399" cy="126"/>
          </a:xfrm>
        </p:grpSpPr>
        <p:sp>
          <p:nvSpPr>
            <p:cNvPr id="198714" name="Rectangle 58"/>
            <p:cNvSpPr>
              <a:spLocks noChangeArrowheads="1"/>
            </p:cNvSpPr>
            <p:nvPr/>
          </p:nvSpPr>
          <p:spPr bwMode="auto">
            <a:xfrm>
              <a:off x="4176" y="2211"/>
              <a:ext cx="93" cy="12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8715" name="Rectangle 59"/>
            <p:cNvSpPr>
              <a:spLocks noChangeArrowheads="1"/>
            </p:cNvSpPr>
            <p:nvPr/>
          </p:nvSpPr>
          <p:spPr bwMode="auto">
            <a:xfrm>
              <a:off x="4278" y="2211"/>
              <a:ext cx="93" cy="12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8716" name="Rectangle 60"/>
            <p:cNvSpPr>
              <a:spLocks noChangeArrowheads="1"/>
            </p:cNvSpPr>
            <p:nvPr/>
          </p:nvSpPr>
          <p:spPr bwMode="auto">
            <a:xfrm>
              <a:off x="4380" y="2211"/>
              <a:ext cx="93" cy="12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8717" name="Rectangle 61"/>
            <p:cNvSpPr>
              <a:spLocks noChangeArrowheads="1"/>
            </p:cNvSpPr>
            <p:nvPr/>
          </p:nvSpPr>
          <p:spPr bwMode="auto">
            <a:xfrm>
              <a:off x="4482" y="2211"/>
              <a:ext cx="93" cy="12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98718" name="Group 62"/>
          <p:cNvGrpSpPr>
            <a:grpSpLocks/>
          </p:cNvGrpSpPr>
          <p:nvPr/>
        </p:nvGrpSpPr>
        <p:grpSpPr bwMode="auto">
          <a:xfrm>
            <a:off x="3679825" y="3341688"/>
            <a:ext cx="3117850" cy="1471612"/>
            <a:chOff x="1646" y="2009"/>
            <a:chExt cx="1964" cy="927"/>
          </a:xfrm>
        </p:grpSpPr>
        <p:graphicFrame>
          <p:nvGraphicFramePr>
            <p:cNvPr id="198719" name="Object 63"/>
            <p:cNvGraphicFramePr>
              <a:graphicFrameLocks noChangeAspect="1"/>
            </p:cNvGraphicFramePr>
            <p:nvPr/>
          </p:nvGraphicFramePr>
          <p:xfrm>
            <a:off x="2960" y="2600"/>
            <a:ext cx="407" cy="33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98753" name="Clip" r:id="rId7" imgW="1305000" imgH="1085760" progId="">
                    <p:embed/>
                  </p:oleObj>
                </mc:Choice>
                <mc:Fallback>
                  <p:oleObj name="Clip" r:id="rId7" imgW="1305000" imgH="1085760" progId="">
                    <p:embed/>
                    <p:pic>
                      <p:nvPicPr>
                        <p:cNvPr id="0" name="Picture 6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960" y="2600"/>
                          <a:ext cx="407" cy="336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pSp>
          <p:nvGrpSpPr>
            <p:cNvPr id="198720" name="Group 64"/>
            <p:cNvGrpSpPr>
              <a:grpSpLocks/>
            </p:cNvGrpSpPr>
            <p:nvPr/>
          </p:nvGrpSpPr>
          <p:grpSpPr bwMode="auto">
            <a:xfrm>
              <a:off x="2428" y="2009"/>
              <a:ext cx="761" cy="420"/>
              <a:chOff x="1462" y="1283"/>
              <a:chExt cx="761" cy="420"/>
            </a:xfrm>
          </p:grpSpPr>
          <p:sp>
            <p:nvSpPr>
              <p:cNvPr id="198721" name="Oval 65"/>
              <p:cNvSpPr>
                <a:spLocks noChangeArrowheads="1"/>
              </p:cNvSpPr>
              <p:nvPr/>
            </p:nvSpPr>
            <p:spPr bwMode="auto">
              <a:xfrm>
                <a:off x="1462" y="1470"/>
                <a:ext cx="755" cy="233"/>
              </a:xfrm>
              <a:prstGeom prst="ellipse">
                <a:avLst/>
              </a:prstGeom>
              <a:solidFill>
                <a:schemeClr val="hlink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8722" name="Line 66"/>
              <p:cNvSpPr>
                <a:spLocks noChangeShapeType="1"/>
              </p:cNvSpPr>
              <p:nvPr/>
            </p:nvSpPr>
            <p:spPr bwMode="auto">
              <a:xfrm>
                <a:off x="1462" y="1451"/>
                <a:ext cx="0" cy="14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8723" name="Rectangle 67"/>
              <p:cNvSpPr>
                <a:spLocks noChangeArrowheads="1"/>
              </p:cNvSpPr>
              <p:nvPr/>
            </p:nvSpPr>
            <p:spPr bwMode="auto">
              <a:xfrm>
                <a:off x="1462" y="1427"/>
                <a:ext cx="755" cy="166"/>
              </a:xfrm>
              <a:prstGeom prst="rect">
                <a:avLst/>
              </a:prstGeom>
              <a:solidFill>
                <a:schemeClr val="hlink"/>
              </a:solidFill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8724" name="Oval 68"/>
              <p:cNvSpPr>
                <a:spLocks noChangeArrowheads="1"/>
              </p:cNvSpPr>
              <p:nvPr/>
            </p:nvSpPr>
            <p:spPr bwMode="auto">
              <a:xfrm>
                <a:off x="1468" y="1283"/>
                <a:ext cx="755" cy="271"/>
              </a:xfrm>
              <a:prstGeom prst="ellipse">
                <a:avLst/>
              </a:prstGeom>
              <a:solidFill>
                <a:schemeClr val="hlink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198725" name="Group 69"/>
              <p:cNvGrpSpPr>
                <a:grpSpLocks/>
              </p:cNvGrpSpPr>
              <p:nvPr/>
            </p:nvGrpSpPr>
            <p:grpSpPr bwMode="auto">
              <a:xfrm>
                <a:off x="1686" y="1302"/>
                <a:ext cx="314" cy="75"/>
                <a:chOff x="2208" y="2184"/>
                <a:chExt cx="176" cy="69"/>
              </a:xfrm>
            </p:grpSpPr>
            <p:grpSp>
              <p:nvGrpSpPr>
                <p:cNvPr id="198726" name="Group 70"/>
                <p:cNvGrpSpPr>
                  <a:grpSpLocks/>
                </p:cNvGrpSpPr>
                <p:nvPr/>
              </p:nvGrpSpPr>
              <p:grpSpPr bwMode="auto">
                <a:xfrm>
                  <a:off x="2208" y="2185"/>
                  <a:ext cx="176" cy="68"/>
                  <a:chOff x="2848" y="848"/>
                  <a:chExt cx="140" cy="98"/>
                </a:xfrm>
              </p:grpSpPr>
              <p:sp>
                <p:nvSpPr>
                  <p:cNvPr id="198727" name="Line 71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2848" y="848"/>
                    <a:ext cx="50" cy="2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98728" name="Line 72"/>
                  <p:cNvSpPr>
                    <a:spLocks noChangeShapeType="1"/>
                  </p:cNvSpPr>
                  <p:nvPr/>
                </p:nvSpPr>
                <p:spPr bwMode="auto">
                  <a:xfrm>
                    <a:off x="2944" y="946"/>
                    <a:ext cx="44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98729" name="Line 73"/>
                  <p:cNvSpPr>
                    <a:spLocks noChangeShapeType="1"/>
                  </p:cNvSpPr>
                  <p:nvPr/>
                </p:nvSpPr>
                <p:spPr bwMode="auto">
                  <a:xfrm>
                    <a:off x="2894" y="850"/>
                    <a:ext cx="52" cy="96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98730" name="Group 74"/>
                <p:cNvGrpSpPr>
                  <a:grpSpLocks/>
                </p:cNvGrpSpPr>
                <p:nvPr/>
              </p:nvGrpSpPr>
              <p:grpSpPr bwMode="auto">
                <a:xfrm flipV="1">
                  <a:off x="2208" y="2184"/>
                  <a:ext cx="176" cy="68"/>
                  <a:chOff x="2848" y="848"/>
                  <a:chExt cx="140" cy="98"/>
                </a:xfrm>
              </p:grpSpPr>
              <p:sp>
                <p:nvSpPr>
                  <p:cNvPr id="198731" name="Line 75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2848" y="848"/>
                    <a:ext cx="50" cy="2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98732" name="Line 76"/>
                  <p:cNvSpPr>
                    <a:spLocks noChangeShapeType="1"/>
                  </p:cNvSpPr>
                  <p:nvPr/>
                </p:nvSpPr>
                <p:spPr bwMode="auto">
                  <a:xfrm>
                    <a:off x="2944" y="946"/>
                    <a:ext cx="44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98733" name="Line 77"/>
                  <p:cNvSpPr>
                    <a:spLocks noChangeShapeType="1"/>
                  </p:cNvSpPr>
                  <p:nvPr/>
                </p:nvSpPr>
                <p:spPr bwMode="auto">
                  <a:xfrm>
                    <a:off x="2894" y="850"/>
                    <a:ext cx="52" cy="96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</p:grpSp>
        </p:grpSp>
        <p:graphicFrame>
          <p:nvGraphicFramePr>
            <p:cNvPr id="198734" name="Object 78"/>
            <p:cNvGraphicFramePr>
              <a:graphicFrameLocks noChangeAspect="1"/>
            </p:cNvGraphicFramePr>
            <p:nvPr/>
          </p:nvGraphicFramePr>
          <p:xfrm>
            <a:off x="1874" y="2546"/>
            <a:ext cx="407" cy="33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98754" name="Clip" r:id="rId8" imgW="1305000" imgH="1085760" progId="">
                    <p:embed/>
                  </p:oleObj>
                </mc:Choice>
                <mc:Fallback>
                  <p:oleObj name="Clip" r:id="rId8" imgW="1305000" imgH="1085760" progId="">
                    <p:embed/>
                    <p:pic>
                      <p:nvPicPr>
                        <p:cNvPr id="0" name="Picture 7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874" y="2546"/>
                          <a:ext cx="407" cy="336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98735" name="Line 79"/>
            <p:cNvSpPr>
              <a:spLocks noChangeShapeType="1"/>
            </p:cNvSpPr>
            <p:nvPr/>
          </p:nvSpPr>
          <p:spPr bwMode="auto">
            <a:xfrm flipV="1">
              <a:off x="2214" y="2370"/>
              <a:ext cx="294" cy="25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8736" name="Line 80"/>
            <p:cNvSpPr>
              <a:spLocks noChangeShapeType="1"/>
            </p:cNvSpPr>
            <p:nvPr/>
          </p:nvSpPr>
          <p:spPr bwMode="auto">
            <a:xfrm flipH="1" flipV="1">
              <a:off x="2964" y="2406"/>
              <a:ext cx="210" cy="19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8737" name="Text Box 81"/>
            <p:cNvSpPr txBox="1">
              <a:spLocks noChangeArrowheads="1"/>
            </p:cNvSpPr>
            <p:nvPr/>
          </p:nvSpPr>
          <p:spPr bwMode="auto">
            <a:xfrm>
              <a:off x="1646" y="2549"/>
              <a:ext cx="255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/>
              <a:r>
                <a:rPr lang="en-US">
                  <a:latin typeface="Comic Sans MS" pitchFamily="66" charset="0"/>
                </a:rPr>
                <a:t>D</a:t>
              </a:r>
              <a:endParaRPr lang="en-US">
                <a:solidFill>
                  <a:schemeClr val="accent1"/>
                </a:solidFill>
              </a:endParaRPr>
            </a:p>
          </p:txBody>
        </p:sp>
        <p:sp>
          <p:nvSpPr>
            <p:cNvPr id="198738" name="Text Box 82"/>
            <p:cNvSpPr txBox="1">
              <a:spLocks noChangeArrowheads="1"/>
            </p:cNvSpPr>
            <p:nvPr/>
          </p:nvSpPr>
          <p:spPr bwMode="auto">
            <a:xfrm>
              <a:off x="3374" y="2591"/>
              <a:ext cx="23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/>
              <a:r>
                <a:rPr lang="en-US">
                  <a:latin typeface="Comic Sans MS" pitchFamily="66" charset="0"/>
                </a:rPr>
                <a:t>E</a:t>
              </a:r>
              <a:endParaRPr lang="en-US">
                <a:solidFill>
                  <a:schemeClr val="accent1"/>
                </a:solidFill>
              </a:endParaRPr>
            </a:p>
          </p:txBody>
        </p:sp>
        <p:grpSp>
          <p:nvGrpSpPr>
            <p:cNvPr id="198739" name="Group 83"/>
            <p:cNvGrpSpPr>
              <a:grpSpLocks/>
            </p:cNvGrpSpPr>
            <p:nvPr/>
          </p:nvGrpSpPr>
          <p:grpSpPr bwMode="auto">
            <a:xfrm rot="-2018696">
              <a:off x="2736" y="2139"/>
              <a:ext cx="399" cy="126"/>
              <a:chOff x="4176" y="2211"/>
              <a:chExt cx="399" cy="126"/>
            </a:xfrm>
          </p:grpSpPr>
          <p:sp>
            <p:nvSpPr>
              <p:cNvPr id="198740" name="Rectangle 84"/>
              <p:cNvSpPr>
                <a:spLocks noChangeArrowheads="1"/>
              </p:cNvSpPr>
              <p:nvPr/>
            </p:nvSpPr>
            <p:spPr bwMode="auto">
              <a:xfrm>
                <a:off x="4176" y="2211"/>
                <a:ext cx="93" cy="126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8741" name="Rectangle 85"/>
              <p:cNvSpPr>
                <a:spLocks noChangeArrowheads="1"/>
              </p:cNvSpPr>
              <p:nvPr/>
            </p:nvSpPr>
            <p:spPr bwMode="auto">
              <a:xfrm>
                <a:off x="4278" y="2211"/>
                <a:ext cx="93" cy="126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8742" name="Rectangle 86"/>
              <p:cNvSpPr>
                <a:spLocks noChangeArrowheads="1"/>
              </p:cNvSpPr>
              <p:nvPr/>
            </p:nvSpPr>
            <p:spPr bwMode="auto">
              <a:xfrm>
                <a:off x="4380" y="2211"/>
                <a:ext cx="93" cy="126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8743" name="Rectangle 87"/>
              <p:cNvSpPr>
                <a:spLocks noChangeArrowheads="1"/>
              </p:cNvSpPr>
              <p:nvPr/>
            </p:nvSpPr>
            <p:spPr bwMode="auto">
              <a:xfrm>
                <a:off x="4482" y="2211"/>
                <a:ext cx="93" cy="126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198744" name="Text Box 88"/>
          <p:cNvSpPr txBox="1">
            <a:spLocks noChangeArrowheads="1"/>
          </p:cNvSpPr>
          <p:nvPr/>
        </p:nvSpPr>
        <p:spPr bwMode="auto">
          <a:xfrm>
            <a:off x="3241675" y="1636713"/>
            <a:ext cx="29495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2000" b="1" i="1">
                <a:solidFill>
                  <a:srgbClr val="FF0000"/>
                </a:solidFill>
                <a:latin typeface="Comic Sans MS" pitchFamily="66" charset="0"/>
              </a:rPr>
              <a:t>statistical multiplexing</a:t>
            </a:r>
            <a:endParaRPr lang="en-US">
              <a:solidFill>
                <a:schemeClr val="accent1"/>
              </a:solidFill>
            </a:endParaRPr>
          </a:p>
        </p:txBody>
      </p:sp>
      <p:sp>
        <p:nvSpPr>
          <p:cNvPr id="198745" name="Text Box 89"/>
          <p:cNvSpPr txBox="1">
            <a:spLocks noChangeArrowheads="1"/>
          </p:cNvSpPr>
          <p:nvPr/>
        </p:nvSpPr>
        <p:spPr bwMode="auto">
          <a:xfrm>
            <a:off x="1957388" y="2984500"/>
            <a:ext cx="2112962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Comic Sans MS" pitchFamily="66" charset="0"/>
              </a:rPr>
              <a:t>queue of packets</a:t>
            </a:r>
          </a:p>
          <a:p>
            <a:r>
              <a:rPr lang="en-US" sz="1800">
                <a:latin typeface="Comic Sans MS" pitchFamily="66" charset="0"/>
              </a:rPr>
              <a:t>waiting for output</a:t>
            </a:r>
          </a:p>
          <a:p>
            <a:r>
              <a:rPr lang="en-US" sz="1800">
                <a:latin typeface="Comic Sans MS" pitchFamily="66" charset="0"/>
              </a:rPr>
              <a:t>link</a:t>
            </a:r>
            <a:endParaRPr lang="en-US" sz="1800">
              <a:solidFill>
                <a:schemeClr val="accent1"/>
              </a:solidFill>
            </a:endParaRPr>
          </a:p>
        </p:txBody>
      </p:sp>
      <p:sp>
        <p:nvSpPr>
          <p:cNvPr id="198746" name="Line 90"/>
          <p:cNvSpPr>
            <a:spLocks noChangeShapeType="1"/>
          </p:cNvSpPr>
          <p:nvPr/>
        </p:nvSpPr>
        <p:spPr bwMode="auto">
          <a:xfrm flipV="1">
            <a:off x="2890838" y="2514600"/>
            <a:ext cx="166687" cy="523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1-</a:t>
            </a:r>
            <a:fld id="{4BE15488-ACD0-4126-89C5-F16AC9512904}" type="slidenum">
              <a:rPr lang="en-US"/>
              <a:pPr/>
              <a:t>34</a:t>
            </a:fld>
            <a:endParaRPr lang="en-US" dirty="0"/>
          </a:p>
        </p:txBody>
      </p:sp>
      <p:sp>
        <p:nvSpPr>
          <p:cNvPr id="199682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28600"/>
            <a:ext cx="8001000" cy="1143000"/>
          </a:xfrm>
        </p:spPr>
        <p:txBody>
          <a:bodyPr/>
          <a:lstStyle/>
          <a:p>
            <a:r>
              <a:rPr lang="en-US" sz="3200"/>
              <a:t>Packet switching versus circuit switching</a:t>
            </a:r>
            <a:endParaRPr lang="en-US"/>
          </a:p>
        </p:txBody>
      </p:sp>
      <p:sp>
        <p:nvSpPr>
          <p:cNvPr id="19968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1981200"/>
            <a:ext cx="8001000" cy="4648200"/>
          </a:xfrm>
        </p:spPr>
        <p:txBody>
          <a:bodyPr/>
          <a:lstStyle/>
          <a:p>
            <a:r>
              <a:rPr lang="en-US" sz="2400" dirty="0"/>
              <a:t>Great for </a:t>
            </a:r>
            <a:r>
              <a:rPr lang="en-US" sz="2400" dirty="0" err="1"/>
              <a:t>bursty</a:t>
            </a:r>
            <a:r>
              <a:rPr lang="en-US" sz="2400" dirty="0"/>
              <a:t> data</a:t>
            </a:r>
          </a:p>
          <a:p>
            <a:pPr lvl="1"/>
            <a:r>
              <a:rPr lang="en-US" dirty="0"/>
              <a:t>resource sharing</a:t>
            </a:r>
            <a:endParaRPr lang="en-US" sz="2000" dirty="0"/>
          </a:p>
          <a:p>
            <a:r>
              <a:rPr lang="en-US" sz="2400" dirty="0">
                <a:solidFill>
                  <a:srgbClr val="FF0000"/>
                </a:solidFill>
              </a:rPr>
              <a:t>Excessive congestion:</a:t>
            </a:r>
            <a:r>
              <a:rPr lang="en-US" sz="2400" dirty="0"/>
              <a:t> packet delay and loss</a:t>
            </a:r>
          </a:p>
          <a:p>
            <a:pPr lvl="1"/>
            <a:r>
              <a:rPr lang="en-US" dirty="0"/>
              <a:t>protocols needed for reliable data transfer, congestion control</a:t>
            </a:r>
            <a:endParaRPr lang="en-US" sz="2000" dirty="0"/>
          </a:p>
          <a:p>
            <a:r>
              <a:rPr lang="en-US" sz="2400" dirty="0">
                <a:solidFill>
                  <a:srgbClr val="FF0000"/>
                </a:solidFill>
              </a:rPr>
              <a:t>Q: How to provide circuit-like behavior?</a:t>
            </a:r>
            <a:endParaRPr lang="en-US" sz="2400" dirty="0"/>
          </a:p>
          <a:p>
            <a:pPr lvl="1"/>
            <a:r>
              <a:rPr lang="en-US" dirty="0"/>
              <a:t>bandwidth guarantees needed for audio/video apps</a:t>
            </a:r>
          </a:p>
          <a:p>
            <a:pPr lvl="1"/>
            <a:r>
              <a:rPr lang="en-US" dirty="0"/>
              <a:t>still an unsolved problem </a:t>
            </a:r>
            <a:endParaRPr lang="en-US" sz="2000" dirty="0"/>
          </a:p>
        </p:txBody>
      </p:sp>
      <p:sp>
        <p:nvSpPr>
          <p:cNvPr id="199684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533400" y="1371600"/>
            <a:ext cx="7620000" cy="6096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sz="2400">
                <a:solidFill>
                  <a:srgbClr val="FF0000"/>
                </a:solidFill>
              </a:rPr>
              <a:t>Is packet switching a “slam dunk winner?”</a:t>
            </a:r>
            <a:endParaRPr lang="en-US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1-</a:t>
            </a:r>
            <a:fld id="{E054B05C-4BFB-4D1E-A7B9-8EAF15A3FBBB}" type="slidenum">
              <a:rPr lang="en-US"/>
              <a:pPr/>
              <a:t>35</a:t>
            </a:fld>
            <a:endParaRPr lang="en-US"/>
          </a:p>
        </p:txBody>
      </p:sp>
      <p:sp>
        <p:nvSpPr>
          <p:cNvPr id="200706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28600"/>
            <a:ext cx="8193088" cy="1143000"/>
          </a:xfrm>
        </p:spPr>
        <p:txBody>
          <a:bodyPr/>
          <a:lstStyle/>
          <a:p>
            <a:r>
              <a:rPr lang="en-US" sz="3600"/>
              <a:t>Packet-switching: store-and-forward</a:t>
            </a:r>
          </a:p>
        </p:txBody>
      </p:sp>
      <p:sp>
        <p:nvSpPr>
          <p:cNvPr id="20070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41325" y="2317750"/>
            <a:ext cx="3902075" cy="3930650"/>
          </a:xfrm>
        </p:spPr>
        <p:txBody>
          <a:bodyPr/>
          <a:lstStyle/>
          <a:p>
            <a:r>
              <a:rPr lang="en-US" sz="2400"/>
              <a:t>Takes L/R seconds to transmit (push out) packet of L bits on to link or R bps</a:t>
            </a:r>
          </a:p>
          <a:p>
            <a:r>
              <a:rPr lang="en-US" sz="2400"/>
              <a:t>Entire packet must  arrive at router before it can be transmitted on next link: </a:t>
            </a:r>
            <a:r>
              <a:rPr lang="en-US" sz="2400" i="1">
                <a:solidFill>
                  <a:srgbClr val="FF0000"/>
                </a:solidFill>
              </a:rPr>
              <a:t>store and forward</a:t>
            </a:r>
          </a:p>
          <a:p>
            <a:r>
              <a:rPr lang="en-US" sz="2400"/>
              <a:t>delay = 3L/R</a:t>
            </a:r>
            <a:endParaRPr lang="en-US" sz="2400" i="1">
              <a:solidFill>
                <a:srgbClr val="FF0000"/>
              </a:solidFill>
            </a:endParaRPr>
          </a:p>
        </p:txBody>
      </p:sp>
      <p:sp>
        <p:nvSpPr>
          <p:cNvPr id="200708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495800" y="2317750"/>
            <a:ext cx="3810000" cy="393065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sz="2400" u="sng">
                <a:solidFill>
                  <a:srgbClr val="FF0000"/>
                </a:solidFill>
              </a:rPr>
              <a:t>Example:</a:t>
            </a:r>
            <a:endParaRPr lang="en-US" sz="2400"/>
          </a:p>
          <a:p>
            <a:r>
              <a:rPr lang="en-US" sz="2400"/>
              <a:t>L = 7.5 Mbits</a:t>
            </a:r>
          </a:p>
          <a:p>
            <a:r>
              <a:rPr lang="en-US" sz="2400"/>
              <a:t>R = 1.5 Mbps</a:t>
            </a:r>
          </a:p>
          <a:p>
            <a:r>
              <a:rPr lang="en-US" sz="2400"/>
              <a:t>delay = 15 sec</a:t>
            </a:r>
          </a:p>
        </p:txBody>
      </p:sp>
      <p:sp>
        <p:nvSpPr>
          <p:cNvPr id="200709" name="Line 5"/>
          <p:cNvSpPr>
            <a:spLocks noChangeShapeType="1"/>
          </p:cNvSpPr>
          <p:nvPr/>
        </p:nvSpPr>
        <p:spPr bwMode="auto">
          <a:xfrm>
            <a:off x="2643188" y="1744663"/>
            <a:ext cx="3095625" cy="793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200710" name="Object 6"/>
          <p:cNvGraphicFramePr>
            <a:graphicFrameLocks noChangeAspect="1"/>
          </p:cNvGraphicFramePr>
          <p:nvPr/>
        </p:nvGraphicFramePr>
        <p:xfrm>
          <a:off x="2044700" y="1382713"/>
          <a:ext cx="646113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0718" name="Clip" r:id="rId3" imgW="1305000" imgH="1085760" progId="">
                  <p:embed/>
                </p:oleObj>
              </mc:Choice>
              <mc:Fallback>
                <p:oleObj name="Clip" r:id="rId3" imgW="1305000" imgH="1085760" progId="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44700" y="1382713"/>
                        <a:ext cx="646113" cy="533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0711" name="Object 7"/>
          <p:cNvGraphicFramePr>
            <a:graphicFrameLocks noChangeAspect="1"/>
          </p:cNvGraphicFramePr>
          <p:nvPr/>
        </p:nvGraphicFramePr>
        <p:xfrm>
          <a:off x="5662613" y="1425575"/>
          <a:ext cx="646112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0719" name="Clip" r:id="rId5" imgW="1305000" imgH="1085760" progId="">
                  <p:embed/>
                </p:oleObj>
              </mc:Choice>
              <mc:Fallback>
                <p:oleObj name="Clip" r:id="rId5" imgW="1305000" imgH="1085760" progId="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62613" y="1425575"/>
                        <a:ext cx="646112" cy="533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00712" name="Group 8"/>
          <p:cNvGrpSpPr>
            <a:grpSpLocks/>
          </p:cNvGrpSpPr>
          <p:nvPr/>
        </p:nvGrpSpPr>
        <p:grpSpPr bwMode="auto">
          <a:xfrm>
            <a:off x="3406775" y="1576388"/>
            <a:ext cx="568325" cy="284162"/>
            <a:chOff x="3824" y="1838"/>
            <a:chExt cx="358" cy="179"/>
          </a:xfrm>
        </p:grpSpPr>
        <p:sp>
          <p:nvSpPr>
            <p:cNvPr id="200713" name="Oval 9"/>
            <p:cNvSpPr>
              <a:spLocks noChangeArrowheads="1"/>
            </p:cNvSpPr>
            <p:nvPr/>
          </p:nvSpPr>
          <p:spPr bwMode="auto">
            <a:xfrm>
              <a:off x="3827" y="1918"/>
              <a:ext cx="355" cy="99"/>
            </a:xfrm>
            <a:prstGeom prst="ellipse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0714" name="Line 10"/>
            <p:cNvSpPr>
              <a:spLocks noChangeShapeType="1"/>
            </p:cNvSpPr>
            <p:nvPr/>
          </p:nvSpPr>
          <p:spPr bwMode="auto">
            <a:xfrm>
              <a:off x="3827" y="1910"/>
              <a:ext cx="0" cy="6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0715" name="Line 11"/>
            <p:cNvSpPr>
              <a:spLocks noChangeShapeType="1"/>
            </p:cNvSpPr>
            <p:nvPr/>
          </p:nvSpPr>
          <p:spPr bwMode="auto">
            <a:xfrm>
              <a:off x="4182" y="1910"/>
              <a:ext cx="0" cy="6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0716" name="Rectangle 12"/>
            <p:cNvSpPr>
              <a:spLocks noChangeArrowheads="1"/>
            </p:cNvSpPr>
            <p:nvPr/>
          </p:nvSpPr>
          <p:spPr bwMode="auto">
            <a:xfrm>
              <a:off x="3827" y="1910"/>
              <a:ext cx="352" cy="60"/>
            </a:xfrm>
            <a:prstGeom prst="rect">
              <a:avLst/>
            </a:prstGeom>
            <a:solidFill>
              <a:srgbClr val="FFFF00"/>
            </a:solidFill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0717" name="Oval 13"/>
            <p:cNvSpPr>
              <a:spLocks noChangeArrowheads="1"/>
            </p:cNvSpPr>
            <p:nvPr/>
          </p:nvSpPr>
          <p:spPr bwMode="auto">
            <a:xfrm>
              <a:off x="3824" y="1838"/>
              <a:ext cx="355" cy="116"/>
            </a:xfrm>
            <a:prstGeom prst="ellipse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solidFill>
                  <a:srgbClr val="FFFF00"/>
                </a:solidFill>
              </a:endParaRPr>
            </a:p>
          </p:txBody>
        </p:sp>
        <p:grpSp>
          <p:nvGrpSpPr>
            <p:cNvPr id="200718" name="Group 14"/>
            <p:cNvGrpSpPr>
              <a:grpSpLocks/>
            </p:cNvGrpSpPr>
            <p:nvPr/>
          </p:nvGrpSpPr>
          <p:grpSpPr bwMode="auto">
            <a:xfrm>
              <a:off x="3910" y="1864"/>
              <a:ext cx="176" cy="67"/>
              <a:chOff x="2848" y="848"/>
              <a:chExt cx="140" cy="98"/>
            </a:xfrm>
          </p:grpSpPr>
          <p:sp>
            <p:nvSpPr>
              <p:cNvPr id="200719" name="Line 15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0720" name="Line 16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0721" name="Line 17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00722" name="Group 18"/>
            <p:cNvGrpSpPr>
              <a:grpSpLocks/>
            </p:cNvGrpSpPr>
            <p:nvPr/>
          </p:nvGrpSpPr>
          <p:grpSpPr bwMode="auto">
            <a:xfrm flipV="1">
              <a:off x="3910" y="1863"/>
              <a:ext cx="176" cy="67"/>
              <a:chOff x="2848" y="848"/>
              <a:chExt cx="140" cy="98"/>
            </a:xfrm>
          </p:grpSpPr>
          <p:sp>
            <p:nvSpPr>
              <p:cNvPr id="200723" name="Line 19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0724" name="Line 20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0725" name="Line 21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200726" name="Group 22"/>
          <p:cNvGrpSpPr>
            <a:grpSpLocks/>
          </p:cNvGrpSpPr>
          <p:nvPr/>
        </p:nvGrpSpPr>
        <p:grpSpPr bwMode="auto">
          <a:xfrm>
            <a:off x="4532313" y="1574800"/>
            <a:ext cx="568325" cy="284163"/>
            <a:chOff x="3824" y="1838"/>
            <a:chExt cx="358" cy="179"/>
          </a:xfrm>
        </p:grpSpPr>
        <p:sp>
          <p:nvSpPr>
            <p:cNvPr id="200727" name="Oval 23"/>
            <p:cNvSpPr>
              <a:spLocks noChangeArrowheads="1"/>
            </p:cNvSpPr>
            <p:nvPr/>
          </p:nvSpPr>
          <p:spPr bwMode="auto">
            <a:xfrm>
              <a:off x="3827" y="1918"/>
              <a:ext cx="355" cy="99"/>
            </a:xfrm>
            <a:prstGeom prst="ellipse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0728" name="Line 24"/>
            <p:cNvSpPr>
              <a:spLocks noChangeShapeType="1"/>
            </p:cNvSpPr>
            <p:nvPr/>
          </p:nvSpPr>
          <p:spPr bwMode="auto">
            <a:xfrm>
              <a:off x="3827" y="1910"/>
              <a:ext cx="0" cy="6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0729" name="Line 25"/>
            <p:cNvSpPr>
              <a:spLocks noChangeShapeType="1"/>
            </p:cNvSpPr>
            <p:nvPr/>
          </p:nvSpPr>
          <p:spPr bwMode="auto">
            <a:xfrm>
              <a:off x="4182" y="1910"/>
              <a:ext cx="0" cy="6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0730" name="Rectangle 26"/>
            <p:cNvSpPr>
              <a:spLocks noChangeArrowheads="1"/>
            </p:cNvSpPr>
            <p:nvPr/>
          </p:nvSpPr>
          <p:spPr bwMode="auto">
            <a:xfrm>
              <a:off x="3827" y="1910"/>
              <a:ext cx="352" cy="60"/>
            </a:xfrm>
            <a:prstGeom prst="rect">
              <a:avLst/>
            </a:prstGeom>
            <a:solidFill>
              <a:srgbClr val="FFFF00"/>
            </a:solidFill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0731" name="Oval 27"/>
            <p:cNvSpPr>
              <a:spLocks noChangeArrowheads="1"/>
            </p:cNvSpPr>
            <p:nvPr/>
          </p:nvSpPr>
          <p:spPr bwMode="auto">
            <a:xfrm>
              <a:off x="3824" y="1838"/>
              <a:ext cx="355" cy="116"/>
            </a:xfrm>
            <a:prstGeom prst="ellipse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solidFill>
                  <a:srgbClr val="FFFF00"/>
                </a:solidFill>
              </a:endParaRPr>
            </a:p>
          </p:txBody>
        </p:sp>
        <p:grpSp>
          <p:nvGrpSpPr>
            <p:cNvPr id="200732" name="Group 28"/>
            <p:cNvGrpSpPr>
              <a:grpSpLocks/>
            </p:cNvGrpSpPr>
            <p:nvPr/>
          </p:nvGrpSpPr>
          <p:grpSpPr bwMode="auto">
            <a:xfrm>
              <a:off x="3910" y="1864"/>
              <a:ext cx="176" cy="67"/>
              <a:chOff x="2848" y="848"/>
              <a:chExt cx="140" cy="98"/>
            </a:xfrm>
          </p:grpSpPr>
          <p:sp>
            <p:nvSpPr>
              <p:cNvPr id="200733" name="Line 29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0734" name="Line 30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0735" name="Line 31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00736" name="Group 32"/>
            <p:cNvGrpSpPr>
              <a:grpSpLocks/>
            </p:cNvGrpSpPr>
            <p:nvPr/>
          </p:nvGrpSpPr>
          <p:grpSpPr bwMode="auto">
            <a:xfrm flipV="1">
              <a:off x="3910" y="1863"/>
              <a:ext cx="176" cy="67"/>
              <a:chOff x="2848" y="848"/>
              <a:chExt cx="140" cy="98"/>
            </a:xfrm>
          </p:grpSpPr>
          <p:sp>
            <p:nvSpPr>
              <p:cNvPr id="200737" name="Line 33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0738" name="Line 34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0739" name="Line 35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200740" name="Text Box 36"/>
          <p:cNvSpPr txBox="1">
            <a:spLocks noChangeArrowheads="1"/>
          </p:cNvSpPr>
          <p:nvPr/>
        </p:nvSpPr>
        <p:spPr bwMode="auto">
          <a:xfrm>
            <a:off x="2849563" y="1719263"/>
            <a:ext cx="34448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2000">
                <a:latin typeface="Comic Sans MS" pitchFamily="66" charset="0"/>
              </a:rPr>
              <a:t>R</a:t>
            </a:r>
            <a:endParaRPr lang="en-US"/>
          </a:p>
        </p:txBody>
      </p:sp>
      <p:sp>
        <p:nvSpPr>
          <p:cNvPr id="200741" name="Text Box 37"/>
          <p:cNvSpPr txBox="1">
            <a:spLocks noChangeArrowheads="1"/>
          </p:cNvSpPr>
          <p:nvPr/>
        </p:nvSpPr>
        <p:spPr bwMode="auto">
          <a:xfrm>
            <a:off x="4022725" y="1703388"/>
            <a:ext cx="3444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2000">
                <a:latin typeface="Comic Sans MS" pitchFamily="66" charset="0"/>
              </a:rPr>
              <a:t>R</a:t>
            </a:r>
            <a:endParaRPr lang="en-US"/>
          </a:p>
        </p:txBody>
      </p:sp>
      <p:sp>
        <p:nvSpPr>
          <p:cNvPr id="200742" name="Text Box 38"/>
          <p:cNvSpPr txBox="1">
            <a:spLocks noChangeArrowheads="1"/>
          </p:cNvSpPr>
          <p:nvPr/>
        </p:nvSpPr>
        <p:spPr bwMode="auto">
          <a:xfrm>
            <a:off x="5202238" y="1709738"/>
            <a:ext cx="34448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2000">
                <a:latin typeface="Comic Sans MS" pitchFamily="66" charset="0"/>
              </a:rPr>
              <a:t>R</a:t>
            </a:r>
            <a:endParaRPr lang="en-US"/>
          </a:p>
        </p:txBody>
      </p:sp>
      <p:sp>
        <p:nvSpPr>
          <p:cNvPr id="200743" name="Rectangle 39"/>
          <p:cNvSpPr>
            <a:spLocks noChangeArrowheads="1"/>
          </p:cNvSpPr>
          <p:nvPr/>
        </p:nvSpPr>
        <p:spPr bwMode="auto">
          <a:xfrm>
            <a:off x="2476500" y="1395413"/>
            <a:ext cx="485775" cy="2936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2000">
                <a:latin typeface="Comic Sans MS" pitchFamily="66" charset="0"/>
              </a:rPr>
              <a:t>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1-</a:t>
            </a:r>
            <a:fld id="{44218BB8-C2B1-4D15-9E53-2359D74561FE}" type="slidenum">
              <a:rPr lang="en-US"/>
              <a:pPr/>
              <a:t>36</a:t>
            </a:fld>
            <a:endParaRPr lang="en-US"/>
          </a:p>
        </p:txBody>
      </p:sp>
      <p:sp>
        <p:nvSpPr>
          <p:cNvPr id="201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/>
              <a:t>Packet Switching: Message Segmenting</a:t>
            </a:r>
            <a:endParaRPr lang="en-US" sz="3600"/>
          </a:p>
        </p:txBody>
      </p:sp>
      <p:sp>
        <p:nvSpPr>
          <p:cNvPr id="20173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97400" y="1470025"/>
            <a:ext cx="4352925" cy="7620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sz="2400"/>
              <a:t>Now break up the message into 5000 packets</a:t>
            </a:r>
          </a:p>
        </p:txBody>
      </p:sp>
      <p:sp>
        <p:nvSpPr>
          <p:cNvPr id="201732" name="Rectangle 4"/>
          <p:cNvSpPr>
            <a:spLocks noChangeArrowheads="1"/>
          </p:cNvSpPr>
          <p:nvPr/>
        </p:nvSpPr>
        <p:spPr bwMode="auto">
          <a:xfrm>
            <a:off x="4791075" y="5351463"/>
            <a:ext cx="371475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l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Char char="q"/>
            </a:pPr>
            <a:endParaRPr lang="en-US">
              <a:latin typeface="Comic Sans MS" pitchFamily="66" charset="0"/>
            </a:endParaRPr>
          </a:p>
        </p:txBody>
      </p:sp>
      <p:sp>
        <p:nvSpPr>
          <p:cNvPr id="201733" name="Rectangle 5"/>
          <p:cNvSpPr>
            <a:spLocks noChangeArrowheads="1"/>
          </p:cNvSpPr>
          <p:nvPr/>
        </p:nvSpPr>
        <p:spPr bwMode="auto">
          <a:xfrm>
            <a:off x="4694238" y="2370138"/>
            <a:ext cx="396557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l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Char char="q"/>
            </a:pPr>
            <a:r>
              <a:rPr lang="en-US">
                <a:latin typeface="Comic Sans MS" pitchFamily="66" charset="0"/>
              </a:rPr>
              <a:t>Each packet 1,500 bits</a:t>
            </a:r>
          </a:p>
          <a:p>
            <a:pPr marL="342900" indent="-342900" algn="l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Char char="q"/>
            </a:pPr>
            <a:r>
              <a:rPr lang="en-US">
                <a:latin typeface="Comic Sans MS" pitchFamily="66" charset="0"/>
              </a:rPr>
              <a:t>1 msec to transmit packet on one link</a:t>
            </a:r>
          </a:p>
          <a:p>
            <a:pPr marL="342900" indent="-342900" algn="l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Char char="q"/>
            </a:pPr>
            <a:r>
              <a:rPr lang="en-US" i="1">
                <a:solidFill>
                  <a:srgbClr val="FF0000"/>
                </a:solidFill>
                <a:latin typeface="Comic Sans MS" pitchFamily="66" charset="0"/>
              </a:rPr>
              <a:t>pipelining:</a:t>
            </a:r>
            <a:r>
              <a:rPr lang="en-US">
                <a:latin typeface="Comic Sans MS" pitchFamily="66" charset="0"/>
              </a:rPr>
              <a:t> each link works in parallel</a:t>
            </a:r>
          </a:p>
          <a:p>
            <a:pPr marL="342900" indent="-342900" algn="l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Char char="q"/>
            </a:pPr>
            <a:r>
              <a:rPr lang="en-US">
                <a:latin typeface="Comic Sans MS" pitchFamily="66" charset="0"/>
              </a:rPr>
              <a:t>Delay reduced from 15 sec to 5.002 sec</a:t>
            </a:r>
          </a:p>
        </p:txBody>
      </p:sp>
      <p:pic>
        <p:nvPicPr>
          <p:cNvPr id="201734" name="Picture 6" descr="messag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84250" y="1536700"/>
            <a:ext cx="3433763" cy="449738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1-</a:t>
            </a:r>
            <a:fld id="{7E07F7DE-23A5-4723-8174-2F7D22A0D977}" type="slidenum">
              <a:rPr lang="en-US"/>
              <a:pPr/>
              <a:t>37</a:t>
            </a:fld>
            <a:endParaRPr lang="en-US"/>
          </a:p>
        </p:txBody>
      </p:sp>
      <p:sp>
        <p:nvSpPr>
          <p:cNvPr id="202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/>
              <a:t>Packet-switched networks: forwarding</a:t>
            </a:r>
            <a:endParaRPr lang="en-US"/>
          </a:p>
        </p:txBody>
      </p:sp>
      <p:sp>
        <p:nvSpPr>
          <p:cNvPr id="20275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19113" y="1363663"/>
            <a:ext cx="8001000" cy="4949825"/>
          </a:xfrm>
        </p:spPr>
        <p:txBody>
          <a:bodyPr/>
          <a:lstStyle/>
          <a:p>
            <a:r>
              <a:rPr lang="en-US" sz="2400">
                <a:solidFill>
                  <a:srgbClr val="FF0000"/>
                </a:solidFill>
              </a:rPr>
              <a:t>datagram network:</a:t>
            </a:r>
            <a:r>
              <a:rPr lang="en-US" sz="2400"/>
              <a:t> </a:t>
            </a:r>
          </a:p>
          <a:p>
            <a:pPr lvl="1"/>
            <a:r>
              <a:rPr lang="en-US" sz="2000" i="1"/>
              <a:t>destination address</a:t>
            </a:r>
            <a:r>
              <a:rPr lang="en-US" sz="2000"/>
              <a:t>  in packet determines next hop</a:t>
            </a:r>
          </a:p>
          <a:p>
            <a:pPr lvl="1"/>
            <a:r>
              <a:rPr lang="en-US" sz="2000"/>
              <a:t>routes may change during session (flexible?)</a:t>
            </a:r>
          </a:p>
          <a:p>
            <a:pPr lvl="1"/>
            <a:r>
              <a:rPr lang="en-US" sz="2000"/>
              <a:t> no “per flow” state, hence more scalable</a:t>
            </a:r>
          </a:p>
          <a:p>
            <a:r>
              <a:rPr lang="en-US" sz="2400">
                <a:solidFill>
                  <a:srgbClr val="FF0000"/>
                </a:solidFill>
              </a:rPr>
              <a:t>virtual circuit network:</a:t>
            </a:r>
            <a:r>
              <a:rPr lang="en-US" sz="2400"/>
              <a:t> </a:t>
            </a:r>
          </a:p>
          <a:p>
            <a:pPr lvl="1"/>
            <a:r>
              <a:rPr lang="en-US" sz="2000"/>
              <a:t>each packet carries tag  (virtual circuit ID), tag determines next hop</a:t>
            </a:r>
          </a:p>
          <a:p>
            <a:pPr lvl="1"/>
            <a:r>
              <a:rPr lang="en-US" sz="2000"/>
              <a:t>fixed path determined at </a:t>
            </a:r>
            <a:r>
              <a:rPr lang="en-US" sz="2000" i="1"/>
              <a:t>call setup time</a:t>
            </a:r>
            <a:endParaRPr lang="en-US" sz="2000"/>
          </a:p>
          <a:p>
            <a:pPr lvl="1"/>
            <a:r>
              <a:rPr lang="en-US" sz="2000"/>
              <a:t>path is </a:t>
            </a:r>
            <a:r>
              <a:rPr lang="en-US" sz="2000" b="1">
                <a:solidFill>
                  <a:srgbClr val="FF0000"/>
                </a:solidFill>
              </a:rPr>
              <a:t>not</a:t>
            </a:r>
            <a:r>
              <a:rPr lang="en-US" sz="2000"/>
              <a:t> a dedicated path as in circuit switched (i.e., store &amp; forward of packets)</a:t>
            </a:r>
          </a:p>
          <a:p>
            <a:pPr lvl="1"/>
            <a:r>
              <a:rPr lang="en-US" sz="2000" i="1">
                <a:solidFill>
                  <a:srgbClr val="FF0000"/>
                </a:solidFill>
              </a:rPr>
              <a:t>routers maintain</a:t>
            </a:r>
            <a:r>
              <a:rPr lang="en-US" sz="2000"/>
              <a:t> </a:t>
            </a:r>
            <a:r>
              <a:rPr lang="en-US" sz="2000" i="1">
                <a:solidFill>
                  <a:srgbClr val="FF0000"/>
                </a:solidFill>
              </a:rPr>
              <a:t>per-call state</a:t>
            </a:r>
          </a:p>
          <a:p>
            <a:r>
              <a:rPr lang="en-US" sz="2400"/>
              <a:t>datagram networks need per packet routing.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1-</a:t>
            </a:r>
            <a:fld id="{2A6EFDB8-8684-47FE-AE0C-7F7437591FF4}" type="slidenum">
              <a:rPr lang="en-US"/>
              <a:pPr/>
              <a:t>38</a:t>
            </a:fld>
            <a:endParaRPr lang="en-US"/>
          </a:p>
        </p:txBody>
      </p:sp>
      <p:sp>
        <p:nvSpPr>
          <p:cNvPr id="203778" name="Rectangle 2"/>
          <p:cNvSpPr>
            <a:spLocks noGrp="1" noChangeArrowheads="1"/>
          </p:cNvSpPr>
          <p:nvPr>
            <p:ph type="title"/>
          </p:nvPr>
        </p:nvSpPr>
        <p:spPr>
          <a:xfrm>
            <a:off x="558800" y="0"/>
            <a:ext cx="7772400" cy="992188"/>
          </a:xfrm>
        </p:spPr>
        <p:txBody>
          <a:bodyPr/>
          <a:lstStyle/>
          <a:p>
            <a:r>
              <a:rPr lang="en-US"/>
              <a:t>Network Taxonomy</a:t>
            </a:r>
          </a:p>
        </p:txBody>
      </p:sp>
      <p:sp>
        <p:nvSpPr>
          <p:cNvPr id="203779" name="Rectangle 3"/>
          <p:cNvSpPr>
            <a:spLocks noChangeArrowheads="1"/>
          </p:cNvSpPr>
          <p:nvPr/>
        </p:nvSpPr>
        <p:spPr bwMode="auto">
          <a:xfrm>
            <a:off x="3235325" y="1190625"/>
            <a:ext cx="2360613" cy="7588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2000">
                <a:latin typeface="Comic Sans MS" pitchFamily="66" charset="0"/>
              </a:rPr>
              <a:t>Telecommunication</a:t>
            </a:r>
          </a:p>
          <a:p>
            <a:r>
              <a:rPr lang="en-US" sz="2000">
                <a:latin typeface="Comic Sans MS" pitchFamily="66" charset="0"/>
              </a:rPr>
              <a:t>networks</a:t>
            </a:r>
          </a:p>
        </p:txBody>
      </p:sp>
      <p:grpSp>
        <p:nvGrpSpPr>
          <p:cNvPr id="203780" name="Group 4"/>
          <p:cNvGrpSpPr>
            <a:grpSpLocks/>
          </p:cNvGrpSpPr>
          <p:nvPr/>
        </p:nvGrpSpPr>
        <p:grpSpPr bwMode="auto">
          <a:xfrm>
            <a:off x="692150" y="2520950"/>
            <a:ext cx="3433763" cy="1957388"/>
            <a:chOff x="446" y="1472"/>
            <a:chExt cx="2163" cy="1233"/>
          </a:xfrm>
        </p:grpSpPr>
        <p:sp>
          <p:nvSpPr>
            <p:cNvPr id="203781" name="Rectangle 5"/>
            <p:cNvSpPr>
              <a:spLocks noChangeArrowheads="1"/>
            </p:cNvSpPr>
            <p:nvPr/>
          </p:nvSpPr>
          <p:spPr bwMode="auto">
            <a:xfrm>
              <a:off x="860" y="1472"/>
              <a:ext cx="1487" cy="47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sz="2000">
                  <a:latin typeface="Comic Sans MS" pitchFamily="66" charset="0"/>
                </a:rPr>
                <a:t>Circuit-switched</a:t>
              </a:r>
            </a:p>
            <a:p>
              <a:r>
                <a:rPr lang="en-US" sz="2000">
                  <a:latin typeface="Comic Sans MS" pitchFamily="66" charset="0"/>
                </a:rPr>
                <a:t>networks</a:t>
              </a:r>
            </a:p>
          </p:txBody>
        </p:sp>
        <p:sp>
          <p:nvSpPr>
            <p:cNvPr id="203782" name="Rectangle 6"/>
            <p:cNvSpPr>
              <a:spLocks noChangeArrowheads="1"/>
            </p:cNvSpPr>
            <p:nvPr/>
          </p:nvSpPr>
          <p:spPr bwMode="auto">
            <a:xfrm>
              <a:off x="446" y="2290"/>
              <a:ext cx="803" cy="399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sz="2000">
                  <a:latin typeface="Comic Sans MS" pitchFamily="66" charset="0"/>
                </a:rPr>
                <a:t>FDM</a:t>
              </a:r>
            </a:p>
          </p:txBody>
        </p:sp>
        <p:sp>
          <p:nvSpPr>
            <p:cNvPr id="203783" name="Rectangle 7"/>
            <p:cNvSpPr>
              <a:spLocks noChangeArrowheads="1"/>
            </p:cNvSpPr>
            <p:nvPr/>
          </p:nvSpPr>
          <p:spPr bwMode="auto">
            <a:xfrm>
              <a:off x="1806" y="2306"/>
              <a:ext cx="803" cy="399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sz="2000">
                  <a:latin typeface="Comic Sans MS" pitchFamily="66" charset="0"/>
                </a:rPr>
                <a:t>TDM</a:t>
              </a:r>
            </a:p>
          </p:txBody>
        </p:sp>
        <p:grpSp>
          <p:nvGrpSpPr>
            <p:cNvPr id="203784" name="Group 8"/>
            <p:cNvGrpSpPr>
              <a:grpSpLocks/>
            </p:cNvGrpSpPr>
            <p:nvPr/>
          </p:nvGrpSpPr>
          <p:grpSpPr bwMode="auto">
            <a:xfrm>
              <a:off x="1009" y="1954"/>
              <a:ext cx="1184" cy="361"/>
              <a:chOff x="1009" y="1954"/>
              <a:chExt cx="1184" cy="361"/>
            </a:xfrm>
          </p:grpSpPr>
          <p:grpSp>
            <p:nvGrpSpPr>
              <p:cNvPr id="203785" name="Group 9"/>
              <p:cNvGrpSpPr>
                <a:grpSpLocks/>
              </p:cNvGrpSpPr>
              <p:nvPr/>
            </p:nvGrpSpPr>
            <p:grpSpPr bwMode="auto">
              <a:xfrm>
                <a:off x="1009" y="2114"/>
                <a:ext cx="1184" cy="201"/>
                <a:chOff x="1009" y="2114"/>
                <a:chExt cx="1184" cy="201"/>
              </a:xfrm>
            </p:grpSpPr>
            <p:sp>
              <p:nvSpPr>
                <p:cNvPr id="203786" name="Line 10"/>
                <p:cNvSpPr>
                  <a:spLocks noChangeShapeType="1"/>
                </p:cNvSpPr>
                <p:nvPr/>
              </p:nvSpPr>
              <p:spPr bwMode="auto">
                <a:xfrm>
                  <a:off x="1009" y="2118"/>
                  <a:ext cx="1179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03787" name="Line 11"/>
                <p:cNvSpPr>
                  <a:spLocks noChangeShapeType="1"/>
                </p:cNvSpPr>
                <p:nvPr/>
              </p:nvSpPr>
              <p:spPr bwMode="auto">
                <a:xfrm>
                  <a:off x="2193" y="2129"/>
                  <a:ext cx="0" cy="18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03788" name="Line 12"/>
                <p:cNvSpPr>
                  <a:spLocks noChangeShapeType="1"/>
                </p:cNvSpPr>
                <p:nvPr/>
              </p:nvSpPr>
              <p:spPr bwMode="auto">
                <a:xfrm>
                  <a:off x="1010" y="2114"/>
                  <a:ext cx="0" cy="18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203789" name="Line 13"/>
              <p:cNvSpPr>
                <a:spLocks noChangeShapeType="1"/>
              </p:cNvSpPr>
              <p:nvPr/>
            </p:nvSpPr>
            <p:spPr bwMode="auto">
              <a:xfrm>
                <a:off x="1588" y="1954"/>
                <a:ext cx="0" cy="16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203790" name="Group 14"/>
          <p:cNvGrpSpPr>
            <a:grpSpLocks/>
          </p:cNvGrpSpPr>
          <p:nvPr/>
        </p:nvGrpSpPr>
        <p:grpSpPr bwMode="auto">
          <a:xfrm>
            <a:off x="5076825" y="2516188"/>
            <a:ext cx="3679825" cy="1981200"/>
            <a:chOff x="3012" y="1468"/>
            <a:chExt cx="2318" cy="1248"/>
          </a:xfrm>
        </p:grpSpPr>
        <p:sp>
          <p:nvSpPr>
            <p:cNvPr id="203791" name="Rectangle 15"/>
            <p:cNvSpPr>
              <a:spLocks noChangeArrowheads="1"/>
            </p:cNvSpPr>
            <p:nvPr/>
          </p:nvSpPr>
          <p:spPr bwMode="auto">
            <a:xfrm>
              <a:off x="3383" y="1468"/>
              <a:ext cx="1487" cy="47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sz="2000">
                  <a:latin typeface="Comic Sans MS" pitchFamily="66" charset="0"/>
                </a:rPr>
                <a:t>Packet-switched</a:t>
              </a:r>
            </a:p>
            <a:p>
              <a:r>
                <a:rPr lang="en-US" sz="2000">
                  <a:latin typeface="Comic Sans MS" pitchFamily="66" charset="0"/>
                </a:rPr>
                <a:t>networks</a:t>
              </a:r>
            </a:p>
          </p:txBody>
        </p:sp>
        <p:sp>
          <p:nvSpPr>
            <p:cNvPr id="203792" name="Rectangle 16"/>
            <p:cNvSpPr>
              <a:spLocks noChangeArrowheads="1"/>
            </p:cNvSpPr>
            <p:nvPr/>
          </p:nvSpPr>
          <p:spPr bwMode="auto">
            <a:xfrm>
              <a:off x="3012" y="2317"/>
              <a:ext cx="1005" cy="399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sz="2000">
                  <a:latin typeface="Comic Sans MS" pitchFamily="66" charset="0"/>
                </a:rPr>
                <a:t>Networks</a:t>
              </a:r>
            </a:p>
            <a:p>
              <a:r>
                <a:rPr lang="en-US" sz="2000">
                  <a:latin typeface="Comic Sans MS" pitchFamily="66" charset="0"/>
                </a:rPr>
                <a:t>with VCs</a:t>
              </a:r>
            </a:p>
          </p:txBody>
        </p:sp>
        <p:sp>
          <p:nvSpPr>
            <p:cNvPr id="203793" name="Rectangle 17"/>
            <p:cNvSpPr>
              <a:spLocks noChangeArrowheads="1"/>
            </p:cNvSpPr>
            <p:nvPr/>
          </p:nvSpPr>
          <p:spPr bwMode="auto">
            <a:xfrm>
              <a:off x="4325" y="2312"/>
              <a:ext cx="1005" cy="399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sz="2000">
                  <a:latin typeface="Comic Sans MS" pitchFamily="66" charset="0"/>
                </a:rPr>
                <a:t>Datagram</a:t>
              </a:r>
            </a:p>
            <a:p>
              <a:r>
                <a:rPr lang="en-US" sz="2000">
                  <a:latin typeface="Comic Sans MS" pitchFamily="66" charset="0"/>
                </a:rPr>
                <a:t>Networks</a:t>
              </a:r>
            </a:p>
          </p:txBody>
        </p:sp>
        <p:grpSp>
          <p:nvGrpSpPr>
            <p:cNvPr id="203794" name="Group 18"/>
            <p:cNvGrpSpPr>
              <a:grpSpLocks/>
            </p:cNvGrpSpPr>
            <p:nvPr/>
          </p:nvGrpSpPr>
          <p:grpSpPr bwMode="auto">
            <a:xfrm>
              <a:off x="3574" y="1955"/>
              <a:ext cx="1184" cy="361"/>
              <a:chOff x="1009" y="1954"/>
              <a:chExt cx="1184" cy="361"/>
            </a:xfrm>
          </p:grpSpPr>
          <p:grpSp>
            <p:nvGrpSpPr>
              <p:cNvPr id="203795" name="Group 19"/>
              <p:cNvGrpSpPr>
                <a:grpSpLocks/>
              </p:cNvGrpSpPr>
              <p:nvPr/>
            </p:nvGrpSpPr>
            <p:grpSpPr bwMode="auto">
              <a:xfrm>
                <a:off x="1009" y="2114"/>
                <a:ext cx="1184" cy="201"/>
                <a:chOff x="1009" y="2114"/>
                <a:chExt cx="1184" cy="201"/>
              </a:xfrm>
            </p:grpSpPr>
            <p:sp>
              <p:nvSpPr>
                <p:cNvPr id="203796" name="Line 20"/>
                <p:cNvSpPr>
                  <a:spLocks noChangeShapeType="1"/>
                </p:cNvSpPr>
                <p:nvPr/>
              </p:nvSpPr>
              <p:spPr bwMode="auto">
                <a:xfrm>
                  <a:off x="1009" y="2118"/>
                  <a:ext cx="1179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03797" name="Line 21"/>
                <p:cNvSpPr>
                  <a:spLocks noChangeShapeType="1"/>
                </p:cNvSpPr>
                <p:nvPr/>
              </p:nvSpPr>
              <p:spPr bwMode="auto">
                <a:xfrm>
                  <a:off x="2193" y="2129"/>
                  <a:ext cx="0" cy="18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03798" name="Line 22"/>
                <p:cNvSpPr>
                  <a:spLocks noChangeShapeType="1"/>
                </p:cNvSpPr>
                <p:nvPr/>
              </p:nvSpPr>
              <p:spPr bwMode="auto">
                <a:xfrm>
                  <a:off x="1010" y="2114"/>
                  <a:ext cx="0" cy="18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203799" name="Line 23"/>
              <p:cNvSpPr>
                <a:spLocks noChangeShapeType="1"/>
              </p:cNvSpPr>
              <p:nvPr/>
            </p:nvSpPr>
            <p:spPr bwMode="auto">
              <a:xfrm>
                <a:off x="1588" y="1954"/>
                <a:ext cx="0" cy="16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203800" name="Group 24"/>
          <p:cNvGrpSpPr>
            <a:grpSpLocks/>
          </p:cNvGrpSpPr>
          <p:nvPr/>
        </p:nvGrpSpPr>
        <p:grpSpPr bwMode="auto">
          <a:xfrm>
            <a:off x="2589213" y="1947863"/>
            <a:ext cx="3816350" cy="573087"/>
            <a:chOff x="1009" y="1954"/>
            <a:chExt cx="1184" cy="361"/>
          </a:xfrm>
        </p:grpSpPr>
        <p:grpSp>
          <p:nvGrpSpPr>
            <p:cNvPr id="203801" name="Group 25"/>
            <p:cNvGrpSpPr>
              <a:grpSpLocks/>
            </p:cNvGrpSpPr>
            <p:nvPr/>
          </p:nvGrpSpPr>
          <p:grpSpPr bwMode="auto">
            <a:xfrm>
              <a:off x="1009" y="2114"/>
              <a:ext cx="1184" cy="201"/>
              <a:chOff x="1009" y="2114"/>
              <a:chExt cx="1184" cy="201"/>
            </a:xfrm>
          </p:grpSpPr>
          <p:sp>
            <p:nvSpPr>
              <p:cNvPr id="203802" name="Line 26"/>
              <p:cNvSpPr>
                <a:spLocks noChangeShapeType="1"/>
              </p:cNvSpPr>
              <p:nvPr/>
            </p:nvSpPr>
            <p:spPr bwMode="auto">
              <a:xfrm>
                <a:off x="1009" y="2118"/>
                <a:ext cx="1179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3803" name="Line 27"/>
              <p:cNvSpPr>
                <a:spLocks noChangeShapeType="1"/>
              </p:cNvSpPr>
              <p:nvPr/>
            </p:nvSpPr>
            <p:spPr bwMode="auto">
              <a:xfrm>
                <a:off x="2193" y="2129"/>
                <a:ext cx="0" cy="18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3804" name="Line 28"/>
              <p:cNvSpPr>
                <a:spLocks noChangeShapeType="1"/>
              </p:cNvSpPr>
              <p:nvPr/>
            </p:nvSpPr>
            <p:spPr bwMode="auto">
              <a:xfrm>
                <a:off x="1010" y="2114"/>
                <a:ext cx="0" cy="18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03805" name="Line 29"/>
            <p:cNvSpPr>
              <a:spLocks noChangeShapeType="1"/>
            </p:cNvSpPr>
            <p:nvPr/>
          </p:nvSpPr>
          <p:spPr bwMode="auto">
            <a:xfrm>
              <a:off x="1588" y="1954"/>
              <a:ext cx="0" cy="16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1-</a:t>
            </a:r>
            <a:fld id="{FFB626C7-D0EA-4524-AC3C-95CC16F75B00}" type="slidenum">
              <a:rPr lang="en-US"/>
              <a:pPr/>
              <a:t>39</a:t>
            </a:fld>
            <a:endParaRPr lang="en-US"/>
          </a:p>
        </p:txBody>
      </p:sp>
      <p:sp>
        <p:nvSpPr>
          <p:cNvPr id="2140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Roadmap</a:t>
            </a:r>
          </a:p>
        </p:txBody>
      </p:sp>
      <p:sp>
        <p:nvSpPr>
          <p:cNvPr id="2140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371600"/>
            <a:ext cx="8207375" cy="4648200"/>
          </a:xfrm>
        </p:spPr>
        <p:txBody>
          <a:bodyPr/>
          <a:lstStyle/>
          <a:p>
            <a:pPr lvl="1">
              <a:buFont typeface="Wingdings" pitchFamily="2" charset="2"/>
              <a:buChar char="Ø"/>
            </a:pPr>
            <a:r>
              <a:rPr lang="en-US" sz="2800"/>
              <a:t>What is a Computer Network?</a:t>
            </a:r>
          </a:p>
          <a:p>
            <a:pPr lvl="1">
              <a:buFont typeface="Wingdings" pitchFamily="2" charset="2"/>
              <a:buChar char="Ø"/>
            </a:pPr>
            <a:r>
              <a:rPr lang="en-US" sz="2800"/>
              <a:t>Applications of Networking</a:t>
            </a:r>
          </a:p>
          <a:p>
            <a:pPr lvl="1">
              <a:buFont typeface="Wingdings" pitchFamily="2" charset="2"/>
              <a:buChar char="Ø"/>
            </a:pPr>
            <a:r>
              <a:rPr lang="en-US" sz="2800"/>
              <a:t>Classification of Networks</a:t>
            </a:r>
          </a:p>
          <a:p>
            <a:pPr lvl="1">
              <a:buFont typeface="Wingdings" pitchFamily="2" charset="2"/>
              <a:buChar char="Ø"/>
            </a:pPr>
            <a:r>
              <a:rPr lang="en-US" sz="2800"/>
              <a:t>Layered Architecture</a:t>
            </a:r>
          </a:p>
          <a:p>
            <a:pPr lvl="1">
              <a:buFont typeface="Wingdings" pitchFamily="2" charset="2"/>
              <a:buChar char="Ø"/>
            </a:pPr>
            <a:r>
              <a:rPr lang="en-US" sz="2800"/>
              <a:t>Network Core</a:t>
            </a:r>
          </a:p>
          <a:p>
            <a:pPr lvl="1">
              <a:buFont typeface="Wingdings" pitchFamily="2" charset="2"/>
              <a:buChar char="Ø"/>
            </a:pPr>
            <a:r>
              <a:rPr lang="en-US" sz="2800">
                <a:solidFill>
                  <a:srgbClr val="FF0000"/>
                </a:solidFill>
              </a:rPr>
              <a:t>Delay &amp; loss in packet-switched networks</a:t>
            </a:r>
          </a:p>
          <a:p>
            <a:pPr lvl="1">
              <a:buFont typeface="Wingdings" pitchFamily="2" charset="2"/>
              <a:buChar char="Ø"/>
            </a:pPr>
            <a:r>
              <a:rPr lang="en-US" sz="2800"/>
              <a:t>Internet Structure</a:t>
            </a:r>
          </a:p>
          <a:p>
            <a:pPr lvl="1">
              <a:buFont typeface="Wingdings" pitchFamily="2" charset="2"/>
              <a:buChar char="Ø"/>
            </a:pPr>
            <a:r>
              <a:rPr lang="en-US" sz="2800"/>
              <a:t>Transmission Media (Tutorial)</a:t>
            </a:r>
          </a:p>
          <a:p>
            <a:pPr lvl="1">
              <a:buFont typeface="Wingdings" pitchFamily="2" charset="2"/>
              <a:buChar char="Ø"/>
            </a:pPr>
            <a:r>
              <a:rPr lang="en-US" sz="2800"/>
              <a:t>History (self study)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Footer Placeholder 5"/>
          <p:cNvSpPr>
            <a:spLocks noGrp="1"/>
          </p:cNvSpPr>
          <p:nvPr>
            <p:ph type="ftr" sz="quarter" idx="4294967295"/>
          </p:nvPr>
        </p:nvSpPr>
        <p:spPr>
          <a:xfrm>
            <a:off x="5410200" y="6400800"/>
            <a:ext cx="2895600" cy="457200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 </a:t>
            </a:r>
            <a:endParaRPr lang="en-US" dirty="0">
              <a:latin typeface="Times New Roman" pitchFamily="18" charset="0"/>
            </a:endParaRPr>
          </a:p>
        </p:txBody>
      </p:sp>
      <p:sp>
        <p:nvSpPr>
          <p:cNvPr id="23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1-</a:t>
            </a:r>
            <a:fld id="{A1B20319-EF30-40AF-91E5-4EFD36D19CC2}" type="slidenum">
              <a:rPr lang="en-US"/>
              <a:pPr/>
              <a:t>4</a:t>
            </a:fld>
            <a:endParaRPr lang="en-US"/>
          </a:p>
        </p:txBody>
      </p:sp>
      <p:sp>
        <p:nvSpPr>
          <p:cNvPr id="134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Applications (1)</a:t>
            </a:r>
          </a:p>
        </p:txBody>
      </p:sp>
      <p:sp>
        <p:nvSpPr>
          <p:cNvPr id="13414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04800" y="1371600"/>
            <a:ext cx="4495800" cy="4648200"/>
          </a:xfrm>
        </p:spPr>
        <p:txBody>
          <a:bodyPr/>
          <a:lstStyle/>
          <a:p>
            <a:r>
              <a:rPr lang="en-US">
                <a:solidFill>
                  <a:srgbClr val="FF0000"/>
                </a:solidFill>
              </a:rPr>
              <a:t>end systems (hosts):</a:t>
            </a:r>
            <a:endParaRPr lang="en-US" sz="2400"/>
          </a:p>
          <a:p>
            <a:pPr lvl="1"/>
            <a:r>
              <a:rPr lang="en-US" sz="2000"/>
              <a:t>run application programs</a:t>
            </a:r>
          </a:p>
          <a:p>
            <a:pPr lvl="1"/>
            <a:r>
              <a:rPr lang="en-US" sz="2000"/>
              <a:t>e.g. Web, email</a:t>
            </a:r>
          </a:p>
          <a:p>
            <a:pPr lvl="1"/>
            <a:r>
              <a:rPr lang="en-US" sz="2000"/>
              <a:t>at “edge of network”</a:t>
            </a:r>
          </a:p>
          <a:p>
            <a:r>
              <a:rPr lang="en-US">
                <a:solidFill>
                  <a:srgbClr val="FF0000"/>
                </a:solidFill>
              </a:rPr>
              <a:t>client/server model</a:t>
            </a:r>
            <a:endParaRPr lang="en-US" sz="2400"/>
          </a:p>
          <a:p>
            <a:pPr lvl="1"/>
            <a:r>
              <a:rPr lang="en-US" sz="2000"/>
              <a:t>client host requests, receives service from always-on server</a:t>
            </a:r>
          </a:p>
          <a:p>
            <a:pPr lvl="1"/>
            <a:r>
              <a:rPr lang="en-US" sz="2000"/>
              <a:t>e.g. Web browser/server; email client/server</a:t>
            </a:r>
          </a:p>
          <a:p>
            <a:r>
              <a:rPr lang="en-US" sz="2400"/>
              <a:t>Client/server model is applicable in an </a:t>
            </a:r>
            <a:r>
              <a:rPr lang="en-US" sz="2400" i="1"/>
              <a:t>intranet</a:t>
            </a:r>
            <a:r>
              <a:rPr lang="en-US" sz="2400"/>
              <a:t>.</a:t>
            </a:r>
          </a:p>
        </p:txBody>
      </p:sp>
      <p:grpSp>
        <p:nvGrpSpPr>
          <p:cNvPr id="134372" name="Group 228"/>
          <p:cNvGrpSpPr>
            <a:grpSpLocks/>
          </p:cNvGrpSpPr>
          <p:nvPr/>
        </p:nvGrpSpPr>
        <p:grpSpPr bwMode="auto">
          <a:xfrm>
            <a:off x="4316413" y="1785938"/>
            <a:ext cx="4289425" cy="4127500"/>
            <a:chOff x="2719" y="1125"/>
            <a:chExt cx="2702" cy="2600"/>
          </a:xfrm>
        </p:grpSpPr>
        <p:sp>
          <p:nvSpPr>
            <p:cNvPr id="134148" name="Freeform 4"/>
            <p:cNvSpPr>
              <a:spLocks/>
            </p:cNvSpPr>
            <p:nvPr/>
          </p:nvSpPr>
          <p:spPr bwMode="auto">
            <a:xfrm>
              <a:off x="4264" y="1386"/>
              <a:ext cx="1133" cy="1055"/>
            </a:xfrm>
            <a:custGeom>
              <a:avLst/>
              <a:gdLst/>
              <a:ahLst/>
              <a:cxnLst>
                <a:cxn ang="0">
                  <a:pos x="239" y="7"/>
                </a:cxn>
                <a:cxn ang="0">
                  <a:pos x="35" y="157"/>
                </a:cxn>
                <a:cxn ang="0">
                  <a:pos x="29" y="523"/>
                </a:cxn>
                <a:cxn ang="0">
                  <a:pos x="53" y="829"/>
                </a:cxn>
                <a:cxn ang="0">
                  <a:pos x="245" y="871"/>
                </a:cxn>
                <a:cxn ang="0">
                  <a:pos x="647" y="1129"/>
                </a:cxn>
                <a:cxn ang="0">
                  <a:pos x="995" y="1237"/>
                </a:cxn>
                <a:cxn ang="0">
                  <a:pos x="1199" y="1021"/>
                </a:cxn>
                <a:cxn ang="0">
                  <a:pos x="1271" y="445"/>
                </a:cxn>
                <a:cxn ang="0">
                  <a:pos x="1205" y="211"/>
                </a:cxn>
                <a:cxn ang="0">
                  <a:pos x="749" y="115"/>
                </a:cxn>
                <a:cxn ang="0">
                  <a:pos x="239" y="7"/>
                </a:cxn>
              </a:cxnLst>
              <a:rect l="0" t="0" r="r" b="b"/>
              <a:pathLst>
                <a:path w="1292" h="1255">
                  <a:moveTo>
                    <a:pt x="239" y="7"/>
                  </a:moveTo>
                  <a:cubicBezTo>
                    <a:pt x="120" y="14"/>
                    <a:pt x="70" y="71"/>
                    <a:pt x="35" y="157"/>
                  </a:cubicBezTo>
                  <a:cubicBezTo>
                    <a:pt x="0" y="243"/>
                    <a:pt x="26" y="411"/>
                    <a:pt x="29" y="523"/>
                  </a:cubicBezTo>
                  <a:cubicBezTo>
                    <a:pt x="32" y="635"/>
                    <a:pt x="17" y="771"/>
                    <a:pt x="53" y="829"/>
                  </a:cubicBezTo>
                  <a:cubicBezTo>
                    <a:pt x="89" y="887"/>
                    <a:pt x="146" y="821"/>
                    <a:pt x="245" y="871"/>
                  </a:cubicBezTo>
                  <a:cubicBezTo>
                    <a:pt x="344" y="921"/>
                    <a:pt x="522" y="1068"/>
                    <a:pt x="647" y="1129"/>
                  </a:cubicBezTo>
                  <a:cubicBezTo>
                    <a:pt x="772" y="1190"/>
                    <a:pt x="903" y="1255"/>
                    <a:pt x="995" y="1237"/>
                  </a:cubicBezTo>
                  <a:cubicBezTo>
                    <a:pt x="1087" y="1219"/>
                    <a:pt x="1153" y="1153"/>
                    <a:pt x="1199" y="1021"/>
                  </a:cubicBezTo>
                  <a:cubicBezTo>
                    <a:pt x="1245" y="889"/>
                    <a:pt x="1270" y="580"/>
                    <a:pt x="1271" y="445"/>
                  </a:cubicBezTo>
                  <a:cubicBezTo>
                    <a:pt x="1272" y="310"/>
                    <a:pt x="1292" y="266"/>
                    <a:pt x="1205" y="211"/>
                  </a:cubicBezTo>
                  <a:cubicBezTo>
                    <a:pt x="1118" y="156"/>
                    <a:pt x="908" y="150"/>
                    <a:pt x="749" y="115"/>
                  </a:cubicBezTo>
                  <a:cubicBezTo>
                    <a:pt x="590" y="80"/>
                    <a:pt x="358" y="0"/>
                    <a:pt x="239" y="7"/>
                  </a:cubicBezTo>
                  <a:close/>
                </a:path>
              </a:pathLst>
            </a:custGeom>
            <a:solidFill>
              <a:srgbClr val="00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4149" name="Freeform 5"/>
            <p:cNvSpPr>
              <a:spLocks/>
            </p:cNvSpPr>
            <p:nvPr/>
          </p:nvSpPr>
          <p:spPr bwMode="auto">
            <a:xfrm>
              <a:off x="3080" y="1296"/>
              <a:ext cx="1176" cy="1001"/>
            </a:xfrm>
            <a:custGeom>
              <a:avLst/>
              <a:gdLst/>
              <a:ahLst/>
              <a:cxnLst>
                <a:cxn ang="0">
                  <a:pos x="550" y="42"/>
                </a:cxn>
                <a:cxn ang="0">
                  <a:pos x="82" y="60"/>
                </a:cxn>
                <a:cxn ang="0">
                  <a:pos x="58" y="402"/>
                </a:cxn>
                <a:cxn ang="0">
                  <a:pos x="28" y="720"/>
                </a:cxn>
                <a:cxn ang="0">
                  <a:pos x="112" y="870"/>
                </a:cxn>
                <a:cxn ang="0">
                  <a:pos x="538" y="876"/>
                </a:cxn>
                <a:cxn ang="0">
                  <a:pos x="640" y="1128"/>
                </a:cxn>
                <a:cxn ang="0">
                  <a:pos x="1234" y="1098"/>
                </a:cxn>
                <a:cxn ang="0">
                  <a:pos x="1276" y="570"/>
                </a:cxn>
                <a:cxn ang="0">
                  <a:pos x="1204" y="342"/>
                </a:cxn>
                <a:cxn ang="0">
                  <a:pos x="760" y="288"/>
                </a:cxn>
                <a:cxn ang="0">
                  <a:pos x="550" y="42"/>
                </a:cxn>
              </a:cxnLst>
              <a:rect l="0" t="0" r="r" b="b"/>
              <a:pathLst>
                <a:path w="1340" h="1191">
                  <a:moveTo>
                    <a:pt x="550" y="42"/>
                  </a:moveTo>
                  <a:cubicBezTo>
                    <a:pt x="437" y="4"/>
                    <a:pt x="164" y="0"/>
                    <a:pt x="82" y="60"/>
                  </a:cubicBezTo>
                  <a:cubicBezTo>
                    <a:pt x="0" y="120"/>
                    <a:pt x="67" y="292"/>
                    <a:pt x="58" y="402"/>
                  </a:cubicBezTo>
                  <a:cubicBezTo>
                    <a:pt x="49" y="512"/>
                    <a:pt x="19" y="642"/>
                    <a:pt x="28" y="720"/>
                  </a:cubicBezTo>
                  <a:cubicBezTo>
                    <a:pt x="37" y="798"/>
                    <a:pt x="27" y="844"/>
                    <a:pt x="112" y="870"/>
                  </a:cubicBezTo>
                  <a:cubicBezTo>
                    <a:pt x="197" y="896"/>
                    <a:pt x="450" y="833"/>
                    <a:pt x="538" y="876"/>
                  </a:cubicBezTo>
                  <a:cubicBezTo>
                    <a:pt x="626" y="919"/>
                    <a:pt x="524" y="1091"/>
                    <a:pt x="640" y="1128"/>
                  </a:cubicBezTo>
                  <a:cubicBezTo>
                    <a:pt x="756" y="1165"/>
                    <a:pt x="1128" y="1191"/>
                    <a:pt x="1234" y="1098"/>
                  </a:cubicBezTo>
                  <a:cubicBezTo>
                    <a:pt x="1340" y="1005"/>
                    <a:pt x="1281" y="696"/>
                    <a:pt x="1276" y="570"/>
                  </a:cubicBezTo>
                  <a:cubicBezTo>
                    <a:pt x="1271" y="444"/>
                    <a:pt x="1290" y="389"/>
                    <a:pt x="1204" y="342"/>
                  </a:cubicBezTo>
                  <a:cubicBezTo>
                    <a:pt x="1118" y="295"/>
                    <a:pt x="868" y="338"/>
                    <a:pt x="760" y="288"/>
                  </a:cubicBezTo>
                  <a:cubicBezTo>
                    <a:pt x="652" y="238"/>
                    <a:pt x="663" y="80"/>
                    <a:pt x="550" y="42"/>
                  </a:cubicBezTo>
                  <a:close/>
                </a:path>
              </a:pathLst>
            </a:custGeom>
            <a:solidFill>
              <a:srgbClr val="00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4150" name="Freeform 6"/>
            <p:cNvSpPr>
              <a:spLocks/>
            </p:cNvSpPr>
            <p:nvPr/>
          </p:nvSpPr>
          <p:spPr bwMode="auto">
            <a:xfrm>
              <a:off x="3312" y="2210"/>
              <a:ext cx="1874" cy="1398"/>
            </a:xfrm>
            <a:custGeom>
              <a:avLst/>
              <a:gdLst/>
              <a:ahLst/>
              <a:cxnLst>
                <a:cxn ang="0">
                  <a:pos x="27" y="652"/>
                </a:cxn>
                <a:cxn ang="0">
                  <a:pos x="105" y="76"/>
                </a:cxn>
                <a:cxn ang="0">
                  <a:pos x="657" y="196"/>
                </a:cxn>
                <a:cxn ang="0">
                  <a:pos x="1209" y="100"/>
                </a:cxn>
                <a:cxn ang="0">
                  <a:pos x="2001" y="406"/>
                </a:cxn>
                <a:cxn ang="0">
                  <a:pos x="2013" y="1144"/>
                </a:cxn>
                <a:cxn ang="0">
                  <a:pos x="1581" y="1600"/>
                </a:cxn>
                <a:cxn ang="0">
                  <a:pos x="813" y="1516"/>
                </a:cxn>
                <a:cxn ang="0">
                  <a:pos x="501" y="1270"/>
                </a:cxn>
                <a:cxn ang="0">
                  <a:pos x="183" y="1066"/>
                </a:cxn>
                <a:cxn ang="0">
                  <a:pos x="27" y="652"/>
                </a:cxn>
              </a:cxnLst>
              <a:rect l="0" t="0" r="r" b="b"/>
              <a:pathLst>
                <a:path w="2135" h="1662">
                  <a:moveTo>
                    <a:pt x="27" y="652"/>
                  </a:moveTo>
                  <a:cubicBezTo>
                    <a:pt x="14" y="487"/>
                    <a:pt x="0" y="152"/>
                    <a:pt x="105" y="76"/>
                  </a:cubicBezTo>
                  <a:cubicBezTo>
                    <a:pt x="210" y="0"/>
                    <a:pt x="473" y="192"/>
                    <a:pt x="657" y="196"/>
                  </a:cubicBezTo>
                  <a:cubicBezTo>
                    <a:pt x="841" y="200"/>
                    <a:pt x="985" y="65"/>
                    <a:pt x="1209" y="100"/>
                  </a:cubicBezTo>
                  <a:cubicBezTo>
                    <a:pt x="1433" y="135"/>
                    <a:pt x="1867" y="232"/>
                    <a:pt x="2001" y="406"/>
                  </a:cubicBezTo>
                  <a:cubicBezTo>
                    <a:pt x="2135" y="580"/>
                    <a:pt x="2083" y="945"/>
                    <a:pt x="2013" y="1144"/>
                  </a:cubicBezTo>
                  <a:cubicBezTo>
                    <a:pt x="1943" y="1343"/>
                    <a:pt x="1781" y="1538"/>
                    <a:pt x="1581" y="1600"/>
                  </a:cubicBezTo>
                  <a:cubicBezTo>
                    <a:pt x="1381" y="1662"/>
                    <a:pt x="993" y="1571"/>
                    <a:pt x="813" y="1516"/>
                  </a:cubicBezTo>
                  <a:cubicBezTo>
                    <a:pt x="633" y="1461"/>
                    <a:pt x="606" y="1345"/>
                    <a:pt x="501" y="1270"/>
                  </a:cubicBezTo>
                  <a:cubicBezTo>
                    <a:pt x="396" y="1195"/>
                    <a:pt x="262" y="1169"/>
                    <a:pt x="183" y="1066"/>
                  </a:cubicBezTo>
                  <a:cubicBezTo>
                    <a:pt x="104" y="963"/>
                    <a:pt x="25" y="819"/>
                    <a:pt x="27" y="652"/>
                  </a:cubicBezTo>
                  <a:close/>
                </a:path>
              </a:pathLst>
            </a:custGeom>
            <a:solidFill>
              <a:srgbClr val="00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34151" name="Group 7"/>
            <p:cNvGrpSpPr>
              <a:grpSpLocks/>
            </p:cNvGrpSpPr>
            <p:nvPr/>
          </p:nvGrpSpPr>
          <p:grpSpPr bwMode="auto">
            <a:xfrm>
              <a:off x="2719" y="1125"/>
              <a:ext cx="693" cy="551"/>
              <a:chOff x="3541" y="495"/>
              <a:chExt cx="693" cy="551"/>
            </a:xfrm>
          </p:grpSpPr>
          <p:sp>
            <p:nvSpPr>
              <p:cNvPr id="134152" name="Freeform 8"/>
              <p:cNvSpPr>
                <a:spLocks/>
              </p:cNvSpPr>
              <p:nvPr/>
            </p:nvSpPr>
            <p:spPr bwMode="auto">
              <a:xfrm>
                <a:off x="3541" y="495"/>
                <a:ext cx="693" cy="551"/>
              </a:xfrm>
              <a:custGeom>
                <a:avLst/>
                <a:gdLst/>
                <a:ahLst/>
                <a:cxnLst>
                  <a:cxn ang="0">
                    <a:pos x="77" y="63"/>
                  </a:cxn>
                  <a:cxn ang="0">
                    <a:pos x="35" y="255"/>
                  </a:cxn>
                  <a:cxn ang="0">
                    <a:pos x="35" y="447"/>
                  </a:cxn>
                  <a:cxn ang="0">
                    <a:pos x="245" y="513"/>
                  </a:cxn>
                  <a:cxn ang="0">
                    <a:pos x="431" y="543"/>
                  </a:cxn>
                  <a:cxn ang="0">
                    <a:pos x="647" y="465"/>
                  </a:cxn>
                  <a:cxn ang="0">
                    <a:pos x="689" y="303"/>
                  </a:cxn>
                  <a:cxn ang="0">
                    <a:pos x="671" y="105"/>
                  </a:cxn>
                  <a:cxn ang="0">
                    <a:pos x="617" y="39"/>
                  </a:cxn>
                  <a:cxn ang="0">
                    <a:pos x="311" y="3"/>
                  </a:cxn>
                  <a:cxn ang="0">
                    <a:pos x="77" y="63"/>
                  </a:cxn>
                </a:cxnLst>
                <a:rect l="0" t="0" r="r" b="b"/>
                <a:pathLst>
                  <a:path w="693" h="551">
                    <a:moveTo>
                      <a:pt x="77" y="63"/>
                    </a:moveTo>
                    <a:cubicBezTo>
                      <a:pt x="31" y="105"/>
                      <a:pt x="42" y="191"/>
                      <a:pt x="35" y="255"/>
                    </a:cubicBezTo>
                    <a:cubicBezTo>
                      <a:pt x="28" y="319"/>
                      <a:pt x="0" y="404"/>
                      <a:pt x="35" y="447"/>
                    </a:cubicBezTo>
                    <a:cubicBezTo>
                      <a:pt x="70" y="490"/>
                      <a:pt x="179" y="497"/>
                      <a:pt x="245" y="513"/>
                    </a:cubicBezTo>
                    <a:cubicBezTo>
                      <a:pt x="311" y="529"/>
                      <a:pt x="364" y="551"/>
                      <a:pt x="431" y="543"/>
                    </a:cubicBezTo>
                    <a:cubicBezTo>
                      <a:pt x="498" y="535"/>
                      <a:pt x="604" y="505"/>
                      <a:pt x="647" y="465"/>
                    </a:cubicBezTo>
                    <a:cubicBezTo>
                      <a:pt x="690" y="425"/>
                      <a:pt x="685" y="363"/>
                      <a:pt x="689" y="303"/>
                    </a:cubicBezTo>
                    <a:cubicBezTo>
                      <a:pt x="693" y="243"/>
                      <a:pt x="683" y="149"/>
                      <a:pt x="671" y="105"/>
                    </a:cubicBezTo>
                    <a:cubicBezTo>
                      <a:pt x="659" y="61"/>
                      <a:pt x="677" y="56"/>
                      <a:pt x="617" y="39"/>
                    </a:cubicBezTo>
                    <a:cubicBezTo>
                      <a:pt x="557" y="22"/>
                      <a:pt x="401" y="0"/>
                      <a:pt x="311" y="3"/>
                    </a:cubicBezTo>
                    <a:cubicBezTo>
                      <a:pt x="221" y="6"/>
                      <a:pt x="123" y="21"/>
                      <a:pt x="77" y="63"/>
                    </a:cubicBezTo>
                    <a:close/>
                  </a:path>
                </a:pathLst>
              </a:custGeom>
              <a:solidFill>
                <a:srgbClr val="FF0000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graphicFrame>
            <p:nvGraphicFramePr>
              <p:cNvPr id="134153" name="Object 9"/>
              <p:cNvGraphicFramePr>
                <a:graphicFrameLocks noChangeAspect="1"/>
              </p:cNvGraphicFramePr>
              <p:nvPr/>
            </p:nvGraphicFramePr>
            <p:xfrm>
              <a:off x="3592" y="544"/>
              <a:ext cx="586" cy="45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34269" name="Clip" r:id="rId4" imgW="1305000" imgH="1085760" progId="">
                      <p:embed/>
                    </p:oleObj>
                  </mc:Choice>
                  <mc:Fallback>
                    <p:oleObj name="Clip" r:id="rId4" imgW="1305000" imgH="1085760" progId="">
                      <p:embed/>
                      <p:pic>
                        <p:nvPicPr>
                          <p:cNvPr id="0" name="Picture 9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5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3592" y="544"/>
                            <a:ext cx="586" cy="450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graphicFrame>
          <p:nvGraphicFramePr>
            <p:cNvPr id="134154" name="Object 10"/>
            <p:cNvGraphicFramePr>
              <a:graphicFrameLocks noChangeAspect="1"/>
            </p:cNvGraphicFramePr>
            <p:nvPr/>
          </p:nvGraphicFramePr>
          <p:xfrm>
            <a:off x="3440" y="1456"/>
            <a:ext cx="176" cy="11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34270" name="Clip" r:id="rId6" imgW="676440" imgH="485640" progId="">
                    <p:embed/>
                  </p:oleObj>
                </mc:Choice>
                <mc:Fallback>
                  <p:oleObj name="Clip" r:id="rId6" imgW="676440" imgH="485640" progId="">
                    <p:embed/>
                    <p:pic>
                      <p:nvPicPr>
                        <p:cNvPr id="0" name="Picture 1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440" y="1456"/>
                          <a:ext cx="176" cy="116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34155" name="Line 11"/>
            <p:cNvSpPr>
              <a:spLocks noChangeShapeType="1"/>
            </p:cNvSpPr>
            <p:nvPr/>
          </p:nvSpPr>
          <p:spPr bwMode="auto">
            <a:xfrm flipV="1">
              <a:off x="3410" y="1533"/>
              <a:ext cx="72" cy="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34156" name="Group 12"/>
            <p:cNvGrpSpPr>
              <a:grpSpLocks/>
            </p:cNvGrpSpPr>
            <p:nvPr/>
          </p:nvGrpSpPr>
          <p:grpSpPr bwMode="auto">
            <a:xfrm>
              <a:off x="3154" y="1756"/>
              <a:ext cx="462" cy="201"/>
              <a:chOff x="3552" y="246"/>
              <a:chExt cx="527" cy="248"/>
            </a:xfrm>
          </p:grpSpPr>
          <p:graphicFrame>
            <p:nvGraphicFramePr>
              <p:cNvPr id="134157" name="Object 13"/>
              <p:cNvGraphicFramePr>
                <a:graphicFrameLocks noChangeAspect="1"/>
              </p:cNvGraphicFramePr>
              <p:nvPr/>
            </p:nvGraphicFramePr>
            <p:xfrm>
              <a:off x="3552" y="246"/>
              <a:ext cx="299" cy="248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34271" name="Clip" r:id="rId8" imgW="1305000" imgH="1085760" progId="">
                      <p:embed/>
                    </p:oleObj>
                  </mc:Choice>
                  <mc:Fallback>
                    <p:oleObj name="Clip" r:id="rId8" imgW="1305000" imgH="1085760" progId="">
                      <p:embed/>
                      <p:pic>
                        <p:nvPicPr>
                          <p:cNvPr id="0" name="Picture 13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5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3552" y="246"/>
                            <a:ext cx="299" cy="248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134158" name="Object 14"/>
              <p:cNvGraphicFramePr>
                <a:graphicFrameLocks noChangeAspect="1"/>
              </p:cNvGraphicFramePr>
              <p:nvPr/>
            </p:nvGraphicFramePr>
            <p:xfrm>
              <a:off x="3878" y="338"/>
              <a:ext cx="201" cy="144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34272" name="Clip" r:id="rId9" imgW="676440" imgH="485640" progId="">
                      <p:embed/>
                    </p:oleObj>
                  </mc:Choice>
                  <mc:Fallback>
                    <p:oleObj name="Clip" r:id="rId9" imgW="676440" imgH="485640" progId="">
                      <p:embed/>
                      <p:pic>
                        <p:nvPicPr>
                          <p:cNvPr id="0" name="Picture 14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7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3878" y="338"/>
                            <a:ext cx="201" cy="144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134159" name="Line 15"/>
              <p:cNvSpPr>
                <a:spLocks noChangeShapeType="1"/>
              </p:cNvSpPr>
              <p:nvPr/>
            </p:nvSpPr>
            <p:spPr bwMode="auto">
              <a:xfrm flipV="1">
                <a:off x="3844" y="434"/>
                <a:ext cx="82" cy="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34160" name="Group 16"/>
            <p:cNvGrpSpPr>
              <a:grpSpLocks/>
            </p:cNvGrpSpPr>
            <p:nvPr/>
          </p:nvGrpSpPr>
          <p:grpSpPr bwMode="auto">
            <a:xfrm>
              <a:off x="3391" y="1622"/>
              <a:ext cx="44" cy="135"/>
              <a:chOff x="3842" y="406"/>
              <a:chExt cx="51" cy="167"/>
            </a:xfrm>
          </p:grpSpPr>
          <p:sp>
            <p:nvSpPr>
              <p:cNvPr id="134161" name="Oval 17"/>
              <p:cNvSpPr>
                <a:spLocks noChangeArrowheads="1"/>
              </p:cNvSpPr>
              <p:nvPr/>
            </p:nvSpPr>
            <p:spPr bwMode="auto">
              <a:xfrm>
                <a:off x="3842" y="406"/>
                <a:ext cx="47" cy="47"/>
              </a:xfrm>
              <a:prstGeom prst="ellipse">
                <a:avLst/>
              </a:pr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4162" name="Oval 18"/>
              <p:cNvSpPr>
                <a:spLocks noChangeArrowheads="1"/>
              </p:cNvSpPr>
              <p:nvPr/>
            </p:nvSpPr>
            <p:spPr bwMode="auto">
              <a:xfrm>
                <a:off x="3844" y="466"/>
                <a:ext cx="47" cy="47"/>
              </a:xfrm>
              <a:prstGeom prst="ellipse">
                <a:avLst/>
              </a:pr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4163" name="Oval 19"/>
              <p:cNvSpPr>
                <a:spLocks noChangeArrowheads="1"/>
              </p:cNvSpPr>
              <p:nvPr/>
            </p:nvSpPr>
            <p:spPr bwMode="auto">
              <a:xfrm>
                <a:off x="3846" y="526"/>
                <a:ext cx="47" cy="47"/>
              </a:xfrm>
              <a:prstGeom prst="ellipse">
                <a:avLst/>
              </a:pr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34164" name="Group 20"/>
            <p:cNvGrpSpPr>
              <a:grpSpLocks/>
            </p:cNvGrpSpPr>
            <p:nvPr/>
          </p:nvGrpSpPr>
          <p:grpSpPr bwMode="auto">
            <a:xfrm>
              <a:off x="3687" y="1939"/>
              <a:ext cx="132" cy="249"/>
              <a:chOff x="4180" y="783"/>
              <a:chExt cx="150" cy="307"/>
            </a:xfrm>
          </p:grpSpPr>
          <p:sp>
            <p:nvSpPr>
              <p:cNvPr id="134165" name="AutoShape 21"/>
              <p:cNvSpPr>
                <a:spLocks noChangeArrowheads="1"/>
              </p:cNvSpPr>
              <p:nvPr/>
            </p:nvSpPr>
            <p:spPr bwMode="auto">
              <a:xfrm>
                <a:off x="4180" y="1019"/>
                <a:ext cx="150" cy="71"/>
              </a:xfrm>
              <a:prstGeom prst="parallelogram">
                <a:avLst>
                  <a:gd name="adj" fmla="val 81387"/>
                </a:avLst>
              </a:prstGeom>
              <a:solidFill>
                <a:srgbClr val="33CCCC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4166" name="Rectangle 22"/>
              <p:cNvSpPr>
                <a:spLocks noChangeArrowheads="1"/>
              </p:cNvSpPr>
              <p:nvPr/>
            </p:nvSpPr>
            <p:spPr bwMode="auto">
              <a:xfrm>
                <a:off x="4256" y="785"/>
                <a:ext cx="69" cy="236"/>
              </a:xfrm>
              <a:prstGeom prst="rect">
                <a:avLst/>
              </a:prstGeom>
              <a:solidFill>
                <a:srgbClr val="33CCCC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4167" name="Rectangle 23"/>
              <p:cNvSpPr>
                <a:spLocks noChangeArrowheads="1"/>
              </p:cNvSpPr>
              <p:nvPr/>
            </p:nvSpPr>
            <p:spPr bwMode="auto">
              <a:xfrm>
                <a:off x="4181" y="852"/>
                <a:ext cx="95" cy="236"/>
              </a:xfrm>
              <a:prstGeom prst="rect">
                <a:avLst/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4168" name="AutoShape 24"/>
              <p:cNvSpPr>
                <a:spLocks noChangeArrowheads="1"/>
              </p:cNvSpPr>
              <p:nvPr/>
            </p:nvSpPr>
            <p:spPr bwMode="auto">
              <a:xfrm>
                <a:off x="4180" y="783"/>
                <a:ext cx="150" cy="71"/>
              </a:xfrm>
              <a:prstGeom prst="parallelogram">
                <a:avLst>
                  <a:gd name="adj" fmla="val 81387"/>
                </a:avLst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4169" name="Line 25"/>
              <p:cNvSpPr>
                <a:spLocks noChangeShapeType="1"/>
              </p:cNvSpPr>
              <p:nvPr/>
            </p:nvSpPr>
            <p:spPr bwMode="auto">
              <a:xfrm>
                <a:off x="4330" y="788"/>
                <a:ext cx="0" cy="23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4170" name="Line 26"/>
              <p:cNvSpPr>
                <a:spLocks noChangeShapeType="1"/>
              </p:cNvSpPr>
              <p:nvPr/>
            </p:nvSpPr>
            <p:spPr bwMode="auto">
              <a:xfrm flipH="1">
                <a:off x="4276" y="1019"/>
                <a:ext cx="54" cy="6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4171" name="Rectangle 27"/>
              <p:cNvSpPr>
                <a:spLocks noChangeArrowheads="1"/>
              </p:cNvSpPr>
              <p:nvPr/>
            </p:nvSpPr>
            <p:spPr bwMode="auto">
              <a:xfrm>
                <a:off x="4193" y="883"/>
                <a:ext cx="63" cy="136"/>
              </a:xfrm>
              <a:prstGeom prst="rect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4172" name="Rectangle 28"/>
              <p:cNvSpPr>
                <a:spLocks noChangeArrowheads="1"/>
              </p:cNvSpPr>
              <p:nvPr/>
            </p:nvSpPr>
            <p:spPr bwMode="auto">
              <a:xfrm>
                <a:off x="4202" y="924"/>
                <a:ext cx="48" cy="48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34173" name="Group 29"/>
            <p:cNvGrpSpPr>
              <a:grpSpLocks/>
            </p:cNvGrpSpPr>
            <p:nvPr/>
          </p:nvGrpSpPr>
          <p:grpSpPr bwMode="auto">
            <a:xfrm rot="-5400000">
              <a:off x="3884" y="1988"/>
              <a:ext cx="51" cy="147"/>
              <a:chOff x="3842" y="406"/>
              <a:chExt cx="51" cy="167"/>
            </a:xfrm>
          </p:grpSpPr>
          <p:sp>
            <p:nvSpPr>
              <p:cNvPr id="134174" name="Oval 30"/>
              <p:cNvSpPr>
                <a:spLocks noChangeArrowheads="1"/>
              </p:cNvSpPr>
              <p:nvPr/>
            </p:nvSpPr>
            <p:spPr bwMode="auto">
              <a:xfrm>
                <a:off x="3842" y="406"/>
                <a:ext cx="47" cy="47"/>
              </a:xfrm>
              <a:prstGeom prst="ellipse">
                <a:avLst/>
              </a:pr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4175" name="Oval 31"/>
              <p:cNvSpPr>
                <a:spLocks noChangeArrowheads="1"/>
              </p:cNvSpPr>
              <p:nvPr/>
            </p:nvSpPr>
            <p:spPr bwMode="auto">
              <a:xfrm>
                <a:off x="3844" y="466"/>
                <a:ext cx="47" cy="47"/>
              </a:xfrm>
              <a:prstGeom prst="ellipse">
                <a:avLst/>
              </a:pr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4176" name="Oval 32"/>
              <p:cNvSpPr>
                <a:spLocks noChangeArrowheads="1"/>
              </p:cNvSpPr>
              <p:nvPr/>
            </p:nvSpPr>
            <p:spPr bwMode="auto">
              <a:xfrm>
                <a:off x="3846" y="526"/>
                <a:ext cx="47" cy="47"/>
              </a:xfrm>
              <a:prstGeom prst="ellipse">
                <a:avLst/>
              </a:pr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34177" name="Line 33"/>
            <p:cNvSpPr>
              <a:spLocks noChangeShapeType="1"/>
            </p:cNvSpPr>
            <p:nvPr/>
          </p:nvSpPr>
          <p:spPr bwMode="auto">
            <a:xfrm>
              <a:off x="3773" y="1881"/>
              <a:ext cx="312" cy="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4178" name="Line 34"/>
            <p:cNvSpPr>
              <a:spLocks noChangeShapeType="1"/>
            </p:cNvSpPr>
            <p:nvPr/>
          </p:nvSpPr>
          <p:spPr bwMode="auto">
            <a:xfrm>
              <a:off x="3775" y="1879"/>
              <a:ext cx="1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4179" name="Line 35"/>
            <p:cNvSpPr>
              <a:spLocks noChangeShapeType="1"/>
            </p:cNvSpPr>
            <p:nvPr/>
          </p:nvSpPr>
          <p:spPr bwMode="auto">
            <a:xfrm>
              <a:off x="4087" y="1878"/>
              <a:ext cx="1" cy="5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4180" name="Line 36"/>
            <p:cNvSpPr>
              <a:spLocks noChangeShapeType="1"/>
            </p:cNvSpPr>
            <p:nvPr/>
          </p:nvSpPr>
          <p:spPr bwMode="auto">
            <a:xfrm>
              <a:off x="3584" y="1541"/>
              <a:ext cx="182" cy="16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4181" name="Line 37"/>
            <p:cNvSpPr>
              <a:spLocks noChangeShapeType="1"/>
            </p:cNvSpPr>
            <p:nvPr/>
          </p:nvSpPr>
          <p:spPr bwMode="auto">
            <a:xfrm flipV="1">
              <a:off x="3592" y="1721"/>
              <a:ext cx="174" cy="20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4182" name="Line 38"/>
            <p:cNvSpPr>
              <a:spLocks noChangeShapeType="1"/>
            </p:cNvSpPr>
            <p:nvPr/>
          </p:nvSpPr>
          <p:spPr bwMode="auto">
            <a:xfrm flipV="1">
              <a:off x="3924" y="1775"/>
              <a:ext cx="1" cy="10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34183" name="Group 39"/>
            <p:cNvGrpSpPr>
              <a:grpSpLocks/>
            </p:cNvGrpSpPr>
            <p:nvPr/>
          </p:nvGrpSpPr>
          <p:grpSpPr bwMode="auto">
            <a:xfrm>
              <a:off x="3999" y="1925"/>
              <a:ext cx="132" cy="249"/>
              <a:chOff x="4180" y="783"/>
              <a:chExt cx="150" cy="307"/>
            </a:xfrm>
          </p:grpSpPr>
          <p:sp>
            <p:nvSpPr>
              <p:cNvPr id="134184" name="AutoShape 40"/>
              <p:cNvSpPr>
                <a:spLocks noChangeArrowheads="1"/>
              </p:cNvSpPr>
              <p:nvPr/>
            </p:nvSpPr>
            <p:spPr bwMode="auto">
              <a:xfrm>
                <a:off x="4180" y="1019"/>
                <a:ext cx="150" cy="71"/>
              </a:xfrm>
              <a:prstGeom prst="parallelogram">
                <a:avLst>
                  <a:gd name="adj" fmla="val 81387"/>
                </a:avLst>
              </a:prstGeom>
              <a:solidFill>
                <a:srgbClr val="33CCCC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4185" name="Rectangle 41"/>
              <p:cNvSpPr>
                <a:spLocks noChangeArrowheads="1"/>
              </p:cNvSpPr>
              <p:nvPr/>
            </p:nvSpPr>
            <p:spPr bwMode="auto">
              <a:xfrm>
                <a:off x="4256" y="785"/>
                <a:ext cx="69" cy="236"/>
              </a:xfrm>
              <a:prstGeom prst="rect">
                <a:avLst/>
              </a:prstGeom>
              <a:solidFill>
                <a:srgbClr val="33CCCC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4186" name="Rectangle 42"/>
              <p:cNvSpPr>
                <a:spLocks noChangeArrowheads="1"/>
              </p:cNvSpPr>
              <p:nvPr/>
            </p:nvSpPr>
            <p:spPr bwMode="auto">
              <a:xfrm>
                <a:off x="4181" y="852"/>
                <a:ext cx="95" cy="236"/>
              </a:xfrm>
              <a:prstGeom prst="rect">
                <a:avLst/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4187" name="AutoShape 43"/>
              <p:cNvSpPr>
                <a:spLocks noChangeArrowheads="1"/>
              </p:cNvSpPr>
              <p:nvPr/>
            </p:nvSpPr>
            <p:spPr bwMode="auto">
              <a:xfrm>
                <a:off x="4180" y="783"/>
                <a:ext cx="150" cy="71"/>
              </a:xfrm>
              <a:prstGeom prst="parallelogram">
                <a:avLst>
                  <a:gd name="adj" fmla="val 81387"/>
                </a:avLst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4188" name="Line 44"/>
              <p:cNvSpPr>
                <a:spLocks noChangeShapeType="1"/>
              </p:cNvSpPr>
              <p:nvPr/>
            </p:nvSpPr>
            <p:spPr bwMode="auto">
              <a:xfrm>
                <a:off x="4330" y="788"/>
                <a:ext cx="0" cy="23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4189" name="Line 45"/>
              <p:cNvSpPr>
                <a:spLocks noChangeShapeType="1"/>
              </p:cNvSpPr>
              <p:nvPr/>
            </p:nvSpPr>
            <p:spPr bwMode="auto">
              <a:xfrm flipH="1">
                <a:off x="4276" y="1019"/>
                <a:ext cx="54" cy="6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4190" name="Rectangle 46"/>
              <p:cNvSpPr>
                <a:spLocks noChangeArrowheads="1"/>
              </p:cNvSpPr>
              <p:nvPr/>
            </p:nvSpPr>
            <p:spPr bwMode="auto">
              <a:xfrm>
                <a:off x="4193" y="883"/>
                <a:ext cx="63" cy="136"/>
              </a:xfrm>
              <a:prstGeom prst="rect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4191" name="Rectangle 47"/>
              <p:cNvSpPr>
                <a:spLocks noChangeArrowheads="1"/>
              </p:cNvSpPr>
              <p:nvPr/>
            </p:nvSpPr>
            <p:spPr bwMode="auto">
              <a:xfrm>
                <a:off x="4202" y="924"/>
                <a:ext cx="48" cy="48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34192" name="Group 48"/>
            <p:cNvGrpSpPr>
              <a:grpSpLocks/>
            </p:cNvGrpSpPr>
            <p:nvPr/>
          </p:nvGrpSpPr>
          <p:grpSpPr bwMode="auto">
            <a:xfrm>
              <a:off x="3396" y="2315"/>
              <a:ext cx="302" cy="583"/>
              <a:chOff x="3314" y="1248"/>
              <a:chExt cx="344" cy="694"/>
            </a:xfrm>
          </p:grpSpPr>
          <p:graphicFrame>
            <p:nvGraphicFramePr>
              <p:cNvPr id="134193" name="Object 49"/>
              <p:cNvGraphicFramePr>
                <a:graphicFrameLocks noChangeAspect="1"/>
              </p:cNvGraphicFramePr>
              <p:nvPr/>
            </p:nvGraphicFramePr>
            <p:xfrm>
              <a:off x="3314" y="1248"/>
              <a:ext cx="299" cy="248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34273" name="Clip" r:id="rId10" imgW="1305000" imgH="1085760" progId="">
                      <p:embed/>
                    </p:oleObj>
                  </mc:Choice>
                  <mc:Fallback>
                    <p:oleObj name="Clip" r:id="rId10" imgW="1305000" imgH="1085760" progId="">
                      <p:embed/>
                      <p:pic>
                        <p:nvPicPr>
                          <p:cNvPr id="0" name="Picture 49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5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3314" y="1248"/>
                            <a:ext cx="299" cy="248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134194" name="Line 50"/>
              <p:cNvSpPr>
                <a:spLocks noChangeShapeType="1"/>
              </p:cNvSpPr>
              <p:nvPr/>
            </p:nvSpPr>
            <p:spPr bwMode="auto">
              <a:xfrm flipV="1">
                <a:off x="3606" y="1433"/>
                <a:ext cx="52" cy="5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graphicFrame>
            <p:nvGraphicFramePr>
              <p:cNvPr id="134195" name="Object 51"/>
              <p:cNvGraphicFramePr>
                <a:graphicFrameLocks noChangeAspect="1"/>
              </p:cNvGraphicFramePr>
              <p:nvPr/>
            </p:nvGraphicFramePr>
            <p:xfrm>
              <a:off x="3314" y="1694"/>
              <a:ext cx="299" cy="248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34274" name="Clip" r:id="rId11" imgW="1305000" imgH="1085760" progId="">
                      <p:embed/>
                    </p:oleObj>
                  </mc:Choice>
                  <mc:Fallback>
                    <p:oleObj name="Clip" r:id="rId11" imgW="1305000" imgH="1085760" progId="">
                      <p:embed/>
                      <p:pic>
                        <p:nvPicPr>
                          <p:cNvPr id="0" name="Picture 51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5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3314" y="1694"/>
                            <a:ext cx="299" cy="248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134196" name="Line 52"/>
              <p:cNvSpPr>
                <a:spLocks noChangeShapeType="1"/>
              </p:cNvSpPr>
              <p:nvPr/>
            </p:nvSpPr>
            <p:spPr bwMode="auto">
              <a:xfrm flipV="1">
                <a:off x="3606" y="1882"/>
                <a:ext cx="52" cy="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134197" name="Group 53"/>
              <p:cNvGrpSpPr>
                <a:grpSpLocks/>
              </p:cNvGrpSpPr>
              <p:nvPr/>
            </p:nvGrpSpPr>
            <p:grpSpPr bwMode="auto">
              <a:xfrm>
                <a:off x="3404" y="1504"/>
                <a:ext cx="51" cy="167"/>
                <a:chOff x="3842" y="406"/>
                <a:chExt cx="51" cy="167"/>
              </a:xfrm>
            </p:grpSpPr>
            <p:sp>
              <p:nvSpPr>
                <p:cNvPr id="134198" name="Oval 54"/>
                <p:cNvSpPr>
                  <a:spLocks noChangeArrowheads="1"/>
                </p:cNvSpPr>
                <p:nvPr/>
              </p:nvSpPr>
              <p:spPr bwMode="auto">
                <a:xfrm>
                  <a:off x="3842" y="406"/>
                  <a:ext cx="47" cy="47"/>
                </a:xfrm>
                <a:prstGeom prst="ellipse">
                  <a:avLst/>
                </a:pr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4199" name="Oval 55"/>
                <p:cNvSpPr>
                  <a:spLocks noChangeArrowheads="1"/>
                </p:cNvSpPr>
                <p:nvPr/>
              </p:nvSpPr>
              <p:spPr bwMode="auto">
                <a:xfrm>
                  <a:off x="3844" y="466"/>
                  <a:ext cx="47" cy="47"/>
                </a:xfrm>
                <a:prstGeom prst="ellipse">
                  <a:avLst/>
                </a:pr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4200" name="Oval 56"/>
                <p:cNvSpPr>
                  <a:spLocks noChangeArrowheads="1"/>
                </p:cNvSpPr>
                <p:nvPr/>
              </p:nvSpPr>
              <p:spPr bwMode="auto">
                <a:xfrm>
                  <a:off x="3846" y="526"/>
                  <a:ext cx="47" cy="47"/>
                </a:xfrm>
                <a:prstGeom prst="ellipse">
                  <a:avLst/>
                </a:pr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134201" name="Line 57"/>
              <p:cNvSpPr>
                <a:spLocks noChangeShapeType="1"/>
              </p:cNvSpPr>
              <p:nvPr/>
            </p:nvSpPr>
            <p:spPr bwMode="auto">
              <a:xfrm>
                <a:off x="3654" y="1431"/>
                <a:ext cx="0" cy="4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aphicFrame>
          <p:nvGraphicFramePr>
            <p:cNvPr id="134202" name="Object 58"/>
            <p:cNvGraphicFramePr>
              <a:graphicFrameLocks noChangeAspect="1"/>
            </p:cNvGraphicFramePr>
            <p:nvPr/>
          </p:nvGraphicFramePr>
          <p:xfrm>
            <a:off x="3943" y="2951"/>
            <a:ext cx="263" cy="20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34275" name="Clip" r:id="rId12" imgW="1305000" imgH="1085760" progId="">
                    <p:embed/>
                  </p:oleObj>
                </mc:Choice>
                <mc:Fallback>
                  <p:oleObj name="Clip" r:id="rId12" imgW="1305000" imgH="1085760" progId="">
                    <p:embed/>
                    <p:pic>
                      <p:nvPicPr>
                        <p:cNvPr id="0" name="Picture 5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943" y="2951"/>
                          <a:ext cx="263" cy="209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34203" name="Object 59"/>
            <p:cNvGraphicFramePr>
              <a:graphicFrameLocks noChangeAspect="1"/>
            </p:cNvGraphicFramePr>
            <p:nvPr/>
          </p:nvGraphicFramePr>
          <p:xfrm>
            <a:off x="3556" y="2944"/>
            <a:ext cx="262" cy="20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34276" name="Clip" r:id="rId13" imgW="1305000" imgH="1085760" progId="">
                    <p:embed/>
                  </p:oleObj>
                </mc:Choice>
                <mc:Fallback>
                  <p:oleObj name="Clip" r:id="rId13" imgW="1305000" imgH="1085760" progId="">
                    <p:embed/>
                    <p:pic>
                      <p:nvPicPr>
                        <p:cNvPr id="0" name="Picture 5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556" y="2944"/>
                          <a:ext cx="262" cy="20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34204" name="Oval 60"/>
            <p:cNvSpPr>
              <a:spLocks noChangeArrowheads="1"/>
            </p:cNvSpPr>
            <p:nvPr/>
          </p:nvSpPr>
          <p:spPr bwMode="auto">
            <a:xfrm rot="-5400000">
              <a:off x="3819" y="3009"/>
              <a:ext cx="40" cy="41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4205" name="Oval 61"/>
            <p:cNvSpPr>
              <a:spLocks noChangeArrowheads="1"/>
            </p:cNvSpPr>
            <p:nvPr/>
          </p:nvSpPr>
          <p:spPr bwMode="auto">
            <a:xfrm rot="-5400000">
              <a:off x="3872" y="3008"/>
              <a:ext cx="40" cy="42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4206" name="Oval 62"/>
            <p:cNvSpPr>
              <a:spLocks noChangeArrowheads="1"/>
            </p:cNvSpPr>
            <p:nvPr/>
          </p:nvSpPr>
          <p:spPr bwMode="auto">
            <a:xfrm rot="-5400000">
              <a:off x="3921" y="3011"/>
              <a:ext cx="39" cy="41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4207" name="Line 63"/>
            <p:cNvSpPr>
              <a:spLocks noChangeShapeType="1"/>
            </p:cNvSpPr>
            <p:nvPr/>
          </p:nvSpPr>
          <p:spPr bwMode="auto">
            <a:xfrm rot="-5400000">
              <a:off x="4085" y="2935"/>
              <a:ext cx="38" cy="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4208" name="Line 64"/>
            <p:cNvSpPr>
              <a:spLocks noChangeShapeType="1"/>
            </p:cNvSpPr>
            <p:nvPr/>
          </p:nvSpPr>
          <p:spPr bwMode="auto">
            <a:xfrm rot="5400000" flipH="1">
              <a:off x="3690" y="2930"/>
              <a:ext cx="4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4209" name="Line 65"/>
            <p:cNvSpPr>
              <a:spLocks noChangeShapeType="1"/>
            </p:cNvSpPr>
            <p:nvPr/>
          </p:nvSpPr>
          <p:spPr bwMode="auto">
            <a:xfrm rot="16200000" flipV="1">
              <a:off x="3909" y="2716"/>
              <a:ext cx="0" cy="39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4210" name="Line 66"/>
            <p:cNvSpPr>
              <a:spLocks noChangeShapeType="1"/>
            </p:cNvSpPr>
            <p:nvPr/>
          </p:nvSpPr>
          <p:spPr bwMode="auto">
            <a:xfrm flipV="1">
              <a:off x="3698" y="2678"/>
              <a:ext cx="59" cy="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4211" name="Line 67"/>
            <p:cNvSpPr>
              <a:spLocks noChangeShapeType="1"/>
            </p:cNvSpPr>
            <p:nvPr/>
          </p:nvSpPr>
          <p:spPr bwMode="auto">
            <a:xfrm>
              <a:off x="4077" y="2707"/>
              <a:ext cx="191" cy="24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4212" name="Line 68"/>
            <p:cNvSpPr>
              <a:spLocks noChangeShapeType="1"/>
            </p:cNvSpPr>
            <p:nvPr/>
          </p:nvSpPr>
          <p:spPr bwMode="auto">
            <a:xfrm flipH="1">
              <a:off x="4578" y="2705"/>
              <a:ext cx="176" cy="24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aphicFrame>
          <p:nvGraphicFramePr>
            <p:cNvPr id="134213" name="Object 69"/>
            <p:cNvGraphicFramePr>
              <a:graphicFrameLocks noChangeAspect="1"/>
            </p:cNvGraphicFramePr>
            <p:nvPr/>
          </p:nvGraphicFramePr>
          <p:xfrm>
            <a:off x="4690" y="2423"/>
            <a:ext cx="128" cy="15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34277" name="Clip" r:id="rId14" imgW="981000" imgH="1209600" progId="">
                    <p:embed/>
                  </p:oleObj>
                </mc:Choice>
                <mc:Fallback>
                  <p:oleObj name="Clip" r:id="rId14" imgW="981000" imgH="1209600" progId="">
                    <p:embed/>
                    <p:pic>
                      <p:nvPicPr>
                        <p:cNvPr id="0" name="Picture 6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690" y="2423"/>
                          <a:ext cx="128" cy="15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34214" name="Object 70"/>
            <p:cNvGraphicFramePr>
              <a:graphicFrameLocks noChangeAspect="1"/>
            </p:cNvGraphicFramePr>
            <p:nvPr/>
          </p:nvGraphicFramePr>
          <p:xfrm>
            <a:off x="3848" y="2474"/>
            <a:ext cx="128" cy="15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34278" name="Clip" r:id="rId16" imgW="981000" imgH="1209600" progId="">
                    <p:embed/>
                  </p:oleObj>
                </mc:Choice>
                <mc:Fallback>
                  <p:oleObj name="Clip" r:id="rId16" imgW="981000" imgH="1209600" progId="">
                    <p:embed/>
                    <p:pic>
                      <p:nvPicPr>
                        <p:cNvPr id="0" name="Picture 7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848" y="2474"/>
                          <a:ext cx="128" cy="151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34215" name="Freeform 71"/>
            <p:cNvSpPr>
              <a:spLocks/>
            </p:cNvSpPr>
            <p:nvPr/>
          </p:nvSpPr>
          <p:spPr bwMode="auto">
            <a:xfrm>
              <a:off x="3899" y="2332"/>
              <a:ext cx="853" cy="192"/>
            </a:xfrm>
            <a:custGeom>
              <a:avLst/>
              <a:gdLst/>
              <a:ahLst/>
              <a:cxnLst>
                <a:cxn ang="0">
                  <a:pos x="0" y="228"/>
                </a:cxn>
                <a:cxn ang="0">
                  <a:pos x="432" y="9"/>
                </a:cxn>
                <a:cxn ang="0">
                  <a:pos x="972" y="171"/>
                </a:cxn>
              </a:cxnLst>
              <a:rect l="0" t="0" r="r" b="b"/>
              <a:pathLst>
                <a:path w="972" h="228">
                  <a:moveTo>
                    <a:pt x="0" y="228"/>
                  </a:moveTo>
                  <a:cubicBezTo>
                    <a:pt x="135" y="123"/>
                    <a:pt x="270" y="18"/>
                    <a:pt x="432" y="9"/>
                  </a:cubicBezTo>
                  <a:cubicBezTo>
                    <a:pt x="594" y="0"/>
                    <a:pt x="783" y="85"/>
                    <a:pt x="972" y="171"/>
                  </a:cubicBezTo>
                </a:path>
              </a:pathLst>
            </a:custGeom>
            <a:noFill/>
            <a:ln w="19050" cap="flat" cmpd="sng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34216" name="Group 72"/>
            <p:cNvGrpSpPr>
              <a:grpSpLocks/>
            </p:cNvGrpSpPr>
            <p:nvPr/>
          </p:nvGrpSpPr>
          <p:grpSpPr bwMode="auto">
            <a:xfrm>
              <a:off x="4067" y="3228"/>
              <a:ext cx="256" cy="269"/>
              <a:chOff x="2870" y="1518"/>
              <a:chExt cx="292" cy="320"/>
            </a:xfrm>
          </p:grpSpPr>
          <p:graphicFrame>
            <p:nvGraphicFramePr>
              <p:cNvPr id="134217" name="Object 73"/>
              <p:cNvGraphicFramePr>
                <a:graphicFrameLocks noChangeAspect="1"/>
              </p:cNvGraphicFramePr>
              <p:nvPr/>
            </p:nvGraphicFramePr>
            <p:xfrm>
              <a:off x="2870" y="1518"/>
              <a:ext cx="272" cy="282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34279" name="Clip" r:id="rId17" imgW="819000" imgH="847800" progId="">
                      <p:embed/>
                    </p:oleObj>
                  </mc:Choice>
                  <mc:Fallback>
                    <p:oleObj name="Clip" r:id="rId17" imgW="819000" imgH="847800" progId="">
                      <p:embed/>
                      <p:pic>
                        <p:nvPicPr>
                          <p:cNvPr id="0" name="Picture 73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8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2870" y="1518"/>
                            <a:ext cx="272" cy="282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134218" name="Object 74"/>
              <p:cNvGraphicFramePr>
                <a:graphicFrameLocks noChangeAspect="1"/>
              </p:cNvGraphicFramePr>
              <p:nvPr/>
            </p:nvGraphicFramePr>
            <p:xfrm>
              <a:off x="2913" y="1602"/>
              <a:ext cx="249" cy="236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34280" name="Clip" r:id="rId19" imgW="1266840" imgH="1200240" progId="">
                      <p:embed/>
                    </p:oleObj>
                  </mc:Choice>
                  <mc:Fallback>
                    <p:oleObj name="Clip" r:id="rId19" imgW="1266840" imgH="1200240" progId="">
                      <p:embed/>
                      <p:pic>
                        <p:nvPicPr>
                          <p:cNvPr id="0" name="Picture 74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20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2913" y="1602"/>
                            <a:ext cx="249" cy="236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grpSp>
          <p:nvGrpSpPr>
            <p:cNvPr id="134219" name="Group 75"/>
            <p:cNvGrpSpPr>
              <a:grpSpLocks/>
            </p:cNvGrpSpPr>
            <p:nvPr/>
          </p:nvGrpSpPr>
          <p:grpSpPr bwMode="auto">
            <a:xfrm>
              <a:off x="4557" y="3248"/>
              <a:ext cx="256" cy="269"/>
              <a:chOff x="2870" y="1518"/>
              <a:chExt cx="292" cy="320"/>
            </a:xfrm>
          </p:grpSpPr>
          <p:graphicFrame>
            <p:nvGraphicFramePr>
              <p:cNvPr id="134220" name="Object 76"/>
              <p:cNvGraphicFramePr>
                <a:graphicFrameLocks noChangeAspect="1"/>
              </p:cNvGraphicFramePr>
              <p:nvPr/>
            </p:nvGraphicFramePr>
            <p:xfrm>
              <a:off x="2870" y="1518"/>
              <a:ext cx="272" cy="282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34281" name="Clip" r:id="rId21" imgW="819000" imgH="847800" progId="">
                      <p:embed/>
                    </p:oleObj>
                  </mc:Choice>
                  <mc:Fallback>
                    <p:oleObj name="Clip" r:id="rId21" imgW="819000" imgH="847800" progId="">
                      <p:embed/>
                      <p:pic>
                        <p:nvPicPr>
                          <p:cNvPr id="0" name="Picture 76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8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2870" y="1518"/>
                            <a:ext cx="272" cy="282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134221" name="Object 77"/>
              <p:cNvGraphicFramePr>
                <a:graphicFrameLocks noChangeAspect="1"/>
              </p:cNvGraphicFramePr>
              <p:nvPr/>
            </p:nvGraphicFramePr>
            <p:xfrm>
              <a:off x="2913" y="1602"/>
              <a:ext cx="249" cy="236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34282" name="Clip" r:id="rId22" imgW="1266840" imgH="1200240" progId="">
                      <p:embed/>
                    </p:oleObj>
                  </mc:Choice>
                  <mc:Fallback>
                    <p:oleObj name="Clip" r:id="rId22" imgW="1266840" imgH="1200240" progId="">
                      <p:embed/>
                      <p:pic>
                        <p:nvPicPr>
                          <p:cNvPr id="0" name="Picture 77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20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2913" y="1602"/>
                            <a:ext cx="249" cy="236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grpSp>
          <p:nvGrpSpPr>
            <p:cNvPr id="134222" name="Group 78"/>
            <p:cNvGrpSpPr>
              <a:grpSpLocks/>
            </p:cNvGrpSpPr>
            <p:nvPr/>
          </p:nvGrpSpPr>
          <p:grpSpPr bwMode="auto">
            <a:xfrm>
              <a:off x="4296" y="3069"/>
              <a:ext cx="239" cy="237"/>
              <a:chOff x="4733" y="2082"/>
              <a:chExt cx="272" cy="282"/>
            </a:xfrm>
          </p:grpSpPr>
          <p:graphicFrame>
            <p:nvGraphicFramePr>
              <p:cNvPr id="134223" name="Object 79"/>
              <p:cNvGraphicFramePr>
                <a:graphicFrameLocks noChangeAspect="1"/>
              </p:cNvGraphicFramePr>
              <p:nvPr/>
            </p:nvGraphicFramePr>
            <p:xfrm>
              <a:off x="4733" y="2082"/>
              <a:ext cx="272" cy="282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34283" name="Clip" r:id="rId23" imgW="819000" imgH="847800" progId="">
                      <p:embed/>
                    </p:oleObj>
                  </mc:Choice>
                  <mc:Fallback>
                    <p:oleObj name="Clip" r:id="rId23" imgW="819000" imgH="847800" progId="">
                      <p:embed/>
                      <p:pic>
                        <p:nvPicPr>
                          <p:cNvPr id="0" name="Picture 79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8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4733" y="2082"/>
                            <a:ext cx="272" cy="282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134224" name="Rectangle 80"/>
              <p:cNvSpPr>
                <a:spLocks noChangeArrowheads="1"/>
              </p:cNvSpPr>
              <p:nvPr/>
            </p:nvSpPr>
            <p:spPr bwMode="auto">
              <a:xfrm>
                <a:off x="4812" y="2181"/>
                <a:ext cx="192" cy="183"/>
              </a:xfrm>
              <a:prstGeom prst="rect">
                <a:avLst/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34225" name="Line 81"/>
            <p:cNvSpPr>
              <a:spLocks noChangeShapeType="1"/>
            </p:cNvSpPr>
            <p:nvPr/>
          </p:nvSpPr>
          <p:spPr bwMode="auto">
            <a:xfrm>
              <a:off x="4489" y="3008"/>
              <a:ext cx="0" cy="1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34226" name="Group 82"/>
            <p:cNvGrpSpPr>
              <a:grpSpLocks/>
            </p:cNvGrpSpPr>
            <p:nvPr/>
          </p:nvGrpSpPr>
          <p:grpSpPr bwMode="auto">
            <a:xfrm>
              <a:off x="4943" y="2645"/>
              <a:ext cx="131" cy="258"/>
              <a:chOff x="4180" y="783"/>
              <a:chExt cx="150" cy="307"/>
            </a:xfrm>
          </p:grpSpPr>
          <p:sp>
            <p:nvSpPr>
              <p:cNvPr id="134227" name="AutoShape 83"/>
              <p:cNvSpPr>
                <a:spLocks noChangeArrowheads="1"/>
              </p:cNvSpPr>
              <p:nvPr/>
            </p:nvSpPr>
            <p:spPr bwMode="auto">
              <a:xfrm>
                <a:off x="4180" y="1019"/>
                <a:ext cx="150" cy="71"/>
              </a:xfrm>
              <a:prstGeom prst="parallelogram">
                <a:avLst>
                  <a:gd name="adj" fmla="val 81387"/>
                </a:avLst>
              </a:prstGeom>
              <a:solidFill>
                <a:srgbClr val="33CCCC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4228" name="Rectangle 84"/>
              <p:cNvSpPr>
                <a:spLocks noChangeArrowheads="1"/>
              </p:cNvSpPr>
              <p:nvPr/>
            </p:nvSpPr>
            <p:spPr bwMode="auto">
              <a:xfrm>
                <a:off x="4256" y="785"/>
                <a:ext cx="69" cy="236"/>
              </a:xfrm>
              <a:prstGeom prst="rect">
                <a:avLst/>
              </a:prstGeom>
              <a:solidFill>
                <a:srgbClr val="33CCCC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4229" name="Rectangle 85"/>
              <p:cNvSpPr>
                <a:spLocks noChangeArrowheads="1"/>
              </p:cNvSpPr>
              <p:nvPr/>
            </p:nvSpPr>
            <p:spPr bwMode="auto">
              <a:xfrm>
                <a:off x="4181" y="852"/>
                <a:ext cx="95" cy="236"/>
              </a:xfrm>
              <a:prstGeom prst="rect">
                <a:avLst/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4230" name="AutoShape 86"/>
              <p:cNvSpPr>
                <a:spLocks noChangeArrowheads="1"/>
              </p:cNvSpPr>
              <p:nvPr/>
            </p:nvSpPr>
            <p:spPr bwMode="auto">
              <a:xfrm>
                <a:off x="4180" y="783"/>
                <a:ext cx="150" cy="71"/>
              </a:xfrm>
              <a:prstGeom prst="parallelogram">
                <a:avLst>
                  <a:gd name="adj" fmla="val 81387"/>
                </a:avLst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4231" name="Line 87"/>
              <p:cNvSpPr>
                <a:spLocks noChangeShapeType="1"/>
              </p:cNvSpPr>
              <p:nvPr/>
            </p:nvSpPr>
            <p:spPr bwMode="auto">
              <a:xfrm>
                <a:off x="4330" y="788"/>
                <a:ext cx="0" cy="23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4232" name="Line 88"/>
              <p:cNvSpPr>
                <a:spLocks noChangeShapeType="1"/>
              </p:cNvSpPr>
              <p:nvPr/>
            </p:nvSpPr>
            <p:spPr bwMode="auto">
              <a:xfrm flipH="1">
                <a:off x="4276" y="1019"/>
                <a:ext cx="54" cy="6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4233" name="Rectangle 89"/>
              <p:cNvSpPr>
                <a:spLocks noChangeArrowheads="1"/>
              </p:cNvSpPr>
              <p:nvPr/>
            </p:nvSpPr>
            <p:spPr bwMode="auto">
              <a:xfrm>
                <a:off x="4193" y="883"/>
                <a:ext cx="63" cy="136"/>
              </a:xfrm>
              <a:prstGeom prst="rect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4234" name="Rectangle 90"/>
              <p:cNvSpPr>
                <a:spLocks noChangeArrowheads="1"/>
              </p:cNvSpPr>
              <p:nvPr/>
            </p:nvSpPr>
            <p:spPr bwMode="auto">
              <a:xfrm>
                <a:off x="4202" y="924"/>
                <a:ext cx="48" cy="48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34235" name="Group 91"/>
            <p:cNvGrpSpPr>
              <a:grpSpLocks/>
            </p:cNvGrpSpPr>
            <p:nvPr/>
          </p:nvGrpSpPr>
          <p:grpSpPr bwMode="auto">
            <a:xfrm>
              <a:off x="4919" y="2931"/>
              <a:ext cx="502" cy="794"/>
              <a:chOff x="5087" y="3051"/>
              <a:chExt cx="502" cy="794"/>
            </a:xfrm>
          </p:grpSpPr>
          <p:sp>
            <p:nvSpPr>
              <p:cNvPr id="134236" name="Freeform 92"/>
              <p:cNvSpPr>
                <a:spLocks/>
              </p:cNvSpPr>
              <p:nvPr/>
            </p:nvSpPr>
            <p:spPr bwMode="auto">
              <a:xfrm>
                <a:off x="5087" y="3051"/>
                <a:ext cx="502" cy="794"/>
              </a:xfrm>
              <a:custGeom>
                <a:avLst/>
                <a:gdLst/>
                <a:ahLst/>
                <a:cxnLst>
                  <a:cxn ang="0">
                    <a:pos x="289" y="9"/>
                  </a:cxn>
                  <a:cxn ang="0">
                    <a:pos x="127" y="33"/>
                  </a:cxn>
                  <a:cxn ang="0">
                    <a:pos x="25" y="207"/>
                  </a:cxn>
                  <a:cxn ang="0">
                    <a:pos x="13" y="621"/>
                  </a:cxn>
                  <a:cxn ang="0">
                    <a:pos x="103" y="771"/>
                  </a:cxn>
                  <a:cxn ang="0">
                    <a:pos x="271" y="759"/>
                  </a:cxn>
                  <a:cxn ang="0">
                    <a:pos x="421" y="735"/>
                  </a:cxn>
                  <a:cxn ang="0">
                    <a:pos x="469" y="579"/>
                  </a:cxn>
                  <a:cxn ang="0">
                    <a:pos x="487" y="471"/>
                  </a:cxn>
                  <a:cxn ang="0">
                    <a:pos x="469" y="87"/>
                  </a:cxn>
                  <a:cxn ang="0">
                    <a:pos x="289" y="9"/>
                  </a:cxn>
                </a:cxnLst>
                <a:rect l="0" t="0" r="r" b="b"/>
                <a:pathLst>
                  <a:path w="502" h="794">
                    <a:moveTo>
                      <a:pt x="289" y="9"/>
                    </a:moveTo>
                    <a:cubicBezTo>
                      <a:pt x="232" y="0"/>
                      <a:pt x="171" y="0"/>
                      <a:pt x="127" y="33"/>
                    </a:cubicBezTo>
                    <a:cubicBezTo>
                      <a:pt x="83" y="66"/>
                      <a:pt x="44" y="109"/>
                      <a:pt x="25" y="207"/>
                    </a:cubicBezTo>
                    <a:cubicBezTo>
                      <a:pt x="6" y="305"/>
                      <a:pt x="0" y="527"/>
                      <a:pt x="13" y="621"/>
                    </a:cubicBezTo>
                    <a:cubicBezTo>
                      <a:pt x="26" y="715"/>
                      <a:pt x="60" y="748"/>
                      <a:pt x="103" y="771"/>
                    </a:cubicBezTo>
                    <a:cubicBezTo>
                      <a:pt x="146" y="794"/>
                      <a:pt x="218" y="765"/>
                      <a:pt x="271" y="759"/>
                    </a:cubicBezTo>
                    <a:cubicBezTo>
                      <a:pt x="324" y="753"/>
                      <a:pt x="388" y="765"/>
                      <a:pt x="421" y="735"/>
                    </a:cubicBezTo>
                    <a:cubicBezTo>
                      <a:pt x="454" y="705"/>
                      <a:pt x="458" y="623"/>
                      <a:pt x="469" y="579"/>
                    </a:cubicBezTo>
                    <a:cubicBezTo>
                      <a:pt x="480" y="535"/>
                      <a:pt x="487" y="553"/>
                      <a:pt x="487" y="471"/>
                    </a:cubicBezTo>
                    <a:cubicBezTo>
                      <a:pt x="487" y="389"/>
                      <a:pt x="502" y="164"/>
                      <a:pt x="469" y="87"/>
                    </a:cubicBezTo>
                    <a:cubicBezTo>
                      <a:pt x="436" y="10"/>
                      <a:pt x="346" y="18"/>
                      <a:pt x="289" y="9"/>
                    </a:cubicBezTo>
                    <a:close/>
                  </a:path>
                </a:pathLst>
              </a:custGeom>
              <a:solidFill>
                <a:srgbClr val="FF0000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134237" name="Group 93"/>
              <p:cNvGrpSpPr>
                <a:grpSpLocks/>
              </p:cNvGrpSpPr>
              <p:nvPr/>
            </p:nvGrpSpPr>
            <p:grpSpPr bwMode="auto">
              <a:xfrm>
                <a:off x="5157" y="3111"/>
                <a:ext cx="347" cy="654"/>
                <a:chOff x="4935" y="2925"/>
                <a:chExt cx="347" cy="654"/>
              </a:xfrm>
            </p:grpSpPr>
            <p:sp>
              <p:nvSpPr>
                <p:cNvPr id="134238" name="AutoShape 94"/>
                <p:cNvSpPr>
                  <a:spLocks noChangeArrowheads="1"/>
                </p:cNvSpPr>
                <p:nvPr/>
              </p:nvSpPr>
              <p:spPr bwMode="auto">
                <a:xfrm>
                  <a:off x="4935" y="3428"/>
                  <a:ext cx="347" cy="151"/>
                </a:xfrm>
                <a:prstGeom prst="parallelogram">
                  <a:avLst>
                    <a:gd name="adj" fmla="val 88527"/>
                  </a:avLst>
                </a:prstGeom>
                <a:solidFill>
                  <a:srgbClr val="33CCCC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4239" name="Rectangle 95"/>
                <p:cNvSpPr>
                  <a:spLocks noChangeArrowheads="1"/>
                </p:cNvSpPr>
                <p:nvPr/>
              </p:nvSpPr>
              <p:spPr bwMode="auto">
                <a:xfrm>
                  <a:off x="5111" y="2929"/>
                  <a:ext cx="165" cy="503"/>
                </a:xfrm>
                <a:prstGeom prst="rect">
                  <a:avLst/>
                </a:prstGeom>
                <a:solidFill>
                  <a:srgbClr val="33CCCC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4240" name="Rectangle 96"/>
                <p:cNvSpPr>
                  <a:spLocks noChangeArrowheads="1"/>
                </p:cNvSpPr>
                <p:nvPr/>
              </p:nvSpPr>
              <p:spPr bwMode="auto">
                <a:xfrm>
                  <a:off x="4937" y="3072"/>
                  <a:ext cx="220" cy="503"/>
                </a:xfrm>
                <a:prstGeom prst="rect">
                  <a:avLst/>
                </a:prstGeom>
                <a:solidFill>
                  <a:srgbClr val="33CCCC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4241" name="AutoShape 97"/>
                <p:cNvSpPr>
                  <a:spLocks noChangeArrowheads="1"/>
                </p:cNvSpPr>
                <p:nvPr/>
              </p:nvSpPr>
              <p:spPr bwMode="auto">
                <a:xfrm>
                  <a:off x="4935" y="2925"/>
                  <a:ext cx="347" cy="151"/>
                </a:xfrm>
                <a:prstGeom prst="parallelogram">
                  <a:avLst>
                    <a:gd name="adj" fmla="val 88527"/>
                  </a:avLst>
                </a:prstGeom>
                <a:solidFill>
                  <a:srgbClr val="33CCCC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4242" name="Line 98"/>
                <p:cNvSpPr>
                  <a:spLocks noChangeShapeType="1"/>
                </p:cNvSpPr>
                <p:nvPr/>
              </p:nvSpPr>
              <p:spPr bwMode="auto">
                <a:xfrm>
                  <a:off x="5282" y="2936"/>
                  <a:ext cx="0" cy="49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4243" name="Line 99"/>
                <p:cNvSpPr>
                  <a:spLocks noChangeShapeType="1"/>
                </p:cNvSpPr>
                <p:nvPr/>
              </p:nvSpPr>
              <p:spPr bwMode="auto">
                <a:xfrm flipH="1">
                  <a:off x="5157" y="3428"/>
                  <a:ext cx="125" cy="147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4244" name="Rectangle 100"/>
                <p:cNvSpPr>
                  <a:spLocks noChangeArrowheads="1"/>
                </p:cNvSpPr>
                <p:nvPr/>
              </p:nvSpPr>
              <p:spPr bwMode="auto">
                <a:xfrm>
                  <a:off x="4965" y="3138"/>
                  <a:ext cx="146" cy="290"/>
                </a:xfrm>
                <a:prstGeom prst="rect">
                  <a:avLst/>
                </a:prstGeom>
                <a:solidFill>
                  <a:schemeClr val="accent2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4245" name="Rectangle 101"/>
                <p:cNvSpPr>
                  <a:spLocks noChangeArrowheads="1"/>
                </p:cNvSpPr>
                <p:nvPr/>
              </p:nvSpPr>
              <p:spPr bwMode="auto">
                <a:xfrm>
                  <a:off x="4986" y="3225"/>
                  <a:ext cx="111" cy="103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sp>
          <p:nvSpPr>
            <p:cNvPr id="134246" name="Line 102"/>
            <p:cNvSpPr>
              <a:spLocks noChangeShapeType="1"/>
            </p:cNvSpPr>
            <p:nvPr/>
          </p:nvSpPr>
          <p:spPr bwMode="auto">
            <a:xfrm rot="5400000" flipH="1">
              <a:off x="4699" y="2881"/>
              <a:ext cx="38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4247" name="Line 103"/>
            <p:cNvSpPr>
              <a:spLocks noChangeShapeType="1"/>
            </p:cNvSpPr>
            <p:nvPr/>
          </p:nvSpPr>
          <p:spPr bwMode="auto">
            <a:xfrm rot="-5400000">
              <a:off x="4923" y="3039"/>
              <a:ext cx="0" cy="6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4248" name="Line 104"/>
            <p:cNvSpPr>
              <a:spLocks noChangeShapeType="1"/>
            </p:cNvSpPr>
            <p:nvPr/>
          </p:nvSpPr>
          <p:spPr bwMode="auto">
            <a:xfrm rot="-5400000">
              <a:off x="4916" y="2744"/>
              <a:ext cx="0" cy="5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4249" name="Line 105"/>
            <p:cNvSpPr>
              <a:spLocks noChangeShapeType="1"/>
            </p:cNvSpPr>
            <p:nvPr/>
          </p:nvSpPr>
          <p:spPr bwMode="auto">
            <a:xfrm flipV="1">
              <a:off x="4084" y="1573"/>
              <a:ext cx="289" cy="13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4250" name="Line 106"/>
            <p:cNvSpPr>
              <a:spLocks noChangeShapeType="1"/>
            </p:cNvSpPr>
            <p:nvPr/>
          </p:nvSpPr>
          <p:spPr bwMode="auto">
            <a:xfrm>
              <a:off x="4673" y="1563"/>
              <a:ext cx="306" cy="13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4251" name="Line 107"/>
            <p:cNvSpPr>
              <a:spLocks noChangeShapeType="1"/>
            </p:cNvSpPr>
            <p:nvPr/>
          </p:nvSpPr>
          <p:spPr bwMode="auto">
            <a:xfrm flipH="1">
              <a:off x="5000" y="1775"/>
              <a:ext cx="152" cy="42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4252" name="Line 108"/>
            <p:cNvSpPr>
              <a:spLocks noChangeShapeType="1"/>
            </p:cNvSpPr>
            <p:nvPr/>
          </p:nvSpPr>
          <p:spPr bwMode="auto">
            <a:xfrm>
              <a:off x="4515" y="1634"/>
              <a:ext cx="0" cy="27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4253" name="Line 109"/>
            <p:cNvSpPr>
              <a:spLocks noChangeShapeType="1"/>
            </p:cNvSpPr>
            <p:nvPr/>
          </p:nvSpPr>
          <p:spPr bwMode="auto">
            <a:xfrm>
              <a:off x="4531" y="2042"/>
              <a:ext cx="337" cy="23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4254" name="Line 110"/>
            <p:cNvSpPr>
              <a:spLocks noChangeShapeType="1"/>
            </p:cNvSpPr>
            <p:nvPr/>
          </p:nvSpPr>
          <p:spPr bwMode="auto">
            <a:xfrm flipH="1">
              <a:off x="4821" y="2335"/>
              <a:ext cx="168" cy="22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4255" name="Line 111"/>
            <p:cNvSpPr>
              <a:spLocks noChangeShapeType="1"/>
            </p:cNvSpPr>
            <p:nvPr/>
          </p:nvSpPr>
          <p:spPr bwMode="auto">
            <a:xfrm flipH="1">
              <a:off x="4678" y="1755"/>
              <a:ext cx="353" cy="24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4256" name="Line 112"/>
            <p:cNvSpPr>
              <a:spLocks noChangeShapeType="1"/>
            </p:cNvSpPr>
            <p:nvPr/>
          </p:nvSpPr>
          <p:spPr bwMode="auto">
            <a:xfrm flipH="1">
              <a:off x="4684" y="1402"/>
              <a:ext cx="221" cy="16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4257" name="Line 113"/>
            <p:cNvSpPr>
              <a:spLocks noChangeShapeType="1"/>
            </p:cNvSpPr>
            <p:nvPr/>
          </p:nvSpPr>
          <p:spPr bwMode="auto">
            <a:xfrm flipH="1">
              <a:off x="5136" y="1513"/>
              <a:ext cx="127" cy="11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34258" name="Group 114"/>
            <p:cNvGrpSpPr>
              <a:grpSpLocks/>
            </p:cNvGrpSpPr>
            <p:nvPr/>
          </p:nvGrpSpPr>
          <p:grpSpPr bwMode="auto">
            <a:xfrm>
              <a:off x="3757" y="1634"/>
              <a:ext cx="316" cy="147"/>
              <a:chOff x="3600" y="219"/>
              <a:chExt cx="360" cy="175"/>
            </a:xfrm>
          </p:grpSpPr>
          <p:sp>
            <p:nvSpPr>
              <p:cNvPr id="134259" name="Oval 115"/>
              <p:cNvSpPr>
                <a:spLocks noChangeArrowheads="1"/>
              </p:cNvSpPr>
              <p:nvPr/>
            </p:nvSpPr>
            <p:spPr bwMode="auto">
              <a:xfrm>
                <a:off x="3603" y="297"/>
                <a:ext cx="357" cy="97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4260" name="Line 116"/>
              <p:cNvSpPr>
                <a:spLocks noChangeShapeType="1"/>
              </p:cNvSpPr>
              <p:nvPr/>
            </p:nvSpPr>
            <p:spPr bwMode="auto">
              <a:xfrm>
                <a:off x="3603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4261" name="Line 117"/>
              <p:cNvSpPr>
                <a:spLocks noChangeShapeType="1"/>
              </p:cNvSpPr>
              <p:nvPr/>
            </p:nvSpPr>
            <p:spPr bwMode="auto">
              <a:xfrm>
                <a:off x="3960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4262" name="Rectangle 118"/>
              <p:cNvSpPr>
                <a:spLocks noChangeArrowheads="1"/>
              </p:cNvSpPr>
              <p:nvPr/>
            </p:nvSpPr>
            <p:spPr bwMode="auto">
              <a:xfrm>
                <a:off x="3603" y="289"/>
                <a:ext cx="354" cy="59"/>
              </a:xfrm>
              <a:prstGeom prst="rect">
                <a:avLst/>
              </a:prstGeom>
              <a:solidFill>
                <a:schemeClr val="hlink"/>
              </a:solidFill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4263" name="Oval 119"/>
              <p:cNvSpPr>
                <a:spLocks noChangeArrowheads="1"/>
              </p:cNvSpPr>
              <p:nvPr/>
            </p:nvSpPr>
            <p:spPr bwMode="auto">
              <a:xfrm>
                <a:off x="3600" y="219"/>
                <a:ext cx="357" cy="113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134264" name="Group 120"/>
              <p:cNvGrpSpPr>
                <a:grpSpLocks/>
              </p:cNvGrpSpPr>
              <p:nvPr/>
            </p:nvGrpSpPr>
            <p:grpSpPr bwMode="auto">
              <a:xfrm>
                <a:off x="3686" y="244"/>
                <a:ext cx="177" cy="66"/>
                <a:chOff x="2848" y="848"/>
                <a:chExt cx="140" cy="98"/>
              </a:xfrm>
            </p:grpSpPr>
            <p:sp>
              <p:nvSpPr>
                <p:cNvPr id="134265" name="Line 121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4266" name="Line 122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4267" name="Line 123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34268" name="Group 124"/>
              <p:cNvGrpSpPr>
                <a:grpSpLocks/>
              </p:cNvGrpSpPr>
              <p:nvPr/>
            </p:nvGrpSpPr>
            <p:grpSpPr bwMode="auto">
              <a:xfrm flipV="1">
                <a:off x="3686" y="243"/>
                <a:ext cx="177" cy="66"/>
                <a:chOff x="2848" y="848"/>
                <a:chExt cx="140" cy="98"/>
              </a:xfrm>
            </p:grpSpPr>
            <p:sp>
              <p:nvSpPr>
                <p:cNvPr id="134269" name="Line 125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4270" name="Line 126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4271" name="Line 127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grpSp>
          <p:nvGrpSpPr>
            <p:cNvPr id="134272" name="Group 128"/>
            <p:cNvGrpSpPr>
              <a:grpSpLocks/>
            </p:cNvGrpSpPr>
            <p:nvPr/>
          </p:nvGrpSpPr>
          <p:grpSpPr bwMode="auto">
            <a:xfrm>
              <a:off x="4357" y="1490"/>
              <a:ext cx="316" cy="147"/>
              <a:chOff x="3600" y="219"/>
              <a:chExt cx="360" cy="175"/>
            </a:xfrm>
          </p:grpSpPr>
          <p:sp>
            <p:nvSpPr>
              <p:cNvPr id="134273" name="Oval 129"/>
              <p:cNvSpPr>
                <a:spLocks noChangeArrowheads="1"/>
              </p:cNvSpPr>
              <p:nvPr/>
            </p:nvSpPr>
            <p:spPr bwMode="auto">
              <a:xfrm>
                <a:off x="3603" y="297"/>
                <a:ext cx="357" cy="97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4274" name="Line 130"/>
              <p:cNvSpPr>
                <a:spLocks noChangeShapeType="1"/>
              </p:cNvSpPr>
              <p:nvPr/>
            </p:nvSpPr>
            <p:spPr bwMode="auto">
              <a:xfrm>
                <a:off x="3603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4275" name="Line 131"/>
              <p:cNvSpPr>
                <a:spLocks noChangeShapeType="1"/>
              </p:cNvSpPr>
              <p:nvPr/>
            </p:nvSpPr>
            <p:spPr bwMode="auto">
              <a:xfrm>
                <a:off x="3960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4276" name="Rectangle 132"/>
              <p:cNvSpPr>
                <a:spLocks noChangeArrowheads="1"/>
              </p:cNvSpPr>
              <p:nvPr/>
            </p:nvSpPr>
            <p:spPr bwMode="auto">
              <a:xfrm>
                <a:off x="3603" y="289"/>
                <a:ext cx="354" cy="59"/>
              </a:xfrm>
              <a:prstGeom prst="rect">
                <a:avLst/>
              </a:prstGeom>
              <a:solidFill>
                <a:schemeClr val="hlink"/>
              </a:solidFill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4277" name="Oval 133"/>
              <p:cNvSpPr>
                <a:spLocks noChangeArrowheads="1"/>
              </p:cNvSpPr>
              <p:nvPr/>
            </p:nvSpPr>
            <p:spPr bwMode="auto">
              <a:xfrm>
                <a:off x="3600" y="219"/>
                <a:ext cx="357" cy="113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134278" name="Group 134"/>
              <p:cNvGrpSpPr>
                <a:grpSpLocks/>
              </p:cNvGrpSpPr>
              <p:nvPr/>
            </p:nvGrpSpPr>
            <p:grpSpPr bwMode="auto">
              <a:xfrm>
                <a:off x="3686" y="244"/>
                <a:ext cx="177" cy="66"/>
                <a:chOff x="2848" y="848"/>
                <a:chExt cx="140" cy="98"/>
              </a:xfrm>
            </p:grpSpPr>
            <p:sp>
              <p:nvSpPr>
                <p:cNvPr id="134279" name="Line 135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4280" name="Line 136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4281" name="Line 137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34282" name="Group 138"/>
              <p:cNvGrpSpPr>
                <a:grpSpLocks/>
              </p:cNvGrpSpPr>
              <p:nvPr/>
            </p:nvGrpSpPr>
            <p:grpSpPr bwMode="auto">
              <a:xfrm flipV="1">
                <a:off x="3686" y="243"/>
                <a:ext cx="177" cy="66"/>
                <a:chOff x="2848" y="848"/>
                <a:chExt cx="140" cy="98"/>
              </a:xfrm>
            </p:grpSpPr>
            <p:sp>
              <p:nvSpPr>
                <p:cNvPr id="134283" name="Line 139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4284" name="Line 140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4285" name="Line 141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grpSp>
          <p:nvGrpSpPr>
            <p:cNvPr id="134286" name="Group 142"/>
            <p:cNvGrpSpPr>
              <a:grpSpLocks/>
            </p:cNvGrpSpPr>
            <p:nvPr/>
          </p:nvGrpSpPr>
          <p:grpSpPr bwMode="auto">
            <a:xfrm>
              <a:off x="4368" y="1904"/>
              <a:ext cx="316" cy="147"/>
              <a:chOff x="3600" y="219"/>
              <a:chExt cx="360" cy="175"/>
            </a:xfrm>
          </p:grpSpPr>
          <p:sp>
            <p:nvSpPr>
              <p:cNvPr id="134287" name="Oval 143"/>
              <p:cNvSpPr>
                <a:spLocks noChangeArrowheads="1"/>
              </p:cNvSpPr>
              <p:nvPr/>
            </p:nvSpPr>
            <p:spPr bwMode="auto">
              <a:xfrm>
                <a:off x="3603" y="297"/>
                <a:ext cx="357" cy="97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4288" name="Line 144"/>
              <p:cNvSpPr>
                <a:spLocks noChangeShapeType="1"/>
              </p:cNvSpPr>
              <p:nvPr/>
            </p:nvSpPr>
            <p:spPr bwMode="auto">
              <a:xfrm>
                <a:off x="3603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4289" name="Line 145"/>
              <p:cNvSpPr>
                <a:spLocks noChangeShapeType="1"/>
              </p:cNvSpPr>
              <p:nvPr/>
            </p:nvSpPr>
            <p:spPr bwMode="auto">
              <a:xfrm>
                <a:off x="3960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4290" name="Rectangle 146"/>
              <p:cNvSpPr>
                <a:spLocks noChangeArrowheads="1"/>
              </p:cNvSpPr>
              <p:nvPr/>
            </p:nvSpPr>
            <p:spPr bwMode="auto">
              <a:xfrm>
                <a:off x="3603" y="289"/>
                <a:ext cx="354" cy="59"/>
              </a:xfrm>
              <a:prstGeom prst="rect">
                <a:avLst/>
              </a:prstGeom>
              <a:solidFill>
                <a:schemeClr val="hlink"/>
              </a:solidFill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4291" name="Oval 147"/>
              <p:cNvSpPr>
                <a:spLocks noChangeArrowheads="1"/>
              </p:cNvSpPr>
              <p:nvPr/>
            </p:nvSpPr>
            <p:spPr bwMode="auto">
              <a:xfrm>
                <a:off x="3600" y="219"/>
                <a:ext cx="357" cy="113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134292" name="Group 148"/>
              <p:cNvGrpSpPr>
                <a:grpSpLocks/>
              </p:cNvGrpSpPr>
              <p:nvPr/>
            </p:nvGrpSpPr>
            <p:grpSpPr bwMode="auto">
              <a:xfrm>
                <a:off x="3686" y="244"/>
                <a:ext cx="177" cy="66"/>
                <a:chOff x="2848" y="848"/>
                <a:chExt cx="140" cy="98"/>
              </a:xfrm>
            </p:grpSpPr>
            <p:sp>
              <p:nvSpPr>
                <p:cNvPr id="134293" name="Line 149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4294" name="Line 150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4295" name="Line 151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34296" name="Group 152"/>
              <p:cNvGrpSpPr>
                <a:grpSpLocks/>
              </p:cNvGrpSpPr>
              <p:nvPr/>
            </p:nvGrpSpPr>
            <p:grpSpPr bwMode="auto">
              <a:xfrm flipV="1">
                <a:off x="3686" y="243"/>
                <a:ext cx="177" cy="66"/>
                <a:chOff x="2848" y="848"/>
                <a:chExt cx="140" cy="98"/>
              </a:xfrm>
            </p:grpSpPr>
            <p:sp>
              <p:nvSpPr>
                <p:cNvPr id="134297" name="Line 153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4298" name="Line 154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4299" name="Line 155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grpSp>
          <p:nvGrpSpPr>
            <p:cNvPr id="134300" name="Group 156"/>
            <p:cNvGrpSpPr>
              <a:grpSpLocks/>
            </p:cNvGrpSpPr>
            <p:nvPr/>
          </p:nvGrpSpPr>
          <p:grpSpPr bwMode="auto">
            <a:xfrm>
              <a:off x="4979" y="1621"/>
              <a:ext cx="315" cy="147"/>
              <a:chOff x="3600" y="219"/>
              <a:chExt cx="360" cy="175"/>
            </a:xfrm>
          </p:grpSpPr>
          <p:sp>
            <p:nvSpPr>
              <p:cNvPr id="134301" name="Oval 157"/>
              <p:cNvSpPr>
                <a:spLocks noChangeArrowheads="1"/>
              </p:cNvSpPr>
              <p:nvPr/>
            </p:nvSpPr>
            <p:spPr bwMode="auto">
              <a:xfrm>
                <a:off x="3603" y="297"/>
                <a:ext cx="357" cy="97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4302" name="Line 158"/>
              <p:cNvSpPr>
                <a:spLocks noChangeShapeType="1"/>
              </p:cNvSpPr>
              <p:nvPr/>
            </p:nvSpPr>
            <p:spPr bwMode="auto">
              <a:xfrm>
                <a:off x="3603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4303" name="Line 159"/>
              <p:cNvSpPr>
                <a:spLocks noChangeShapeType="1"/>
              </p:cNvSpPr>
              <p:nvPr/>
            </p:nvSpPr>
            <p:spPr bwMode="auto">
              <a:xfrm>
                <a:off x="3960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4304" name="Rectangle 160"/>
              <p:cNvSpPr>
                <a:spLocks noChangeArrowheads="1"/>
              </p:cNvSpPr>
              <p:nvPr/>
            </p:nvSpPr>
            <p:spPr bwMode="auto">
              <a:xfrm>
                <a:off x="3603" y="289"/>
                <a:ext cx="354" cy="59"/>
              </a:xfrm>
              <a:prstGeom prst="rect">
                <a:avLst/>
              </a:prstGeom>
              <a:solidFill>
                <a:schemeClr val="hlink"/>
              </a:solidFill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4305" name="Oval 161"/>
              <p:cNvSpPr>
                <a:spLocks noChangeArrowheads="1"/>
              </p:cNvSpPr>
              <p:nvPr/>
            </p:nvSpPr>
            <p:spPr bwMode="auto">
              <a:xfrm>
                <a:off x="3600" y="219"/>
                <a:ext cx="357" cy="113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134306" name="Group 162"/>
              <p:cNvGrpSpPr>
                <a:grpSpLocks/>
              </p:cNvGrpSpPr>
              <p:nvPr/>
            </p:nvGrpSpPr>
            <p:grpSpPr bwMode="auto">
              <a:xfrm>
                <a:off x="3686" y="244"/>
                <a:ext cx="177" cy="66"/>
                <a:chOff x="2848" y="848"/>
                <a:chExt cx="140" cy="98"/>
              </a:xfrm>
            </p:grpSpPr>
            <p:sp>
              <p:nvSpPr>
                <p:cNvPr id="134307" name="Line 163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4308" name="Line 164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4309" name="Line 165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34310" name="Group 166"/>
              <p:cNvGrpSpPr>
                <a:grpSpLocks/>
              </p:cNvGrpSpPr>
              <p:nvPr/>
            </p:nvGrpSpPr>
            <p:grpSpPr bwMode="auto">
              <a:xfrm flipV="1">
                <a:off x="3686" y="243"/>
                <a:ext cx="177" cy="66"/>
                <a:chOff x="2848" y="848"/>
                <a:chExt cx="140" cy="98"/>
              </a:xfrm>
            </p:grpSpPr>
            <p:sp>
              <p:nvSpPr>
                <p:cNvPr id="134311" name="Line 167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4312" name="Line 168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4313" name="Line 169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grpSp>
          <p:nvGrpSpPr>
            <p:cNvPr id="134314" name="Group 170"/>
            <p:cNvGrpSpPr>
              <a:grpSpLocks/>
            </p:cNvGrpSpPr>
            <p:nvPr/>
          </p:nvGrpSpPr>
          <p:grpSpPr bwMode="auto">
            <a:xfrm>
              <a:off x="4857" y="2186"/>
              <a:ext cx="316" cy="147"/>
              <a:chOff x="3600" y="219"/>
              <a:chExt cx="360" cy="175"/>
            </a:xfrm>
          </p:grpSpPr>
          <p:sp>
            <p:nvSpPr>
              <p:cNvPr id="134315" name="Oval 171"/>
              <p:cNvSpPr>
                <a:spLocks noChangeArrowheads="1"/>
              </p:cNvSpPr>
              <p:nvPr/>
            </p:nvSpPr>
            <p:spPr bwMode="auto">
              <a:xfrm>
                <a:off x="3603" y="297"/>
                <a:ext cx="357" cy="97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4316" name="Line 172"/>
              <p:cNvSpPr>
                <a:spLocks noChangeShapeType="1"/>
              </p:cNvSpPr>
              <p:nvPr/>
            </p:nvSpPr>
            <p:spPr bwMode="auto">
              <a:xfrm>
                <a:off x="3603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4317" name="Line 173"/>
              <p:cNvSpPr>
                <a:spLocks noChangeShapeType="1"/>
              </p:cNvSpPr>
              <p:nvPr/>
            </p:nvSpPr>
            <p:spPr bwMode="auto">
              <a:xfrm>
                <a:off x="3960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4318" name="Rectangle 174"/>
              <p:cNvSpPr>
                <a:spLocks noChangeArrowheads="1"/>
              </p:cNvSpPr>
              <p:nvPr/>
            </p:nvSpPr>
            <p:spPr bwMode="auto">
              <a:xfrm>
                <a:off x="3603" y="289"/>
                <a:ext cx="354" cy="59"/>
              </a:xfrm>
              <a:prstGeom prst="rect">
                <a:avLst/>
              </a:prstGeom>
              <a:solidFill>
                <a:schemeClr val="hlink"/>
              </a:solidFill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4319" name="Oval 175"/>
              <p:cNvSpPr>
                <a:spLocks noChangeArrowheads="1"/>
              </p:cNvSpPr>
              <p:nvPr/>
            </p:nvSpPr>
            <p:spPr bwMode="auto">
              <a:xfrm>
                <a:off x="3600" y="219"/>
                <a:ext cx="357" cy="113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134320" name="Group 176"/>
              <p:cNvGrpSpPr>
                <a:grpSpLocks/>
              </p:cNvGrpSpPr>
              <p:nvPr/>
            </p:nvGrpSpPr>
            <p:grpSpPr bwMode="auto">
              <a:xfrm>
                <a:off x="3686" y="244"/>
                <a:ext cx="177" cy="66"/>
                <a:chOff x="2848" y="848"/>
                <a:chExt cx="140" cy="98"/>
              </a:xfrm>
            </p:grpSpPr>
            <p:sp>
              <p:nvSpPr>
                <p:cNvPr id="134321" name="Line 177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4322" name="Line 178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4323" name="Line 179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34324" name="Group 180"/>
              <p:cNvGrpSpPr>
                <a:grpSpLocks/>
              </p:cNvGrpSpPr>
              <p:nvPr/>
            </p:nvGrpSpPr>
            <p:grpSpPr bwMode="auto">
              <a:xfrm flipV="1">
                <a:off x="3686" y="243"/>
                <a:ext cx="177" cy="66"/>
                <a:chOff x="2848" y="848"/>
                <a:chExt cx="140" cy="98"/>
              </a:xfrm>
            </p:grpSpPr>
            <p:sp>
              <p:nvSpPr>
                <p:cNvPr id="134325" name="Line 181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4326" name="Line 182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4327" name="Line 183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grpSp>
          <p:nvGrpSpPr>
            <p:cNvPr id="134328" name="Group 184"/>
            <p:cNvGrpSpPr>
              <a:grpSpLocks/>
            </p:cNvGrpSpPr>
            <p:nvPr/>
          </p:nvGrpSpPr>
          <p:grpSpPr bwMode="auto">
            <a:xfrm>
              <a:off x="4647" y="2554"/>
              <a:ext cx="316" cy="148"/>
              <a:chOff x="3600" y="219"/>
              <a:chExt cx="360" cy="175"/>
            </a:xfrm>
          </p:grpSpPr>
          <p:sp>
            <p:nvSpPr>
              <p:cNvPr id="134329" name="Oval 185"/>
              <p:cNvSpPr>
                <a:spLocks noChangeArrowheads="1"/>
              </p:cNvSpPr>
              <p:nvPr/>
            </p:nvSpPr>
            <p:spPr bwMode="auto">
              <a:xfrm>
                <a:off x="3603" y="297"/>
                <a:ext cx="357" cy="97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4330" name="Line 186"/>
              <p:cNvSpPr>
                <a:spLocks noChangeShapeType="1"/>
              </p:cNvSpPr>
              <p:nvPr/>
            </p:nvSpPr>
            <p:spPr bwMode="auto">
              <a:xfrm>
                <a:off x="3603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4331" name="Line 187"/>
              <p:cNvSpPr>
                <a:spLocks noChangeShapeType="1"/>
              </p:cNvSpPr>
              <p:nvPr/>
            </p:nvSpPr>
            <p:spPr bwMode="auto">
              <a:xfrm>
                <a:off x="3960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4332" name="Rectangle 188"/>
              <p:cNvSpPr>
                <a:spLocks noChangeArrowheads="1"/>
              </p:cNvSpPr>
              <p:nvPr/>
            </p:nvSpPr>
            <p:spPr bwMode="auto">
              <a:xfrm>
                <a:off x="3603" y="289"/>
                <a:ext cx="354" cy="59"/>
              </a:xfrm>
              <a:prstGeom prst="rect">
                <a:avLst/>
              </a:prstGeom>
              <a:solidFill>
                <a:schemeClr val="hlink"/>
              </a:solidFill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4333" name="Oval 189"/>
              <p:cNvSpPr>
                <a:spLocks noChangeArrowheads="1"/>
              </p:cNvSpPr>
              <p:nvPr/>
            </p:nvSpPr>
            <p:spPr bwMode="auto">
              <a:xfrm>
                <a:off x="3600" y="219"/>
                <a:ext cx="357" cy="113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134334" name="Group 190"/>
              <p:cNvGrpSpPr>
                <a:grpSpLocks/>
              </p:cNvGrpSpPr>
              <p:nvPr/>
            </p:nvGrpSpPr>
            <p:grpSpPr bwMode="auto">
              <a:xfrm>
                <a:off x="3686" y="244"/>
                <a:ext cx="177" cy="66"/>
                <a:chOff x="2848" y="848"/>
                <a:chExt cx="140" cy="98"/>
              </a:xfrm>
            </p:grpSpPr>
            <p:sp>
              <p:nvSpPr>
                <p:cNvPr id="134335" name="Line 191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4336" name="Line 192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4337" name="Line 193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34338" name="Group 194"/>
              <p:cNvGrpSpPr>
                <a:grpSpLocks/>
              </p:cNvGrpSpPr>
              <p:nvPr/>
            </p:nvGrpSpPr>
            <p:grpSpPr bwMode="auto">
              <a:xfrm flipV="1">
                <a:off x="3686" y="243"/>
                <a:ext cx="177" cy="66"/>
                <a:chOff x="2848" y="848"/>
                <a:chExt cx="140" cy="98"/>
              </a:xfrm>
            </p:grpSpPr>
            <p:sp>
              <p:nvSpPr>
                <p:cNvPr id="134339" name="Line 195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4340" name="Line 196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4341" name="Line 197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grpSp>
          <p:nvGrpSpPr>
            <p:cNvPr id="134342" name="Group 198"/>
            <p:cNvGrpSpPr>
              <a:grpSpLocks/>
            </p:cNvGrpSpPr>
            <p:nvPr/>
          </p:nvGrpSpPr>
          <p:grpSpPr bwMode="auto">
            <a:xfrm>
              <a:off x="4263" y="2862"/>
              <a:ext cx="315" cy="147"/>
              <a:chOff x="3600" y="219"/>
              <a:chExt cx="360" cy="175"/>
            </a:xfrm>
          </p:grpSpPr>
          <p:sp>
            <p:nvSpPr>
              <p:cNvPr id="134343" name="Oval 199"/>
              <p:cNvSpPr>
                <a:spLocks noChangeArrowheads="1"/>
              </p:cNvSpPr>
              <p:nvPr/>
            </p:nvSpPr>
            <p:spPr bwMode="auto">
              <a:xfrm>
                <a:off x="3603" y="297"/>
                <a:ext cx="357" cy="97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4344" name="Line 200"/>
              <p:cNvSpPr>
                <a:spLocks noChangeShapeType="1"/>
              </p:cNvSpPr>
              <p:nvPr/>
            </p:nvSpPr>
            <p:spPr bwMode="auto">
              <a:xfrm>
                <a:off x="3603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4345" name="Line 201"/>
              <p:cNvSpPr>
                <a:spLocks noChangeShapeType="1"/>
              </p:cNvSpPr>
              <p:nvPr/>
            </p:nvSpPr>
            <p:spPr bwMode="auto">
              <a:xfrm>
                <a:off x="3960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4346" name="Rectangle 202"/>
              <p:cNvSpPr>
                <a:spLocks noChangeArrowheads="1"/>
              </p:cNvSpPr>
              <p:nvPr/>
            </p:nvSpPr>
            <p:spPr bwMode="auto">
              <a:xfrm>
                <a:off x="3603" y="289"/>
                <a:ext cx="354" cy="59"/>
              </a:xfrm>
              <a:prstGeom prst="rect">
                <a:avLst/>
              </a:prstGeom>
              <a:solidFill>
                <a:schemeClr val="hlink"/>
              </a:solidFill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4347" name="Oval 203"/>
              <p:cNvSpPr>
                <a:spLocks noChangeArrowheads="1"/>
              </p:cNvSpPr>
              <p:nvPr/>
            </p:nvSpPr>
            <p:spPr bwMode="auto">
              <a:xfrm>
                <a:off x="3600" y="219"/>
                <a:ext cx="357" cy="113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134348" name="Group 204"/>
              <p:cNvGrpSpPr>
                <a:grpSpLocks/>
              </p:cNvGrpSpPr>
              <p:nvPr/>
            </p:nvGrpSpPr>
            <p:grpSpPr bwMode="auto">
              <a:xfrm>
                <a:off x="3686" y="244"/>
                <a:ext cx="177" cy="66"/>
                <a:chOff x="2848" y="848"/>
                <a:chExt cx="140" cy="98"/>
              </a:xfrm>
            </p:grpSpPr>
            <p:sp>
              <p:nvSpPr>
                <p:cNvPr id="134349" name="Line 205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4350" name="Line 206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4351" name="Line 207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34352" name="Group 208"/>
              <p:cNvGrpSpPr>
                <a:grpSpLocks/>
              </p:cNvGrpSpPr>
              <p:nvPr/>
            </p:nvGrpSpPr>
            <p:grpSpPr bwMode="auto">
              <a:xfrm flipV="1">
                <a:off x="3686" y="243"/>
                <a:ext cx="177" cy="66"/>
                <a:chOff x="2848" y="848"/>
                <a:chExt cx="140" cy="98"/>
              </a:xfrm>
            </p:grpSpPr>
            <p:sp>
              <p:nvSpPr>
                <p:cNvPr id="134353" name="Line 209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4354" name="Line 210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4355" name="Line 211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grpSp>
          <p:nvGrpSpPr>
            <p:cNvPr id="134356" name="Group 212"/>
            <p:cNvGrpSpPr>
              <a:grpSpLocks/>
            </p:cNvGrpSpPr>
            <p:nvPr/>
          </p:nvGrpSpPr>
          <p:grpSpPr bwMode="auto">
            <a:xfrm>
              <a:off x="3757" y="2625"/>
              <a:ext cx="316" cy="147"/>
              <a:chOff x="3600" y="219"/>
              <a:chExt cx="360" cy="175"/>
            </a:xfrm>
          </p:grpSpPr>
          <p:sp>
            <p:nvSpPr>
              <p:cNvPr id="134357" name="Oval 213"/>
              <p:cNvSpPr>
                <a:spLocks noChangeArrowheads="1"/>
              </p:cNvSpPr>
              <p:nvPr/>
            </p:nvSpPr>
            <p:spPr bwMode="auto">
              <a:xfrm>
                <a:off x="3603" y="297"/>
                <a:ext cx="357" cy="97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4358" name="Line 214"/>
              <p:cNvSpPr>
                <a:spLocks noChangeShapeType="1"/>
              </p:cNvSpPr>
              <p:nvPr/>
            </p:nvSpPr>
            <p:spPr bwMode="auto">
              <a:xfrm>
                <a:off x="3603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4359" name="Line 215"/>
              <p:cNvSpPr>
                <a:spLocks noChangeShapeType="1"/>
              </p:cNvSpPr>
              <p:nvPr/>
            </p:nvSpPr>
            <p:spPr bwMode="auto">
              <a:xfrm>
                <a:off x="3960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4360" name="Rectangle 216"/>
              <p:cNvSpPr>
                <a:spLocks noChangeArrowheads="1"/>
              </p:cNvSpPr>
              <p:nvPr/>
            </p:nvSpPr>
            <p:spPr bwMode="auto">
              <a:xfrm>
                <a:off x="3603" y="289"/>
                <a:ext cx="354" cy="59"/>
              </a:xfrm>
              <a:prstGeom prst="rect">
                <a:avLst/>
              </a:prstGeom>
              <a:solidFill>
                <a:schemeClr val="hlink"/>
              </a:solidFill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4361" name="Oval 217"/>
              <p:cNvSpPr>
                <a:spLocks noChangeArrowheads="1"/>
              </p:cNvSpPr>
              <p:nvPr/>
            </p:nvSpPr>
            <p:spPr bwMode="auto">
              <a:xfrm>
                <a:off x="3600" y="219"/>
                <a:ext cx="357" cy="113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134362" name="Group 218"/>
              <p:cNvGrpSpPr>
                <a:grpSpLocks/>
              </p:cNvGrpSpPr>
              <p:nvPr/>
            </p:nvGrpSpPr>
            <p:grpSpPr bwMode="auto">
              <a:xfrm>
                <a:off x="3686" y="244"/>
                <a:ext cx="177" cy="66"/>
                <a:chOff x="2848" y="848"/>
                <a:chExt cx="140" cy="98"/>
              </a:xfrm>
            </p:grpSpPr>
            <p:sp>
              <p:nvSpPr>
                <p:cNvPr id="134363" name="Line 219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4364" name="Line 220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4365" name="Line 221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34366" name="Group 222"/>
              <p:cNvGrpSpPr>
                <a:grpSpLocks/>
              </p:cNvGrpSpPr>
              <p:nvPr/>
            </p:nvGrpSpPr>
            <p:grpSpPr bwMode="auto">
              <a:xfrm flipV="1">
                <a:off x="3686" y="243"/>
                <a:ext cx="177" cy="66"/>
                <a:chOff x="2848" y="848"/>
                <a:chExt cx="140" cy="98"/>
              </a:xfrm>
            </p:grpSpPr>
            <p:sp>
              <p:nvSpPr>
                <p:cNvPr id="134367" name="Line 223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4368" name="Line 224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4369" name="Line 225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sp>
          <p:nvSpPr>
            <p:cNvPr id="134370" name="Freeform 226"/>
            <p:cNvSpPr>
              <a:spLocks/>
            </p:cNvSpPr>
            <p:nvPr/>
          </p:nvSpPr>
          <p:spPr bwMode="auto">
            <a:xfrm>
              <a:off x="3396" y="1428"/>
              <a:ext cx="1716" cy="154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72" y="42"/>
                </a:cxn>
                <a:cxn ang="0">
                  <a:pos x="852" y="228"/>
                </a:cxn>
                <a:cxn ang="0">
                  <a:pos x="1452" y="726"/>
                </a:cxn>
                <a:cxn ang="0">
                  <a:pos x="1716" y="1542"/>
                </a:cxn>
              </a:cxnLst>
              <a:rect l="0" t="0" r="r" b="b"/>
              <a:pathLst>
                <a:path w="1716" h="1542">
                  <a:moveTo>
                    <a:pt x="0" y="0"/>
                  </a:moveTo>
                  <a:cubicBezTo>
                    <a:pt x="62" y="7"/>
                    <a:pt x="230" y="4"/>
                    <a:pt x="372" y="42"/>
                  </a:cubicBezTo>
                  <a:cubicBezTo>
                    <a:pt x="514" y="80"/>
                    <a:pt x="672" y="114"/>
                    <a:pt x="852" y="228"/>
                  </a:cubicBezTo>
                  <a:cubicBezTo>
                    <a:pt x="1032" y="342"/>
                    <a:pt x="1308" y="507"/>
                    <a:pt x="1452" y="726"/>
                  </a:cubicBezTo>
                  <a:cubicBezTo>
                    <a:pt x="1596" y="945"/>
                    <a:pt x="1661" y="1372"/>
                    <a:pt x="1716" y="1542"/>
                  </a:cubicBezTo>
                </a:path>
              </a:pathLst>
            </a:custGeom>
            <a:noFill/>
            <a:ln w="76200" cmpd="sng">
              <a:solidFill>
                <a:srgbClr val="FF0000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4371" name="Line 227"/>
            <p:cNvSpPr>
              <a:spLocks noChangeShapeType="1"/>
            </p:cNvSpPr>
            <p:nvPr/>
          </p:nvSpPr>
          <p:spPr bwMode="auto">
            <a:xfrm flipV="1">
              <a:off x="3912" y="2771"/>
              <a:ext cx="1" cy="13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1-</a:t>
            </a:r>
            <a:fld id="{283FC1F4-9290-49C2-BE76-B27D88B0A4E2}" type="slidenum">
              <a:rPr lang="en-US"/>
              <a:pPr/>
              <a:t>40</a:t>
            </a:fld>
            <a:endParaRPr lang="en-US"/>
          </a:p>
        </p:txBody>
      </p:sp>
      <p:sp>
        <p:nvSpPr>
          <p:cNvPr id="215042" name="Rectangle 2"/>
          <p:cNvSpPr>
            <a:spLocks noGrp="1" noChangeArrowheads="1"/>
          </p:cNvSpPr>
          <p:nvPr>
            <p:ph type="title"/>
          </p:nvPr>
        </p:nvSpPr>
        <p:spPr>
          <a:xfrm>
            <a:off x="476250" y="266700"/>
            <a:ext cx="7772400" cy="1143000"/>
          </a:xfrm>
        </p:spPr>
        <p:txBody>
          <a:bodyPr/>
          <a:lstStyle/>
          <a:p>
            <a:r>
              <a:rPr lang="en-US"/>
              <a:t>How do loss and delay occur?</a:t>
            </a:r>
            <a:endParaRPr lang="en-US" sz="4400"/>
          </a:p>
        </p:txBody>
      </p:sp>
      <p:sp>
        <p:nvSpPr>
          <p:cNvPr id="21504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69875" y="1371600"/>
            <a:ext cx="8445500" cy="211455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/>
              <a:t>packets </a:t>
            </a:r>
            <a:r>
              <a:rPr lang="en-US" i="1"/>
              <a:t>queue</a:t>
            </a:r>
            <a:r>
              <a:rPr lang="en-US"/>
              <a:t> in router buffers</a:t>
            </a:r>
            <a:r>
              <a:rPr lang="en-US" sz="2400"/>
              <a:t> </a:t>
            </a:r>
          </a:p>
          <a:p>
            <a:r>
              <a:rPr lang="en-US" sz="2400">
                <a:solidFill>
                  <a:srgbClr val="FF0000"/>
                </a:solidFill>
              </a:rPr>
              <a:t>packet arrival rate to link exceeds output link capacity</a:t>
            </a:r>
          </a:p>
          <a:p>
            <a:r>
              <a:rPr lang="en-US" sz="2400"/>
              <a:t>packets queue, wait for turn</a:t>
            </a:r>
          </a:p>
          <a:p>
            <a:r>
              <a:rPr lang="en-US" sz="2400"/>
              <a:t>if queue is full, arriving packets dropped (Drop-Tail)</a:t>
            </a:r>
          </a:p>
        </p:txBody>
      </p:sp>
      <p:graphicFrame>
        <p:nvGraphicFramePr>
          <p:cNvPr id="215044" name="Object 4"/>
          <p:cNvGraphicFramePr>
            <a:graphicFrameLocks noChangeAspect="1"/>
          </p:cNvGraphicFramePr>
          <p:nvPr/>
        </p:nvGraphicFramePr>
        <p:xfrm>
          <a:off x="1298575" y="5156200"/>
          <a:ext cx="646113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068" name="Clip" r:id="rId3" imgW="1305000" imgH="1085760" progId="">
                  <p:embed/>
                </p:oleObj>
              </mc:Choice>
              <mc:Fallback>
                <p:oleObj name="Clip" r:id="rId3" imgW="1305000" imgH="1085760" progId="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8575" y="5156200"/>
                        <a:ext cx="646113" cy="533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5045" name="Oval 5"/>
          <p:cNvSpPr>
            <a:spLocks noChangeArrowheads="1"/>
          </p:cNvSpPr>
          <p:nvPr/>
        </p:nvSpPr>
        <p:spPr bwMode="auto">
          <a:xfrm>
            <a:off x="2339975" y="4914900"/>
            <a:ext cx="1198563" cy="369888"/>
          </a:xfrm>
          <a:prstGeom prst="ellipse">
            <a:avLst/>
          </a:prstGeom>
          <a:solidFill>
            <a:schemeClr val="hlink"/>
          </a:solidFill>
          <a:ln w="127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5046" name="Rectangle 6"/>
          <p:cNvSpPr>
            <a:spLocks noChangeArrowheads="1"/>
          </p:cNvSpPr>
          <p:nvPr/>
        </p:nvSpPr>
        <p:spPr bwMode="auto">
          <a:xfrm>
            <a:off x="2339975" y="4846638"/>
            <a:ext cx="1198563" cy="263525"/>
          </a:xfrm>
          <a:prstGeom prst="rect">
            <a:avLst/>
          </a:prstGeom>
          <a:solidFill>
            <a:schemeClr val="hlink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5047" name="Oval 7"/>
          <p:cNvSpPr>
            <a:spLocks noChangeArrowheads="1"/>
          </p:cNvSpPr>
          <p:nvPr/>
        </p:nvSpPr>
        <p:spPr bwMode="auto">
          <a:xfrm>
            <a:off x="2349500" y="4618038"/>
            <a:ext cx="1198563" cy="430212"/>
          </a:xfrm>
          <a:prstGeom prst="ellipse">
            <a:avLst/>
          </a:prstGeom>
          <a:solidFill>
            <a:schemeClr val="hlink"/>
          </a:solidFill>
          <a:ln w="127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15048" name="Group 8"/>
          <p:cNvGrpSpPr>
            <a:grpSpLocks/>
          </p:cNvGrpSpPr>
          <p:nvPr/>
        </p:nvGrpSpPr>
        <p:grpSpPr bwMode="auto">
          <a:xfrm>
            <a:off x="2695575" y="4648200"/>
            <a:ext cx="498475" cy="119063"/>
            <a:chOff x="2208" y="2184"/>
            <a:chExt cx="176" cy="69"/>
          </a:xfrm>
        </p:grpSpPr>
        <p:grpSp>
          <p:nvGrpSpPr>
            <p:cNvPr id="215049" name="Group 9"/>
            <p:cNvGrpSpPr>
              <a:grpSpLocks/>
            </p:cNvGrpSpPr>
            <p:nvPr/>
          </p:nvGrpSpPr>
          <p:grpSpPr bwMode="auto">
            <a:xfrm>
              <a:off x="2208" y="2185"/>
              <a:ext cx="176" cy="68"/>
              <a:chOff x="2848" y="848"/>
              <a:chExt cx="140" cy="98"/>
            </a:xfrm>
          </p:grpSpPr>
          <p:sp>
            <p:nvSpPr>
              <p:cNvPr id="215050" name="Line 10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5051" name="Line 11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5052" name="Line 12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15053" name="Group 13"/>
            <p:cNvGrpSpPr>
              <a:grpSpLocks/>
            </p:cNvGrpSpPr>
            <p:nvPr/>
          </p:nvGrpSpPr>
          <p:grpSpPr bwMode="auto">
            <a:xfrm flipV="1">
              <a:off x="2208" y="2184"/>
              <a:ext cx="176" cy="68"/>
              <a:chOff x="2848" y="848"/>
              <a:chExt cx="140" cy="98"/>
            </a:xfrm>
          </p:grpSpPr>
          <p:sp>
            <p:nvSpPr>
              <p:cNvPr id="215054" name="Line 14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5055" name="Line 15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5056" name="Line 16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215057" name="Oval 17"/>
          <p:cNvSpPr>
            <a:spLocks noChangeArrowheads="1"/>
          </p:cNvSpPr>
          <p:nvPr/>
        </p:nvSpPr>
        <p:spPr bwMode="auto">
          <a:xfrm>
            <a:off x="5435600" y="4933950"/>
            <a:ext cx="1198563" cy="369888"/>
          </a:xfrm>
          <a:prstGeom prst="ellipse">
            <a:avLst/>
          </a:prstGeom>
          <a:solidFill>
            <a:schemeClr val="hlink"/>
          </a:solidFill>
          <a:ln w="127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5058" name="Line 18"/>
          <p:cNvSpPr>
            <a:spLocks noChangeShapeType="1"/>
          </p:cNvSpPr>
          <p:nvPr/>
        </p:nvSpPr>
        <p:spPr bwMode="auto">
          <a:xfrm>
            <a:off x="5445125" y="4913313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5059" name="Rectangle 19"/>
          <p:cNvSpPr>
            <a:spLocks noChangeArrowheads="1"/>
          </p:cNvSpPr>
          <p:nvPr/>
        </p:nvSpPr>
        <p:spPr bwMode="auto">
          <a:xfrm>
            <a:off x="5445125" y="4875213"/>
            <a:ext cx="1198563" cy="263525"/>
          </a:xfrm>
          <a:prstGeom prst="rect">
            <a:avLst/>
          </a:prstGeom>
          <a:solidFill>
            <a:schemeClr val="hlink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5060" name="Oval 20"/>
          <p:cNvSpPr>
            <a:spLocks noChangeArrowheads="1"/>
          </p:cNvSpPr>
          <p:nvPr/>
        </p:nvSpPr>
        <p:spPr bwMode="auto">
          <a:xfrm>
            <a:off x="5454650" y="4646613"/>
            <a:ext cx="1198563" cy="430212"/>
          </a:xfrm>
          <a:prstGeom prst="ellipse">
            <a:avLst/>
          </a:prstGeom>
          <a:solidFill>
            <a:schemeClr val="hlink"/>
          </a:solidFill>
          <a:ln w="127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215061" name="Object 21"/>
          <p:cNvGraphicFramePr>
            <a:graphicFrameLocks noChangeAspect="1"/>
          </p:cNvGraphicFramePr>
          <p:nvPr/>
        </p:nvGraphicFramePr>
        <p:xfrm>
          <a:off x="984250" y="4146550"/>
          <a:ext cx="646113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069" name="Clip" r:id="rId5" imgW="1305000" imgH="1085760" progId="">
                  <p:embed/>
                </p:oleObj>
              </mc:Choice>
              <mc:Fallback>
                <p:oleObj name="Clip" r:id="rId5" imgW="1305000" imgH="1085760" progId="">
                  <p:embed/>
                  <p:pic>
                    <p:nvPicPr>
                      <p:cNvPr id="0" name="Picture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4250" y="4146550"/>
                        <a:ext cx="646113" cy="533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5062" name="Line 22"/>
          <p:cNvSpPr>
            <a:spLocks noChangeShapeType="1"/>
          </p:cNvSpPr>
          <p:nvPr/>
        </p:nvSpPr>
        <p:spPr bwMode="auto">
          <a:xfrm>
            <a:off x="1609725" y="4552950"/>
            <a:ext cx="50482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5063" name="Line 23"/>
          <p:cNvSpPr>
            <a:spLocks noChangeShapeType="1"/>
          </p:cNvSpPr>
          <p:nvPr/>
        </p:nvSpPr>
        <p:spPr bwMode="auto">
          <a:xfrm flipV="1">
            <a:off x="1914525" y="5538788"/>
            <a:ext cx="195263" cy="476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5064" name="Line 24"/>
          <p:cNvSpPr>
            <a:spLocks noChangeShapeType="1"/>
          </p:cNvSpPr>
          <p:nvPr/>
        </p:nvSpPr>
        <p:spPr bwMode="auto">
          <a:xfrm>
            <a:off x="3533775" y="4972050"/>
            <a:ext cx="1933575" cy="95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5065" name="Line 25"/>
          <p:cNvSpPr>
            <a:spLocks noChangeShapeType="1"/>
          </p:cNvSpPr>
          <p:nvPr/>
        </p:nvSpPr>
        <p:spPr bwMode="auto">
          <a:xfrm flipH="1">
            <a:off x="2114550" y="4543425"/>
            <a:ext cx="0" cy="10001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5066" name="Line 26"/>
          <p:cNvSpPr>
            <a:spLocks noChangeShapeType="1"/>
          </p:cNvSpPr>
          <p:nvPr/>
        </p:nvSpPr>
        <p:spPr bwMode="auto">
          <a:xfrm>
            <a:off x="2124075" y="4976813"/>
            <a:ext cx="20002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5067" name="Rectangle 27"/>
          <p:cNvSpPr>
            <a:spLocks noChangeArrowheads="1"/>
          </p:cNvSpPr>
          <p:nvPr/>
        </p:nvSpPr>
        <p:spPr bwMode="auto">
          <a:xfrm>
            <a:off x="3200400" y="4843463"/>
            <a:ext cx="147638" cy="2000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5068" name="Rectangle 28"/>
          <p:cNvSpPr>
            <a:spLocks noChangeArrowheads="1"/>
          </p:cNvSpPr>
          <p:nvPr/>
        </p:nvSpPr>
        <p:spPr bwMode="auto">
          <a:xfrm>
            <a:off x="3362325" y="4843463"/>
            <a:ext cx="147638" cy="200025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5069" name="Rectangle 29"/>
          <p:cNvSpPr>
            <a:spLocks noChangeArrowheads="1"/>
          </p:cNvSpPr>
          <p:nvPr/>
        </p:nvSpPr>
        <p:spPr bwMode="auto">
          <a:xfrm>
            <a:off x="2147888" y="4743450"/>
            <a:ext cx="147637" cy="2000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5070" name="Line 30"/>
          <p:cNvSpPr>
            <a:spLocks noChangeShapeType="1"/>
          </p:cNvSpPr>
          <p:nvPr/>
        </p:nvSpPr>
        <p:spPr bwMode="auto">
          <a:xfrm>
            <a:off x="2324100" y="4848225"/>
            <a:ext cx="242888" cy="47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5071" name="Line 31"/>
          <p:cNvSpPr>
            <a:spLocks noChangeShapeType="1"/>
          </p:cNvSpPr>
          <p:nvPr/>
        </p:nvSpPr>
        <p:spPr bwMode="auto">
          <a:xfrm flipV="1">
            <a:off x="1990725" y="5124450"/>
            <a:ext cx="0" cy="1762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5072" name="Text Box 32"/>
          <p:cNvSpPr txBox="1">
            <a:spLocks noChangeArrowheads="1"/>
          </p:cNvSpPr>
          <p:nvPr/>
        </p:nvSpPr>
        <p:spPr bwMode="auto">
          <a:xfrm>
            <a:off x="631825" y="4170363"/>
            <a:ext cx="406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>
                <a:solidFill>
                  <a:schemeClr val="accent1"/>
                </a:solidFill>
                <a:latin typeface="Comic Sans MS" pitchFamily="66" charset="0"/>
              </a:rPr>
              <a:t>A</a:t>
            </a:r>
            <a:endParaRPr lang="en-US">
              <a:solidFill>
                <a:schemeClr val="accent1"/>
              </a:solidFill>
            </a:endParaRPr>
          </a:p>
        </p:txBody>
      </p:sp>
      <p:sp>
        <p:nvSpPr>
          <p:cNvPr id="215073" name="Text Box 33"/>
          <p:cNvSpPr txBox="1">
            <a:spLocks noChangeArrowheads="1"/>
          </p:cNvSpPr>
          <p:nvPr/>
        </p:nvSpPr>
        <p:spPr bwMode="auto">
          <a:xfrm>
            <a:off x="908050" y="5189538"/>
            <a:ext cx="3762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>
                <a:solidFill>
                  <a:schemeClr val="accent2"/>
                </a:solidFill>
                <a:latin typeface="Comic Sans MS" pitchFamily="66" charset="0"/>
              </a:rPr>
              <a:t>B</a:t>
            </a:r>
            <a:endParaRPr lang="en-US">
              <a:solidFill>
                <a:schemeClr val="accent1"/>
              </a:solidFill>
            </a:endParaRPr>
          </a:p>
        </p:txBody>
      </p:sp>
      <p:sp>
        <p:nvSpPr>
          <p:cNvPr id="215074" name="Rectangle 34"/>
          <p:cNvSpPr>
            <a:spLocks noChangeArrowheads="1"/>
          </p:cNvSpPr>
          <p:nvPr/>
        </p:nvSpPr>
        <p:spPr bwMode="auto">
          <a:xfrm>
            <a:off x="3490913" y="4781550"/>
            <a:ext cx="147637" cy="2000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15075" name="Group 35"/>
          <p:cNvGrpSpPr>
            <a:grpSpLocks/>
          </p:cNvGrpSpPr>
          <p:nvPr/>
        </p:nvGrpSpPr>
        <p:grpSpPr bwMode="auto">
          <a:xfrm>
            <a:off x="3586163" y="3317875"/>
            <a:ext cx="4221162" cy="1454150"/>
            <a:chOff x="2259" y="2090"/>
            <a:chExt cx="2659" cy="916"/>
          </a:xfrm>
        </p:grpSpPr>
        <p:sp>
          <p:nvSpPr>
            <p:cNvPr id="215076" name="Text Box 36"/>
            <p:cNvSpPr txBox="1">
              <a:spLocks noChangeArrowheads="1"/>
            </p:cNvSpPr>
            <p:nvPr/>
          </p:nvSpPr>
          <p:spPr bwMode="auto">
            <a:xfrm>
              <a:off x="2602" y="2090"/>
              <a:ext cx="231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/>
              <a:r>
                <a:rPr lang="en-US" sz="1800">
                  <a:latin typeface="Comic Sans MS" pitchFamily="66" charset="0"/>
                </a:rPr>
                <a:t>packet being transmitted </a:t>
              </a:r>
              <a:r>
                <a:rPr lang="en-US" sz="1800">
                  <a:solidFill>
                    <a:srgbClr val="FF0000"/>
                  </a:solidFill>
                  <a:latin typeface="Comic Sans MS" pitchFamily="66" charset="0"/>
                </a:rPr>
                <a:t>(delay)</a:t>
              </a:r>
            </a:p>
          </p:txBody>
        </p:sp>
        <p:sp>
          <p:nvSpPr>
            <p:cNvPr id="215077" name="Line 37"/>
            <p:cNvSpPr>
              <a:spLocks noChangeShapeType="1"/>
            </p:cNvSpPr>
            <p:nvPr/>
          </p:nvSpPr>
          <p:spPr bwMode="auto">
            <a:xfrm rot="10800000" flipV="1">
              <a:off x="2259" y="2294"/>
              <a:ext cx="1059" cy="71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15078" name="Group 38"/>
          <p:cNvGrpSpPr>
            <a:grpSpLocks/>
          </p:cNvGrpSpPr>
          <p:nvPr/>
        </p:nvGrpSpPr>
        <p:grpSpPr bwMode="auto">
          <a:xfrm>
            <a:off x="3338513" y="5102225"/>
            <a:ext cx="3462337" cy="804863"/>
            <a:chOff x="2103" y="3214"/>
            <a:chExt cx="2181" cy="507"/>
          </a:xfrm>
        </p:grpSpPr>
        <p:sp>
          <p:nvSpPr>
            <p:cNvPr id="215079" name="Text Box 39"/>
            <p:cNvSpPr txBox="1">
              <a:spLocks noChangeArrowheads="1"/>
            </p:cNvSpPr>
            <p:nvPr/>
          </p:nvSpPr>
          <p:spPr bwMode="auto">
            <a:xfrm>
              <a:off x="2530" y="3490"/>
              <a:ext cx="175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/>
              <a:r>
                <a:rPr lang="en-US" sz="1800">
                  <a:latin typeface="Comic Sans MS" pitchFamily="66" charset="0"/>
                </a:rPr>
                <a:t>packets queueing</a:t>
              </a:r>
              <a:r>
                <a:rPr lang="en-US" sz="1800">
                  <a:solidFill>
                    <a:srgbClr val="FF0000"/>
                  </a:solidFill>
                  <a:latin typeface="Comic Sans MS" pitchFamily="66" charset="0"/>
                </a:rPr>
                <a:t> (delay)</a:t>
              </a:r>
              <a:endParaRPr lang="en-US" sz="1800"/>
            </a:p>
          </p:txBody>
        </p:sp>
        <p:sp>
          <p:nvSpPr>
            <p:cNvPr id="215080" name="Line 40"/>
            <p:cNvSpPr>
              <a:spLocks noChangeShapeType="1"/>
            </p:cNvSpPr>
            <p:nvPr/>
          </p:nvSpPr>
          <p:spPr bwMode="auto">
            <a:xfrm rot="-10800000">
              <a:off x="2103" y="3214"/>
              <a:ext cx="471" cy="40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15081" name="Group 41"/>
          <p:cNvGrpSpPr>
            <a:grpSpLocks/>
          </p:cNvGrpSpPr>
          <p:nvPr/>
        </p:nvGrpSpPr>
        <p:grpSpPr bwMode="auto">
          <a:xfrm>
            <a:off x="5781675" y="4705350"/>
            <a:ext cx="498475" cy="119063"/>
            <a:chOff x="2208" y="2184"/>
            <a:chExt cx="176" cy="69"/>
          </a:xfrm>
        </p:grpSpPr>
        <p:grpSp>
          <p:nvGrpSpPr>
            <p:cNvPr id="215082" name="Group 42"/>
            <p:cNvGrpSpPr>
              <a:grpSpLocks/>
            </p:cNvGrpSpPr>
            <p:nvPr/>
          </p:nvGrpSpPr>
          <p:grpSpPr bwMode="auto">
            <a:xfrm>
              <a:off x="2208" y="2185"/>
              <a:ext cx="176" cy="68"/>
              <a:chOff x="2848" y="848"/>
              <a:chExt cx="140" cy="98"/>
            </a:xfrm>
          </p:grpSpPr>
          <p:sp>
            <p:nvSpPr>
              <p:cNvPr id="215083" name="Line 43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5084" name="Line 44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5085" name="Line 45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15086" name="Group 46"/>
            <p:cNvGrpSpPr>
              <a:grpSpLocks/>
            </p:cNvGrpSpPr>
            <p:nvPr/>
          </p:nvGrpSpPr>
          <p:grpSpPr bwMode="auto">
            <a:xfrm flipV="1">
              <a:off x="2208" y="2184"/>
              <a:ext cx="176" cy="68"/>
              <a:chOff x="2848" y="848"/>
              <a:chExt cx="140" cy="98"/>
            </a:xfrm>
          </p:grpSpPr>
          <p:sp>
            <p:nvSpPr>
              <p:cNvPr id="215087" name="Line 47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5088" name="Line 48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5089" name="Line 49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215090" name="Rectangle 50"/>
          <p:cNvSpPr>
            <a:spLocks noChangeArrowheads="1"/>
          </p:cNvSpPr>
          <p:nvPr/>
        </p:nvSpPr>
        <p:spPr bwMode="auto">
          <a:xfrm>
            <a:off x="1673225" y="4271963"/>
            <a:ext cx="147638" cy="200025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5091" name="Line 51"/>
          <p:cNvSpPr>
            <a:spLocks noChangeShapeType="1"/>
          </p:cNvSpPr>
          <p:nvPr/>
        </p:nvSpPr>
        <p:spPr bwMode="auto">
          <a:xfrm>
            <a:off x="1803400" y="4378325"/>
            <a:ext cx="242888" cy="47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5092" name="Rectangle 52"/>
          <p:cNvSpPr>
            <a:spLocks noChangeArrowheads="1"/>
          </p:cNvSpPr>
          <p:nvPr/>
        </p:nvSpPr>
        <p:spPr bwMode="auto">
          <a:xfrm>
            <a:off x="1944688" y="5302250"/>
            <a:ext cx="147637" cy="2000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5093" name="Rectangle 53"/>
          <p:cNvSpPr>
            <a:spLocks noChangeArrowheads="1"/>
          </p:cNvSpPr>
          <p:nvPr/>
        </p:nvSpPr>
        <p:spPr bwMode="auto">
          <a:xfrm>
            <a:off x="3060700" y="4843463"/>
            <a:ext cx="147638" cy="2000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5094" name="Rectangle 54"/>
          <p:cNvSpPr>
            <a:spLocks noChangeArrowheads="1"/>
          </p:cNvSpPr>
          <p:nvPr/>
        </p:nvSpPr>
        <p:spPr bwMode="auto">
          <a:xfrm>
            <a:off x="2921000" y="4843463"/>
            <a:ext cx="147638" cy="2000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5095" name="Rectangle 55"/>
          <p:cNvSpPr>
            <a:spLocks noChangeArrowheads="1"/>
          </p:cNvSpPr>
          <p:nvPr/>
        </p:nvSpPr>
        <p:spPr bwMode="auto">
          <a:xfrm>
            <a:off x="2781300" y="4843463"/>
            <a:ext cx="147638" cy="2000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15096" name="Group 56"/>
          <p:cNvGrpSpPr>
            <a:grpSpLocks/>
          </p:cNvGrpSpPr>
          <p:nvPr/>
        </p:nvGrpSpPr>
        <p:grpSpPr bwMode="auto">
          <a:xfrm>
            <a:off x="2517775" y="5064125"/>
            <a:ext cx="4621213" cy="1511300"/>
            <a:chOff x="1586" y="3190"/>
            <a:chExt cx="2911" cy="952"/>
          </a:xfrm>
        </p:grpSpPr>
        <p:sp>
          <p:nvSpPr>
            <p:cNvPr id="215097" name="Line 57"/>
            <p:cNvSpPr>
              <a:spLocks noChangeShapeType="1"/>
            </p:cNvSpPr>
            <p:nvPr/>
          </p:nvSpPr>
          <p:spPr bwMode="auto">
            <a:xfrm rot="10800000" flipH="1">
              <a:off x="1798" y="3190"/>
              <a:ext cx="105" cy="5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098" name="Text Box 58"/>
            <p:cNvSpPr txBox="1">
              <a:spLocks noChangeArrowheads="1"/>
            </p:cNvSpPr>
            <p:nvPr/>
          </p:nvSpPr>
          <p:spPr bwMode="auto">
            <a:xfrm>
              <a:off x="1586" y="3738"/>
              <a:ext cx="2911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/>
              <a:r>
                <a:rPr lang="en-US" sz="1800">
                  <a:latin typeface="Comic Sans MS" pitchFamily="66" charset="0"/>
                </a:rPr>
                <a:t>free (available) buffers: arriving packets </a:t>
              </a:r>
            </a:p>
            <a:p>
              <a:pPr algn="l"/>
              <a:r>
                <a:rPr lang="en-US" sz="1800">
                  <a:latin typeface="Comic Sans MS" pitchFamily="66" charset="0"/>
                </a:rPr>
                <a:t>dropped (</a:t>
              </a:r>
              <a:r>
                <a:rPr lang="en-US" sz="1800">
                  <a:solidFill>
                    <a:srgbClr val="FF0000"/>
                  </a:solidFill>
                  <a:latin typeface="Comic Sans MS" pitchFamily="66" charset="0"/>
                </a:rPr>
                <a:t>loss</a:t>
              </a:r>
              <a:r>
                <a:rPr lang="en-US" sz="1800">
                  <a:latin typeface="Comic Sans MS" pitchFamily="66" charset="0"/>
                </a:rPr>
                <a:t>) if no free buffers</a:t>
              </a:r>
              <a:endParaRPr lang="en-US" sz="180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1-</a:t>
            </a:r>
            <a:fld id="{D4B4E606-734B-4BCC-868B-25DFC6C0644B}" type="slidenum">
              <a:rPr lang="en-US"/>
              <a:pPr/>
              <a:t>41</a:t>
            </a:fld>
            <a:endParaRPr lang="en-US"/>
          </a:p>
        </p:txBody>
      </p:sp>
      <p:sp>
        <p:nvSpPr>
          <p:cNvPr id="216066" name="Rectangle 2"/>
          <p:cNvSpPr>
            <a:spLocks noGrp="1" noChangeArrowheads="1"/>
          </p:cNvSpPr>
          <p:nvPr>
            <p:ph type="title"/>
          </p:nvPr>
        </p:nvSpPr>
        <p:spPr>
          <a:xfrm>
            <a:off x="476250" y="266700"/>
            <a:ext cx="7772400" cy="1143000"/>
          </a:xfrm>
        </p:spPr>
        <p:txBody>
          <a:bodyPr/>
          <a:lstStyle/>
          <a:p>
            <a:r>
              <a:rPr lang="en-US"/>
              <a:t>Four sources of packet delay</a:t>
            </a:r>
            <a:endParaRPr lang="en-US" sz="4400"/>
          </a:p>
        </p:txBody>
      </p:sp>
      <p:sp>
        <p:nvSpPr>
          <p:cNvPr id="216067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492125" y="1628775"/>
            <a:ext cx="3810000" cy="1339850"/>
          </a:xfrm>
        </p:spPr>
        <p:txBody>
          <a:bodyPr/>
          <a:lstStyle/>
          <a:p>
            <a:r>
              <a:rPr lang="en-US" sz="2400">
                <a:solidFill>
                  <a:srgbClr val="FF0000"/>
                </a:solidFill>
              </a:rPr>
              <a:t>1. nodal processing:</a:t>
            </a:r>
            <a:r>
              <a:rPr lang="en-US" sz="2400"/>
              <a:t> </a:t>
            </a:r>
          </a:p>
          <a:p>
            <a:pPr lvl="1"/>
            <a:r>
              <a:rPr lang="en-US" sz="2000"/>
              <a:t>check bit errors</a:t>
            </a:r>
          </a:p>
          <a:p>
            <a:pPr lvl="1"/>
            <a:r>
              <a:rPr lang="en-US" sz="2000"/>
              <a:t>determine output link</a:t>
            </a:r>
          </a:p>
        </p:txBody>
      </p:sp>
      <p:grpSp>
        <p:nvGrpSpPr>
          <p:cNvPr id="216068" name="Group 4"/>
          <p:cNvGrpSpPr>
            <a:grpSpLocks/>
          </p:cNvGrpSpPr>
          <p:nvPr/>
        </p:nvGrpSpPr>
        <p:grpSpPr bwMode="auto">
          <a:xfrm>
            <a:off x="631825" y="3965575"/>
            <a:ext cx="6021388" cy="2174875"/>
            <a:chOff x="494" y="2702"/>
            <a:chExt cx="3793" cy="1370"/>
          </a:xfrm>
        </p:grpSpPr>
        <p:graphicFrame>
          <p:nvGraphicFramePr>
            <p:cNvPr id="216069" name="Object 5"/>
            <p:cNvGraphicFramePr>
              <a:graphicFrameLocks noChangeAspect="1"/>
            </p:cNvGraphicFramePr>
            <p:nvPr/>
          </p:nvGraphicFramePr>
          <p:xfrm>
            <a:off x="914" y="3452"/>
            <a:ext cx="407" cy="33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16093" name="Clip" r:id="rId3" imgW="1305000" imgH="1085760" progId="">
                    <p:embed/>
                  </p:oleObj>
                </mc:Choice>
                <mc:Fallback>
                  <p:oleObj name="Clip" r:id="rId3" imgW="1305000" imgH="1085760" progId="">
                    <p:embed/>
                    <p:pic>
                      <p:nvPicPr>
                        <p:cNvPr id="0" name="Picture 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914" y="3452"/>
                          <a:ext cx="407" cy="336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16070" name="Oval 6"/>
            <p:cNvSpPr>
              <a:spLocks noChangeArrowheads="1"/>
            </p:cNvSpPr>
            <p:nvPr/>
          </p:nvSpPr>
          <p:spPr bwMode="auto">
            <a:xfrm>
              <a:off x="1570" y="3300"/>
              <a:ext cx="755" cy="233"/>
            </a:xfrm>
            <a:prstGeom prst="ellipse">
              <a:avLst/>
            </a:prstGeom>
            <a:solidFill>
              <a:schemeClr val="hlink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6071" name="Rectangle 7"/>
            <p:cNvSpPr>
              <a:spLocks noChangeArrowheads="1"/>
            </p:cNvSpPr>
            <p:nvPr/>
          </p:nvSpPr>
          <p:spPr bwMode="auto">
            <a:xfrm>
              <a:off x="1570" y="3257"/>
              <a:ext cx="755" cy="166"/>
            </a:xfrm>
            <a:prstGeom prst="rect">
              <a:avLst/>
            </a:prstGeom>
            <a:solidFill>
              <a:schemeClr val="hlink"/>
            </a:solidFill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6072" name="Oval 8"/>
            <p:cNvSpPr>
              <a:spLocks noChangeArrowheads="1"/>
            </p:cNvSpPr>
            <p:nvPr/>
          </p:nvSpPr>
          <p:spPr bwMode="auto">
            <a:xfrm>
              <a:off x="1576" y="3113"/>
              <a:ext cx="755" cy="271"/>
            </a:xfrm>
            <a:prstGeom prst="ellipse">
              <a:avLst/>
            </a:prstGeom>
            <a:solidFill>
              <a:schemeClr val="hlink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16073" name="Group 9"/>
            <p:cNvGrpSpPr>
              <a:grpSpLocks/>
            </p:cNvGrpSpPr>
            <p:nvPr/>
          </p:nvGrpSpPr>
          <p:grpSpPr bwMode="auto">
            <a:xfrm>
              <a:off x="1794" y="3132"/>
              <a:ext cx="314" cy="75"/>
              <a:chOff x="2208" y="2184"/>
              <a:chExt cx="176" cy="69"/>
            </a:xfrm>
          </p:grpSpPr>
          <p:grpSp>
            <p:nvGrpSpPr>
              <p:cNvPr id="216074" name="Group 10"/>
              <p:cNvGrpSpPr>
                <a:grpSpLocks/>
              </p:cNvGrpSpPr>
              <p:nvPr/>
            </p:nvGrpSpPr>
            <p:grpSpPr bwMode="auto">
              <a:xfrm>
                <a:off x="2208" y="2185"/>
                <a:ext cx="176" cy="68"/>
                <a:chOff x="2848" y="848"/>
                <a:chExt cx="140" cy="98"/>
              </a:xfrm>
            </p:grpSpPr>
            <p:sp>
              <p:nvSpPr>
                <p:cNvPr id="216075" name="Line 11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6076" name="Line 12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6077" name="Line 13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216078" name="Group 14"/>
              <p:cNvGrpSpPr>
                <a:grpSpLocks/>
              </p:cNvGrpSpPr>
              <p:nvPr/>
            </p:nvGrpSpPr>
            <p:grpSpPr bwMode="auto">
              <a:xfrm flipV="1">
                <a:off x="2208" y="2184"/>
                <a:ext cx="176" cy="68"/>
                <a:chOff x="2848" y="848"/>
                <a:chExt cx="140" cy="98"/>
              </a:xfrm>
            </p:grpSpPr>
            <p:sp>
              <p:nvSpPr>
                <p:cNvPr id="216079" name="Line 15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6080" name="Line 16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6081" name="Line 17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sp>
          <p:nvSpPr>
            <p:cNvPr id="216082" name="Oval 18"/>
            <p:cNvSpPr>
              <a:spLocks noChangeArrowheads="1"/>
            </p:cNvSpPr>
            <p:nvPr/>
          </p:nvSpPr>
          <p:spPr bwMode="auto">
            <a:xfrm>
              <a:off x="3520" y="3312"/>
              <a:ext cx="755" cy="233"/>
            </a:xfrm>
            <a:prstGeom prst="ellipse">
              <a:avLst/>
            </a:prstGeom>
            <a:solidFill>
              <a:schemeClr val="hlink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6083" name="Line 19"/>
            <p:cNvSpPr>
              <a:spLocks noChangeShapeType="1"/>
            </p:cNvSpPr>
            <p:nvPr/>
          </p:nvSpPr>
          <p:spPr bwMode="auto">
            <a:xfrm>
              <a:off x="3526" y="3299"/>
              <a:ext cx="0" cy="1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6084" name="Rectangle 20"/>
            <p:cNvSpPr>
              <a:spLocks noChangeArrowheads="1"/>
            </p:cNvSpPr>
            <p:nvPr/>
          </p:nvSpPr>
          <p:spPr bwMode="auto">
            <a:xfrm>
              <a:off x="3526" y="3275"/>
              <a:ext cx="755" cy="166"/>
            </a:xfrm>
            <a:prstGeom prst="rect">
              <a:avLst/>
            </a:prstGeom>
            <a:solidFill>
              <a:schemeClr val="hlink"/>
            </a:solidFill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6085" name="Oval 21"/>
            <p:cNvSpPr>
              <a:spLocks noChangeArrowheads="1"/>
            </p:cNvSpPr>
            <p:nvPr/>
          </p:nvSpPr>
          <p:spPr bwMode="auto">
            <a:xfrm>
              <a:off x="3532" y="3131"/>
              <a:ext cx="755" cy="271"/>
            </a:xfrm>
            <a:prstGeom prst="ellipse">
              <a:avLst/>
            </a:prstGeom>
            <a:solidFill>
              <a:schemeClr val="hlink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aphicFrame>
          <p:nvGraphicFramePr>
            <p:cNvPr id="216086" name="Object 22"/>
            <p:cNvGraphicFramePr>
              <a:graphicFrameLocks noChangeAspect="1"/>
            </p:cNvGraphicFramePr>
            <p:nvPr/>
          </p:nvGraphicFramePr>
          <p:xfrm>
            <a:off x="716" y="2816"/>
            <a:ext cx="407" cy="33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16094" name="Clip" r:id="rId5" imgW="1305000" imgH="1085760" progId="">
                    <p:embed/>
                  </p:oleObj>
                </mc:Choice>
                <mc:Fallback>
                  <p:oleObj name="Clip" r:id="rId5" imgW="1305000" imgH="1085760" progId="">
                    <p:embed/>
                    <p:pic>
                      <p:nvPicPr>
                        <p:cNvPr id="0" name="Picture 2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16" y="2816"/>
                          <a:ext cx="407" cy="336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16087" name="Line 23"/>
            <p:cNvSpPr>
              <a:spLocks noChangeShapeType="1"/>
            </p:cNvSpPr>
            <p:nvPr/>
          </p:nvSpPr>
          <p:spPr bwMode="auto">
            <a:xfrm>
              <a:off x="1110" y="3072"/>
              <a:ext cx="318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6088" name="Line 24"/>
            <p:cNvSpPr>
              <a:spLocks noChangeShapeType="1"/>
            </p:cNvSpPr>
            <p:nvPr/>
          </p:nvSpPr>
          <p:spPr bwMode="auto">
            <a:xfrm flipV="1">
              <a:off x="1302" y="3693"/>
              <a:ext cx="123" cy="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6089" name="Line 25"/>
            <p:cNvSpPr>
              <a:spLocks noChangeShapeType="1"/>
            </p:cNvSpPr>
            <p:nvPr/>
          </p:nvSpPr>
          <p:spPr bwMode="auto">
            <a:xfrm>
              <a:off x="2322" y="3336"/>
              <a:ext cx="1218" cy="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6090" name="Line 26"/>
            <p:cNvSpPr>
              <a:spLocks noChangeShapeType="1"/>
            </p:cNvSpPr>
            <p:nvPr/>
          </p:nvSpPr>
          <p:spPr bwMode="auto">
            <a:xfrm flipH="1">
              <a:off x="1428" y="3066"/>
              <a:ext cx="0" cy="63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6091" name="Line 27"/>
            <p:cNvSpPr>
              <a:spLocks noChangeShapeType="1"/>
            </p:cNvSpPr>
            <p:nvPr/>
          </p:nvSpPr>
          <p:spPr bwMode="auto">
            <a:xfrm>
              <a:off x="1434" y="3339"/>
              <a:ext cx="12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6092" name="Rectangle 28"/>
            <p:cNvSpPr>
              <a:spLocks noChangeArrowheads="1"/>
            </p:cNvSpPr>
            <p:nvPr/>
          </p:nvSpPr>
          <p:spPr bwMode="auto">
            <a:xfrm>
              <a:off x="2901" y="3210"/>
              <a:ext cx="93" cy="12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6093" name="Rectangle 29"/>
            <p:cNvSpPr>
              <a:spLocks noChangeArrowheads="1"/>
            </p:cNvSpPr>
            <p:nvPr/>
          </p:nvSpPr>
          <p:spPr bwMode="auto">
            <a:xfrm>
              <a:off x="2112" y="3255"/>
              <a:ext cx="93" cy="12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6094" name="Rectangle 30"/>
            <p:cNvSpPr>
              <a:spLocks noChangeArrowheads="1"/>
            </p:cNvSpPr>
            <p:nvPr/>
          </p:nvSpPr>
          <p:spPr bwMode="auto">
            <a:xfrm>
              <a:off x="2214" y="3255"/>
              <a:ext cx="93" cy="12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6095" name="Rectangle 31"/>
            <p:cNvSpPr>
              <a:spLocks noChangeArrowheads="1"/>
            </p:cNvSpPr>
            <p:nvPr/>
          </p:nvSpPr>
          <p:spPr bwMode="auto">
            <a:xfrm>
              <a:off x="1449" y="3192"/>
              <a:ext cx="93" cy="12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6096" name="Line 32"/>
            <p:cNvSpPr>
              <a:spLocks noChangeShapeType="1"/>
            </p:cNvSpPr>
            <p:nvPr/>
          </p:nvSpPr>
          <p:spPr bwMode="auto">
            <a:xfrm>
              <a:off x="1560" y="3258"/>
              <a:ext cx="153" cy="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6097" name="Line 33"/>
            <p:cNvSpPr>
              <a:spLocks noChangeShapeType="1"/>
            </p:cNvSpPr>
            <p:nvPr/>
          </p:nvSpPr>
          <p:spPr bwMode="auto">
            <a:xfrm flipV="1">
              <a:off x="1350" y="3432"/>
              <a:ext cx="0" cy="11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6098" name="Line 34"/>
            <p:cNvSpPr>
              <a:spLocks noChangeShapeType="1"/>
            </p:cNvSpPr>
            <p:nvPr/>
          </p:nvSpPr>
          <p:spPr bwMode="auto">
            <a:xfrm flipV="1">
              <a:off x="3387" y="3084"/>
              <a:ext cx="23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6099" name="Text Box 35"/>
            <p:cNvSpPr txBox="1">
              <a:spLocks noChangeArrowheads="1"/>
            </p:cNvSpPr>
            <p:nvPr/>
          </p:nvSpPr>
          <p:spPr bwMode="auto">
            <a:xfrm>
              <a:off x="494" y="2831"/>
              <a:ext cx="25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/>
              <a:r>
                <a:rPr lang="en-US">
                  <a:solidFill>
                    <a:schemeClr val="accent1"/>
                  </a:solidFill>
                  <a:latin typeface="Comic Sans MS" pitchFamily="66" charset="0"/>
                </a:rPr>
                <a:t>A</a:t>
              </a:r>
              <a:endParaRPr lang="en-US">
                <a:solidFill>
                  <a:schemeClr val="accent1"/>
                </a:solidFill>
              </a:endParaRPr>
            </a:p>
          </p:txBody>
        </p:sp>
        <p:sp>
          <p:nvSpPr>
            <p:cNvPr id="216100" name="Text Box 36"/>
            <p:cNvSpPr txBox="1">
              <a:spLocks noChangeArrowheads="1"/>
            </p:cNvSpPr>
            <p:nvPr/>
          </p:nvSpPr>
          <p:spPr bwMode="auto">
            <a:xfrm>
              <a:off x="668" y="3473"/>
              <a:ext cx="237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/>
              <a:r>
                <a:rPr lang="en-US">
                  <a:solidFill>
                    <a:schemeClr val="accent2"/>
                  </a:solidFill>
                  <a:latin typeface="Comic Sans MS" pitchFamily="66" charset="0"/>
                </a:rPr>
                <a:t>B</a:t>
              </a:r>
              <a:endParaRPr lang="en-US">
                <a:solidFill>
                  <a:schemeClr val="accent1"/>
                </a:solidFill>
              </a:endParaRPr>
            </a:p>
          </p:txBody>
        </p:sp>
        <p:sp>
          <p:nvSpPr>
            <p:cNvPr id="216101" name="Rectangle 37"/>
            <p:cNvSpPr>
              <a:spLocks noChangeArrowheads="1"/>
            </p:cNvSpPr>
            <p:nvPr/>
          </p:nvSpPr>
          <p:spPr bwMode="auto">
            <a:xfrm>
              <a:off x="2295" y="3216"/>
              <a:ext cx="93" cy="12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6102" name="Text Box 38"/>
            <p:cNvSpPr txBox="1">
              <a:spLocks noChangeArrowheads="1"/>
            </p:cNvSpPr>
            <p:nvPr/>
          </p:nvSpPr>
          <p:spPr bwMode="auto">
            <a:xfrm>
              <a:off x="2540" y="2966"/>
              <a:ext cx="89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/>
              <a:r>
                <a:rPr lang="en-US" sz="1800">
                  <a:solidFill>
                    <a:srgbClr val="FF0000"/>
                  </a:solidFill>
                  <a:latin typeface="Comic Sans MS" pitchFamily="66" charset="0"/>
                </a:rPr>
                <a:t>propagation</a:t>
              </a:r>
              <a:endParaRPr lang="en-US" sz="1800"/>
            </a:p>
          </p:txBody>
        </p:sp>
        <p:sp>
          <p:nvSpPr>
            <p:cNvPr id="216103" name="Line 39"/>
            <p:cNvSpPr>
              <a:spLocks noChangeShapeType="1"/>
            </p:cNvSpPr>
            <p:nvPr/>
          </p:nvSpPr>
          <p:spPr bwMode="auto">
            <a:xfrm rot="-10800000">
              <a:off x="2385" y="3084"/>
              <a:ext cx="20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6104" name="Text Box 40"/>
            <p:cNvSpPr txBox="1">
              <a:spLocks noChangeArrowheads="1"/>
            </p:cNvSpPr>
            <p:nvPr/>
          </p:nvSpPr>
          <p:spPr bwMode="auto">
            <a:xfrm>
              <a:off x="1346" y="2702"/>
              <a:ext cx="955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/>
              <a:r>
                <a:rPr lang="en-US" sz="1800">
                  <a:solidFill>
                    <a:srgbClr val="FF0000"/>
                  </a:solidFill>
                  <a:latin typeface="Comic Sans MS" pitchFamily="66" charset="0"/>
                </a:rPr>
                <a:t>transmission</a:t>
              </a:r>
              <a:endParaRPr lang="en-US" sz="1800"/>
            </a:p>
          </p:txBody>
        </p:sp>
        <p:sp>
          <p:nvSpPr>
            <p:cNvPr id="216105" name="Line 41"/>
            <p:cNvSpPr>
              <a:spLocks noChangeShapeType="1"/>
            </p:cNvSpPr>
            <p:nvPr/>
          </p:nvSpPr>
          <p:spPr bwMode="auto">
            <a:xfrm rot="-10800000" flipH="1" flipV="1">
              <a:off x="2022" y="2874"/>
              <a:ext cx="333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6106" name="Text Box 42"/>
            <p:cNvSpPr txBox="1">
              <a:spLocks noChangeArrowheads="1"/>
            </p:cNvSpPr>
            <p:nvPr/>
          </p:nvSpPr>
          <p:spPr bwMode="auto">
            <a:xfrm>
              <a:off x="1424" y="3668"/>
              <a:ext cx="822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800">
                  <a:solidFill>
                    <a:srgbClr val="FF0000"/>
                  </a:solidFill>
                  <a:latin typeface="Comic Sans MS" pitchFamily="66" charset="0"/>
                </a:rPr>
                <a:t>nodal</a:t>
              </a:r>
            </a:p>
            <a:p>
              <a:r>
                <a:rPr lang="en-US" sz="1800">
                  <a:solidFill>
                    <a:srgbClr val="FF0000"/>
                  </a:solidFill>
                  <a:latin typeface="Comic Sans MS" pitchFamily="66" charset="0"/>
                </a:rPr>
                <a:t>processing</a:t>
              </a:r>
              <a:endParaRPr lang="en-US" sz="1800"/>
            </a:p>
          </p:txBody>
        </p:sp>
        <p:sp>
          <p:nvSpPr>
            <p:cNvPr id="216107" name="Line 43"/>
            <p:cNvSpPr>
              <a:spLocks noChangeShapeType="1"/>
            </p:cNvSpPr>
            <p:nvPr/>
          </p:nvSpPr>
          <p:spPr bwMode="auto">
            <a:xfrm rot="-10800000">
              <a:off x="1587" y="3696"/>
              <a:ext cx="52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6108" name="Line 44"/>
            <p:cNvSpPr>
              <a:spLocks noChangeShapeType="1"/>
            </p:cNvSpPr>
            <p:nvPr/>
          </p:nvSpPr>
          <p:spPr bwMode="auto">
            <a:xfrm rot="10800000" flipV="1">
              <a:off x="2097" y="3546"/>
              <a:ext cx="24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6109" name="Text Box 45"/>
            <p:cNvSpPr txBox="1">
              <a:spLocks noChangeArrowheads="1"/>
            </p:cNvSpPr>
            <p:nvPr/>
          </p:nvSpPr>
          <p:spPr bwMode="auto">
            <a:xfrm>
              <a:off x="2354" y="3830"/>
              <a:ext cx="69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/>
              <a:r>
                <a:rPr lang="en-US" sz="1800">
                  <a:solidFill>
                    <a:srgbClr val="FF0000"/>
                  </a:solidFill>
                  <a:latin typeface="Comic Sans MS" pitchFamily="66" charset="0"/>
                </a:rPr>
                <a:t>queueing</a:t>
              </a:r>
              <a:endParaRPr lang="en-US" sz="1800"/>
            </a:p>
          </p:txBody>
        </p:sp>
        <p:sp>
          <p:nvSpPr>
            <p:cNvPr id="216110" name="Line 46"/>
            <p:cNvSpPr>
              <a:spLocks noChangeShapeType="1"/>
            </p:cNvSpPr>
            <p:nvPr/>
          </p:nvSpPr>
          <p:spPr bwMode="auto">
            <a:xfrm rot="-10800000">
              <a:off x="2199" y="3546"/>
              <a:ext cx="375" cy="3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16111" name="Group 47"/>
            <p:cNvGrpSpPr>
              <a:grpSpLocks/>
            </p:cNvGrpSpPr>
            <p:nvPr/>
          </p:nvGrpSpPr>
          <p:grpSpPr bwMode="auto">
            <a:xfrm>
              <a:off x="3738" y="3168"/>
              <a:ext cx="314" cy="75"/>
              <a:chOff x="2208" y="2184"/>
              <a:chExt cx="176" cy="69"/>
            </a:xfrm>
          </p:grpSpPr>
          <p:grpSp>
            <p:nvGrpSpPr>
              <p:cNvPr id="216112" name="Group 48"/>
              <p:cNvGrpSpPr>
                <a:grpSpLocks/>
              </p:cNvGrpSpPr>
              <p:nvPr/>
            </p:nvGrpSpPr>
            <p:grpSpPr bwMode="auto">
              <a:xfrm>
                <a:off x="2208" y="2185"/>
                <a:ext cx="176" cy="68"/>
                <a:chOff x="2848" y="848"/>
                <a:chExt cx="140" cy="98"/>
              </a:xfrm>
            </p:grpSpPr>
            <p:sp>
              <p:nvSpPr>
                <p:cNvPr id="216113" name="Line 49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6114" name="Line 50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6115" name="Line 51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216116" name="Group 52"/>
              <p:cNvGrpSpPr>
                <a:grpSpLocks/>
              </p:cNvGrpSpPr>
              <p:nvPr/>
            </p:nvGrpSpPr>
            <p:grpSpPr bwMode="auto">
              <a:xfrm flipV="1">
                <a:off x="2208" y="2184"/>
                <a:ext cx="176" cy="68"/>
                <a:chOff x="2848" y="848"/>
                <a:chExt cx="140" cy="98"/>
              </a:xfrm>
            </p:grpSpPr>
            <p:sp>
              <p:nvSpPr>
                <p:cNvPr id="216117" name="Line 53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6118" name="Line 54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6119" name="Line 55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</p:grpSp>
      <p:sp>
        <p:nvSpPr>
          <p:cNvPr id="216120" name="Rectangle 56"/>
          <p:cNvSpPr>
            <a:spLocks noChangeArrowheads="1"/>
          </p:cNvSpPr>
          <p:nvPr/>
        </p:nvSpPr>
        <p:spPr bwMode="auto">
          <a:xfrm>
            <a:off x="4429125" y="1628775"/>
            <a:ext cx="3810000" cy="1974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l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Char char="q"/>
            </a:pPr>
            <a:r>
              <a:rPr lang="en-US">
                <a:solidFill>
                  <a:srgbClr val="FF0000"/>
                </a:solidFill>
                <a:latin typeface="Comic Sans MS" pitchFamily="66" charset="0"/>
              </a:rPr>
              <a:t>2. queueing</a:t>
            </a:r>
          </a:p>
          <a:p>
            <a:pPr marL="742950" lvl="1" indent="-285750" algn="l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</a:pPr>
            <a:r>
              <a:rPr lang="en-US" sz="2000">
                <a:latin typeface="Comic Sans MS" pitchFamily="66" charset="0"/>
              </a:rPr>
              <a:t>time waiting at output link for transmission </a:t>
            </a:r>
          </a:p>
          <a:p>
            <a:pPr marL="742950" lvl="1" indent="-285750" algn="l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</a:pPr>
            <a:r>
              <a:rPr lang="en-US" sz="2000">
                <a:latin typeface="Comic Sans MS" pitchFamily="66" charset="0"/>
              </a:rPr>
              <a:t>depends on congestion level of router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1-</a:t>
            </a:r>
            <a:fld id="{95D44438-EFDE-4D58-915B-C80603B46EAB}" type="slidenum">
              <a:rPr lang="en-US"/>
              <a:pPr/>
              <a:t>42</a:t>
            </a:fld>
            <a:endParaRPr lang="en-US"/>
          </a:p>
        </p:txBody>
      </p:sp>
      <p:sp>
        <p:nvSpPr>
          <p:cNvPr id="217090" name="Rectangle 2"/>
          <p:cNvSpPr>
            <a:spLocks noGrp="1" noChangeArrowheads="1"/>
          </p:cNvSpPr>
          <p:nvPr>
            <p:ph type="title"/>
          </p:nvPr>
        </p:nvSpPr>
        <p:spPr>
          <a:xfrm>
            <a:off x="476250" y="266700"/>
            <a:ext cx="7772400" cy="1143000"/>
          </a:xfrm>
        </p:spPr>
        <p:txBody>
          <a:bodyPr/>
          <a:lstStyle/>
          <a:p>
            <a:r>
              <a:rPr lang="en-US" sz="3600"/>
              <a:t>Delay in packet-switched networks</a:t>
            </a:r>
            <a:endParaRPr lang="en-US"/>
          </a:p>
        </p:txBody>
      </p:sp>
      <p:sp>
        <p:nvSpPr>
          <p:cNvPr id="21709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23875" y="1371600"/>
            <a:ext cx="3810000" cy="2505075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sz="2400">
                <a:solidFill>
                  <a:srgbClr val="FF0000"/>
                </a:solidFill>
              </a:rPr>
              <a:t>3. Transmission delay:</a:t>
            </a:r>
            <a:endParaRPr lang="en-US" sz="2400"/>
          </a:p>
          <a:p>
            <a:r>
              <a:rPr lang="en-US" sz="2400"/>
              <a:t>R=link bandwidth (bps)</a:t>
            </a:r>
          </a:p>
          <a:p>
            <a:r>
              <a:rPr lang="en-US" sz="2400"/>
              <a:t>L=packet length (bits)</a:t>
            </a:r>
          </a:p>
          <a:p>
            <a:r>
              <a:rPr lang="en-US" sz="2400"/>
              <a:t>time to send bits into link = L/R</a:t>
            </a:r>
          </a:p>
        </p:txBody>
      </p:sp>
      <p:sp>
        <p:nvSpPr>
          <p:cNvPr id="217092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476750" y="1362075"/>
            <a:ext cx="4152900" cy="291465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sz="2400">
                <a:solidFill>
                  <a:srgbClr val="FF0000"/>
                </a:solidFill>
              </a:rPr>
              <a:t>4. Propagation delay:</a:t>
            </a:r>
          </a:p>
          <a:p>
            <a:r>
              <a:rPr lang="en-US" sz="2400"/>
              <a:t>d = length of physical link</a:t>
            </a:r>
          </a:p>
          <a:p>
            <a:r>
              <a:rPr lang="en-US" sz="2400"/>
              <a:t>s = propagation speed in medium (~2x10</a:t>
            </a:r>
            <a:r>
              <a:rPr lang="en-US" sz="2400" baseline="30000"/>
              <a:t>8</a:t>
            </a:r>
            <a:r>
              <a:rPr lang="en-US" sz="2400"/>
              <a:t> m/sec)</a:t>
            </a:r>
          </a:p>
          <a:p>
            <a:r>
              <a:rPr lang="en-US" sz="2400"/>
              <a:t>propagation delay = d/s</a:t>
            </a:r>
          </a:p>
        </p:txBody>
      </p:sp>
      <p:grpSp>
        <p:nvGrpSpPr>
          <p:cNvPr id="217093" name="Group 5"/>
          <p:cNvGrpSpPr>
            <a:grpSpLocks/>
          </p:cNvGrpSpPr>
          <p:nvPr/>
        </p:nvGrpSpPr>
        <p:grpSpPr bwMode="auto">
          <a:xfrm>
            <a:off x="622300" y="4432300"/>
            <a:ext cx="6021388" cy="2174875"/>
            <a:chOff x="494" y="2702"/>
            <a:chExt cx="3793" cy="1370"/>
          </a:xfrm>
        </p:grpSpPr>
        <p:graphicFrame>
          <p:nvGraphicFramePr>
            <p:cNvPr id="217094" name="Object 6"/>
            <p:cNvGraphicFramePr>
              <a:graphicFrameLocks noChangeAspect="1"/>
            </p:cNvGraphicFramePr>
            <p:nvPr/>
          </p:nvGraphicFramePr>
          <p:xfrm>
            <a:off x="914" y="3452"/>
            <a:ext cx="407" cy="33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17118" name="Clip" r:id="rId3" imgW="1305000" imgH="1085760" progId="">
                    <p:embed/>
                  </p:oleObj>
                </mc:Choice>
                <mc:Fallback>
                  <p:oleObj name="Clip" r:id="rId3" imgW="1305000" imgH="1085760" progId="">
                    <p:embed/>
                    <p:pic>
                      <p:nvPicPr>
                        <p:cNvPr id="0" name="Picture 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914" y="3452"/>
                          <a:ext cx="407" cy="336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17095" name="Oval 7"/>
            <p:cNvSpPr>
              <a:spLocks noChangeArrowheads="1"/>
            </p:cNvSpPr>
            <p:nvPr/>
          </p:nvSpPr>
          <p:spPr bwMode="auto">
            <a:xfrm>
              <a:off x="1570" y="3300"/>
              <a:ext cx="755" cy="233"/>
            </a:xfrm>
            <a:prstGeom prst="ellipse">
              <a:avLst/>
            </a:prstGeom>
            <a:solidFill>
              <a:schemeClr val="hlink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7096" name="Rectangle 8"/>
            <p:cNvSpPr>
              <a:spLocks noChangeArrowheads="1"/>
            </p:cNvSpPr>
            <p:nvPr/>
          </p:nvSpPr>
          <p:spPr bwMode="auto">
            <a:xfrm>
              <a:off x="1570" y="3257"/>
              <a:ext cx="755" cy="166"/>
            </a:xfrm>
            <a:prstGeom prst="rect">
              <a:avLst/>
            </a:prstGeom>
            <a:solidFill>
              <a:schemeClr val="hlink"/>
            </a:solidFill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7097" name="Oval 9"/>
            <p:cNvSpPr>
              <a:spLocks noChangeArrowheads="1"/>
            </p:cNvSpPr>
            <p:nvPr/>
          </p:nvSpPr>
          <p:spPr bwMode="auto">
            <a:xfrm>
              <a:off x="1576" y="3113"/>
              <a:ext cx="755" cy="271"/>
            </a:xfrm>
            <a:prstGeom prst="ellipse">
              <a:avLst/>
            </a:prstGeom>
            <a:solidFill>
              <a:schemeClr val="hlink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17098" name="Group 10"/>
            <p:cNvGrpSpPr>
              <a:grpSpLocks/>
            </p:cNvGrpSpPr>
            <p:nvPr/>
          </p:nvGrpSpPr>
          <p:grpSpPr bwMode="auto">
            <a:xfrm>
              <a:off x="1794" y="3132"/>
              <a:ext cx="314" cy="75"/>
              <a:chOff x="2208" y="2184"/>
              <a:chExt cx="176" cy="69"/>
            </a:xfrm>
          </p:grpSpPr>
          <p:grpSp>
            <p:nvGrpSpPr>
              <p:cNvPr id="217099" name="Group 11"/>
              <p:cNvGrpSpPr>
                <a:grpSpLocks/>
              </p:cNvGrpSpPr>
              <p:nvPr/>
            </p:nvGrpSpPr>
            <p:grpSpPr bwMode="auto">
              <a:xfrm>
                <a:off x="2208" y="2185"/>
                <a:ext cx="176" cy="68"/>
                <a:chOff x="2848" y="848"/>
                <a:chExt cx="140" cy="98"/>
              </a:xfrm>
            </p:grpSpPr>
            <p:sp>
              <p:nvSpPr>
                <p:cNvPr id="217100" name="Line 12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7101" name="Line 13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7102" name="Line 14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217103" name="Group 15"/>
              <p:cNvGrpSpPr>
                <a:grpSpLocks/>
              </p:cNvGrpSpPr>
              <p:nvPr/>
            </p:nvGrpSpPr>
            <p:grpSpPr bwMode="auto">
              <a:xfrm flipV="1">
                <a:off x="2208" y="2184"/>
                <a:ext cx="176" cy="68"/>
                <a:chOff x="2848" y="848"/>
                <a:chExt cx="140" cy="98"/>
              </a:xfrm>
            </p:grpSpPr>
            <p:sp>
              <p:nvSpPr>
                <p:cNvPr id="217104" name="Line 16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7105" name="Line 17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7106" name="Line 18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sp>
          <p:nvSpPr>
            <p:cNvPr id="217107" name="Oval 19"/>
            <p:cNvSpPr>
              <a:spLocks noChangeArrowheads="1"/>
            </p:cNvSpPr>
            <p:nvPr/>
          </p:nvSpPr>
          <p:spPr bwMode="auto">
            <a:xfrm>
              <a:off x="3520" y="3312"/>
              <a:ext cx="755" cy="233"/>
            </a:xfrm>
            <a:prstGeom prst="ellipse">
              <a:avLst/>
            </a:prstGeom>
            <a:solidFill>
              <a:schemeClr val="hlink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7108" name="Line 20"/>
            <p:cNvSpPr>
              <a:spLocks noChangeShapeType="1"/>
            </p:cNvSpPr>
            <p:nvPr/>
          </p:nvSpPr>
          <p:spPr bwMode="auto">
            <a:xfrm>
              <a:off x="3526" y="3299"/>
              <a:ext cx="0" cy="1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7109" name="Rectangle 21"/>
            <p:cNvSpPr>
              <a:spLocks noChangeArrowheads="1"/>
            </p:cNvSpPr>
            <p:nvPr/>
          </p:nvSpPr>
          <p:spPr bwMode="auto">
            <a:xfrm>
              <a:off x="3526" y="3275"/>
              <a:ext cx="755" cy="166"/>
            </a:xfrm>
            <a:prstGeom prst="rect">
              <a:avLst/>
            </a:prstGeom>
            <a:solidFill>
              <a:schemeClr val="hlink"/>
            </a:solidFill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7110" name="Oval 22"/>
            <p:cNvSpPr>
              <a:spLocks noChangeArrowheads="1"/>
            </p:cNvSpPr>
            <p:nvPr/>
          </p:nvSpPr>
          <p:spPr bwMode="auto">
            <a:xfrm>
              <a:off x="3532" y="3131"/>
              <a:ext cx="755" cy="271"/>
            </a:xfrm>
            <a:prstGeom prst="ellipse">
              <a:avLst/>
            </a:prstGeom>
            <a:solidFill>
              <a:schemeClr val="hlink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aphicFrame>
          <p:nvGraphicFramePr>
            <p:cNvPr id="217111" name="Object 23"/>
            <p:cNvGraphicFramePr>
              <a:graphicFrameLocks noChangeAspect="1"/>
            </p:cNvGraphicFramePr>
            <p:nvPr/>
          </p:nvGraphicFramePr>
          <p:xfrm>
            <a:off x="716" y="2816"/>
            <a:ext cx="407" cy="33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17119" name="Clip" r:id="rId5" imgW="1305000" imgH="1085760" progId="">
                    <p:embed/>
                  </p:oleObj>
                </mc:Choice>
                <mc:Fallback>
                  <p:oleObj name="Clip" r:id="rId5" imgW="1305000" imgH="1085760" progId="">
                    <p:embed/>
                    <p:pic>
                      <p:nvPicPr>
                        <p:cNvPr id="0" name="Picture 2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16" y="2816"/>
                          <a:ext cx="407" cy="336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17112" name="Line 24"/>
            <p:cNvSpPr>
              <a:spLocks noChangeShapeType="1"/>
            </p:cNvSpPr>
            <p:nvPr/>
          </p:nvSpPr>
          <p:spPr bwMode="auto">
            <a:xfrm>
              <a:off x="1110" y="3072"/>
              <a:ext cx="318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7113" name="Line 25"/>
            <p:cNvSpPr>
              <a:spLocks noChangeShapeType="1"/>
            </p:cNvSpPr>
            <p:nvPr/>
          </p:nvSpPr>
          <p:spPr bwMode="auto">
            <a:xfrm flipV="1">
              <a:off x="1302" y="3693"/>
              <a:ext cx="123" cy="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7114" name="Line 26"/>
            <p:cNvSpPr>
              <a:spLocks noChangeShapeType="1"/>
            </p:cNvSpPr>
            <p:nvPr/>
          </p:nvSpPr>
          <p:spPr bwMode="auto">
            <a:xfrm>
              <a:off x="2322" y="3336"/>
              <a:ext cx="1218" cy="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7115" name="Line 27"/>
            <p:cNvSpPr>
              <a:spLocks noChangeShapeType="1"/>
            </p:cNvSpPr>
            <p:nvPr/>
          </p:nvSpPr>
          <p:spPr bwMode="auto">
            <a:xfrm flipH="1">
              <a:off x="1428" y="3066"/>
              <a:ext cx="0" cy="63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7116" name="Line 28"/>
            <p:cNvSpPr>
              <a:spLocks noChangeShapeType="1"/>
            </p:cNvSpPr>
            <p:nvPr/>
          </p:nvSpPr>
          <p:spPr bwMode="auto">
            <a:xfrm>
              <a:off x="1434" y="3339"/>
              <a:ext cx="12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7117" name="Rectangle 29"/>
            <p:cNvSpPr>
              <a:spLocks noChangeArrowheads="1"/>
            </p:cNvSpPr>
            <p:nvPr/>
          </p:nvSpPr>
          <p:spPr bwMode="auto">
            <a:xfrm>
              <a:off x="2901" y="3210"/>
              <a:ext cx="93" cy="12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7118" name="Rectangle 30"/>
            <p:cNvSpPr>
              <a:spLocks noChangeArrowheads="1"/>
            </p:cNvSpPr>
            <p:nvPr/>
          </p:nvSpPr>
          <p:spPr bwMode="auto">
            <a:xfrm>
              <a:off x="2112" y="3255"/>
              <a:ext cx="93" cy="12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7119" name="Rectangle 31"/>
            <p:cNvSpPr>
              <a:spLocks noChangeArrowheads="1"/>
            </p:cNvSpPr>
            <p:nvPr/>
          </p:nvSpPr>
          <p:spPr bwMode="auto">
            <a:xfrm>
              <a:off x="2214" y="3255"/>
              <a:ext cx="93" cy="12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7120" name="Rectangle 32"/>
            <p:cNvSpPr>
              <a:spLocks noChangeArrowheads="1"/>
            </p:cNvSpPr>
            <p:nvPr/>
          </p:nvSpPr>
          <p:spPr bwMode="auto">
            <a:xfrm>
              <a:off x="1449" y="3192"/>
              <a:ext cx="93" cy="12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7121" name="Line 33"/>
            <p:cNvSpPr>
              <a:spLocks noChangeShapeType="1"/>
            </p:cNvSpPr>
            <p:nvPr/>
          </p:nvSpPr>
          <p:spPr bwMode="auto">
            <a:xfrm>
              <a:off x="1560" y="3258"/>
              <a:ext cx="153" cy="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7122" name="Line 34"/>
            <p:cNvSpPr>
              <a:spLocks noChangeShapeType="1"/>
            </p:cNvSpPr>
            <p:nvPr/>
          </p:nvSpPr>
          <p:spPr bwMode="auto">
            <a:xfrm flipV="1">
              <a:off x="1350" y="3432"/>
              <a:ext cx="0" cy="11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7123" name="Line 35"/>
            <p:cNvSpPr>
              <a:spLocks noChangeShapeType="1"/>
            </p:cNvSpPr>
            <p:nvPr/>
          </p:nvSpPr>
          <p:spPr bwMode="auto">
            <a:xfrm flipV="1">
              <a:off x="3387" y="3084"/>
              <a:ext cx="23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7124" name="Text Box 36"/>
            <p:cNvSpPr txBox="1">
              <a:spLocks noChangeArrowheads="1"/>
            </p:cNvSpPr>
            <p:nvPr/>
          </p:nvSpPr>
          <p:spPr bwMode="auto">
            <a:xfrm>
              <a:off x="494" y="2831"/>
              <a:ext cx="25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/>
              <a:r>
                <a:rPr lang="en-US">
                  <a:solidFill>
                    <a:schemeClr val="accent1"/>
                  </a:solidFill>
                  <a:latin typeface="Comic Sans MS" pitchFamily="66" charset="0"/>
                </a:rPr>
                <a:t>A</a:t>
              </a:r>
              <a:endParaRPr lang="en-US">
                <a:solidFill>
                  <a:schemeClr val="accent1"/>
                </a:solidFill>
              </a:endParaRPr>
            </a:p>
          </p:txBody>
        </p:sp>
        <p:sp>
          <p:nvSpPr>
            <p:cNvPr id="217125" name="Text Box 37"/>
            <p:cNvSpPr txBox="1">
              <a:spLocks noChangeArrowheads="1"/>
            </p:cNvSpPr>
            <p:nvPr/>
          </p:nvSpPr>
          <p:spPr bwMode="auto">
            <a:xfrm>
              <a:off x="668" y="3473"/>
              <a:ext cx="237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/>
              <a:r>
                <a:rPr lang="en-US">
                  <a:solidFill>
                    <a:schemeClr val="accent2"/>
                  </a:solidFill>
                  <a:latin typeface="Comic Sans MS" pitchFamily="66" charset="0"/>
                </a:rPr>
                <a:t>B</a:t>
              </a:r>
              <a:endParaRPr lang="en-US">
                <a:solidFill>
                  <a:schemeClr val="accent1"/>
                </a:solidFill>
              </a:endParaRPr>
            </a:p>
          </p:txBody>
        </p:sp>
        <p:sp>
          <p:nvSpPr>
            <p:cNvPr id="217126" name="Rectangle 38"/>
            <p:cNvSpPr>
              <a:spLocks noChangeArrowheads="1"/>
            </p:cNvSpPr>
            <p:nvPr/>
          </p:nvSpPr>
          <p:spPr bwMode="auto">
            <a:xfrm>
              <a:off x="2295" y="3216"/>
              <a:ext cx="93" cy="12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7127" name="Text Box 39"/>
            <p:cNvSpPr txBox="1">
              <a:spLocks noChangeArrowheads="1"/>
            </p:cNvSpPr>
            <p:nvPr/>
          </p:nvSpPr>
          <p:spPr bwMode="auto">
            <a:xfrm>
              <a:off x="2540" y="2966"/>
              <a:ext cx="89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/>
              <a:r>
                <a:rPr lang="en-US" sz="1800">
                  <a:solidFill>
                    <a:srgbClr val="FF0000"/>
                  </a:solidFill>
                  <a:latin typeface="Comic Sans MS" pitchFamily="66" charset="0"/>
                </a:rPr>
                <a:t>propagation</a:t>
              </a:r>
              <a:endParaRPr lang="en-US" sz="1800"/>
            </a:p>
          </p:txBody>
        </p:sp>
        <p:sp>
          <p:nvSpPr>
            <p:cNvPr id="217128" name="Line 40"/>
            <p:cNvSpPr>
              <a:spLocks noChangeShapeType="1"/>
            </p:cNvSpPr>
            <p:nvPr/>
          </p:nvSpPr>
          <p:spPr bwMode="auto">
            <a:xfrm rot="-10800000">
              <a:off x="2385" y="3084"/>
              <a:ext cx="20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7129" name="Text Box 41"/>
            <p:cNvSpPr txBox="1">
              <a:spLocks noChangeArrowheads="1"/>
            </p:cNvSpPr>
            <p:nvPr/>
          </p:nvSpPr>
          <p:spPr bwMode="auto">
            <a:xfrm>
              <a:off x="1346" y="2702"/>
              <a:ext cx="955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/>
              <a:r>
                <a:rPr lang="en-US" sz="1800">
                  <a:solidFill>
                    <a:srgbClr val="FF0000"/>
                  </a:solidFill>
                  <a:latin typeface="Comic Sans MS" pitchFamily="66" charset="0"/>
                </a:rPr>
                <a:t>transmission</a:t>
              </a:r>
              <a:endParaRPr lang="en-US" sz="1800"/>
            </a:p>
          </p:txBody>
        </p:sp>
        <p:sp>
          <p:nvSpPr>
            <p:cNvPr id="217130" name="Line 42"/>
            <p:cNvSpPr>
              <a:spLocks noChangeShapeType="1"/>
            </p:cNvSpPr>
            <p:nvPr/>
          </p:nvSpPr>
          <p:spPr bwMode="auto">
            <a:xfrm rot="-10800000" flipH="1" flipV="1">
              <a:off x="2022" y="2874"/>
              <a:ext cx="333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7131" name="Text Box 43"/>
            <p:cNvSpPr txBox="1">
              <a:spLocks noChangeArrowheads="1"/>
            </p:cNvSpPr>
            <p:nvPr/>
          </p:nvSpPr>
          <p:spPr bwMode="auto">
            <a:xfrm>
              <a:off x="1424" y="3668"/>
              <a:ext cx="822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800">
                  <a:solidFill>
                    <a:srgbClr val="FF0000"/>
                  </a:solidFill>
                  <a:latin typeface="Comic Sans MS" pitchFamily="66" charset="0"/>
                </a:rPr>
                <a:t>nodal</a:t>
              </a:r>
            </a:p>
            <a:p>
              <a:r>
                <a:rPr lang="en-US" sz="1800">
                  <a:solidFill>
                    <a:srgbClr val="FF0000"/>
                  </a:solidFill>
                  <a:latin typeface="Comic Sans MS" pitchFamily="66" charset="0"/>
                </a:rPr>
                <a:t>processing</a:t>
              </a:r>
              <a:endParaRPr lang="en-US" sz="1800"/>
            </a:p>
          </p:txBody>
        </p:sp>
        <p:sp>
          <p:nvSpPr>
            <p:cNvPr id="217132" name="Line 44"/>
            <p:cNvSpPr>
              <a:spLocks noChangeShapeType="1"/>
            </p:cNvSpPr>
            <p:nvPr/>
          </p:nvSpPr>
          <p:spPr bwMode="auto">
            <a:xfrm rot="-10800000">
              <a:off x="1587" y="3696"/>
              <a:ext cx="52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7133" name="Line 45"/>
            <p:cNvSpPr>
              <a:spLocks noChangeShapeType="1"/>
            </p:cNvSpPr>
            <p:nvPr/>
          </p:nvSpPr>
          <p:spPr bwMode="auto">
            <a:xfrm rot="10800000" flipV="1">
              <a:off x="2097" y="3546"/>
              <a:ext cx="24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7134" name="Text Box 46"/>
            <p:cNvSpPr txBox="1">
              <a:spLocks noChangeArrowheads="1"/>
            </p:cNvSpPr>
            <p:nvPr/>
          </p:nvSpPr>
          <p:spPr bwMode="auto">
            <a:xfrm>
              <a:off x="2354" y="3830"/>
              <a:ext cx="69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/>
              <a:r>
                <a:rPr lang="en-US" sz="1800">
                  <a:solidFill>
                    <a:srgbClr val="FF0000"/>
                  </a:solidFill>
                  <a:latin typeface="Comic Sans MS" pitchFamily="66" charset="0"/>
                </a:rPr>
                <a:t>queueing</a:t>
              </a:r>
              <a:endParaRPr lang="en-US" sz="1800"/>
            </a:p>
          </p:txBody>
        </p:sp>
        <p:sp>
          <p:nvSpPr>
            <p:cNvPr id="217135" name="Line 47"/>
            <p:cNvSpPr>
              <a:spLocks noChangeShapeType="1"/>
            </p:cNvSpPr>
            <p:nvPr/>
          </p:nvSpPr>
          <p:spPr bwMode="auto">
            <a:xfrm rot="-10800000">
              <a:off x="2199" y="3546"/>
              <a:ext cx="375" cy="3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17136" name="Group 48"/>
            <p:cNvGrpSpPr>
              <a:grpSpLocks/>
            </p:cNvGrpSpPr>
            <p:nvPr/>
          </p:nvGrpSpPr>
          <p:grpSpPr bwMode="auto">
            <a:xfrm>
              <a:off x="3738" y="3168"/>
              <a:ext cx="314" cy="75"/>
              <a:chOff x="2208" y="2184"/>
              <a:chExt cx="176" cy="69"/>
            </a:xfrm>
          </p:grpSpPr>
          <p:grpSp>
            <p:nvGrpSpPr>
              <p:cNvPr id="217137" name="Group 49"/>
              <p:cNvGrpSpPr>
                <a:grpSpLocks/>
              </p:cNvGrpSpPr>
              <p:nvPr/>
            </p:nvGrpSpPr>
            <p:grpSpPr bwMode="auto">
              <a:xfrm>
                <a:off x="2208" y="2185"/>
                <a:ext cx="176" cy="68"/>
                <a:chOff x="2848" y="848"/>
                <a:chExt cx="140" cy="98"/>
              </a:xfrm>
            </p:grpSpPr>
            <p:sp>
              <p:nvSpPr>
                <p:cNvPr id="217138" name="Line 50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7139" name="Line 51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7140" name="Line 52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217141" name="Group 53"/>
              <p:cNvGrpSpPr>
                <a:grpSpLocks/>
              </p:cNvGrpSpPr>
              <p:nvPr/>
            </p:nvGrpSpPr>
            <p:grpSpPr bwMode="auto">
              <a:xfrm flipV="1">
                <a:off x="2208" y="2184"/>
                <a:ext cx="176" cy="68"/>
                <a:chOff x="2848" y="848"/>
                <a:chExt cx="140" cy="98"/>
              </a:xfrm>
            </p:grpSpPr>
            <p:sp>
              <p:nvSpPr>
                <p:cNvPr id="217142" name="Line 54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7143" name="Line 55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7144" name="Line 56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</p:grpSp>
      <p:sp>
        <p:nvSpPr>
          <p:cNvPr id="217145" name="Rectangle 57"/>
          <p:cNvSpPr>
            <a:spLocks noChangeArrowheads="1"/>
          </p:cNvSpPr>
          <p:nvPr/>
        </p:nvSpPr>
        <p:spPr bwMode="auto">
          <a:xfrm>
            <a:off x="4476750" y="3790950"/>
            <a:ext cx="3800475" cy="847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l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None/>
            </a:pPr>
            <a:r>
              <a:rPr lang="en-US">
                <a:solidFill>
                  <a:srgbClr val="FF0000"/>
                </a:solidFill>
                <a:latin typeface="Comic Sans MS" pitchFamily="66" charset="0"/>
              </a:rPr>
              <a:t>Note: </a:t>
            </a:r>
            <a:r>
              <a:rPr lang="en-US">
                <a:latin typeface="Comic Sans MS" pitchFamily="66" charset="0"/>
              </a:rPr>
              <a:t>s and R are </a:t>
            </a:r>
            <a:r>
              <a:rPr lang="en-US" i="1">
                <a:latin typeface="Comic Sans MS" pitchFamily="66" charset="0"/>
              </a:rPr>
              <a:t>very </a:t>
            </a:r>
            <a:r>
              <a:rPr lang="en-US">
                <a:latin typeface="Comic Sans MS" pitchFamily="66" charset="0"/>
              </a:rPr>
              <a:t>different quantities!</a:t>
            </a:r>
          </a:p>
        </p:txBody>
      </p:sp>
      <p:sp>
        <p:nvSpPr>
          <p:cNvPr id="217146" name="Rectangle 58"/>
          <p:cNvSpPr>
            <a:spLocks noChangeArrowheads="1"/>
          </p:cNvSpPr>
          <p:nvPr/>
        </p:nvSpPr>
        <p:spPr bwMode="auto">
          <a:xfrm>
            <a:off x="4476750" y="3800475"/>
            <a:ext cx="3676650" cy="876300"/>
          </a:xfrm>
          <a:prstGeom prst="rect">
            <a:avLst/>
          </a:prstGeom>
          <a:noFill/>
          <a:ln w="19050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5410200" y="6400800"/>
            <a:ext cx="2895600" cy="457200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 </a:t>
            </a:r>
            <a:endParaRPr lang="en-US" dirty="0">
              <a:latin typeface="Times New Roman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1-</a:t>
            </a:r>
            <a:fld id="{0FBFA6E8-458B-4015-B509-391D611734DD}" type="slidenum">
              <a:rPr lang="en-US"/>
              <a:pPr/>
              <a:t>43</a:t>
            </a:fld>
            <a:endParaRPr lang="en-US"/>
          </a:p>
        </p:txBody>
      </p:sp>
      <p:sp>
        <p:nvSpPr>
          <p:cNvPr id="2181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Nodal delay</a:t>
            </a:r>
          </a:p>
        </p:txBody>
      </p:sp>
      <p:sp>
        <p:nvSpPr>
          <p:cNvPr id="2181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2547938"/>
            <a:ext cx="7772400" cy="3700462"/>
          </a:xfrm>
        </p:spPr>
        <p:txBody>
          <a:bodyPr/>
          <a:lstStyle/>
          <a:p>
            <a:r>
              <a:rPr lang="en-US" sz="2400"/>
              <a:t>d</a:t>
            </a:r>
            <a:r>
              <a:rPr lang="en-US" sz="2400" baseline="-25000"/>
              <a:t>proc</a:t>
            </a:r>
            <a:r>
              <a:rPr lang="en-US" sz="2400"/>
              <a:t> = processing delay</a:t>
            </a:r>
          </a:p>
          <a:p>
            <a:pPr lvl="1"/>
            <a:r>
              <a:rPr lang="en-US" sz="2000"/>
              <a:t>typically a few microsecs or less</a:t>
            </a:r>
          </a:p>
          <a:p>
            <a:r>
              <a:rPr lang="en-US" sz="2400"/>
              <a:t>d</a:t>
            </a:r>
            <a:r>
              <a:rPr lang="en-US" sz="2400" baseline="-25000"/>
              <a:t>queue</a:t>
            </a:r>
            <a:r>
              <a:rPr lang="en-US" sz="2400"/>
              <a:t> = queuing delay</a:t>
            </a:r>
          </a:p>
          <a:p>
            <a:pPr lvl="1"/>
            <a:r>
              <a:rPr lang="en-US" sz="2000"/>
              <a:t>depends on congestion</a:t>
            </a:r>
          </a:p>
          <a:p>
            <a:r>
              <a:rPr lang="en-US" sz="2400"/>
              <a:t>d</a:t>
            </a:r>
            <a:r>
              <a:rPr lang="en-US" sz="2400" baseline="-25000"/>
              <a:t>trans</a:t>
            </a:r>
            <a:r>
              <a:rPr lang="en-US" sz="2400"/>
              <a:t> = transmission delay</a:t>
            </a:r>
          </a:p>
          <a:p>
            <a:pPr lvl="1"/>
            <a:r>
              <a:rPr lang="en-US" sz="2000"/>
              <a:t>= L/R, significant for low-speed links</a:t>
            </a:r>
          </a:p>
          <a:p>
            <a:r>
              <a:rPr lang="en-US" sz="2400"/>
              <a:t>d</a:t>
            </a:r>
            <a:r>
              <a:rPr lang="en-US" sz="2400" baseline="-25000"/>
              <a:t>prop</a:t>
            </a:r>
            <a:r>
              <a:rPr lang="en-US" sz="2400"/>
              <a:t> = propagation delay</a:t>
            </a:r>
          </a:p>
          <a:p>
            <a:pPr lvl="1"/>
            <a:r>
              <a:rPr lang="en-US" sz="2000"/>
              <a:t>a few microsecs to hundreds of msecs</a:t>
            </a:r>
          </a:p>
        </p:txBody>
      </p:sp>
      <p:graphicFrame>
        <p:nvGraphicFramePr>
          <p:cNvPr id="218116" name="Object 4"/>
          <p:cNvGraphicFramePr>
            <a:graphicFrameLocks noChangeAspect="1"/>
          </p:cNvGraphicFramePr>
          <p:nvPr/>
        </p:nvGraphicFramePr>
        <p:xfrm>
          <a:off x="1887538" y="1371600"/>
          <a:ext cx="5314950" cy="635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8120" name="Equation" r:id="rId3" imgW="2006280" imgH="241200" progId="Equation.3">
                  <p:embed/>
                </p:oleObj>
              </mc:Choice>
              <mc:Fallback>
                <p:oleObj name="Equation" r:id="rId3" imgW="2006280" imgH="24120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87538" y="1371600"/>
                        <a:ext cx="5314950" cy="635000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1-</a:t>
            </a:r>
            <a:fld id="{57362F04-468E-428F-97FF-B913A68D5E10}" type="slidenum">
              <a:rPr lang="en-US"/>
              <a:pPr/>
              <a:t>44</a:t>
            </a:fld>
            <a:endParaRPr lang="en-US"/>
          </a:p>
        </p:txBody>
      </p:sp>
      <p:pic>
        <p:nvPicPr>
          <p:cNvPr id="219138" name="Picture 2" descr="queueDelay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81450" y="1290638"/>
            <a:ext cx="5162550" cy="3170237"/>
          </a:xfrm>
          <a:prstGeom prst="rect">
            <a:avLst/>
          </a:prstGeom>
          <a:noFill/>
        </p:spPr>
      </p:pic>
      <p:sp>
        <p:nvSpPr>
          <p:cNvPr id="219139" name="Rectangle 3"/>
          <p:cNvSpPr>
            <a:spLocks noGrp="1" noChangeArrowheads="1"/>
          </p:cNvSpPr>
          <p:nvPr>
            <p:ph type="title"/>
          </p:nvPr>
        </p:nvSpPr>
        <p:spPr>
          <a:xfrm>
            <a:off x="476250" y="266700"/>
            <a:ext cx="7772400" cy="1143000"/>
          </a:xfrm>
        </p:spPr>
        <p:txBody>
          <a:bodyPr/>
          <a:lstStyle/>
          <a:p>
            <a:r>
              <a:rPr lang="en-US" sz="3600"/>
              <a:t>Queueing delay (revisited)</a:t>
            </a:r>
            <a:endParaRPr lang="en-US"/>
          </a:p>
        </p:txBody>
      </p:sp>
      <p:sp>
        <p:nvSpPr>
          <p:cNvPr id="219140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571500" y="1638300"/>
            <a:ext cx="3810000" cy="1781175"/>
          </a:xfrm>
        </p:spPr>
        <p:txBody>
          <a:bodyPr/>
          <a:lstStyle/>
          <a:p>
            <a:r>
              <a:rPr lang="en-US" sz="2400"/>
              <a:t>R=link bandwidth (bps)</a:t>
            </a:r>
          </a:p>
          <a:p>
            <a:r>
              <a:rPr lang="en-US" sz="2400"/>
              <a:t>L=packet length (bits)</a:t>
            </a:r>
          </a:p>
          <a:p>
            <a:r>
              <a:rPr lang="en-US" sz="2400"/>
              <a:t>a=average packet arrival rate</a:t>
            </a:r>
          </a:p>
        </p:txBody>
      </p:sp>
      <p:sp>
        <p:nvSpPr>
          <p:cNvPr id="219141" name="Rectangle 5"/>
          <p:cNvSpPr>
            <a:spLocks noChangeArrowheads="1"/>
          </p:cNvSpPr>
          <p:nvPr/>
        </p:nvSpPr>
        <p:spPr bwMode="auto">
          <a:xfrm>
            <a:off x="714375" y="3552825"/>
            <a:ext cx="3810000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l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None/>
            </a:pPr>
            <a:r>
              <a:rPr lang="en-US">
                <a:solidFill>
                  <a:srgbClr val="FF0000"/>
                </a:solidFill>
                <a:latin typeface="Comic Sans MS" pitchFamily="66" charset="0"/>
              </a:rPr>
              <a:t>traffic intensity = La/R</a:t>
            </a:r>
          </a:p>
        </p:txBody>
      </p:sp>
      <p:sp>
        <p:nvSpPr>
          <p:cNvPr id="219142" name="Rectangle 6"/>
          <p:cNvSpPr>
            <a:spLocks noChangeArrowheads="1"/>
          </p:cNvSpPr>
          <p:nvPr/>
        </p:nvSpPr>
        <p:spPr bwMode="auto">
          <a:xfrm>
            <a:off x="571500" y="4448175"/>
            <a:ext cx="6972300" cy="1933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l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Char char="q"/>
            </a:pPr>
            <a:r>
              <a:rPr lang="en-US">
                <a:latin typeface="Comic Sans MS" pitchFamily="66" charset="0"/>
              </a:rPr>
              <a:t>La/R ~ 0: average queueing delay small</a:t>
            </a:r>
          </a:p>
          <a:p>
            <a:pPr marL="342900" indent="-342900" algn="l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Char char="q"/>
            </a:pPr>
            <a:r>
              <a:rPr lang="en-US">
                <a:latin typeface="Comic Sans MS" pitchFamily="66" charset="0"/>
              </a:rPr>
              <a:t>La/R -&gt; 1: delays become large</a:t>
            </a:r>
          </a:p>
          <a:p>
            <a:pPr marL="342900" indent="-342900" algn="l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Char char="q"/>
            </a:pPr>
            <a:r>
              <a:rPr lang="en-US">
                <a:latin typeface="Comic Sans MS" pitchFamily="66" charset="0"/>
              </a:rPr>
              <a:t>La/R &gt; 1: more “work” arriving than can be serviced, average delay infinite!</a:t>
            </a:r>
          </a:p>
          <a:p>
            <a:pPr marL="342900" indent="-342900" algn="l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Char char="q"/>
            </a:pPr>
            <a:endParaRPr lang="en-US">
              <a:latin typeface="Comic Sans MS" pitchFamily="66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5410200" y="6400800"/>
            <a:ext cx="2895600" cy="457200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 </a:t>
            </a:r>
            <a:endParaRPr lang="en-US" dirty="0">
              <a:latin typeface="Times New Roman" pitchFamily="18" charset="0"/>
            </a:endParaRPr>
          </a:p>
        </p:txBody>
      </p:sp>
      <p:sp>
        <p:nvSpPr>
          <p:cNvPr id="9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1-</a:t>
            </a:r>
            <a:fld id="{B40CD7BE-1AFA-4C08-A27A-AFBDACD5D586}" type="slidenum">
              <a:rPr lang="en-US"/>
              <a:pPr/>
              <a:t>45</a:t>
            </a:fld>
            <a:endParaRPr lang="en-US"/>
          </a:p>
        </p:txBody>
      </p:sp>
      <p:sp>
        <p:nvSpPr>
          <p:cNvPr id="2201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/>
              <a:t>“Real” Internet delays and routes</a:t>
            </a:r>
          </a:p>
        </p:txBody>
      </p:sp>
      <p:sp>
        <p:nvSpPr>
          <p:cNvPr id="2201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600200"/>
            <a:ext cx="7772400" cy="3098800"/>
          </a:xfrm>
        </p:spPr>
        <p:txBody>
          <a:bodyPr/>
          <a:lstStyle/>
          <a:p>
            <a:r>
              <a:rPr lang="en-US" sz="2400"/>
              <a:t>What do “real” Internet delay &amp; loss look like? </a:t>
            </a:r>
          </a:p>
          <a:p>
            <a:r>
              <a:rPr lang="en-US" sz="2400" b="1" u="sng">
                <a:solidFill>
                  <a:srgbClr val="FF0000"/>
                </a:solidFill>
                <a:latin typeface="Courier" pitchFamily="49" charset="0"/>
              </a:rPr>
              <a:t>Traceroute</a:t>
            </a:r>
            <a:r>
              <a:rPr lang="en-US" sz="2400" u="sng">
                <a:solidFill>
                  <a:srgbClr val="FF0000"/>
                </a:solidFill>
              </a:rPr>
              <a:t> program:</a:t>
            </a:r>
            <a:r>
              <a:rPr lang="en-US" sz="2400"/>
              <a:t> provides delay measurement from source to router along end-end Internet path towards destination.  For all </a:t>
            </a:r>
            <a:r>
              <a:rPr lang="en-US" sz="2400" i="1"/>
              <a:t>i:</a:t>
            </a:r>
          </a:p>
          <a:p>
            <a:pPr lvl="1"/>
            <a:r>
              <a:rPr lang="en-US" sz="2000"/>
              <a:t>sends three packets that will reach router </a:t>
            </a:r>
            <a:r>
              <a:rPr lang="en-US" sz="2000" i="1"/>
              <a:t>i</a:t>
            </a:r>
            <a:r>
              <a:rPr lang="en-US" sz="2000"/>
              <a:t> on path towards destination</a:t>
            </a:r>
          </a:p>
          <a:p>
            <a:pPr lvl="1"/>
            <a:r>
              <a:rPr lang="en-US" sz="2000"/>
              <a:t>router </a:t>
            </a:r>
            <a:r>
              <a:rPr lang="en-US" sz="2000" i="1"/>
              <a:t>i</a:t>
            </a:r>
            <a:r>
              <a:rPr lang="en-US" sz="2000"/>
              <a:t> will return packets to sender</a:t>
            </a:r>
          </a:p>
          <a:p>
            <a:pPr lvl="1"/>
            <a:r>
              <a:rPr lang="en-US" sz="2000"/>
              <a:t>sender times interval between transmission and reply.</a:t>
            </a:r>
            <a:endParaRPr lang="en-US"/>
          </a:p>
          <a:p>
            <a:endParaRPr lang="en-US"/>
          </a:p>
        </p:txBody>
      </p:sp>
      <p:graphicFrame>
        <p:nvGraphicFramePr>
          <p:cNvPr id="220164" name="Object 4"/>
          <p:cNvGraphicFramePr>
            <a:graphicFrameLocks noChangeAspect="1"/>
          </p:cNvGraphicFramePr>
          <p:nvPr/>
        </p:nvGraphicFramePr>
        <p:xfrm>
          <a:off x="984250" y="5078413"/>
          <a:ext cx="415925" cy="319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0249" name="Clip" r:id="rId3" imgW="1305000" imgH="1085760" progId="">
                  <p:embed/>
                </p:oleObj>
              </mc:Choice>
              <mc:Fallback>
                <p:oleObj name="Clip" r:id="rId3" imgW="1305000" imgH="1085760" progId="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4250" y="5078413"/>
                        <a:ext cx="415925" cy="3190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0165" name="Line 5"/>
          <p:cNvSpPr>
            <a:spLocks noChangeShapeType="1"/>
          </p:cNvSpPr>
          <p:nvPr/>
        </p:nvSpPr>
        <p:spPr bwMode="auto">
          <a:xfrm>
            <a:off x="1285875" y="5319713"/>
            <a:ext cx="288925" cy="2651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0166" name="Line 6"/>
          <p:cNvSpPr>
            <a:spLocks noChangeShapeType="1"/>
          </p:cNvSpPr>
          <p:nvPr/>
        </p:nvSpPr>
        <p:spPr bwMode="auto">
          <a:xfrm flipV="1">
            <a:off x="2079625" y="5370513"/>
            <a:ext cx="458788" cy="2079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0167" name="Line 7"/>
          <p:cNvSpPr>
            <a:spLocks noChangeShapeType="1"/>
          </p:cNvSpPr>
          <p:nvPr/>
        </p:nvSpPr>
        <p:spPr bwMode="auto">
          <a:xfrm>
            <a:off x="3014663" y="5354638"/>
            <a:ext cx="485775" cy="2079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0168" name="Line 8"/>
          <p:cNvSpPr>
            <a:spLocks noChangeShapeType="1"/>
          </p:cNvSpPr>
          <p:nvPr/>
        </p:nvSpPr>
        <p:spPr bwMode="auto">
          <a:xfrm flipH="1">
            <a:off x="2776538" y="5086350"/>
            <a:ext cx="34925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0169" name="Line 9"/>
          <p:cNvSpPr>
            <a:spLocks noChangeShapeType="1"/>
          </p:cNvSpPr>
          <p:nvPr/>
        </p:nvSpPr>
        <p:spPr bwMode="auto">
          <a:xfrm flipH="1">
            <a:off x="3990975" y="5414963"/>
            <a:ext cx="620713" cy="1444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20170" name="Group 10"/>
          <p:cNvGrpSpPr>
            <a:grpSpLocks/>
          </p:cNvGrpSpPr>
          <p:nvPr/>
        </p:nvGrpSpPr>
        <p:grpSpPr bwMode="auto">
          <a:xfrm>
            <a:off x="1560513" y="5467350"/>
            <a:ext cx="501650" cy="233363"/>
            <a:chOff x="3600" y="219"/>
            <a:chExt cx="360" cy="175"/>
          </a:xfrm>
        </p:grpSpPr>
        <p:sp>
          <p:nvSpPr>
            <p:cNvPr id="220171" name="Oval 11"/>
            <p:cNvSpPr>
              <a:spLocks noChangeArrowheads="1"/>
            </p:cNvSpPr>
            <p:nvPr/>
          </p:nvSpPr>
          <p:spPr bwMode="auto">
            <a:xfrm>
              <a:off x="3603" y="297"/>
              <a:ext cx="357" cy="97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0172" name="Line 12"/>
            <p:cNvSpPr>
              <a:spLocks noChangeShapeType="1"/>
            </p:cNvSpPr>
            <p:nvPr/>
          </p:nvSpPr>
          <p:spPr bwMode="auto">
            <a:xfrm>
              <a:off x="3603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0173" name="Line 13"/>
            <p:cNvSpPr>
              <a:spLocks noChangeShapeType="1"/>
            </p:cNvSpPr>
            <p:nvPr/>
          </p:nvSpPr>
          <p:spPr bwMode="auto">
            <a:xfrm>
              <a:off x="3960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0174" name="Rectangle 14"/>
            <p:cNvSpPr>
              <a:spLocks noChangeArrowheads="1"/>
            </p:cNvSpPr>
            <p:nvPr/>
          </p:nvSpPr>
          <p:spPr bwMode="auto">
            <a:xfrm>
              <a:off x="3603" y="289"/>
              <a:ext cx="354" cy="59"/>
            </a:xfrm>
            <a:prstGeom prst="rect">
              <a:avLst/>
            </a:prstGeom>
            <a:solidFill>
              <a:schemeClr val="hlink"/>
            </a:solidFill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0175" name="Oval 15"/>
            <p:cNvSpPr>
              <a:spLocks noChangeArrowheads="1"/>
            </p:cNvSpPr>
            <p:nvPr/>
          </p:nvSpPr>
          <p:spPr bwMode="auto">
            <a:xfrm>
              <a:off x="3600" y="219"/>
              <a:ext cx="357" cy="113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20176" name="Group 16"/>
            <p:cNvGrpSpPr>
              <a:grpSpLocks/>
            </p:cNvGrpSpPr>
            <p:nvPr/>
          </p:nvGrpSpPr>
          <p:grpSpPr bwMode="auto">
            <a:xfrm>
              <a:off x="3686" y="244"/>
              <a:ext cx="177" cy="66"/>
              <a:chOff x="2848" y="848"/>
              <a:chExt cx="140" cy="98"/>
            </a:xfrm>
          </p:grpSpPr>
          <p:sp>
            <p:nvSpPr>
              <p:cNvPr id="220177" name="Line 17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0178" name="Line 18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0179" name="Line 19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20180" name="Group 20"/>
            <p:cNvGrpSpPr>
              <a:grpSpLocks/>
            </p:cNvGrpSpPr>
            <p:nvPr/>
          </p:nvGrpSpPr>
          <p:grpSpPr bwMode="auto">
            <a:xfrm flipV="1">
              <a:off x="3686" y="243"/>
              <a:ext cx="177" cy="66"/>
              <a:chOff x="2848" y="848"/>
              <a:chExt cx="140" cy="98"/>
            </a:xfrm>
          </p:grpSpPr>
          <p:sp>
            <p:nvSpPr>
              <p:cNvPr id="220181" name="Line 21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0182" name="Line 22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0183" name="Line 23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220184" name="Group 24"/>
          <p:cNvGrpSpPr>
            <a:grpSpLocks/>
          </p:cNvGrpSpPr>
          <p:nvPr/>
        </p:nvGrpSpPr>
        <p:grpSpPr bwMode="auto">
          <a:xfrm>
            <a:off x="2513013" y="5238750"/>
            <a:ext cx="501650" cy="233363"/>
            <a:chOff x="3600" y="219"/>
            <a:chExt cx="360" cy="175"/>
          </a:xfrm>
        </p:grpSpPr>
        <p:sp>
          <p:nvSpPr>
            <p:cNvPr id="220185" name="Oval 25"/>
            <p:cNvSpPr>
              <a:spLocks noChangeArrowheads="1"/>
            </p:cNvSpPr>
            <p:nvPr/>
          </p:nvSpPr>
          <p:spPr bwMode="auto">
            <a:xfrm>
              <a:off x="3603" y="297"/>
              <a:ext cx="357" cy="97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0186" name="Line 26"/>
            <p:cNvSpPr>
              <a:spLocks noChangeShapeType="1"/>
            </p:cNvSpPr>
            <p:nvPr/>
          </p:nvSpPr>
          <p:spPr bwMode="auto">
            <a:xfrm>
              <a:off x="3603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0187" name="Line 27"/>
            <p:cNvSpPr>
              <a:spLocks noChangeShapeType="1"/>
            </p:cNvSpPr>
            <p:nvPr/>
          </p:nvSpPr>
          <p:spPr bwMode="auto">
            <a:xfrm>
              <a:off x="3960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0188" name="Rectangle 28"/>
            <p:cNvSpPr>
              <a:spLocks noChangeArrowheads="1"/>
            </p:cNvSpPr>
            <p:nvPr/>
          </p:nvSpPr>
          <p:spPr bwMode="auto">
            <a:xfrm>
              <a:off x="3603" y="289"/>
              <a:ext cx="354" cy="59"/>
            </a:xfrm>
            <a:prstGeom prst="rect">
              <a:avLst/>
            </a:prstGeom>
            <a:solidFill>
              <a:schemeClr val="hlink"/>
            </a:solidFill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0189" name="Oval 29"/>
            <p:cNvSpPr>
              <a:spLocks noChangeArrowheads="1"/>
            </p:cNvSpPr>
            <p:nvPr/>
          </p:nvSpPr>
          <p:spPr bwMode="auto">
            <a:xfrm>
              <a:off x="3600" y="219"/>
              <a:ext cx="357" cy="113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20190" name="Group 30"/>
            <p:cNvGrpSpPr>
              <a:grpSpLocks/>
            </p:cNvGrpSpPr>
            <p:nvPr/>
          </p:nvGrpSpPr>
          <p:grpSpPr bwMode="auto">
            <a:xfrm>
              <a:off x="3686" y="244"/>
              <a:ext cx="177" cy="66"/>
              <a:chOff x="2848" y="848"/>
              <a:chExt cx="140" cy="98"/>
            </a:xfrm>
          </p:grpSpPr>
          <p:sp>
            <p:nvSpPr>
              <p:cNvPr id="220191" name="Line 31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0192" name="Line 32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0193" name="Line 33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20194" name="Group 34"/>
            <p:cNvGrpSpPr>
              <a:grpSpLocks/>
            </p:cNvGrpSpPr>
            <p:nvPr/>
          </p:nvGrpSpPr>
          <p:grpSpPr bwMode="auto">
            <a:xfrm flipV="1">
              <a:off x="3686" y="243"/>
              <a:ext cx="177" cy="66"/>
              <a:chOff x="2848" y="848"/>
              <a:chExt cx="140" cy="98"/>
            </a:xfrm>
          </p:grpSpPr>
          <p:sp>
            <p:nvSpPr>
              <p:cNvPr id="220195" name="Line 35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0196" name="Line 36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0197" name="Line 37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220198" name="Group 38"/>
          <p:cNvGrpSpPr>
            <a:grpSpLocks/>
          </p:cNvGrpSpPr>
          <p:nvPr/>
        </p:nvGrpSpPr>
        <p:grpSpPr bwMode="auto">
          <a:xfrm>
            <a:off x="3500438" y="5446713"/>
            <a:ext cx="500062" cy="233362"/>
            <a:chOff x="3600" y="219"/>
            <a:chExt cx="360" cy="175"/>
          </a:xfrm>
        </p:grpSpPr>
        <p:sp>
          <p:nvSpPr>
            <p:cNvPr id="220199" name="Oval 39"/>
            <p:cNvSpPr>
              <a:spLocks noChangeArrowheads="1"/>
            </p:cNvSpPr>
            <p:nvPr/>
          </p:nvSpPr>
          <p:spPr bwMode="auto">
            <a:xfrm>
              <a:off x="3603" y="297"/>
              <a:ext cx="357" cy="97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0200" name="Line 40"/>
            <p:cNvSpPr>
              <a:spLocks noChangeShapeType="1"/>
            </p:cNvSpPr>
            <p:nvPr/>
          </p:nvSpPr>
          <p:spPr bwMode="auto">
            <a:xfrm>
              <a:off x="3603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0201" name="Line 41"/>
            <p:cNvSpPr>
              <a:spLocks noChangeShapeType="1"/>
            </p:cNvSpPr>
            <p:nvPr/>
          </p:nvSpPr>
          <p:spPr bwMode="auto">
            <a:xfrm>
              <a:off x="3960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0202" name="Rectangle 42"/>
            <p:cNvSpPr>
              <a:spLocks noChangeArrowheads="1"/>
            </p:cNvSpPr>
            <p:nvPr/>
          </p:nvSpPr>
          <p:spPr bwMode="auto">
            <a:xfrm>
              <a:off x="3603" y="289"/>
              <a:ext cx="354" cy="59"/>
            </a:xfrm>
            <a:prstGeom prst="rect">
              <a:avLst/>
            </a:prstGeom>
            <a:solidFill>
              <a:schemeClr val="hlink"/>
            </a:solidFill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0203" name="Oval 43"/>
            <p:cNvSpPr>
              <a:spLocks noChangeArrowheads="1"/>
            </p:cNvSpPr>
            <p:nvPr/>
          </p:nvSpPr>
          <p:spPr bwMode="auto">
            <a:xfrm>
              <a:off x="3600" y="219"/>
              <a:ext cx="357" cy="113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20204" name="Group 44"/>
            <p:cNvGrpSpPr>
              <a:grpSpLocks/>
            </p:cNvGrpSpPr>
            <p:nvPr/>
          </p:nvGrpSpPr>
          <p:grpSpPr bwMode="auto">
            <a:xfrm>
              <a:off x="3686" y="244"/>
              <a:ext cx="177" cy="66"/>
              <a:chOff x="2848" y="848"/>
              <a:chExt cx="140" cy="98"/>
            </a:xfrm>
          </p:grpSpPr>
          <p:sp>
            <p:nvSpPr>
              <p:cNvPr id="220205" name="Line 45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0206" name="Line 46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0207" name="Line 47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20208" name="Group 48"/>
            <p:cNvGrpSpPr>
              <a:grpSpLocks/>
            </p:cNvGrpSpPr>
            <p:nvPr/>
          </p:nvGrpSpPr>
          <p:grpSpPr bwMode="auto">
            <a:xfrm flipV="1">
              <a:off x="3686" y="243"/>
              <a:ext cx="177" cy="66"/>
              <a:chOff x="2848" y="848"/>
              <a:chExt cx="140" cy="98"/>
            </a:xfrm>
          </p:grpSpPr>
          <p:sp>
            <p:nvSpPr>
              <p:cNvPr id="220209" name="Line 49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0210" name="Line 50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0211" name="Line 51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220212" name="Line 52"/>
          <p:cNvSpPr>
            <a:spLocks noChangeShapeType="1"/>
          </p:cNvSpPr>
          <p:nvPr/>
        </p:nvSpPr>
        <p:spPr bwMode="auto">
          <a:xfrm>
            <a:off x="5110163" y="5380038"/>
            <a:ext cx="485775" cy="2079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0213" name="Line 53"/>
          <p:cNvSpPr>
            <a:spLocks noChangeShapeType="1"/>
          </p:cNvSpPr>
          <p:nvPr/>
        </p:nvSpPr>
        <p:spPr bwMode="auto">
          <a:xfrm flipH="1">
            <a:off x="6048375" y="5326063"/>
            <a:ext cx="557213" cy="2778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20214" name="Group 54"/>
          <p:cNvGrpSpPr>
            <a:grpSpLocks/>
          </p:cNvGrpSpPr>
          <p:nvPr/>
        </p:nvGrpSpPr>
        <p:grpSpPr bwMode="auto">
          <a:xfrm>
            <a:off x="4608513" y="5264150"/>
            <a:ext cx="501650" cy="233363"/>
            <a:chOff x="3600" y="219"/>
            <a:chExt cx="360" cy="175"/>
          </a:xfrm>
        </p:grpSpPr>
        <p:sp>
          <p:nvSpPr>
            <p:cNvPr id="220215" name="Oval 55"/>
            <p:cNvSpPr>
              <a:spLocks noChangeArrowheads="1"/>
            </p:cNvSpPr>
            <p:nvPr/>
          </p:nvSpPr>
          <p:spPr bwMode="auto">
            <a:xfrm>
              <a:off x="3603" y="297"/>
              <a:ext cx="357" cy="97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0216" name="Line 56"/>
            <p:cNvSpPr>
              <a:spLocks noChangeShapeType="1"/>
            </p:cNvSpPr>
            <p:nvPr/>
          </p:nvSpPr>
          <p:spPr bwMode="auto">
            <a:xfrm>
              <a:off x="3603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0217" name="Line 57"/>
            <p:cNvSpPr>
              <a:spLocks noChangeShapeType="1"/>
            </p:cNvSpPr>
            <p:nvPr/>
          </p:nvSpPr>
          <p:spPr bwMode="auto">
            <a:xfrm>
              <a:off x="3960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0218" name="Rectangle 58"/>
            <p:cNvSpPr>
              <a:spLocks noChangeArrowheads="1"/>
            </p:cNvSpPr>
            <p:nvPr/>
          </p:nvSpPr>
          <p:spPr bwMode="auto">
            <a:xfrm>
              <a:off x="3603" y="289"/>
              <a:ext cx="354" cy="59"/>
            </a:xfrm>
            <a:prstGeom prst="rect">
              <a:avLst/>
            </a:prstGeom>
            <a:solidFill>
              <a:schemeClr val="hlink"/>
            </a:solidFill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0219" name="Oval 59"/>
            <p:cNvSpPr>
              <a:spLocks noChangeArrowheads="1"/>
            </p:cNvSpPr>
            <p:nvPr/>
          </p:nvSpPr>
          <p:spPr bwMode="auto">
            <a:xfrm>
              <a:off x="3600" y="219"/>
              <a:ext cx="357" cy="113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20220" name="Group 60"/>
            <p:cNvGrpSpPr>
              <a:grpSpLocks/>
            </p:cNvGrpSpPr>
            <p:nvPr/>
          </p:nvGrpSpPr>
          <p:grpSpPr bwMode="auto">
            <a:xfrm>
              <a:off x="3686" y="244"/>
              <a:ext cx="177" cy="66"/>
              <a:chOff x="2848" y="848"/>
              <a:chExt cx="140" cy="98"/>
            </a:xfrm>
          </p:grpSpPr>
          <p:sp>
            <p:nvSpPr>
              <p:cNvPr id="220221" name="Line 61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0222" name="Line 62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0223" name="Line 63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20224" name="Group 64"/>
            <p:cNvGrpSpPr>
              <a:grpSpLocks/>
            </p:cNvGrpSpPr>
            <p:nvPr/>
          </p:nvGrpSpPr>
          <p:grpSpPr bwMode="auto">
            <a:xfrm flipV="1">
              <a:off x="3686" y="243"/>
              <a:ext cx="177" cy="66"/>
              <a:chOff x="2848" y="848"/>
              <a:chExt cx="140" cy="98"/>
            </a:xfrm>
          </p:grpSpPr>
          <p:sp>
            <p:nvSpPr>
              <p:cNvPr id="220225" name="Line 65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0226" name="Line 66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0227" name="Line 67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220228" name="Group 68"/>
          <p:cNvGrpSpPr>
            <a:grpSpLocks/>
          </p:cNvGrpSpPr>
          <p:nvPr/>
        </p:nvGrpSpPr>
        <p:grpSpPr bwMode="auto">
          <a:xfrm>
            <a:off x="5595938" y="5472113"/>
            <a:ext cx="500062" cy="233362"/>
            <a:chOff x="3600" y="219"/>
            <a:chExt cx="360" cy="175"/>
          </a:xfrm>
        </p:grpSpPr>
        <p:sp>
          <p:nvSpPr>
            <p:cNvPr id="220229" name="Oval 69"/>
            <p:cNvSpPr>
              <a:spLocks noChangeArrowheads="1"/>
            </p:cNvSpPr>
            <p:nvPr/>
          </p:nvSpPr>
          <p:spPr bwMode="auto">
            <a:xfrm>
              <a:off x="3603" y="297"/>
              <a:ext cx="357" cy="97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0230" name="Line 70"/>
            <p:cNvSpPr>
              <a:spLocks noChangeShapeType="1"/>
            </p:cNvSpPr>
            <p:nvPr/>
          </p:nvSpPr>
          <p:spPr bwMode="auto">
            <a:xfrm>
              <a:off x="3603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0231" name="Line 71"/>
            <p:cNvSpPr>
              <a:spLocks noChangeShapeType="1"/>
            </p:cNvSpPr>
            <p:nvPr/>
          </p:nvSpPr>
          <p:spPr bwMode="auto">
            <a:xfrm>
              <a:off x="3960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0232" name="Rectangle 72"/>
            <p:cNvSpPr>
              <a:spLocks noChangeArrowheads="1"/>
            </p:cNvSpPr>
            <p:nvPr/>
          </p:nvSpPr>
          <p:spPr bwMode="auto">
            <a:xfrm>
              <a:off x="3603" y="289"/>
              <a:ext cx="354" cy="59"/>
            </a:xfrm>
            <a:prstGeom prst="rect">
              <a:avLst/>
            </a:prstGeom>
            <a:solidFill>
              <a:schemeClr val="hlink"/>
            </a:solidFill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0233" name="Oval 73"/>
            <p:cNvSpPr>
              <a:spLocks noChangeArrowheads="1"/>
            </p:cNvSpPr>
            <p:nvPr/>
          </p:nvSpPr>
          <p:spPr bwMode="auto">
            <a:xfrm>
              <a:off x="3600" y="219"/>
              <a:ext cx="357" cy="113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20234" name="Group 74"/>
            <p:cNvGrpSpPr>
              <a:grpSpLocks/>
            </p:cNvGrpSpPr>
            <p:nvPr/>
          </p:nvGrpSpPr>
          <p:grpSpPr bwMode="auto">
            <a:xfrm>
              <a:off x="3686" y="244"/>
              <a:ext cx="177" cy="66"/>
              <a:chOff x="2848" y="848"/>
              <a:chExt cx="140" cy="98"/>
            </a:xfrm>
          </p:grpSpPr>
          <p:sp>
            <p:nvSpPr>
              <p:cNvPr id="220235" name="Line 75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0236" name="Line 76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0237" name="Line 77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20238" name="Group 78"/>
            <p:cNvGrpSpPr>
              <a:grpSpLocks/>
            </p:cNvGrpSpPr>
            <p:nvPr/>
          </p:nvGrpSpPr>
          <p:grpSpPr bwMode="auto">
            <a:xfrm flipV="1">
              <a:off x="3686" y="243"/>
              <a:ext cx="177" cy="66"/>
              <a:chOff x="2848" y="848"/>
              <a:chExt cx="140" cy="98"/>
            </a:xfrm>
          </p:grpSpPr>
          <p:sp>
            <p:nvSpPr>
              <p:cNvPr id="220239" name="Line 79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0240" name="Line 80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0241" name="Line 81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aphicFrame>
        <p:nvGraphicFramePr>
          <p:cNvPr id="220242" name="Object 82"/>
          <p:cNvGraphicFramePr>
            <a:graphicFrameLocks noChangeAspect="1"/>
          </p:cNvGraphicFramePr>
          <p:nvPr/>
        </p:nvGraphicFramePr>
        <p:xfrm>
          <a:off x="6597650" y="5180013"/>
          <a:ext cx="415925" cy="319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0250" name="Clip" r:id="rId5" imgW="1305000" imgH="1085760" progId="">
                  <p:embed/>
                </p:oleObj>
              </mc:Choice>
              <mc:Fallback>
                <p:oleObj name="Clip" r:id="rId5" imgW="1305000" imgH="1085760" progId="">
                  <p:embed/>
                  <p:pic>
                    <p:nvPicPr>
                      <p:cNvPr id="0" name="Picture 8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97650" y="5180013"/>
                        <a:ext cx="415925" cy="3190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0243" name="Line 83"/>
          <p:cNvSpPr>
            <a:spLocks noChangeShapeType="1"/>
          </p:cNvSpPr>
          <p:nvPr/>
        </p:nvSpPr>
        <p:spPr bwMode="auto">
          <a:xfrm>
            <a:off x="2744788" y="5486400"/>
            <a:ext cx="228600" cy="3111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0244" name="Line 84"/>
          <p:cNvSpPr>
            <a:spLocks noChangeShapeType="1"/>
          </p:cNvSpPr>
          <p:nvPr/>
        </p:nvSpPr>
        <p:spPr bwMode="auto">
          <a:xfrm>
            <a:off x="4668838" y="5073650"/>
            <a:ext cx="228600" cy="3111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0245" name="Line 85"/>
          <p:cNvSpPr>
            <a:spLocks noChangeShapeType="1"/>
          </p:cNvSpPr>
          <p:nvPr/>
        </p:nvSpPr>
        <p:spPr bwMode="auto">
          <a:xfrm flipH="1">
            <a:off x="3386138" y="5676900"/>
            <a:ext cx="34925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0246" name="Line 86"/>
          <p:cNvSpPr>
            <a:spLocks noChangeShapeType="1"/>
          </p:cNvSpPr>
          <p:nvPr/>
        </p:nvSpPr>
        <p:spPr bwMode="auto">
          <a:xfrm>
            <a:off x="3741738" y="5181600"/>
            <a:ext cx="6350" cy="2603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0247" name="Freeform 87"/>
          <p:cNvSpPr>
            <a:spLocks/>
          </p:cNvSpPr>
          <p:nvPr/>
        </p:nvSpPr>
        <p:spPr bwMode="auto">
          <a:xfrm>
            <a:off x="1289050" y="5295900"/>
            <a:ext cx="419100" cy="419100"/>
          </a:xfrm>
          <a:custGeom>
            <a:avLst/>
            <a:gdLst/>
            <a:ahLst/>
            <a:cxnLst>
              <a:cxn ang="0">
                <a:pos x="60" y="0"/>
              </a:cxn>
              <a:cxn ang="0">
                <a:pos x="228" y="220"/>
              </a:cxn>
              <a:cxn ang="0">
                <a:pos x="0" y="88"/>
              </a:cxn>
            </a:cxnLst>
            <a:rect l="0" t="0" r="r" b="b"/>
            <a:pathLst>
              <a:path w="264" h="264">
                <a:moveTo>
                  <a:pt x="60" y="0"/>
                </a:moveTo>
                <a:cubicBezTo>
                  <a:pt x="86" y="31"/>
                  <a:pt x="264" y="176"/>
                  <a:pt x="228" y="220"/>
                </a:cubicBezTo>
                <a:cubicBezTo>
                  <a:pt x="192" y="264"/>
                  <a:pt x="60" y="109"/>
                  <a:pt x="0" y="88"/>
                </a:cubicBezTo>
              </a:path>
            </a:pathLst>
          </a:custGeom>
          <a:noFill/>
          <a:ln w="28575" cmpd="sng">
            <a:solidFill>
              <a:srgbClr val="FF0000"/>
            </a:solidFill>
            <a:round/>
            <a:headEnd type="non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0248" name="Text Box 88"/>
          <p:cNvSpPr txBox="1">
            <a:spLocks noChangeArrowheads="1"/>
          </p:cNvSpPr>
          <p:nvPr/>
        </p:nvSpPr>
        <p:spPr bwMode="auto">
          <a:xfrm>
            <a:off x="1387475" y="5038725"/>
            <a:ext cx="11160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1800">
                <a:solidFill>
                  <a:srgbClr val="FF0000"/>
                </a:solidFill>
                <a:latin typeface="Comic Sans MS" pitchFamily="66" charset="0"/>
              </a:rPr>
              <a:t>3 probes</a:t>
            </a:r>
          </a:p>
        </p:txBody>
      </p:sp>
      <p:sp>
        <p:nvSpPr>
          <p:cNvPr id="220249" name="Freeform 89"/>
          <p:cNvSpPr>
            <a:spLocks/>
          </p:cNvSpPr>
          <p:nvPr/>
        </p:nvSpPr>
        <p:spPr bwMode="auto">
          <a:xfrm>
            <a:off x="1282700" y="5219700"/>
            <a:ext cx="1346200" cy="474663"/>
          </a:xfrm>
          <a:custGeom>
            <a:avLst/>
            <a:gdLst/>
            <a:ahLst/>
            <a:cxnLst>
              <a:cxn ang="0">
                <a:pos x="76" y="76"/>
              </a:cxn>
              <a:cxn ang="0">
                <a:pos x="324" y="216"/>
              </a:cxn>
              <a:cxn ang="0">
                <a:pos x="820" y="76"/>
              </a:cxn>
              <a:cxn ang="0">
                <a:pos x="340" y="296"/>
              </a:cxn>
              <a:cxn ang="0">
                <a:pos x="0" y="96"/>
              </a:cxn>
            </a:cxnLst>
            <a:rect l="0" t="0" r="r" b="b"/>
            <a:pathLst>
              <a:path w="848" h="299">
                <a:moveTo>
                  <a:pt x="76" y="76"/>
                </a:moveTo>
                <a:cubicBezTo>
                  <a:pt x="137" y="57"/>
                  <a:pt x="200" y="216"/>
                  <a:pt x="324" y="216"/>
                </a:cubicBezTo>
                <a:cubicBezTo>
                  <a:pt x="448" y="216"/>
                  <a:pt x="792" y="0"/>
                  <a:pt x="820" y="76"/>
                </a:cubicBezTo>
                <a:cubicBezTo>
                  <a:pt x="848" y="152"/>
                  <a:pt x="469" y="245"/>
                  <a:pt x="340" y="296"/>
                </a:cubicBezTo>
                <a:cubicBezTo>
                  <a:pt x="203" y="299"/>
                  <a:pt x="62" y="78"/>
                  <a:pt x="0" y="96"/>
                </a:cubicBezTo>
              </a:path>
            </a:pathLst>
          </a:custGeom>
          <a:noFill/>
          <a:ln w="28575" cmpd="sng">
            <a:solidFill>
              <a:srgbClr val="FF0000"/>
            </a:solidFill>
            <a:round/>
            <a:headEnd type="non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0250" name="Text Box 90"/>
          <p:cNvSpPr txBox="1">
            <a:spLocks noChangeArrowheads="1"/>
          </p:cNvSpPr>
          <p:nvPr/>
        </p:nvSpPr>
        <p:spPr bwMode="auto">
          <a:xfrm>
            <a:off x="1958975" y="5527675"/>
            <a:ext cx="11160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1800">
                <a:solidFill>
                  <a:srgbClr val="FF0000"/>
                </a:solidFill>
                <a:latin typeface="Comic Sans MS" pitchFamily="66" charset="0"/>
              </a:rPr>
              <a:t>3 probes</a:t>
            </a:r>
          </a:p>
        </p:txBody>
      </p:sp>
      <p:sp>
        <p:nvSpPr>
          <p:cNvPr id="220251" name="Freeform 91"/>
          <p:cNvSpPr>
            <a:spLocks/>
          </p:cNvSpPr>
          <p:nvPr/>
        </p:nvSpPr>
        <p:spPr bwMode="auto">
          <a:xfrm>
            <a:off x="1276350" y="5273675"/>
            <a:ext cx="2247900" cy="403225"/>
          </a:xfrm>
          <a:custGeom>
            <a:avLst/>
            <a:gdLst/>
            <a:ahLst/>
            <a:cxnLst>
              <a:cxn ang="0">
                <a:pos x="76" y="30"/>
              </a:cxn>
              <a:cxn ang="0">
                <a:pos x="324" y="170"/>
              </a:cxn>
              <a:cxn ang="0">
                <a:pos x="896" y="2"/>
              </a:cxn>
              <a:cxn ang="0">
                <a:pos x="1400" y="182"/>
              </a:cxn>
              <a:cxn ang="0">
                <a:pos x="896" y="74"/>
              </a:cxn>
              <a:cxn ang="0">
                <a:pos x="340" y="250"/>
              </a:cxn>
              <a:cxn ang="0">
                <a:pos x="0" y="50"/>
              </a:cxn>
            </a:cxnLst>
            <a:rect l="0" t="0" r="r" b="b"/>
            <a:pathLst>
              <a:path w="1416" h="254">
                <a:moveTo>
                  <a:pt x="76" y="30"/>
                </a:moveTo>
                <a:cubicBezTo>
                  <a:pt x="137" y="11"/>
                  <a:pt x="200" y="170"/>
                  <a:pt x="324" y="170"/>
                </a:cubicBezTo>
                <a:cubicBezTo>
                  <a:pt x="461" y="165"/>
                  <a:pt x="717" y="0"/>
                  <a:pt x="896" y="2"/>
                </a:cubicBezTo>
                <a:cubicBezTo>
                  <a:pt x="1075" y="4"/>
                  <a:pt x="1416" y="122"/>
                  <a:pt x="1400" y="182"/>
                </a:cubicBezTo>
                <a:cubicBezTo>
                  <a:pt x="1384" y="242"/>
                  <a:pt x="1073" y="63"/>
                  <a:pt x="896" y="74"/>
                </a:cubicBezTo>
                <a:cubicBezTo>
                  <a:pt x="719" y="85"/>
                  <a:pt x="489" y="254"/>
                  <a:pt x="340" y="250"/>
                </a:cubicBezTo>
                <a:cubicBezTo>
                  <a:pt x="191" y="246"/>
                  <a:pt x="62" y="32"/>
                  <a:pt x="0" y="50"/>
                </a:cubicBezTo>
              </a:path>
            </a:pathLst>
          </a:custGeom>
          <a:noFill/>
          <a:ln w="28575" cmpd="sng">
            <a:solidFill>
              <a:srgbClr val="FF0000"/>
            </a:solidFill>
            <a:round/>
            <a:headEnd type="non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0252" name="Text Box 92"/>
          <p:cNvSpPr txBox="1">
            <a:spLocks noChangeArrowheads="1"/>
          </p:cNvSpPr>
          <p:nvPr/>
        </p:nvSpPr>
        <p:spPr bwMode="auto">
          <a:xfrm>
            <a:off x="3025775" y="5013325"/>
            <a:ext cx="11160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1800">
                <a:solidFill>
                  <a:srgbClr val="FF0000"/>
                </a:solidFill>
                <a:latin typeface="Comic Sans MS" pitchFamily="66" charset="0"/>
              </a:rPr>
              <a:t>3 probes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20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20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20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20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0247" grpId="0" animBg="1"/>
      <p:bldP spid="220248" grpId="0"/>
      <p:bldP spid="220249" grpId="0" animBg="1"/>
      <p:bldP spid="220250" grpId="0"/>
      <p:bldP spid="220251" grpId="0" animBg="1"/>
      <p:bldP spid="220252" grpId="0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5410200" y="6400800"/>
            <a:ext cx="2895600" cy="457200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 </a:t>
            </a:r>
            <a:endParaRPr lang="en-US" dirty="0">
              <a:latin typeface="Times New Roman" pitchFamily="18" charset="0"/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1-</a:t>
            </a:r>
            <a:fld id="{FE12DCE3-3EE0-47CA-AC33-E517E2478762}" type="slidenum">
              <a:rPr lang="en-US"/>
              <a:pPr/>
              <a:t>46</a:t>
            </a:fld>
            <a:endParaRPr lang="en-US"/>
          </a:p>
        </p:txBody>
      </p:sp>
      <p:sp>
        <p:nvSpPr>
          <p:cNvPr id="2211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Roadmap</a:t>
            </a:r>
          </a:p>
        </p:txBody>
      </p:sp>
      <p:sp>
        <p:nvSpPr>
          <p:cNvPr id="2211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371600"/>
            <a:ext cx="8207375" cy="4648200"/>
          </a:xfrm>
        </p:spPr>
        <p:txBody>
          <a:bodyPr/>
          <a:lstStyle/>
          <a:p>
            <a:pPr lvl="1">
              <a:buFont typeface="Wingdings" pitchFamily="2" charset="2"/>
              <a:buChar char="Ø"/>
            </a:pPr>
            <a:r>
              <a:rPr lang="en-US" sz="2800"/>
              <a:t>What is a Computer Network?</a:t>
            </a:r>
          </a:p>
          <a:p>
            <a:pPr lvl="1">
              <a:buFont typeface="Wingdings" pitchFamily="2" charset="2"/>
              <a:buChar char="Ø"/>
            </a:pPr>
            <a:r>
              <a:rPr lang="en-US" sz="2800"/>
              <a:t>Applications of Networking</a:t>
            </a:r>
          </a:p>
          <a:p>
            <a:pPr lvl="1">
              <a:buFont typeface="Wingdings" pitchFamily="2" charset="2"/>
              <a:buChar char="Ø"/>
            </a:pPr>
            <a:r>
              <a:rPr lang="en-US" sz="2800"/>
              <a:t>Classification of Networks</a:t>
            </a:r>
          </a:p>
          <a:p>
            <a:pPr lvl="1">
              <a:buFont typeface="Wingdings" pitchFamily="2" charset="2"/>
              <a:buChar char="Ø"/>
            </a:pPr>
            <a:r>
              <a:rPr lang="en-US" sz="2800"/>
              <a:t>Layered Architecture</a:t>
            </a:r>
          </a:p>
          <a:p>
            <a:pPr lvl="1">
              <a:buFont typeface="Wingdings" pitchFamily="2" charset="2"/>
              <a:buChar char="Ø"/>
            </a:pPr>
            <a:r>
              <a:rPr lang="en-US" sz="2800"/>
              <a:t>Network Core</a:t>
            </a:r>
          </a:p>
          <a:p>
            <a:pPr lvl="1">
              <a:buFont typeface="Wingdings" pitchFamily="2" charset="2"/>
              <a:buChar char="Ø"/>
            </a:pPr>
            <a:r>
              <a:rPr lang="en-US" sz="2800"/>
              <a:t>Delay &amp; loss in packet-switched networks</a:t>
            </a:r>
          </a:p>
          <a:p>
            <a:pPr lvl="1">
              <a:buFont typeface="Wingdings" pitchFamily="2" charset="2"/>
              <a:buChar char="Ø"/>
            </a:pPr>
            <a:r>
              <a:rPr lang="en-US" sz="2800">
                <a:solidFill>
                  <a:srgbClr val="FF0000"/>
                </a:solidFill>
              </a:rPr>
              <a:t>Internet Structure</a:t>
            </a:r>
          </a:p>
          <a:p>
            <a:pPr lvl="1">
              <a:buFont typeface="Wingdings" pitchFamily="2" charset="2"/>
              <a:buChar char="Ø"/>
            </a:pPr>
            <a:r>
              <a:rPr lang="en-US" sz="2800"/>
              <a:t>Transmission Media (Tutorial)</a:t>
            </a:r>
          </a:p>
          <a:p>
            <a:pPr lvl="1">
              <a:buFont typeface="Wingdings" pitchFamily="2" charset="2"/>
              <a:buChar char="Ø"/>
            </a:pPr>
            <a:r>
              <a:rPr lang="en-US" sz="2800"/>
              <a:t>History (self study)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1-</a:t>
            </a:r>
            <a:fld id="{DB31699C-AB41-4E1F-876D-838747555410}" type="slidenum">
              <a:rPr lang="en-US"/>
              <a:pPr/>
              <a:t>47</a:t>
            </a:fld>
            <a:endParaRPr lang="en-US"/>
          </a:p>
        </p:txBody>
      </p:sp>
      <p:sp>
        <p:nvSpPr>
          <p:cNvPr id="222210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28600"/>
            <a:ext cx="8096250" cy="1143000"/>
          </a:xfrm>
        </p:spPr>
        <p:txBody>
          <a:bodyPr/>
          <a:lstStyle/>
          <a:p>
            <a:r>
              <a:rPr lang="en-US" sz="3200"/>
              <a:t>Internet structure: network of networks</a:t>
            </a:r>
            <a:endParaRPr lang="en-US"/>
          </a:p>
        </p:txBody>
      </p:sp>
      <p:sp>
        <p:nvSpPr>
          <p:cNvPr id="22221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52425" y="1428750"/>
            <a:ext cx="8440738" cy="4648200"/>
          </a:xfrm>
        </p:spPr>
        <p:txBody>
          <a:bodyPr/>
          <a:lstStyle/>
          <a:p>
            <a:r>
              <a:rPr lang="en-US" sz="2400"/>
              <a:t>roughly hierarchical</a:t>
            </a:r>
          </a:p>
          <a:p>
            <a:r>
              <a:rPr lang="en-US" sz="2400">
                <a:solidFill>
                  <a:srgbClr val="FF0000"/>
                </a:solidFill>
              </a:rPr>
              <a:t>at center: “tier-1” ISPs </a:t>
            </a:r>
            <a:r>
              <a:rPr lang="en-US" sz="2400"/>
              <a:t>(e.g., UUNet, BBN/Genuity, Sprint, AT&amp;T), national/international coverage</a:t>
            </a:r>
          </a:p>
          <a:p>
            <a:pPr lvl="1"/>
            <a:r>
              <a:rPr lang="en-US"/>
              <a:t>treat each other as equals</a:t>
            </a:r>
          </a:p>
        </p:txBody>
      </p:sp>
      <p:sp>
        <p:nvSpPr>
          <p:cNvPr id="222212" name="Oval 4"/>
          <p:cNvSpPr>
            <a:spLocks noChangeArrowheads="1"/>
          </p:cNvSpPr>
          <p:nvPr/>
        </p:nvSpPr>
        <p:spPr bwMode="auto">
          <a:xfrm>
            <a:off x="2432050" y="4883150"/>
            <a:ext cx="1863725" cy="790575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US">
                <a:solidFill>
                  <a:schemeClr val="bg1"/>
                </a:solidFill>
                <a:latin typeface="Comic Sans MS" pitchFamily="66" charset="0"/>
              </a:rPr>
              <a:t>Tier 1 ISP</a:t>
            </a:r>
            <a:endParaRPr lang="en-US"/>
          </a:p>
        </p:txBody>
      </p:sp>
      <p:sp>
        <p:nvSpPr>
          <p:cNvPr id="222213" name="Oval 5"/>
          <p:cNvSpPr>
            <a:spLocks noChangeArrowheads="1"/>
          </p:cNvSpPr>
          <p:nvPr/>
        </p:nvSpPr>
        <p:spPr bwMode="auto">
          <a:xfrm>
            <a:off x="3530600" y="3679825"/>
            <a:ext cx="1863725" cy="790575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US">
                <a:solidFill>
                  <a:schemeClr val="bg1"/>
                </a:solidFill>
                <a:latin typeface="Comic Sans MS" pitchFamily="66" charset="0"/>
              </a:rPr>
              <a:t>Tier 1 ISP</a:t>
            </a:r>
            <a:endParaRPr lang="en-US"/>
          </a:p>
        </p:txBody>
      </p:sp>
      <p:sp>
        <p:nvSpPr>
          <p:cNvPr id="222214" name="Oval 6"/>
          <p:cNvSpPr>
            <a:spLocks noChangeArrowheads="1"/>
          </p:cNvSpPr>
          <p:nvPr/>
        </p:nvSpPr>
        <p:spPr bwMode="auto">
          <a:xfrm>
            <a:off x="4800600" y="4845050"/>
            <a:ext cx="1863725" cy="7905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US">
                <a:solidFill>
                  <a:schemeClr val="bg1"/>
                </a:solidFill>
                <a:latin typeface="Comic Sans MS" pitchFamily="66" charset="0"/>
              </a:rPr>
              <a:t>Tier 1 ISP</a:t>
            </a:r>
            <a:endParaRPr lang="en-US"/>
          </a:p>
        </p:txBody>
      </p:sp>
      <p:grpSp>
        <p:nvGrpSpPr>
          <p:cNvPr id="222215" name="Group 7"/>
          <p:cNvGrpSpPr>
            <a:grpSpLocks/>
          </p:cNvGrpSpPr>
          <p:nvPr/>
        </p:nvGrpSpPr>
        <p:grpSpPr bwMode="auto">
          <a:xfrm>
            <a:off x="720725" y="3781425"/>
            <a:ext cx="4533900" cy="1543050"/>
            <a:chOff x="454" y="2122"/>
            <a:chExt cx="2856" cy="972"/>
          </a:xfrm>
        </p:grpSpPr>
        <p:sp>
          <p:nvSpPr>
            <p:cNvPr id="222216" name="Oval 8"/>
            <p:cNvSpPr>
              <a:spLocks noChangeArrowheads="1"/>
            </p:cNvSpPr>
            <p:nvPr/>
          </p:nvSpPr>
          <p:spPr bwMode="auto">
            <a:xfrm>
              <a:off x="3226" y="2796"/>
              <a:ext cx="84" cy="9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2217" name="Oval 9"/>
            <p:cNvSpPr>
              <a:spLocks noChangeArrowheads="1"/>
            </p:cNvSpPr>
            <p:nvPr/>
          </p:nvSpPr>
          <p:spPr bwMode="auto">
            <a:xfrm>
              <a:off x="2942" y="2500"/>
              <a:ext cx="84" cy="90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2218" name="Oval 10"/>
            <p:cNvSpPr>
              <a:spLocks noChangeArrowheads="1"/>
            </p:cNvSpPr>
            <p:nvPr/>
          </p:nvSpPr>
          <p:spPr bwMode="auto">
            <a:xfrm>
              <a:off x="2650" y="2516"/>
              <a:ext cx="84" cy="90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2219" name="Oval 11"/>
            <p:cNvSpPr>
              <a:spLocks noChangeArrowheads="1"/>
            </p:cNvSpPr>
            <p:nvPr/>
          </p:nvSpPr>
          <p:spPr bwMode="auto">
            <a:xfrm>
              <a:off x="2354" y="2804"/>
              <a:ext cx="84" cy="90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2220" name="Oval 12"/>
            <p:cNvSpPr>
              <a:spLocks noChangeArrowheads="1"/>
            </p:cNvSpPr>
            <p:nvPr/>
          </p:nvSpPr>
          <p:spPr bwMode="auto">
            <a:xfrm>
              <a:off x="2666" y="3004"/>
              <a:ext cx="84" cy="90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2221" name="Oval 13"/>
            <p:cNvSpPr>
              <a:spLocks noChangeArrowheads="1"/>
            </p:cNvSpPr>
            <p:nvPr/>
          </p:nvSpPr>
          <p:spPr bwMode="auto">
            <a:xfrm>
              <a:off x="2990" y="2996"/>
              <a:ext cx="84" cy="9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2222" name="Line 14"/>
            <p:cNvSpPr>
              <a:spLocks noChangeShapeType="1"/>
            </p:cNvSpPr>
            <p:nvPr/>
          </p:nvSpPr>
          <p:spPr bwMode="auto">
            <a:xfrm flipV="1">
              <a:off x="2752" y="3040"/>
              <a:ext cx="240" cy="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22223" name="Line 15"/>
            <p:cNvSpPr>
              <a:spLocks noChangeShapeType="1"/>
            </p:cNvSpPr>
            <p:nvPr/>
          </p:nvSpPr>
          <p:spPr bwMode="auto">
            <a:xfrm>
              <a:off x="3010" y="2572"/>
              <a:ext cx="232" cy="23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22224" name="Line 16"/>
            <p:cNvSpPr>
              <a:spLocks noChangeShapeType="1"/>
            </p:cNvSpPr>
            <p:nvPr/>
          </p:nvSpPr>
          <p:spPr bwMode="auto">
            <a:xfrm flipV="1">
              <a:off x="2416" y="2592"/>
              <a:ext cx="248" cy="22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22225" name="Text Box 17"/>
            <p:cNvSpPr txBox="1">
              <a:spLocks noChangeArrowheads="1"/>
            </p:cNvSpPr>
            <p:nvPr/>
          </p:nvSpPr>
          <p:spPr bwMode="auto">
            <a:xfrm>
              <a:off x="454" y="2122"/>
              <a:ext cx="987" cy="9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/>
              <a:r>
                <a:rPr lang="en-US" sz="1800">
                  <a:latin typeface="Comic Sans MS" pitchFamily="66" charset="0"/>
                </a:rPr>
                <a:t>Tier-1 providers interconnect (peer) privately</a:t>
              </a:r>
            </a:p>
          </p:txBody>
        </p:sp>
        <p:sp>
          <p:nvSpPr>
            <p:cNvPr id="222226" name="Line 18"/>
            <p:cNvSpPr>
              <a:spLocks noChangeShapeType="1"/>
            </p:cNvSpPr>
            <p:nvPr/>
          </p:nvSpPr>
          <p:spPr bwMode="auto">
            <a:xfrm>
              <a:off x="992" y="2224"/>
              <a:ext cx="1472" cy="4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22227" name="Group 19"/>
          <p:cNvGrpSpPr>
            <a:grpSpLocks/>
          </p:cNvGrpSpPr>
          <p:nvPr/>
        </p:nvGrpSpPr>
        <p:grpSpPr bwMode="auto">
          <a:xfrm>
            <a:off x="3876675" y="3286125"/>
            <a:ext cx="5267325" cy="1616075"/>
            <a:chOff x="2442" y="1810"/>
            <a:chExt cx="3318" cy="1018"/>
          </a:xfrm>
        </p:grpSpPr>
        <p:grpSp>
          <p:nvGrpSpPr>
            <p:cNvPr id="222228" name="Group 20"/>
            <p:cNvGrpSpPr>
              <a:grpSpLocks/>
            </p:cNvGrpSpPr>
            <p:nvPr/>
          </p:nvGrpSpPr>
          <p:grpSpPr bwMode="auto">
            <a:xfrm>
              <a:off x="3572" y="2372"/>
              <a:ext cx="453" cy="250"/>
              <a:chOff x="3740" y="1244"/>
              <a:chExt cx="453" cy="250"/>
            </a:xfrm>
          </p:grpSpPr>
          <p:sp>
            <p:nvSpPr>
              <p:cNvPr id="222229" name="Rectangle 21"/>
              <p:cNvSpPr>
                <a:spLocks noChangeArrowheads="1"/>
              </p:cNvSpPr>
              <p:nvPr/>
            </p:nvSpPr>
            <p:spPr bwMode="auto">
              <a:xfrm>
                <a:off x="3755" y="1248"/>
                <a:ext cx="438" cy="198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2230" name="Text Box 22"/>
              <p:cNvSpPr txBox="1">
                <a:spLocks noChangeArrowheads="1"/>
              </p:cNvSpPr>
              <p:nvPr/>
            </p:nvSpPr>
            <p:spPr bwMode="auto">
              <a:xfrm>
                <a:off x="3740" y="1244"/>
                <a:ext cx="444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l"/>
                <a:r>
                  <a:rPr lang="en-US" sz="2000">
                    <a:solidFill>
                      <a:schemeClr val="bg1"/>
                    </a:solidFill>
                    <a:latin typeface="Comic Sans MS" pitchFamily="66" charset="0"/>
                  </a:rPr>
                  <a:t>NAP</a:t>
                </a:r>
                <a:endParaRPr lang="en-US" sz="2000"/>
              </a:p>
            </p:txBody>
          </p:sp>
        </p:grpSp>
        <p:sp>
          <p:nvSpPr>
            <p:cNvPr id="222231" name="Line 23"/>
            <p:cNvSpPr>
              <a:spLocks noChangeShapeType="1"/>
            </p:cNvSpPr>
            <p:nvPr/>
          </p:nvSpPr>
          <p:spPr bwMode="auto">
            <a:xfrm flipH="1">
              <a:off x="3290" y="2540"/>
              <a:ext cx="316" cy="26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22232" name="Line 24"/>
            <p:cNvSpPr>
              <a:spLocks noChangeShapeType="1"/>
            </p:cNvSpPr>
            <p:nvPr/>
          </p:nvSpPr>
          <p:spPr bwMode="auto">
            <a:xfrm flipH="1">
              <a:off x="3018" y="2488"/>
              <a:ext cx="568" cy="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22233" name="Line 25"/>
            <p:cNvSpPr>
              <a:spLocks noChangeShapeType="1"/>
            </p:cNvSpPr>
            <p:nvPr/>
          </p:nvSpPr>
          <p:spPr bwMode="auto">
            <a:xfrm flipH="1">
              <a:off x="2442" y="2524"/>
              <a:ext cx="1144" cy="30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22234" name="Text Box 26"/>
            <p:cNvSpPr txBox="1">
              <a:spLocks noChangeArrowheads="1"/>
            </p:cNvSpPr>
            <p:nvPr/>
          </p:nvSpPr>
          <p:spPr bwMode="auto">
            <a:xfrm>
              <a:off x="4371" y="1810"/>
              <a:ext cx="1389" cy="9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/>
              <a:r>
                <a:rPr lang="en-US" sz="1800">
                  <a:latin typeface="Comic Sans MS" pitchFamily="66" charset="0"/>
                </a:rPr>
                <a:t>Tier-1 providers also interconnect at public network access points (NAPs)</a:t>
              </a:r>
            </a:p>
          </p:txBody>
        </p:sp>
        <p:sp>
          <p:nvSpPr>
            <p:cNvPr id="222235" name="Line 27"/>
            <p:cNvSpPr>
              <a:spLocks noChangeShapeType="1"/>
            </p:cNvSpPr>
            <p:nvPr/>
          </p:nvSpPr>
          <p:spPr bwMode="auto">
            <a:xfrm flipH="1">
              <a:off x="4008" y="1952"/>
              <a:ext cx="400" cy="3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1-</a:t>
            </a:r>
            <a:fld id="{CED54B46-C245-44B4-A734-427BE39ACA11}" type="slidenum">
              <a:rPr lang="en-US"/>
              <a:pPr/>
              <a:t>48</a:t>
            </a:fld>
            <a:endParaRPr lang="en-US"/>
          </a:p>
        </p:txBody>
      </p:sp>
      <p:sp>
        <p:nvSpPr>
          <p:cNvPr id="22425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28600"/>
            <a:ext cx="8096250" cy="1143000"/>
          </a:xfrm>
        </p:spPr>
        <p:txBody>
          <a:bodyPr/>
          <a:lstStyle/>
          <a:p>
            <a:r>
              <a:rPr lang="en-US" sz="3200"/>
              <a:t>Internet structure: network of networks</a:t>
            </a:r>
            <a:endParaRPr lang="en-US"/>
          </a:p>
        </p:txBody>
      </p:sp>
      <p:sp>
        <p:nvSpPr>
          <p:cNvPr id="22425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52425" y="1428750"/>
            <a:ext cx="8440738" cy="914400"/>
          </a:xfrm>
        </p:spPr>
        <p:txBody>
          <a:bodyPr/>
          <a:lstStyle/>
          <a:p>
            <a:r>
              <a:rPr lang="en-US" sz="2400">
                <a:solidFill>
                  <a:srgbClr val="FF0000"/>
                </a:solidFill>
              </a:rPr>
              <a:t>“Tier-2” ISPs: smaller (often regional) ISPs</a:t>
            </a:r>
          </a:p>
          <a:p>
            <a:pPr lvl="1"/>
            <a:r>
              <a:rPr lang="en-US" sz="2000"/>
              <a:t>Connect to one or more tier-1 ISPs, possibly other tier-2 ISPs</a:t>
            </a:r>
          </a:p>
          <a:p>
            <a:endParaRPr lang="en-US" sz="2400">
              <a:solidFill>
                <a:srgbClr val="FF0000"/>
              </a:solidFill>
            </a:endParaRPr>
          </a:p>
          <a:p>
            <a:pPr lvl="1">
              <a:buFont typeface="ZapfDingbats" pitchFamily="82" charset="2"/>
              <a:buNone/>
            </a:pPr>
            <a:endParaRPr lang="en-US" sz="2000"/>
          </a:p>
        </p:txBody>
      </p:sp>
      <p:sp>
        <p:nvSpPr>
          <p:cNvPr id="224260" name="Oval 4"/>
          <p:cNvSpPr>
            <a:spLocks noChangeArrowheads="1"/>
          </p:cNvSpPr>
          <p:nvPr/>
        </p:nvSpPr>
        <p:spPr bwMode="auto">
          <a:xfrm>
            <a:off x="2432050" y="4883150"/>
            <a:ext cx="1863725" cy="790575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US">
                <a:solidFill>
                  <a:schemeClr val="bg1"/>
                </a:solidFill>
                <a:latin typeface="Comic Sans MS" pitchFamily="66" charset="0"/>
              </a:rPr>
              <a:t>Tier 1 ISP</a:t>
            </a:r>
            <a:endParaRPr lang="en-US"/>
          </a:p>
        </p:txBody>
      </p:sp>
      <p:sp>
        <p:nvSpPr>
          <p:cNvPr id="224261" name="Oval 5"/>
          <p:cNvSpPr>
            <a:spLocks noChangeArrowheads="1"/>
          </p:cNvSpPr>
          <p:nvPr/>
        </p:nvSpPr>
        <p:spPr bwMode="auto">
          <a:xfrm>
            <a:off x="3530600" y="3679825"/>
            <a:ext cx="1863725" cy="790575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US">
                <a:solidFill>
                  <a:schemeClr val="bg1"/>
                </a:solidFill>
                <a:latin typeface="Comic Sans MS" pitchFamily="66" charset="0"/>
              </a:rPr>
              <a:t>Tier 1 ISP</a:t>
            </a:r>
            <a:endParaRPr lang="en-US"/>
          </a:p>
        </p:txBody>
      </p:sp>
      <p:sp>
        <p:nvSpPr>
          <p:cNvPr id="224262" name="Oval 6"/>
          <p:cNvSpPr>
            <a:spLocks noChangeArrowheads="1"/>
          </p:cNvSpPr>
          <p:nvPr/>
        </p:nvSpPr>
        <p:spPr bwMode="auto">
          <a:xfrm>
            <a:off x="4800600" y="4845050"/>
            <a:ext cx="1863725" cy="7905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US">
                <a:solidFill>
                  <a:schemeClr val="bg1"/>
                </a:solidFill>
                <a:latin typeface="Comic Sans MS" pitchFamily="66" charset="0"/>
              </a:rPr>
              <a:t>Tier 1 ISP</a:t>
            </a:r>
            <a:endParaRPr lang="en-US"/>
          </a:p>
        </p:txBody>
      </p:sp>
      <p:sp>
        <p:nvSpPr>
          <p:cNvPr id="224263" name="Oval 7"/>
          <p:cNvSpPr>
            <a:spLocks noChangeArrowheads="1"/>
          </p:cNvSpPr>
          <p:nvPr/>
        </p:nvSpPr>
        <p:spPr bwMode="auto">
          <a:xfrm>
            <a:off x="5121275" y="4851400"/>
            <a:ext cx="133350" cy="1428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4264" name="Oval 8"/>
          <p:cNvSpPr>
            <a:spLocks noChangeArrowheads="1"/>
          </p:cNvSpPr>
          <p:nvPr/>
        </p:nvSpPr>
        <p:spPr bwMode="auto">
          <a:xfrm>
            <a:off x="4670425" y="4381500"/>
            <a:ext cx="133350" cy="142875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4265" name="Oval 9"/>
          <p:cNvSpPr>
            <a:spLocks noChangeArrowheads="1"/>
          </p:cNvSpPr>
          <p:nvPr/>
        </p:nvSpPr>
        <p:spPr bwMode="auto">
          <a:xfrm>
            <a:off x="4206875" y="4406900"/>
            <a:ext cx="133350" cy="142875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4266" name="Oval 10"/>
          <p:cNvSpPr>
            <a:spLocks noChangeArrowheads="1"/>
          </p:cNvSpPr>
          <p:nvPr/>
        </p:nvSpPr>
        <p:spPr bwMode="auto">
          <a:xfrm>
            <a:off x="3736975" y="4864100"/>
            <a:ext cx="133350" cy="142875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4267" name="Oval 11"/>
          <p:cNvSpPr>
            <a:spLocks noChangeArrowheads="1"/>
          </p:cNvSpPr>
          <p:nvPr/>
        </p:nvSpPr>
        <p:spPr bwMode="auto">
          <a:xfrm>
            <a:off x="4232275" y="5181600"/>
            <a:ext cx="133350" cy="142875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4268" name="Oval 12"/>
          <p:cNvSpPr>
            <a:spLocks noChangeArrowheads="1"/>
          </p:cNvSpPr>
          <p:nvPr/>
        </p:nvSpPr>
        <p:spPr bwMode="auto">
          <a:xfrm>
            <a:off x="4746625" y="5168900"/>
            <a:ext cx="133350" cy="1428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4269" name="Line 13"/>
          <p:cNvSpPr>
            <a:spLocks noChangeShapeType="1"/>
          </p:cNvSpPr>
          <p:nvPr/>
        </p:nvSpPr>
        <p:spPr bwMode="auto">
          <a:xfrm flipV="1">
            <a:off x="4368800" y="5238750"/>
            <a:ext cx="381000" cy="63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4270" name="Line 14"/>
          <p:cNvSpPr>
            <a:spLocks noChangeShapeType="1"/>
          </p:cNvSpPr>
          <p:nvPr/>
        </p:nvSpPr>
        <p:spPr bwMode="auto">
          <a:xfrm>
            <a:off x="4778375" y="4495800"/>
            <a:ext cx="368300" cy="3683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4271" name="Line 15"/>
          <p:cNvSpPr>
            <a:spLocks noChangeShapeType="1"/>
          </p:cNvSpPr>
          <p:nvPr/>
        </p:nvSpPr>
        <p:spPr bwMode="auto">
          <a:xfrm flipV="1">
            <a:off x="3835400" y="4527550"/>
            <a:ext cx="393700" cy="355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224272" name="Group 16"/>
          <p:cNvGrpSpPr>
            <a:grpSpLocks/>
          </p:cNvGrpSpPr>
          <p:nvPr/>
        </p:nvGrpSpPr>
        <p:grpSpPr bwMode="auto">
          <a:xfrm>
            <a:off x="5670550" y="4178300"/>
            <a:ext cx="719138" cy="396875"/>
            <a:chOff x="3740" y="1244"/>
            <a:chExt cx="453" cy="250"/>
          </a:xfrm>
        </p:grpSpPr>
        <p:sp>
          <p:nvSpPr>
            <p:cNvPr id="224273" name="Rectangle 17"/>
            <p:cNvSpPr>
              <a:spLocks noChangeArrowheads="1"/>
            </p:cNvSpPr>
            <p:nvPr/>
          </p:nvSpPr>
          <p:spPr bwMode="auto">
            <a:xfrm>
              <a:off x="3755" y="1248"/>
              <a:ext cx="438" cy="19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4274" name="Text Box 18"/>
            <p:cNvSpPr txBox="1">
              <a:spLocks noChangeArrowheads="1"/>
            </p:cNvSpPr>
            <p:nvPr/>
          </p:nvSpPr>
          <p:spPr bwMode="auto">
            <a:xfrm>
              <a:off x="3740" y="1244"/>
              <a:ext cx="444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/>
              <a:r>
                <a:rPr lang="en-US" sz="2000">
                  <a:solidFill>
                    <a:schemeClr val="bg1"/>
                  </a:solidFill>
                  <a:latin typeface="Comic Sans MS" pitchFamily="66" charset="0"/>
                </a:rPr>
                <a:t>NAP</a:t>
              </a:r>
              <a:endParaRPr lang="en-US" sz="2000"/>
            </a:p>
          </p:txBody>
        </p:sp>
      </p:grpSp>
      <p:sp>
        <p:nvSpPr>
          <p:cNvPr id="224275" name="Line 19"/>
          <p:cNvSpPr>
            <a:spLocks noChangeShapeType="1"/>
          </p:cNvSpPr>
          <p:nvPr/>
        </p:nvSpPr>
        <p:spPr bwMode="auto">
          <a:xfrm flipH="1">
            <a:off x="5222875" y="4445000"/>
            <a:ext cx="501650" cy="4254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4276" name="Line 20"/>
          <p:cNvSpPr>
            <a:spLocks noChangeShapeType="1"/>
          </p:cNvSpPr>
          <p:nvPr/>
        </p:nvSpPr>
        <p:spPr bwMode="auto">
          <a:xfrm flipH="1">
            <a:off x="4791075" y="4362450"/>
            <a:ext cx="901700" cy="1143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4277" name="Line 21"/>
          <p:cNvSpPr>
            <a:spLocks noChangeShapeType="1"/>
          </p:cNvSpPr>
          <p:nvPr/>
        </p:nvSpPr>
        <p:spPr bwMode="auto">
          <a:xfrm flipH="1">
            <a:off x="3876675" y="4419600"/>
            <a:ext cx="1816100" cy="482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224278" name="Group 22"/>
          <p:cNvGrpSpPr>
            <a:grpSpLocks/>
          </p:cNvGrpSpPr>
          <p:nvPr/>
        </p:nvGrpSpPr>
        <p:grpSpPr bwMode="auto">
          <a:xfrm>
            <a:off x="1946275" y="3286125"/>
            <a:ext cx="6219825" cy="2838450"/>
            <a:chOff x="1226" y="2070"/>
            <a:chExt cx="3918" cy="1788"/>
          </a:xfrm>
        </p:grpSpPr>
        <p:grpSp>
          <p:nvGrpSpPr>
            <p:cNvPr id="224279" name="Group 23"/>
            <p:cNvGrpSpPr>
              <a:grpSpLocks/>
            </p:cNvGrpSpPr>
            <p:nvPr/>
          </p:nvGrpSpPr>
          <p:grpSpPr bwMode="auto">
            <a:xfrm>
              <a:off x="3042" y="2102"/>
              <a:ext cx="1054" cy="372"/>
              <a:chOff x="3042" y="2102"/>
              <a:chExt cx="1054" cy="372"/>
            </a:xfrm>
          </p:grpSpPr>
          <p:sp>
            <p:nvSpPr>
              <p:cNvPr id="224280" name="Oval 24"/>
              <p:cNvSpPr>
                <a:spLocks noChangeArrowheads="1"/>
              </p:cNvSpPr>
              <p:nvPr/>
            </p:nvSpPr>
            <p:spPr bwMode="auto">
              <a:xfrm>
                <a:off x="3042" y="2102"/>
                <a:ext cx="1054" cy="372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4281" name="Text Box 25"/>
              <p:cNvSpPr txBox="1">
                <a:spLocks noChangeArrowheads="1"/>
              </p:cNvSpPr>
              <p:nvPr/>
            </p:nvSpPr>
            <p:spPr bwMode="auto">
              <a:xfrm>
                <a:off x="3182" y="2176"/>
                <a:ext cx="847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l"/>
                <a:r>
                  <a:rPr lang="en-US" sz="1800">
                    <a:latin typeface="Comic Sans MS" pitchFamily="66" charset="0"/>
                  </a:rPr>
                  <a:t>Tier-2 ISP</a:t>
                </a:r>
                <a:endParaRPr lang="en-US"/>
              </a:p>
            </p:txBody>
          </p:sp>
          <p:sp>
            <p:nvSpPr>
              <p:cNvPr id="224282" name="Oval 26"/>
              <p:cNvSpPr>
                <a:spLocks noChangeArrowheads="1"/>
              </p:cNvSpPr>
              <p:nvPr/>
            </p:nvSpPr>
            <p:spPr bwMode="auto">
              <a:xfrm>
                <a:off x="3184" y="2340"/>
                <a:ext cx="84" cy="90"/>
              </a:xfrm>
              <a:prstGeom prst="ellipse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24283" name="Group 27"/>
            <p:cNvGrpSpPr>
              <a:grpSpLocks/>
            </p:cNvGrpSpPr>
            <p:nvPr/>
          </p:nvGrpSpPr>
          <p:grpSpPr bwMode="auto">
            <a:xfrm>
              <a:off x="1610" y="2070"/>
              <a:ext cx="1054" cy="372"/>
              <a:chOff x="698" y="2190"/>
              <a:chExt cx="1054" cy="372"/>
            </a:xfrm>
          </p:grpSpPr>
          <p:sp>
            <p:nvSpPr>
              <p:cNvPr id="224284" name="Oval 28"/>
              <p:cNvSpPr>
                <a:spLocks noChangeArrowheads="1"/>
              </p:cNvSpPr>
              <p:nvPr/>
            </p:nvSpPr>
            <p:spPr bwMode="auto">
              <a:xfrm>
                <a:off x="698" y="2190"/>
                <a:ext cx="1054" cy="372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4285" name="Text Box 29"/>
              <p:cNvSpPr txBox="1">
                <a:spLocks noChangeArrowheads="1"/>
              </p:cNvSpPr>
              <p:nvPr/>
            </p:nvSpPr>
            <p:spPr bwMode="auto">
              <a:xfrm>
                <a:off x="838" y="2264"/>
                <a:ext cx="847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l"/>
                <a:r>
                  <a:rPr lang="en-US" sz="1800">
                    <a:latin typeface="Comic Sans MS" pitchFamily="66" charset="0"/>
                  </a:rPr>
                  <a:t>Tier-2 ISP</a:t>
                </a:r>
                <a:endParaRPr lang="en-US"/>
              </a:p>
            </p:txBody>
          </p:sp>
          <p:sp>
            <p:nvSpPr>
              <p:cNvPr id="224286" name="Oval 30"/>
              <p:cNvSpPr>
                <a:spLocks noChangeArrowheads="1"/>
              </p:cNvSpPr>
              <p:nvPr/>
            </p:nvSpPr>
            <p:spPr bwMode="auto">
              <a:xfrm>
                <a:off x="1464" y="2460"/>
                <a:ext cx="84" cy="90"/>
              </a:xfrm>
              <a:prstGeom prst="ellipse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24287" name="Group 31"/>
            <p:cNvGrpSpPr>
              <a:grpSpLocks/>
            </p:cNvGrpSpPr>
            <p:nvPr/>
          </p:nvGrpSpPr>
          <p:grpSpPr bwMode="auto">
            <a:xfrm>
              <a:off x="1226" y="3476"/>
              <a:ext cx="1054" cy="374"/>
              <a:chOff x="442" y="3748"/>
              <a:chExt cx="1054" cy="374"/>
            </a:xfrm>
          </p:grpSpPr>
          <p:sp>
            <p:nvSpPr>
              <p:cNvPr id="224288" name="Oval 32"/>
              <p:cNvSpPr>
                <a:spLocks noChangeArrowheads="1"/>
              </p:cNvSpPr>
              <p:nvPr/>
            </p:nvSpPr>
            <p:spPr bwMode="auto">
              <a:xfrm>
                <a:off x="442" y="3750"/>
                <a:ext cx="1054" cy="372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4289" name="Text Box 33"/>
              <p:cNvSpPr txBox="1">
                <a:spLocks noChangeArrowheads="1"/>
              </p:cNvSpPr>
              <p:nvPr/>
            </p:nvSpPr>
            <p:spPr bwMode="auto">
              <a:xfrm>
                <a:off x="582" y="3824"/>
                <a:ext cx="847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l"/>
                <a:r>
                  <a:rPr lang="en-US" sz="1800">
                    <a:latin typeface="Comic Sans MS" pitchFamily="66" charset="0"/>
                  </a:rPr>
                  <a:t>Tier-2 ISP</a:t>
                </a:r>
                <a:endParaRPr lang="en-US"/>
              </a:p>
            </p:txBody>
          </p:sp>
          <p:sp>
            <p:nvSpPr>
              <p:cNvPr id="224290" name="Oval 34"/>
              <p:cNvSpPr>
                <a:spLocks noChangeArrowheads="1"/>
              </p:cNvSpPr>
              <p:nvPr/>
            </p:nvSpPr>
            <p:spPr bwMode="auto">
              <a:xfrm>
                <a:off x="904" y="3748"/>
                <a:ext cx="84" cy="90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24291" name="Group 35"/>
            <p:cNvGrpSpPr>
              <a:grpSpLocks/>
            </p:cNvGrpSpPr>
            <p:nvPr/>
          </p:nvGrpSpPr>
          <p:grpSpPr bwMode="auto">
            <a:xfrm>
              <a:off x="2674" y="3486"/>
              <a:ext cx="1054" cy="372"/>
              <a:chOff x="2698" y="3710"/>
              <a:chExt cx="1054" cy="372"/>
            </a:xfrm>
          </p:grpSpPr>
          <p:sp>
            <p:nvSpPr>
              <p:cNvPr id="224292" name="Oval 36"/>
              <p:cNvSpPr>
                <a:spLocks noChangeArrowheads="1"/>
              </p:cNvSpPr>
              <p:nvPr/>
            </p:nvSpPr>
            <p:spPr bwMode="auto">
              <a:xfrm>
                <a:off x="2698" y="3710"/>
                <a:ext cx="1054" cy="372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4293" name="Text Box 37"/>
              <p:cNvSpPr txBox="1">
                <a:spLocks noChangeArrowheads="1"/>
              </p:cNvSpPr>
              <p:nvPr/>
            </p:nvSpPr>
            <p:spPr bwMode="auto">
              <a:xfrm>
                <a:off x="2838" y="3784"/>
                <a:ext cx="847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l"/>
                <a:r>
                  <a:rPr lang="en-US" sz="1800">
                    <a:latin typeface="Comic Sans MS" pitchFamily="66" charset="0"/>
                  </a:rPr>
                  <a:t>Tier-2 ISP</a:t>
                </a:r>
                <a:endParaRPr lang="en-US"/>
              </a:p>
            </p:txBody>
          </p:sp>
          <p:sp>
            <p:nvSpPr>
              <p:cNvPr id="224294" name="Oval 38"/>
              <p:cNvSpPr>
                <a:spLocks noChangeArrowheads="1"/>
              </p:cNvSpPr>
              <p:nvPr/>
            </p:nvSpPr>
            <p:spPr bwMode="auto">
              <a:xfrm>
                <a:off x="3408" y="3716"/>
                <a:ext cx="84" cy="90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24295" name="Group 39"/>
            <p:cNvGrpSpPr>
              <a:grpSpLocks/>
            </p:cNvGrpSpPr>
            <p:nvPr/>
          </p:nvGrpSpPr>
          <p:grpSpPr bwMode="auto">
            <a:xfrm>
              <a:off x="4090" y="3182"/>
              <a:ext cx="1054" cy="372"/>
              <a:chOff x="4090" y="3182"/>
              <a:chExt cx="1054" cy="372"/>
            </a:xfrm>
          </p:grpSpPr>
          <p:sp>
            <p:nvSpPr>
              <p:cNvPr id="224296" name="Oval 40"/>
              <p:cNvSpPr>
                <a:spLocks noChangeArrowheads="1"/>
              </p:cNvSpPr>
              <p:nvPr/>
            </p:nvSpPr>
            <p:spPr bwMode="auto">
              <a:xfrm>
                <a:off x="4090" y="3182"/>
                <a:ext cx="1054" cy="372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4297" name="Text Box 41"/>
              <p:cNvSpPr txBox="1">
                <a:spLocks noChangeArrowheads="1"/>
              </p:cNvSpPr>
              <p:nvPr/>
            </p:nvSpPr>
            <p:spPr bwMode="auto">
              <a:xfrm>
                <a:off x="4230" y="3256"/>
                <a:ext cx="847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l"/>
                <a:r>
                  <a:rPr lang="en-US" sz="1800">
                    <a:latin typeface="Comic Sans MS" pitchFamily="66" charset="0"/>
                  </a:rPr>
                  <a:t>Tier-2 ISP</a:t>
                </a:r>
                <a:endParaRPr lang="en-US"/>
              </a:p>
            </p:txBody>
          </p:sp>
          <p:sp>
            <p:nvSpPr>
              <p:cNvPr id="224298" name="Oval 42"/>
              <p:cNvSpPr>
                <a:spLocks noChangeArrowheads="1"/>
              </p:cNvSpPr>
              <p:nvPr/>
            </p:nvSpPr>
            <p:spPr bwMode="auto">
              <a:xfrm>
                <a:off x="4144" y="3308"/>
                <a:ext cx="84" cy="90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24299" name="Oval 43"/>
            <p:cNvSpPr>
              <a:spLocks noChangeArrowheads="1"/>
            </p:cNvSpPr>
            <p:nvPr/>
          </p:nvSpPr>
          <p:spPr bwMode="auto">
            <a:xfrm>
              <a:off x="1712" y="2328"/>
              <a:ext cx="96" cy="8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4300" name="Line 44"/>
            <p:cNvSpPr>
              <a:spLocks noChangeShapeType="1"/>
            </p:cNvSpPr>
            <p:nvPr/>
          </p:nvSpPr>
          <p:spPr bwMode="auto">
            <a:xfrm>
              <a:off x="1768" y="2400"/>
              <a:ext cx="200" cy="68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24301" name="Oval 45"/>
            <p:cNvSpPr>
              <a:spLocks noChangeArrowheads="1"/>
            </p:cNvSpPr>
            <p:nvPr/>
          </p:nvSpPr>
          <p:spPr bwMode="auto">
            <a:xfrm>
              <a:off x="1928" y="3044"/>
              <a:ext cx="96" cy="8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24302" name="Group 46"/>
          <p:cNvGrpSpPr>
            <a:grpSpLocks/>
          </p:cNvGrpSpPr>
          <p:nvPr/>
        </p:nvGrpSpPr>
        <p:grpSpPr bwMode="auto">
          <a:xfrm>
            <a:off x="177800" y="3406775"/>
            <a:ext cx="3562350" cy="2014538"/>
            <a:chOff x="112" y="2146"/>
            <a:chExt cx="2244" cy="1269"/>
          </a:xfrm>
        </p:grpSpPr>
        <p:sp>
          <p:nvSpPr>
            <p:cNvPr id="224303" name="Text Box 47"/>
            <p:cNvSpPr txBox="1">
              <a:spLocks noChangeArrowheads="1"/>
            </p:cNvSpPr>
            <p:nvPr/>
          </p:nvSpPr>
          <p:spPr bwMode="auto">
            <a:xfrm>
              <a:off x="112" y="2146"/>
              <a:ext cx="1292" cy="12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/>
              <a:r>
                <a:rPr lang="en-US" sz="1800">
                  <a:latin typeface="Comic Sans MS" pitchFamily="66" charset="0"/>
                </a:rPr>
                <a:t>Tier-2 ISP pays tier-1 ISP for connectivity to rest of Internet</a:t>
              </a:r>
            </a:p>
            <a:p>
              <a:pPr algn="l">
                <a:buClr>
                  <a:schemeClr val="accent2"/>
                </a:buClr>
                <a:buSzPct val="85000"/>
                <a:buFont typeface="Wingdings" pitchFamily="2" charset="2"/>
                <a:buChar char="q"/>
              </a:pPr>
              <a:r>
                <a:rPr lang="en-US" sz="1800">
                  <a:latin typeface="Comic Sans MS" pitchFamily="66" charset="0"/>
                </a:rPr>
                <a:t> tier-2 ISP is c</a:t>
              </a:r>
              <a:r>
                <a:rPr lang="en-US" sz="1800" i="1">
                  <a:latin typeface="Comic Sans MS" pitchFamily="66" charset="0"/>
                </a:rPr>
                <a:t>ustomer</a:t>
              </a:r>
              <a:r>
                <a:rPr lang="en-US" sz="1800">
                  <a:latin typeface="Comic Sans MS" pitchFamily="66" charset="0"/>
                </a:rPr>
                <a:t> of</a:t>
              </a:r>
            </a:p>
            <a:p>
              <a:pPr algn="l">
                <a:buClr>
                  <a:schemeClr val="accent2"/>
                </a:buClr>
                <a:buSzPct val="85000"/>
                <a:buFont typeface="Wingdings" pitchFamily="2" charset="2"/>
                <a:buNone/>
              </a:pPr>
              <a:r>
                <a:rPr lang="en-US" sz="1800">
                  <a:latin typeface="Comic Sans MS" pitchFamily="66" charset="0"/>
                </a:rPr>
                <a:t>tier-1 provider</a:t>
              </a:r>
            </a:p>
          </p:txBody>
        </p:sp>
        <p:sp>
          <p:nvSpPr>
            <p:cNvPr id="224304" name="Line 48"/>
            <p:cNvSpPr>
              <a:spLocks noChangeShapeType="1"/>
            </p:cNvSpPr>
            <p:nvPr/>
          </p:nvSpPr>
          <p:spPr bwMode="auto">
            <a:xfrm flipV="1">
              <a:off x="1344" y="2392"/>
              <a:ext cx="1012" cy="36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24305" name="Line 49"/>
            <p:cNvSpPr>
              <a:spLocks noChangeShapeType="1"/>
            </p:cNvSpPr>
            <p:nvPr/>
          </p:nvSpPr>
          <p:spPr bwMode="auto">
            <a:xfrm flipV="1">
              <a:off x="1352" y="2412"/>
              <a:ext cx="360" cy="3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24306" name="Group 50"/>
          <p:cNvGrpSpPr>
            <a:grpSpLocks/>
          </p:cNvGrpSpPr>
          <p:nvPr/>
        </p:nvGrpSpPr>
        <p:grpSpPr bwMode="auto">
          <a:xfrm>
            <a:off x="6007100" y="3019425"/>
            <a:ext cx="3035300" cy="2136775"/>
            <a:chOff x="3784" y="1902"/>
            <a:chExt cx="1912" cy="1346"/>
          </a:xfrm>
        </p:grpSpPr>
        <p:sp>
          <p:nvSpPr>
            <p:cNvPr id="224307" name="Oval 51"/>
            <p:cNvSpPr>
              <a:spLocks noChangeArrowheads="1"/>
            </p:cNvSpPr>
            <p:nvPr/>
          </p:nvSpPr>
          <p:spPr bwMode="auto">
            <a:xfrm>
              <a:off x="3992" y="2320"/>
              <a:ext cx="96" cy="104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4308" name="Text Box 52"/>
            <p:cNvSpPr txBox="1">
              <a:spLocks noChangeArrowheads="1"/>
            </p:cNvSpPr>
            <p:nvPr/>
          </p:nvSpPr>
          <p:spPr bwMode="auto">
            <a:xfrm>
              <a:off x="4564" y="1902"/>
              <a:ext cx="1132" cy="10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/>
              <a:r>
                <a:rPr lang="en-US" sz="1800">
                  <a:latin typeface="Comic Sans MS" pitchFamily="66" charset="0"/>
                </a:rPr>
                <a:t>Tier-2 ISPs also peer privately with each other, interconnect at NAP</a:t>
              </a:r>
            </a:p>
          </p:txBody>
        </p:sp>
        <p:sp>
          <p:nvSpPr>
            <p:cNvPr id="224309" name="Oval 53"/>
            <p:cNvSpPr>
              <a:spLocks noChangeArrowheads="1"/>
            </p:cNvSpPr>
            <p:nvPr/>
          </p:nvSpPr>
          <p:spPr bwMode="auto">
            <a:xfrm>
              <a:off x="4600" y="3144"/>
              <a:ext cx="96" cy="104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4310" name="Line 54"/>
            <p:cNvSpPr>
              <a:spLocks noChangeShapeType="1"/>
            </p:cNvSpPr>
            <p:nvPr/>
          </p:nvSpPr>
          <p:spPr bwMode="auto">
            <a:xfrm>
              <a:off x="4064" y="2408"/>
              <a:ext cx="552" cy="72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24311" name="Oval 55"/>
            <p:cNvSpPr>
              <a:spLocks noChangeArrowheads="1"/>
            </p:cNvSpPr>
            <p:nvPr/>
          </p:nvSpPr>
          <p:spPr bwMode="auto">
            <a:xfrm>
              <a:off x="3784" y="2392"/>
              <a:ext cx="96" cy="104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4312" name="Line 56"/>
            <p:cNvSpPr>
              <a:spLocks noChangeShapeType="1"/>
            </p:cNvSpPr>
            <p:nvPr/>
          </p:nvSpPr>
          <p:spPr bwMode="auto">
            <a:xfrm>
              <a:off x="3832" y="2488"/>
              <a:ext cx="0" cy="15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24313" name="Line 57"/>
            <p:cNvSpPr>
              <a:spLocks noChangeShapeType="1"/>
            </p:cNvSpPr>
            <p:nvPr/>
          </p:nvSpPr>
          <p:spPr bwMode="auto">
            <a:xfrm flipH="1">
              <a:off x="4388" y="2000"/>
              <a:ext cx="260" cy="8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24314" name="Line 58"/>
            <p:cNvSpPr>
              <a:spLocks noChangeShapeType="1"/>
            </p:cNvSpPr>
            <p:nvPr/>
          </p:nvSpPr>
          <p:spPr bwMode="auto">
            <a:xfrm flipH="1">
              <a:off x="3880" y="2012"/>
              <a:ext cx="760" cy="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4259" grpId="0" build="p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1-</a:t>
            </a:r>
            <a:fld id="{1A214253-436E-4338-B781-CD177F8B3BB7}" type="slidenum">
              <a:rPr lang="en-US"/>
              <a:pPr/>
              <a:t>49</a:t>
            </a:fld>
            <a:endParaRPr lang="en-US"/>
          </a:p>
        </p:txBody>
      </p:sp>
      <p:sp>
        <p:nvSpPr>
          <p:cNvPr id="225282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28600"/>
            <a:ext cx="8096250" cy="1143000"/>
          </a:xfrm>
        </p:spPr>
        <p:txBody>
          <a:bodyPr/>
          <a:lstStyle/>
          <a:p>
            <a:r>
              <a:rPr lang="en-US" sz="3200"/>
              <a:t>Internet structure: network of networks</a:t>
            </a:r>
            <a:endParaRPr lang="en-US"/>
          </a:p>
        </p:txBody>
      </p:sp>
      <p:sp>
        <p:nvSpPr>
          <p:cNvPr id="22528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52425" y="1428750"/>
            <a:ext cx="8440738" cy="914400"/>
          </a:xfrm>
        </p:spPr>
        <p:txBody>
          <a:bodyPr/>
          <a:lstStyle/>
          <a:p>
            <a:r>
              <a:rPr lang="en-US" sz="2400">
                <a:solidFill>
                  <a:srgbClr val="FF0000"/>
                </a:solidFill>
              </a:rPr>
              <a:t>“Tier-3” ISPs and local ISPs </a:t>
            </a:r>
          </a:p>
          <a:p>
            <a:pPr lvl="1"/>
            <a:r>
              <a:rPr lang="en-US" sz="2000"/>
              <a:t>last hop (“access”) network (closest to end systems)</a:t>
            </a:r>
          </a:p>
          <a:p>
            <a:pPr>
              <a:buFont typeface="Wingdings" pitchFamily="2" charset="2"/>
              <a:buNone/>
            </a:pPr>
            <a:endParaRPr lang="en-US" sz="2400">
              <a:solidFill>
                <a:srgbClr val="FF0000"/>
              </a:solidFill>
            </a:endParaRPr>
          </a:p>
          <a:p>
            <a:pPr lvl="1">
              <a:buFont typeface="ZapfDingbats" pitchFamily="82" charset="2"/>
              <a:buNone/>
            </a:pPr>
            <a:endParaRPr lang="en-US" sz="2000"/>
          </a:p>
        </p:txBody>
      </p:sp>
      <p:sp>
        <p:nvSpPr>
          <p:cNvPr id="225284" name="Oval 4"/>
          <p:cNvSpPr>
            <a:spLocks noChangeArrowheads="1"/>
          </p:cNvSpPr>
          <p:nvPr/>
        </p:nvSpPr>
        <p:spPr bwMode="auto">
          <a:xfrm>
            <a:off x="2432050" y="4883150"/>
            <a:ext cx="1863725" cy="790575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US">
                <a:solidFill>
                  <a:schemeClr val="bg1"/>
                </a:solidFill>
                <a:latin typeface="Comic Sans MS" pitchFamily="66" charset="0"/>
              </a:rPr>
              <a:t>Tier 1 ISP</a:t>
            </a:r>
            <a:endParaRPr lang="en-US"/>
          </a:p>
        </p:txBody>
      </p:sp>
      <p:sp>
        <p:nvSpPr>
          <p:cNvPr id="225285" name="Oval 5"/>
          <p:cNvSpPr>
            <a:spLocks noChangeArrowheads="1"/>
          </p:cNvSpPr>
          <p:nvPr/>
        </p:nvSpPr>
        <p:spPr bwMode="auto">
          <a:xfrm>
            <a:off x="3530600" y="3679825"/>
            <a:ext cx="1863725" cy="790575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US">
                <a:solidFill>
                  <a:schemeClr val="bg1"/>
                </a:solidFill>
                <a:latin typeface="Comic Sans MS" pitchFamily="66" charset="0"/>
              </a:rPr>
              <a:t>Tier 1 ISP</a:t>
            </a:r>
            <a:endParaRPr lang="en-US"/>
          </a:p>
        </p:txBody>
      </p:sp>
      <p:sp>
        <p:nvSpPr>
          <p:cNvPr id="225286" name="Oval 6"/>
          <p:cNvSpPr>
            <a:spLocks noChangeArrowheads="1"/>
          </p:cNvSpPr>
          <p:nvPr/>
        </p:nvSpPr>
        <p:spPr bwMode="auto">
          <a:xfrm>
            <a:off x="4800600" y="4845050"/>
            <a:ext cx="1863725" cy="7905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US">
                <a:solidFill>
                  <a:schemeClr val="bg1"/>
                </a:solidFill>
                <a:latin typeface="Comic Sans MS" pitchFamily="66" charset="0"/>
              </a:rPr>
              <a:t>Tier 1 ISP</a:t>
            </a:r>
            <a:endParaRPr lang="en-US"/>
          </a:p>
        </p:txBody>
      </p:sp>
      <p:sp>
        <p:nvSpPr>
          <p:cNvPr id="225287" name="Oval 7"/>
          <p:cNvSpPr>
            <a:spLocks noChangeArrowheads="1"/>
          </p:cNvSpPr>
          <p:nvPr/>
        </p:nvSpPr>
        <p:spPr bwMode="auto">
          <a:xfrm>
            <a:off x="5121275" y="4851400"/>
            <a:ext cx="133350" cy="1428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5288" name="Oval 8"/>
          <p:cNvSpPr>
            <a:spLocks noChangeArrowheads="1"/>
          </p:cNvSpPr>
          <p:nvPr/>
        </p:nvSpPr>
        <p:spPr bwMode="auto">
          <a:xfrm>
            <a:off x="4670425" y="4381500"/>
            <a:ext cx="133350" cy="142875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5289" name="Oval 9"/>
          <p:cNvSpPr>
            <a:spLocks noChangeArrowheads="1"/>
          </p:cNvSpPr>
          <p:nvPr/>
        </p:nvSpPr>
        <p:spPr bwMode="auto">
          <a:xfrm>
            <a:off x="4206875" y="4406900"/>
            <a:ext cx="133350" cy="142875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5290" name="Oval 10"/>
          <p:cNvSpPr>
            <a:spLocks noChangeArrowheads="1"/>
          </p:cNvSpPr>
          <p:nvPr/>
        </p:nvSpPr>
        <p:spPr bwMode="auto">
          <a:xfrm>
            <a:off x="3736975" y="4864100"/>
            <a:ext cx="133350" cy="142875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5291" name="Oval 11"/>
          <p:cNvSpPr>
            <a:spLocks noChangeArrowheads="1"/>
          </p:cNvSpPr>
          <p:nvPr/>
        </p:nvSpPr>
        <p:spPr bwMode="auto">
          <a:xfrm>
            <a:off x="4232275" y="5181600"/>
            <a:ext cx="133350" cy="142875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5292" name="Oval 12"/>
          <p:cNvSpPr>
            <a:spLocks noChangeArrowheads="1"/>
          </p:cNvSpPr>
          <p:nvPr/>
        </p:nvSpPr>
        <p:spPr bwMode="auto">
          <a:xfrm>
            <a:off x="4746625" y="5168900"/>
            <a:ext cx="133350" cy="1428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5293" name="Line 13"/>
          <p:cNvSpPr>
            <a:spLocks noChangeShapeType="1"/>
          </p:cNvSpPr>
          <p:nvPr/>
        </p:nvSpPr>
        <p:spPr bwMode="auto">
          <a:xfrm flipV="1">
            <a:off x="4368800" y="5238750"/>
            <a:ext cx="381000" cy="63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5294" name="Line 14"/>
          <p:cNvSpPr>
            <a:spLocks noChangeShapeType="1"/>
          </p:cNvSpPr>
          <p:nvPr/>
        </p:nvSpPr>
        <p:spPr bwMode="auto">
          <a:xfrm>
            <a:off x="4778375" y="4495800"/>
            <a:ext cx="368300" cy="3683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5295" name="Line 15"/>
          <p:cNvSpPr>
            <a:spLocks noChangeShapeType="1"/>
          </p:cNvSpPr>
          <p:nvPr/>
        </p:nvSpPr>
        <p:spPr bwMode="auto">
          <a:xfrm flipV="1">
            <a:off x="3835400" y="4527550"/>
            <a:ext cx="393700" cy="355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225296" name="Group 16"/>
          <p:cNvGrpSpPr>
            <a:grpSpLocks/>
          </p:cNvGrpSpPr>
          <p:nvPr/>
        </p:nvGrpSpPr>
        <p:grpSpPr bwMode="auto">
          <a:xfrm>
            <a:off x="5670550" y="4178300"/>
            <a:ext cx="719138" cy="396875"/>
            <a:chOff x="3740" y="1244"/>
            <a:chExt cx="453" cy="250"/>
          </a:xfrm>
        </p:grpSpPr>
        <p:sp>
          <p:nvSpPr>
            <p:cNvPr id="225297" name="Rectangle 17"/>
            <p:cNvSpPr>
              <a:spLocks noChangeArrowheads="1"/>
            </p:cNvSpPr>
            <p:nvPr/>
          </p:nvSpPr>
          <p:spPr bwMode="auto">
            <a:xfrm>
              <a:off x="3755" y="1248"/>
              <a:ext cx="438" cy="19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298" name="Text Box 18"/>
            <p:cNvSpPr txBox="1">
              <a:spLocks noChangeArrowheads="1"/>
            </p:cNvSpPr>
            <p:nvPr/>
          </p:nvSpPr>
          <p:spPr bwMode="auto">
            <a:xfrm>
              <a:off x="3740" y="1244"/>
              <a:ext cx="444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/>
              <a:r>
                <a:rPr lang="en-US" sz="2000">
                  <a:solidFill>
                    <a:schemeClr val="bg1"/>
                  </a:solidFill>
                  <a:latin typeface="Comic Sans MS" pitchFamily="66" charset="0"/>
                </a:rPr>
                <a:t>NAP</a:t>
              </a:r>
              <a:endParaRPr lang="en-US" sz="2000"/>
            </a:p>
          </p:txBody>
        </p:sp>
      </p:grpSp>
      <p:sp>
        <p:nvSpPr>
          <p:cNvPr id="225299" name="Line 19"/>
          <p:cNvSpPr>
            <a:spLocks noChangeShapeType="1"/>
          </p:cNvSpPr>
          <p:nvPr/>
        </p:nvSpPr>
        <p:spPr bwMode="auto">
          <a:xfrm flipH="1">
            <a:off x="5222875" y="4445000"/>
            <a:ext cx="501650" cy="4254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5300" name="Line 20"/>
          <p:cNvSpPr>
            <a:spLocks noChangeShapeType="1"/>
          </p:cNvSpPr>
          <p:nvPr/>
        </p:nvSpPr>
        <p:spPr bwMode="auto">
          <a:xfrm flipH="1">
            <a:off x="4791075" y="4362450"/>
            <a:ext cx="901700" cy="1143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5301" name="Line 21"/>
          <p:cNvSpPr>
            <a:spLocks noChangeShapeType="1"/>
          </p:cNvSpPr>
          <p:nvPr/>
        </p:nvSpPr>
        <p:spPr bwMode="auto">
          <a:xfrm flipH="1">
            <a:off x="3876675" y="4419600"/>
            <a:ext cx="1816100" cy="482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225302" name="Group 22"/>
          <p:cNvGrpSpPr>
            <a:grpSpLocks/>
          </p:cNvGrpSpPr>
          <p:nvPr/>
        </p:nvGrpSpPr>
        <p:grpSpPr bwMode="auto">
          <a:xfrm>
            <a:off x="1946275" y="3286125"/>
            <a:ext cx="6219825" cy="2838450"/>
            <a:chOff x="1226" y="2070"/>
            <a:chExt cx="3918" cy="1788"/>
          </a:xfrm>
        </p:grpSpPr>
        <p:grpSp>
          <p:nvGrpSpPr>
            <p:cNvPr id="225303" name="Group 23"/>
            <p:cNvGrpSpPr>
              <a:grpSpLocks/>
            </p:cNvGrpSpPr>
            <p:nvPr/>
          </p:nvGrpSpPr>
          <p:grpSpPr bwMode="auto">
            <a:xfrm>
              <a:off x="3042" y="2102"/>
              <a:ext cx="1054" cy="372"/>
              <a:chOff x="3042" y="2102"/>
              <a:chExt cx="1054" cy="372"/>
            </a:xfrm>
          </p:grpSpPr>
          <p:sp>
            <p:nvSpPr>
              <p:cNvPr id="225304" name="Oval 24"/>
              <p:cNvSpPr>
                <a:spLocks noChangeArrowheads="1"/>
              </p:cNvSpPr>
              <p:nvPr/>
            </p:nvSpPr>
            <p:spPr bwMode="auto">
              <a:xfrm>
                <a:off x="3042" y="2102"/>
                <a:ext cx="1054" cy="372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5305" name="Text Box 25"/>
              <p:cNvSpPr txBox="1">
                <a:spLocks noChangeArrowheads="1"/>
              </p:cNvSpPr>
              <p:nvPr/>
            </p:nvSpPr>
            <p:spPr bwMode="auto">
              <a:xfrm>
                <a:off x="3182" y="2176"/>
                <a:ext cx="847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l"/>
                <a:r>
                  <a:rPr lang="en-US" sz="1800">
                    <a:latin typeface="Comic Sans MS" pitchFamily="66" charset="0"/>
                  </a:rPr>
                  <a:t>Tier-2 ISP</a:t>
                </a:r>
                <a:endParaRPr lang="en-US"/>
              </a:p>
            </p:txBody>
          </p:sp>
          <p:sp>
            <p:nvSpPr>
              <p:cNvPr id="225306" name="Oval 26"/>
              <p:cNvSpPr>
                <a:spLocks noChangeArrowheads="1"/>
              </p:cNvSpPr>
              <p:nvPr/>
            </p:nvSpPr>
            <p:spPr bwMode="auto">
              <a:xfrm>
                <a:off x="3184" y="2340"/>
                <a:ext cx="84" cy="90"/>
              </a:xfrm>
              <a:prstGeom prst="ellipse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25307" name="Group 27"/>
            <p:cNvGrpSpPr>
              <a:grpSpLocks/>
            </p:cNvGrpSpPr>
            <p:nvPr/>
          </p:nvGrpSpPr>
          <p:grpSpPr bwMode="auto">
            <a:xfrm>
              <a:off x="1610" y="2070"/>
              <a:ext cx="1054" cy="372"/>
              <a:chOff x="698" y="2190"/>
              <a:chExt cx="1054" cy="372"/>
            </a:xfrm>
          </p:grpSpPr>
          <p:sp>
            <p:nvSpPr>
              <p:cNvPr id="225308" name="Oval 28"/>
              <p:cNvSpPr>
                <a:spLocks noChangeArrowheads="1"/>
              </p:cNvSpPr>
              <p:nvPr/>
            </p:nvSpPr>
            <p:spPr bwMode="auto">
              <a:xfrm>
                <a:off x="698" y="2190"/>
                <a:ext cx="1054" cy="372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5309" name="Text Box 29"/>
              <p:cNvSpPr txBox="1">
                <a:spLocks noChangeArrowheads="1"/>
              </p:cNvSpPr>
              <p:nvPr/>
            </p:nvSpPr>
            <p:spPr bwMode="auto">
              <a:xfrm>
                <a:off x="838" y="2264"/>
                <a:ext cx="847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l"/>
                <a:r>
                  <a:rPr lang="en-US" sz="1800">
                    <a:latin typeface="Comic Sans MS" pitchFamily="66" charset="0"/>
                  </a:rPr>
                  <a:t>Tier-2 ISP</a:t>
                </a:r>
                <a:endParaRPr lang="en-US"/>
              </a:p>
            </p:txBody>
          </p:sp>
          <p:sp>
            <p:nvSpPr>
              <p:cNvPr id="225310" name="Oval 30"/>
              <p:cNvSpPr>
                <a:spLocks noChangeArrowheads="1"/>
              </p:cNvSpPr>
              <p:nvPr/>
            </p:nvSpPr>
            <p:spPr bwMode="auto">
              <a:xfrm>
                <a:off x="1464" y="2460"/>
                <a:ext cx="84" cy="90"/>
              </a:xfrm>
              <a:prstGeom prst="ellipse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25311" name="Group 31"/>
            <p:cNvGrpSpPr>
              <a:grpSpLocks/>
            </p:cNvGrpSpPr>
            <p:nvPr/>
          </p:nvGrpSpPr>
          <p:grpSpPr bwMode="auto">
            <a:xfrm>
              <a:off x="1226" y="3476"/>
              <a:ext cx="1054" cy="374"/>
              <a:chOff x="442" y="3748"/>
              <a:chExt cx="1054" cy="374"/>
            </a:xfrm>
          </p:grpSpPr>
          <p:sp>
            <p:nvSpPr>
              <p:cNvPr id="225312" name="Oval 32"/>
              <p:cNvSpPr>
                <a:spLocks noChangeArrowheads="1"/>
              </p:cNvSpPr>
              <p:nvPr/>
            </p:nvSpPr>
            <p:spPr bwMode="auto">
              <a:xfrm>
                <a:off x="442" y="3750"/>
                <a:ext cx="1054" cy="372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5313" name="Text Box 33"/>
              <p:cNvSpPr txBox="1">
                <a:spLocks noChangeArrowheads="1"/>
              </p:cNvSpPr>
              <p:nvPr/>
            </p:nvSpPr>
            <p:spPr bwMode="auto">
              <a:xfrm>
                <a:off x="582" y="3824"/>
                <a:ext cx="847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l"/>
                <a:r>
                  <a:rPr lang="en-US" sz="1800">
                    <a:latin typeface="Comic Sans MS" pitchFamily="66" charset="0"/>
                  </a:rPr>
                  <a:t>Tier-2 ISP</a:t>
                </a:r>
                <a:endParaRPr lang="en-US"/>
              </a:p>
            </p:txBody>
          </p:sp>
          <p:sp>
            <p:nvSpPr>
              <p:cNvPr id="225314" name="Oval 34"/>
              <p:cNvSpPr>
                <a:spLocks noChangeArrowheads="1"/>
              </p:cNvSpPr>
              <p:nvPr/>
            </p:nvSpPr>
            <p:spPr bwMode="auto">
              <a:xfrm>
                <a:off x="904" y="3748"/>
                <a:ext cx="84" cy="90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25315" name="Group 35"/>
            <p:cNvGrpSpPr>
              <a:grpSpLocks/>
            </p:cNvGrpSpPr>
            <p:nvPr/>
          </p:nvGrpSpPr>
          <p:grpSpPr bwMode="auto">
            <a:xfrm>
              <a:off x="2674" y="3486"/>
              <a:ext cx="1054" cy="372"/>
              <a:chOff x="2698" y="3710"/>
              <a:chExt cx="1054" cy="372"/>
            </a:xfrm>
          </p:grpSpPr>
          <p:sp>
            <p:nvSpPr>
              <p:cNvPr id="225316" name="Oval 36"/>
              <p:cNvSpPr>
                <a:spLocks noChangeArrowheads="1"/>
              </p:cNvSpPr>
              <p:nvPr/>
            </p:nvSpPr>
            <p:spPr bwMode="auto">
              <a:xfrm>
                <a:off x="2698" y="3710"/>
                <a:ext cx="1054" cy="372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5317" name="Text Box 37"/>
              <p:cNvSpPr txBox="1">
                <a:spLocks noChangeArrowheads="1"/>
              </p:cNvSpPr>
              <p:nvPr/>
            </p:nvSpPr>
            <p:spPr bwMode="auto">
              <a:xfrm>
                <a:off x="2838" y="3784"/>
                <a:ext cx="847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l"/>
                <a:r>
                  <a:rPr lang="en-US" sz="1800">
                    <a:latin typeface="Comic Sans MS" pitchFamily="66" charset="0"/>
                  </a:rPr>
                  <a:t>Tier-2 ISP</a:t>
                </a:r>
                <a:endParaRPr lang="en-US"/>
              </a:p>
            </p:txBody>
          </p:sp>
          <p:sp>
            <p:nvSpPr>
              <p:cNvPr id="225318" name="Oval 38"/>
              <p:cNvSpPr>
                <a:spLocks noChangeArrowheads="1"/>
              </p:cNvSpPr>
              <p:nvPr/>
            </p:nvSpPr>
            <p:spPr bwMode="auto">
              <a:xfrm>
                <a:off x="3408" y="3716"/>
                <a:ext cx="84" cy="90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25319" name="Group 39"/>
            <p:cNvGrpSpPr>
              <a:grpSpLocks/>
            </p:cNvGrpSpPr>
            <p:nvPr/>
          </p:nvGrpSpPr>
          <p:grpSpPr bwMode="auto">
            <a:xfrm>
              <a:off x="4090" y="3182"/>
              <a:ext cx="1054" cy="372"/>
              <a:chOff x="4090" y="3182"/>
              <a:chExt cx="1054" cy="372"/>
            </a:xfrm>
          </p:grpSpPr>
          <p:sp>
            <p:nvSpPr>
              <p:cNvPr id="225320" name="Oval 40"/>
              <p:cNvSpPr>
                <a:spLocks noChangeArrowheads="1"/>
              </p:cNvSpPr>
              <p:nvPr/>
            </p:nvSpPr>
            <p:spPr bwMode="auto">
              <a:xfrm>
                <a:off x="4090" y="3182"/>
                <a:ext cx="1054" cy="372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5321" name="Text Box 41"/>
              <p:cNvSpPr txBox="1">
                <a:spLocks noChangeArrowheads="1"/>
              </p:cNvSpPr>
              <p:nvPr/>
            </p:nvSpPr>
            <p:spPr bwMode="auto">
              <a:xfrm>
                <a:off x="4230" y="3256"/>
                <a:ext cx="847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l"/>
                <a:r>
                  <a:rPr lang="en-US" sz="1800">
                    <a:latin typeface="Comic Sans MS" pitchFamily="66" charset="0"/>
                  </a:rPr>
                  <a:t>Tier-2 ISP</a:t>
                </a:r>
                <a:endParaRPr lang="en-US"/>
              </a:p>
            </p:txBody>
          </p:sp>
          <p:sp>
            <p:nvSpPr>
              <p:cNvPr id="225322" name="Oval 42"/>
              <p:cNvSpPr>
                <a:spLocks noChangeArrowheads="1"/>
              </p:cNvSpPr>
              <p:nvPr/>
            </p:nvSpPr>
            <p:spPr bwMode="auto">
              <a:xfrm>
                <a:off x="4144" y="3308"/>
                <a:ext cx="84" cy="90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25323" name="Oval 43"/>
            <p:cNvSpPr>
              <a:spLocks noChangeArrowheads="1"/>
            </p:cNvSpPr>
            <p:nvPr/>
          </p:nvSpPr>
          <p:spPr bwMode="auto">
            <a:xfrm>
              <a:off x="1712" y="2328"/>
              <a:ext cx="96" cy="8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324" name="Line 44"/>
            <p:cNvSpPr>
              <a:spLocks noChangeShapeType="1"/>
            </p:cNvSpPr>
            <p:nvPr/>
          </p:nvSpPr>
          <p:spPr bwMode="auto">
            <a:xfrm>
              <a:off x="1768" y="2400"/>
              <a:ext cx="200" cy="68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25325" name="Oval 45"/>
            <p:cNvSpPr>
              <a:spLocks noChangeArrowheads="1"/>
            </p:cNvSpPr>
            <p:nvPr/>
          </p:nvSpPr>
          <p:spPr bwMode="auto">
            <a:xfrm>
              <a:off x="1928" y="3044"/>
              <a:ext cx="96" cy="8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25326" name="Oval 46"/>
          <p:cNvSpPr>
            <a:spLocks noChangeArrowheads="1"/>
          </p:cNvSpPr>
          <p:nvPr/>
        </p:nvSpPr>
        <p:spPr bwMode="auto">
          <a:xfrm>
            <a:off x="6337300" y="3683000"/>
            <a:ext cx="152400" cy="1651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5327" name="Oval 47"/>
          <p:cNvSpPr>
            <a:spLocks noChangeArrowheads="1"/>
          </p:cNvSpPr>
          <p:nvPr/>
        </p:nvSpPr>
        <p:spPr bwMode="auto">
          <a:xfrm>
            <a:off x="7302500" y="4991100"/>
            <a:ext cx="152400" cy="1651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5328" name="Line 48"/>
          <p:cNvSpPr>
            <a:spLocks noChangeShapeType="1"/>
          </p:cNvSpPr>
          <p:nvPr/>
        </p:nvSpPr>
        <p:spPr bwMode="auto">
          <a:xfrm>
            <a:off x="6451600" y="3822700"/>
            <a:ext cx="876300" cy="11557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5329" name="Oval 49"/>
          <p:cNvSpPr>
            <a:spLocks noChangeArrowheads="1"/>
          </p:cNvSpPr>
          <p:nvPr/>
        </p:nvSpPr>
        <p:spPr bwMode="auto">
          <a:xfrm>
            <a:off x="6007100" y="3797300"/>
            <a:ext cx="152400" cy="1651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5330" name="Line 50"/>
          <p:cNvSpPr>
            <a:spLocks noChangeShapeType="1"/>
          </p:cNvSpPr>
          <p:nvPr/>
        </p:nvSpPr>
        <p:spPr bwMode="auto">
          <a:xfrm>
            <a:off x="6083300" y="3949700"/>
            <a:ext cx="0" cy="2413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225331" name="Group 51"/>
          <p:cNvGrpSpPr>
            <a:grpSpLocks/>
          </p:cNvGrpSpPr>
          <p:nvPr/>
        </p:nvGrpSpPr>
        <p:grpSpPr bwMode="auto">
          <a:xfrm>
            <a:off x="1539875" y="2473325"/>
            <a:ext cx="6823075" cy="4162425"/>
            <a:chOff x="970" y="1558"/>
            <a:chExt cx="4298" cy="2622"/>
          </a:xfrm>
        </p:grpSpPr>
        <p:grpSp>
          <p:nvGrpSpPr>
            <p:cNvPr id="225332" name="Group 52"/>
            <p:cNvGrpSpPr>
              <a:grpSpLocks/>
            </p:cNvGrpSpPr>
            <p:nvPr/>
          </p:nvGrpSpPr>
          <p:grpSpPr bwMode="auto">
            <a:xfrm>
              <a:off x="3322" y="1686"/>
              <a:ext cx="666" cy="438"/>
              <a:chOff x="4314" y="1086"/>
              <a:chExt cx="666" cy="438"/>
            </a:xfrm>
          </p:grpSpPr>
          <p:sp>
            <p:nvSpPr>
              <p:cNvPr id="225333" name="Oval 53"/>
              <p:cNvSpPr>
                <a:spLocks noChangeArrowheads="1"/>
              </p:cNvSpPr>
              <p:nvPr/>
            </p:nvSpPr>
            <p:spPr bwMode="auto">
              <a:xfrm>
                <a:off x="4314" y="1086"/>
                <a:ext cx="666" cy="438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5334" name="Text Box 54"/>
              <p:cNvSpPr txBox="1">
                <a:spLocks noChangeArrowheads="1"/>
              </p:cNvSpPr>
              <p:nvPr/>
            </p:nvSpPr>
            <p:spPr bwMode="auto">
              <a:xfrm>
                <a:off x="4384" y="1106"/>
                <a:ext cx="418" cy="40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800">
                    <a:latin typeface="Comic Sans MS" pitchFamily="66" charset="0"/>
                  </a:rPr>
                  <a:t>local</a:t>
                </a:r>
              </a:p>
              <a:p>
                <a:r>
                  <a:rPr lang="en-US" sz="1800">
                    <a:latin typeface="Comic Sans MS" pitchFamily="66" charset="0"/>
                  </a:rPr>
                  <a:t>ISP</a:t>
                </a:r>
                <a:endParaRPr lang="en-US"/>
              </a:p>
            </p:txBody>
          </p:sp>
        </p:grpSp>
        <p:grpSp>
          <p:nvGrpSpPr>
            <p:cNvPr id="225335" name="Group 55"/>
            <p:cNvGrpSpPr>
              <a:grpSpLocks/>
            </p:cNvGrpSpPr>
            <p:nvPr/>
          </p:nvGrpSpPr>
          <p:grpSpPr bwMode="auto">
            <a:xfrm>
              <a:off x="2714" y="1782"/>
              <a:ext cx="666" cy="438"/>
              <a:chOff x="4314" y="1086"/>
              <a:chExt cx="666" cy="438"/>
            </a:xfrm>
          </p:grpSpPr>
          <p:sp>
            <p:nvSpPr>
              <p:cNvPr id="225336" name="Oval 56"/>
              <p:cNvSpPr>
                <a:spLocks noChangeArrowheads="1"/>
              </p:cNvSpPr>
              <p:nvPr/>
            </p:nvSpPr>
            <p:spPr bwMode="auto">
              <a:xfrm>
                <a:off x="4314" y="1086"/>
                <a:ext cx="666" cy="438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5337" name="Text Box 57"/>
              <p:cNvSpPr txBox="1">
                <a:spLocks noChangeArrowheads="1"/>
              </p:cNvSpPr>
              <p:nvPr/>
            </p:nvSpPr>
            <p:spPr bwMode="auto">
              <a:xfrm>
                <a:off x="4384" y="1106"/>
                <a:ext cx="418" cy="40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800">
                    <a:latin typeface="Comic Sans MS" pitchFamily="66" charset="0"/>
                  </a:rPr>
                  <a:t>local</a:t>
                </a:r>
              </a:p>
              <a:p>
                <a:r>
                  <a:rPr lang="en-US" sz="1800">
                    <a:latin typeface="Comic Sans MS" pitchFamily="66" charset="0"/>
                  </a:rPr>
                  <a:t>ISP</a:t>
                </a:r>
                <a:endParaRPr lang="en-US"/>
              </a:p>
            </p:txBody>
          </p:sp>
        </p:grpSp>
        <p:grpSp>
          <p:nvGrpSpPr>
            <p:cNvPr id="225338" name="Group 58"/>
            <p:cNvGrpSpPr>
              <a:grpSpLocks/>
            </p:cNvGrpSpPr>
            <p:nvPr/>
          </p:nvGrpSpPr>
          <p:grpSpPr bwMode="auto">
            <a:xfrm>
              <a:off x="3794" y="1774"/>
              <a:ext cx="666" cy="438"/>
              <a:chOff x="4314" y="1086"/>
              <a:chExt cx="666" cy="438"/>
            </a:xfrm>
          </p:grpSpPr>
          <p:sp>
            <p:nvSpPr>
              <p:cNvPr id="225339" name="Oval 59"/>
              <p:cNvSpPr>
                <a:spLocks noChangeArrowheads="1"/>
              </p:cNvSpPr>
              <p:nvPr/>
            </p:nvSpPr>
            <p:spPr bwMode="auto">
              <a:xfrm>
                <a:off x="4314" y="1086"/>
                <a:ext cx="666" cy="438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5340" name="Text Box 60"/>
              <p:cNvSpPr txBox="1">
                <a:spLocks noChangeArrowheads="1"/>
              </p:cNvSpPr>
              <p:nvPr/>
            </p:nvSpPr>
            <p:spPr bwMode="auto">
              <a:xfrm>
                <a:off x="4384" y="1106"/>
                <a:ext cx="418" cy="40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800">
                    <a:latin typeface="Comic Sans MS" pitchFamily="66" charset="0"/>
                  </a:rPr>
                  <a:t>local</a:t>
                </a:r>
              </a:p>
              <a:p>
                <a:r>
                  <a:rPr lang="en-US" sz="1800">
                    <a:latin typeface="Comic Sans MS" pitchFamily="66" charset="0"/>
                  </a:rPr>
                  <a:t>ISP</a:t>
                </a:r>
                <a:endParaRPr lang="en-US"/>
              </a:p>
            </p:txBody>
          </p:sp>
        </p:grpSp>
        <p:grpSp>
          <p:nvGrpSpPr>
            <p:cNvPr id="225341" name="Group 61"/>
            <p:cNvGrpSpPr>
              <a:grpSpLocks/>
            </p:cNvGrpSpPr>
            <p:nvPr/>
          </p:nvGrpSpPr>
          <p:grpSpPr bwMode="auto">
            <a:xfrm>
              <a:off x="970" y="3702"/>
              <a:ext cx="666" cy="438"/>
              <a:chOff x="4314" y="1086"/>
              <a:chExt cx="666" cy="438"/>
            </a:xfrm>
          </p:grpSpPr>
          <p:sp>
            <p:nvSpPr>
              <p:cNvPr id="225342" name="Oval 62"/>
              <p:cNvSpPr>
                <a:spLocks noChangeArrowheads="1"/>
              </p:cNvSpPr>
              <p:nvPr/>
            </p:nvSpPr>
            <p:spPr bwMode="auto">
              <a:xfrm>
                <a:off x="4314" y="1086"/>
                <a:ext cx="666" cy="438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5343" name="Text Box 63"/>
              <p:cNvSpPr txBox="1">
                <a:spLocks noChangeArrowheads="1"/>
              </p:cNvSpPr>
              <p:nvPr/>
            </p:nvSpPr>
            <p:spPr bwMode="auto">
              <a:xfrm>
                <a:off x="4384" y="1106"/>
                <a:ext cx="418" cy="40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800">
                    <a:latin typeface="Comic Sans MS" pitchFamily="66" charset="0"/>
                  </a:rPr>
                  <a:t>local</a:t>
                </a:r>
              </a:p>
              <a:p>
                <a:r>
                  <a:rPr lang="en-US" sz="1800">
                    <a:latin typeface="Comic Sans MS" pitchFamily="66" charset="0"/>
                  </a:rPr>
                  <a:t>ISP</a:t>
                </a:r>
                <a:endParaRPr lang="en-US"/>
              </a:p>
            </p:txBody>
          </p:sp>
        </p:grpSp>
        <p:grpSp>
          <p:nvGrpSpPr>
            <p:cNvPr id="225344" name="Group 64"/>
            <p:cNvGrpSpPr>
              <a:grpSpLocks/>
            </p:cNvGrpSpPr>
            <p:nvPr/>
          </p:nvGrpSpPr>
          <p:grpSpPr bwMode="auto">
            <a:xfrm>
              <a:off x="1186" y="1558"/>
              <a:ext cx="666" cy="438"/>
              <a:chOff x="4314" y="1086"/>
              <a:chExt cx="666" cy="438"/>
            </a:xfrm>
          </p:grpSpPr>
          <p:sp>
            <p:nvSpPr>
              <p:cNvPr id="225345" name="Oval 65"/>
              <p:cNvSpPr>
                <a:spLocks noChangeArrowheads="1"/>
              </p:cNvSpPr>
              <p:nvPr/>
            </p:nvSpPr>
            <p:spPr bwMode="auto">
              <a:xfrm>
                <a:off x="4314" y="1086"/>
                <a:ext cx="666" cy="438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5346" name="Text Box 66"/>
              <p:cNvSpPr txBox="1">
                <a:spLocks noChangeArrowheads="1"/>
              </p:cNvSpPr>
              <p:nvPr/>
            </p:nvSpPr>
            <p:spPr bwMode="auto">
              <a:xfrm>
                <a:off x="4384" y="1106"/>
                <a:ext cx="418" cy="40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800">
                    <a:latin typeface="Comic Sans MS" pitchFamily="66" charset="0"/>
                  </a:rPr>
                  <a:t>local</a:t>
                </a:r>
              </a:p>
              <a:p>
                <a:r>
                  <a:rPr lang="en-US" sz="1800">
                    <a:latin typeface="Comic Sans MS" pitchFamily="66" charset="0"/>
                  </a:rPr>
                  <a:t>ISP</a:t>
                </a:r>
                <a:endParaRPr lang="en-US"/>
              </a:p>
            </p:txBody>
          </p:sp>
        </p:grpSp>
        <p:grpSp>
          <p:nvGrpSpPr>
            <p:cNvPr id="225347" name="Group 67"/>
            <p:cNvGrpSpPr>
              <a:grpSpLocks/>
            </p:cNvGrpSpPr>
            <p:nvPr/>
          </p:nvGrpSpPr>
          <p:grpSpPr bwMode="auto">
            <a:xfrm>
              <a:off x="1730" y="1710"/>
              <a:ext cx="666" cy="438"/>
              <a:chOff x="4314" y="1086"/>
              <a:chExt cx="666" cy="438"/>
            </a:xfrm>
          </p:grpSpPr>
          <p:sp>
            <p:nvSpPr>
              <p:cNvPr id="225348" name="Oval 68"/>
              <p:cNvSpPr>
                <a:spLocks noChangeArrowheads="1"/>
              </p:cNvSpPr>
              <p:nvPr/>
            </p:nvSpPr>
            <p:spPr bwMode="auto">
              <a:xfrm>
                <a:off x="4314" y="1086"/>
                <a:ext cx="666" cy="438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5349" name="Text Box 69"/>
              <p:cNvSpPr txBox="1">
                <a:spLocks noChangeArrowheads="1"/>
              </p:cNvSpPr>
              <p:nvPr/>
            </p:nvSpPr>
            <p:spPr bwMode="auto">
              <a:xfrm>
                <a:off x="4328" y="1106"/>
                <a:ext cx="533" cy="40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800">
                    <a:latin typeface="Comic Sans MS" pitchFamily="66" charset="0"/>
                  </a:rPr>
                  <a:t>Tier 3</a:t>
                </a:r>
              </a:p>
              <a:p>
                <a:r>
                  <a:rPr lang="en-US" sz="1800">
                    <a:latin typeface="Comic Sans MS" pitchFamily="66" charset="0"/>
                  </a:rPr>
                  <a:t>ISP</a:t>
                </a:r>
                <a:endParaRPr lang="en-US"/>
              </a:p>
            </p:txBody>
          </p:sp>
        </p:grpSp>
        <p:grpSp>
          <p:nvGrpSpPr>
            <p:cNvPr id="225350" name="Group 70"/>
            <p:cNvGrpSpPr>
              <a:grpSpLocks/>
            </p:cNvGrpSpPr>
            <p:nvPr/>
          </p:nvGrpSpPr>
          <p:grpSpPr bwMode="auto">
            <a:xfrm>
              <a:off x="1826" y="3742"/>
              <a:ext cx="666" cy="438"/>
              <a:chOff x="4314" y="1086"/>
              <a:chExt cx="666" cy="438"/>
            </a:xfrm>
          </p:grpSpPr>
          <p:sp>
            <p:nvSpPr>
              <p:cNvPr id="225351" name="Oval 71"/>
              <p:cNvSpPr>
                <a:spLocks noChangeArrowheads="1"/>
              </p:cNvSpPr>
              <p:nvPr/>
            </p:nvSpPr>
            <p:spPr bwMode="auto">
              <a:xfrm>
                <a:off x="4314" y="1086"/>
                <a:ext cx="666" cy="438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5352" name="Text Box 72"/>
              <p:cNvSpPr txBox="1">
                <a:spLocks noChangeArrowheads="1"/>
              </p:cNvSpPr>
              <p:nvPr/>
            </p:nvSpPr>
            <p:spPr bwMode="auto">
              <a:xfrm>
                <a:off x="4384" y="1106"/>
                <a:ext cx="418" cy="40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800">
                    <a:latin typeface="Comic Sans MS" pitchFamily="66" charset="0"/>
                  </a:rPr>
                  <a:t>local</a:t>
                </a:r>
              </a:p>
              <a:p>
                <a:r>
                  <a:rPr lang="en-US" sz="1800">
                    <a:latin typeface="Comic Sans MS" pitchFamily="66" charset="0"/>
                  </a:rPr>
                  <a:t>ISP</a:t>
                </a:r>
                <a:endParaRPr lang="en-US"/>
              </a:p>
            </p:txBody>
          </p:sp>
        </p:grpSp>
        <p:grpSp>
          <p:nvGrpSpPr>
            <p:cNvPr id="225353" name="Group 73"/>
            <p:cNvGrpSpPr>
              <a:grpSpLocks/>
            </p:cNvGrpSpPr>
            <p:nvPr/>
          </p:nvGrpSpPr>
          <p:grpSpPr bwMode="auto">
            <a:xfrm>
              <a:off x="2898" y="3742"/>
              <a:ext cx="666" cy="438"/>
              <a:chOff x="4314" y="1086"/>
              <a:chExt cx="666" cy="438"/>
            </a:xfrm>
          </p:grpSpPr>
          <p:sp>
            <p:nvSpPr>
              <p:cNvPr id="225354" name="Oval 74"/>
              <p:cNvSpPr>
                <a:spLocks noChangeArrowheads="1"/>
              </p:cNvSpPr>
              <p:nvPr/>
            </p:nvSpPr>
            <p:spPr bwMode="auto">
              <a:xfrm>
                <a:off x="4314" y="1086"/>
                <a:ext cx="666" cy="438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5355" name="Text Box 75"/>
              <p:cNvSpPr txBox="1">
                <a:spLocks noChangeArrowheads="1"/>
              </p:cNvSpPr>
              <p:nvPr/>
            </p:nvSpPr>
            <p:spPr bwMode="auto">
              <a:xfrm>
                <a:off x="4384" y="1106"/>
                <a:ext cx="418" cy="40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800">
                    <a:latin typeface="Comic Sans MS" pitchFamily="66" charset="0"/>
                  </a:rPr>
                  <a:t>local</a:t>
                </a:r>
              </a:p>
              <a:p>
                <a:r>
                  <a:rPr lang="en-US" sz="1800">
                    <a:latin typeface="Comic Sans MS" pitchFamily="66" charset="0"/>
                  </a:rPr>
                  <a:t>ISP</a:t>
                </a:r>
                <a:endParaRPr lang="en-US"/>
              </a:p>
            </p:txBody>
          </p:sp>
        </p:grpSp>
        <p:grpSp>
          <p:nvGrpSpPr>
            <p:cNvPr id="225356" name="Group 76"/>
            <p:cNvGrpSpPr>
              <a:grpSpLocks/>
            </p:cNvGrpSpPr>
            <p:nvPr/>
          </p:nvGrpSpPr>
          <p:grpSpPr bwMode="auto">
            <a:xfrm>
              <a:off x="4602" y="3454"/>
              <a:ext cx="666" cy="438"/>
              <a:chOff x="4314" y="1086"/>
              <a:chExt cx="666" cy="438"/>
            </a:xfrm>
          </p:grpSpPr>
          <p:sp>
            <p:nvSpPr>
              <p:cNvPr id="225357" name="Oval 77"/>
              <p:cNvSpPr>
                <a:spLocks noChangeArrowheads="1"/>
              </p:cNvSpPr>
              <p:nvPr/>
            </p:nvSpPr>
            <p:spPr bwMode="auto">
              <a:xfrm>
                <a:off x="4314" y="1086"/>
                <a:ext cx="666" cy="438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5358" name="Text Box 78"/>
              <p:cNvSpPr txBox="1">
                <a:spLocks noChangeArrowheads="1"/>
              </p:cNvSpPr>
              <p:nvPr/>
            </p:nvSpPr>
            <p:spPr bwMode="auto">
              <a:xfrm>
                <a:off x="4384" y="1106"/>
                <a:ext cx="418" cy="40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800">
                    <a:latin typeface="Comic Sans MS" pitchFamily="66" charset="0"/>
                  </a:rPr>
                  <a:t>local</a:t>
                </a:r>
              </a:p>
              <a:p>
                <a:r>
                  <a:rPr lang="en-US" sz="1800">
                    <a:latin typeface="Comic Sans MS" pitchFamily="66" charset="0"/>
                  </a:rPr>
                  <a:t>ISP</a:t>
                </a:r>
                <a:endParaRPr lang="en-US"/>
              </a:p>
            </p:txBody>
          </p:sp>
        </p:grpSp>
      </p:grpSp>
      <p:grpSp>
        <p:nvGrpSpPr>
          <p:cNvPr id="225359" name="Group 79"/>
          <p:cNvGrpSpPr>
            <a:grpSpLocks/>
          </p:cNvGrpSpPr>
          <p:nvPr/>
        </p:nvGrpSpPr>
        <p:grpSpPr bwMode="auto">
          <a:xfrm>
            <a:off x="184150" y="3175000"/>
            <a:ext cx="2825750" cy="2819400"/>
            <a:chOff x="116" y="2000"/>
            <a:chExt cx="1780" cy="1776"/>
          </a:xfrm>
        </p:grpSpPr>
        <p:sp>
          <p:nvSpPr>
            <p:cNvPr id="225360" name="Text Box 80"/>
            <p:cNvSpPr txBox="1">
              <a:spLocks noChangeArrowheads="1"/>
            </p:cNvSpPr>
            <p:nvPr/>
          </p:nvSpPr>
          <p:spPr bwMode="auto">
            <a:xfrm>
              <a:off x="116" y="2094"/>
              <a:ext cx="1132" cy="1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/>
              <a:r>
                <a:rPr lang="en-US" sz="1800">
                  <a:latin typeface="Comic Sans MS" pitchFamily="66" charset="0"/>
                </a:rPr>
                <a:t>Local and tier- 3 ISPs are </a:t>
              </a:r>
              <a:r>
                <a:rPr lang="en-US" sz="1800" i="1">
                  <a:latin typeface="Comic Sans MS" pitchFamily="66" charset="0"/>
                </a:rPr>
                <a:t>customers</a:t>
              </a:r>
              <a:r>
                <a:rPr lang="en-US" sz="1800">
                  <a:latin typeface="Comic Sans MS" pitchFamily="66" charset="0"/>
                </a:rPr>
                <a:t> of</a:t>
              </a:r>
            </a:p>
            <a:p>
              <a:pPr algn="l"/>
              <a:r>
                <a:rPr lang="en-US" sz="1800">
                  <a:latin typeface="Comic Sans MS" pitchFamily="66" charset="0"/>
                </a:rPr>
                <a:t>higher tier ISPs</a:t>
              </a:r>
            </a:p>
            <a:p>
              <a:pPr algn="l"/>
              <a:r>
                <a:rPr lang="en-US" sz="1800">
                  <a:latin typeface="Comic Sans MS" pitchFamily="66" charset="0"/>
                </a:rPr>
                <a:t>connecting them to rest of Internet</a:t>
              </a:r>
            </a:p>
          </p:txBody>
        </p:sp>
        <p:sp>
          <p:nvSpPr>
            <p:cNvPr id="225361" name="Line 81"/>
            <p:cNvSpPr>
              <a:spLocks noChangeShapeType="1"/>
            </p:cNvSpPr>
            <p:nvPr/>
          </p:nvSpPr>
          <p:spPr bwMode="auto">
            <a:xfrm flipV="1">
              <a:off x="1072" y="2008"/>
              <a:ext cx="344" cy="7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25362" name="Line 82"/>
            <p:cNvSpPr>
              <a:spLocks noChangeShapeType="1"/>
            </p:cNvSpPr>
            <p:nvPr/>
          </p:nvSpPr>
          <p:spPr bwMode="auto">
            <a:xfrm flipV="1">
              <a:off x="1088" y="2000"/>
              <a:ext cx="664" cy="7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25363" name="Line 83"/>
            <p:cNvSpPr>
              <a:spLocks noChangeShapeType="1"/>
            </p:cNvSpPr>
            <p:nvPr/>
          </p:nvSpPr>
          <p:spPr bwMode="auto">
            <a:xfrm>
              <a:off x="1073" y="2744"/>
              <a:ext cx="95" cy="96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25364" name="Line 84"/>
            <p:cNvSpPr>
              <a:spLocks noChangeShapeType="1"/>
            </p:cNvSpPr>
            <p:nvPr/>
          </p:nvSpPr>
          <p:spPr bwMode="auto">
            <a:xfrm>
              <a:off x="1074" y="2739"/>
              <a:ext cx="822" cy="103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28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1-</a:t>
            </a:r>
            <a:fld id="{8D2D9E59-CA63-401B-A40E-ED3CCF3156D1}" type="slidenum">
              <a:rPr lang="en-US"/>
              <a:pPr/>
              <a:t>5</a:t>
            </a:fld>
            <a:endParaRPr lang="en-US"/>
          </a:p>
        </p:txBody>
      </p:sp>
      <p:sp>
        <p:nvSpPr>
          <p:cNvPr id="138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Applications (2)</a:t>
            </a:r>
          </a:p>
        </p:txBody>
      </p:sp>
      <p:sp>
        <p:nvSpPr>
          <p:cNvPr id="13824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1371600"/>
            <a:ext cx="7523163" cy="1698625"/>
          </a:xfrm>
        </p:spPr>
        <p:txBody>
          <a:bodyPr/>
          <a:lstStyle/>
          <a:p>
            <a:r>
              <a:rPr lang="en-US">
                <a:solidFill>
                  <a:srgbClr val="FF0000"/>
                </a:solidFill>
              </a:rPr>
              <a:t>peer-peer model:</a:t>
            </a:r>
            <a:endParaRPr lang="en-US" sz="2400"/>
          </a:p>
          <a:p>
            <a:pPr lvl="1"/>
            <a:r>
              <a:rPr lang="en-US" sz="2000"/>
              <a:t>No fixed clients or servers</a:t>
            </a:r>
          </a:p>
          <a:p>
            <a:pPr lvl="1"/>
            <a:r>
              <a:rPr lang="en-US" sz="2000"/>
              <a:t>Each host can act as both client &amp; server</a:t>
            </a:r>
          </a:p>
          <a:p>
            <a:r>
              <a:rPr lang="en-US" sz="2400"/>
              <a:t>Examples: Napster, Gnutella, KaZaA</a:t>
            </a:r>
          </a:p>
          <a:p>
            <a:pPr>
              <a:buFont typeface="Wingdings" pitchFamily="2" charset="2"/>
              <a:buNone/>
            </a:pPr>
            <a:endParaRPr lang="en-US" sz="2400"/>
          </a:p>
        </p:txBody>
      </p:sp>
      <p:pic>
        <p:nvPicPr>
          <p:cNvPr id="138245" name="Picture 5" descr="1-0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9488" y="3170238"/>
            <a:ext cx="6818312" cy="307816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1-</a:t>
            </a:r>
            <a:fld id="{9D335A3C-9C11-4DF4-9326-D5F1FAC40047}" type="slidenum">
              <a:rPr lang="en-US"/>
              <a:pPr/>
              <a:t>50</a:t>
            </a:fld>
            <a:endParaRPr lang="en-US"/>
          </a:p>
        </p:txBody>
      </p:sp>
      <p:sp>
        <p:nvSpPr>
          <p:cNvPr id="226306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28600"/>
            <a:ext cx="8096250" cy="1143000"/>
          </a:xfrm>
        </p:spPr>
        <p:txBody>
          <a:bodyPr/>
          <a:lstStyle/>
          <a:p>
            <a:r>
              <a:rPr lang="en-US" sz="3200"/>
              <a:t>Internet structure: network of networks</a:t>
            </a:r>
            <a:endParaRPr lang="en-US"/>
          </a:p>
        </p:txBody>
      </p:sp>
      <p:sp>
        <p:nvSpPr>
          <p:cNvPr id="22630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52425" y="1428750"/>
            <a:ext cx="8440738" cy="914400"/>
          </a:xfrm>
        </p:spPr>
        <p:txBody>
          <a:bodyPr/>
          <a:lstStyle/>
          <a:p>
            <a:r>
              <a:rPr lang="en-US" sz="2400">
                <a:solidFill>
                  <a:srgbClr val="FF0000"/>
                </a:solidFill>
              </a:rPr>
              <a:t>a packet passes through many networks!</a:t>
            </a:r>
            <a:endParaRPr lang="en-US" sz="2400"/>
          </a:p>
          <a:p>
            <a:pPr>
              <a:buFont typeface="Wingdings" pitchFamily="2" charset="2"/>
              <a:buNone/>
            </a:pPr>
            <a:endParaRPr lang="en-US" sz="2400">
              <a:solidFill>
                <a:srgbClr val="FF0000"/>
              </a:solidFill>
            </a:endParaRPr>
          </a:p>
          <a:p>
            <a:pPr lvl="1">
              <a:buFont typeface="ZapfDingbats" pitchFamily="82" charset="2"/>
              <a:buNone/>
            </a:pPr>
            <a:endParaRPr lang="en-US" sz="2000"/>
          </a:p>
        </p:txBody>
      </p:sp>
      <p:sp>
        <p:nvSpPr>
          <p:cNvPr id="226308" name="Oval 4"/>
          <p:cNvSpPr>
            <a:spLocks noChangeArrowheads="1"/>
          </p:cNvSpPr>
          <p:nvPr/>
        </p:nvSpPr>
        <p:spPr bwMode="auto">
          <a:xfrm>
            <a:off x="2432050" y="4883150"/>
            <a:ext cx="1863725" cy="790575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US">
                <a:solidFill>
                  <a:schemeClr val="bg1"/>
                </a:solidFill>
                <a:latin typeface="Comic Sans MS" pitchFamily="66" charset="0"/>
              </a:rPr>
              <a:t>Tier 1 ISP</a:t>
            </a:r>
            <a:endParaRPr lang="en-US"/>
          </a:p>
        </p:txBody>
      </p:sp>
      <p:sp>
        <p:nvSpPr>
          <p:cNvPr id="226309" name="Oval 5"/>
          <p:cNvSpPr>
            <a:spLocks noChangeArrowheads="1"/>
          </p:cNvSpPr>
          <p:nvPr/>
        </p:nvSpPr>
        <p:spPr bwMode="auto">
          <a:xfrm>
            <a:off x="3530600" y="3679825"/>
            <a:ext cx="1863725" cy="790575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US">
                <a:solidFill>
                  <a:schemeClr val="bg1"/>
                </a:solidFill>
                <a:latin typeface="Comic Sans MS" pitchFamily="66" charset="0"/>
              </a:rPr>
              <a:t>Tier 1 ISP</a:t>
            </a:r>
            <a:endParaRPr lang="en-US"/>
          </a:p>
        </p:txBody>
      </p:sp>
      <p:sp>
        <p:nvSpPr>
          <p:cNvPr id="226310" name="Oval 6"/>
          <p:cNvSpPr>
            <a:spLocks noChangeArrowheads="1"/>
          </p:cNvSpPr>
          <p:nvPr/>
        </p:nvSpPr>
        <p:spPr bwMode="auto">
          <a:xfrm>
            <a:off x="4800600" y="4845050"/>
            <a:ext cx="1863725" cy="790575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US">
                <a:solidFill>
                  <a:schemeClr val="bg1"/>
                </a:solidFill>
                <a:latin typeface="Comic Sans MS" pitchFamily="66" charset="0"/>
              </a:rPr>
              <a:t>Tier 1 ISP</a:t>
            </a:r>
            <a:endParaRPr lang="en-US"/>
          </a:p>
        </p:txBody>
      </p:sp>
      <p:sp>
        <p:nvSpPr>
          <p:cNvPr id="226311" name="Oval 7"/>
          <p:cNvSpPr>
            <a:spLocks noChangeArrowheads="1"/>
          </p:cNvSpPr>
          <p:nvPr/>
        </p:nvSpPr>
        <p:spPr bwMode="auto">
          <a:xfrm>
            <a:off x="5121275" y="4851400"/>
            <a:ext cx="133350" cy="142875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6312" name="Oval 8"/>
          <p:cNvSpPr>
            <a:spLocks noChangeArrowheads="1"/>
          </p:cNvSpPr>
          <p:nvPr/>
        </p:nvSpPr>
        <p:spPr bwMode="auto">
          <a:xfrm>
            <a:off x="4670425" y="4381500"/>
            <a:ext cx="133350" cy="142875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6313" name="Oval 9"/>
          <p:cNvSpPr>
            <a:spLocks noChangeArrowheads="1"/>
          </p:cNvSpPr>
          <p:nvPr/>
        </p:nvSpPr>
        <p:spPr bwMode="auto">
          <a:xfrm>
            <a:off x="4206875" y="4406900"/>
            <a:ext cx="133350" cy="142875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6314" name="Oval 10"/>
          <p:cNvSpPr>
            <a:spLocks noChangeArrowheads="1"/>
          </p:cNvSpPr>
          <p:nvPr/>
        </p:nvSpPr>
        <p:spPr bwMode="auto">
          <a:xfrm>
            <a:off x="3736975" y="4864100"/>
            <a:ext cx="133350" cy="142875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6315" name="Oval 11"/>
          <p:cNvSpPr>
            <a:spLocks noChangeArrowheads="1"/>
          </p:cNvSpPr>
          <p:nvPr/>
        </p:nvSpPr>
        <p:spPr bwMode="auto">
          <a:xfrm>
            <a:off x="4232275" y="5181600"/>
            <a:ext cx="133350" cy="142875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6316" name="Oval 12"/>
          <p:cNvSpPr>
            <a:spLocks noChangeArrowheads="1"/>
          </p:cNvSpPr>
          <p:nvPr/>
        </p:nvSpPr>
        <p:spPr bwMode="auto">
          <a:xfrm>
            <a:off x="4746625" y="5168900"/>
            <a:ext cx="133350" cy="142875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6317" name="Line 13"/>
          <p:cNvSpPr>
            <a:spLocks noChangeShapeType="1"/>
          </p:cNvSpPr>
          <p:nvPr/>
        </p:nvSpPr>
        <p:spPr bwMode="auto">
          <a:xfrm flipV="1">
            <a:off x="4368800" y="5238750"/>
            <a:ext cx="381000" cy="63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6318" name="Line 14"/>
          <p:cNvSpPr>
            <a:spLocks noChangeShapeType="1"/>
          </p:cNvSpPr>
          <p:nvPr/>
        </p:nvSpPr>
        <p:spPr bwMode="auto">
          <a:xfrm>
            <a:off x="4778375" y="4495800"/>
            <a:ext cx="368300" cy="3683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6319" name="Line 15"/>
          <p:cNvSpPr>
            <a:spLocks noChangeShapeType="1"/>
          </p:cNvSpPr>
          <p:nvPr/>
        </p:nvSpPr>
        <p:spPr bwMode="auto">
          <a:xfrm flipV="1">
            <a:off x="3835400" y="4527550"/>
            <a:ext cx="393700" cy="355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226320" name="Group 16"/>
          <p:cNvGrpSpPr>
            <a:grpSpLocks/>
          </p:cNvGrpSpPr>
          <p:nvPr/>
        </p:nvGrpSpPr>
        <p:grpSpPr bwMode="auto">
          <a:xfrm>
            <a:off x="5670550" y="4178300"/>
            <a:ext cx="719138" cy="396875"/>
            <a:chOff x="3740" y="1244"/>
            <a:chExt cx="453" cy="250"/>
          </a:xfrm>
        </p:grpSpPr>
        <p:sp>
          <p:nvSpPr>
            <p:cNvPr id="226321" name="Rectangle 17"/>
            <p:cNvSpPr>
              <a:spLocks noChangeArrowheads="1"/>
            </p:cNvSpPr>
            <p:nvPr/>
          </p:nvSpPr>
          <p:spPr bwMode="auto">
            <a:xfrm>
              <a:off x="3755" y="1248"/>
              <a:ext cx="438" cy="198"/>
            </a:xfrm>
            <a:prstGeom prst="rect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6322" name="Text Box 18"/>
            <p:cNvSpPr txBox="1">
              <a:spLocks noChangeArrowheads="1"/>
            </p:cNvSpPr>
            <p:nvPr/>
          </p:nvSpPr>
          <p:spPr bwMode="auto">
            <a:xfrm>
              <a:off x="3740" y="1244"/>
              <a:ext cx="444" cy="250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/>
              <a:r>
                <a:rPr lang="en-US" sz="2000">
                  <a:solidFill>
                    <a:schemeClr val="bg1"/>
                  </a:solidFill>
                  <a:latin typeface="Comic Sans MS" pitchFamily="66" charset="0"/>
                </a:rPr>
                <a:t>NAP</a:t>
              </a:r>
              <a:endParaRPr lang="en-US" sz="2000"/>
            </a:p>
          </p:txBody>
        </p:sp>
      </p:grpSp>
      <p:sp>
        <p:nvSpPr>
          <p:cNvPr id="226323" name="Line 19"/>
          <p:cNvSpPr>
            <a:spLocks noChangeShapeType="1"/>
          </p:cNvSpPr>
          <p:nvPr/>
        </p:nvSpPr>
        <p:spPr bwMode="auto">
          <a:xfrm flipH="1">
            <a:off x="5222875" y="4445000"/>
            <a:ext cx="501650" cy="4254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6324" name="Line 20"/>
          <p:cNvSpPr>
            <a:spLocks noChangeShapeType="1"/>
          </p:cNvSpPr>
          <p:nvPr/>
        </p:nvSpPr>
        <p:spPr bwMode="auto">
          <a:xfrm flipH="1">
            <a:off x="4791075" y="4362450"/>
            <a:ext cx="901700" cy="1143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6325" name="Line 21"/>
          <p:cNvSpPr>
            <a:spLocks noChangeShapeType="1"/>
          </p:cNvSpPr>
          <p:nvPr/>
        </p:nvSpPr>
        <p:spPr bwMode="auto">
          <a:xfrm flipH="1">
            <a:off x="3876675" y="4419600"/>
            <a:ext cx="1816100" cy="482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226326" name="Group 22"/>
          <p:cNvGrpSpPr>
            <a:grpSpLocks/>
          </p:cNvGrpSpPr>
          <p:nvPr/>
        </p:nvGrpSpPr>
        <p:grpSpPr bwMode="auto">
          <a:xfrm>
            <a:off x="1946275" y="3286125"/>
            <a:ext cx="6219825" cy="2838450"/>
            <a:chOff x="1226" y="2070"/>
            <a:chExt cx="3918" cy="1788"/>
          </a:xfrm>
        </p:grpSpPr>
        <p:grpSp>
          <p:nvGrpSpPr>
            <p:cNvPr id="226327" name="Group 23"/>
            <p:cNvGrpSpPr>
              <a:grpSpLocks/>
            </p:cNvGrpSpPr>
            <p:nvPr/>
          </p:nvGrpSpPr>
          <p:grpSpPr bwMode="auto">
            <a:xfrm>
              <a:off x="3042" y="2102"/>
              <a:ext cx="1054" cy="372"/>
              <a:chOff x="3042" y="2102"/>
              <a:chExt cx="1054" cy="372"/>
            </a:xfrm>
          </p:grpSpPr>
          <p:sp>
            <p:nvSpPr>
              <p:cNvPr id="226328" name="Oval 24"/>
              <p:cNvSpPr>
                <a:spLocks noChangeArrowheads="1"/>
              </p:cNvSpPr>
              <p:nvPr/>
            </p:nvSpPr>
            <p:spPr bwMode="auto">
              <a:xfrm>
                <a:off x="3042" y="2102"/>
                <a:ext cx="1054" cy="372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6329" name="Text Box 25"/>
              <p:cNvSpPr txBox="1">
                <a:spLocks noChangeArrowheads="1"/>
              </p:cNvSpPr>
              <p:nvPr/>
            </p:nvSpPr>
            <p:spPr bwMode="auto">
              <a:xfrm>
                <a:off x="3182" y="2176"/>
                <a:ext cx="847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l"/>
                <a:r>
                  <a:rPr lang="en-US" sz="1800">
                    <a:solidFill>
                      <a:schemeClr val="folHlink"/>
                    </a:solidFill>
                    <a:latin typeface="Comic Sans MS" pitchFamily="66" charset="0"/>
                  </a:rPr>
                  <a:t>Tier-2 ISP</a:t>
                </a:r>
                <a:endParaRPr lang="en-US">
                  <a:solidFill>
                    <a:schemeClr val="folHlink"/>
                  </a:solidFill>
                </a:endParaRPr>
              </a:p>
            </p:txBody>
          </p:sp>
          <p:sp>
            <p:nvSpPr>
              <p:cNvPr id="226330" name="Oval 26"/>
              <p:cNvSpPr>
                <a:spLocks noChangeArrowheads="1"/>
              </p:cNvSpPr>
              <p:nvPr/>
            </p:nvSpPr>
            <p:spPr bwMode="auto">
              <a:xfrm>
                <a:off x="3184" y="2340"/>
                <a:ext cx="84" cy="90"/>
              </a:xfrm>
              <a:prstGeom prst="ellipse">
                <a:avLst/>
              </a:prstGeom>
              <a:solidFill>
                <a:schemeClr val="folHlink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26331" name="Group 27"/>
            <p:cNvGrpSpPr>
              <a:grpSpLocks/>
            </p:cNvGrpSpPr>
            <p:nvPr/>
          </p:nvGrpSpPr>
          <p:grpSpPr bwMode="auto">
            <a:xfrm>
              <a:off x="1610" y="2070"/>
              <a:ext cx="1054" cy="372"/>
              <a:chOff x="698" y="2190"/>
              <a:chExt cx="1054" cy="372"/>
            </a:xfrm>
          </p:grpSpPr>
          <p:sp>
            <p:nvSpPr>
              <p:cNvPr id="226332" name="Oval 28"/>
              <p:cNvSpPr>
                <a:spLocks noChangeArrowheads="1"/>
              </p:cNvSpPr>
              <p:nvPr/>
            </p:nvSpPr>
            <p:spPr bwMode="auto">
              <a:xfrm>
                <a:off x="698" y="2190"/>
                <a:ext cx="1054" cy="372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6333" name="Text Box 29"/>
              <p:cNvSpPr txBox="1">
                <a:spLocks noChangeArrowheads="1"/>
              </p:cNvSpPr>
              <p:nvPr/>
            </p:nvSpPr>
            <p:spPr bwMode="auto">
              <a:xfrm>
                <a:off x="838" y="2264"/>
                <a:ext cx="847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l"/>
                <a:r>
                  <a:rPr lang="en-US" sz="1800">
                    <a:solidFill>
                      <a:schemeClr val="folHlink"/>
                    </a:solidFill>
                    <a:latin typeface="Comic Sans MS" pitchFamily="66" charset="0"/>
                  </a:rPr>
                  <a:t>Tier-2 ISP</a:t>
                </a:r>
                <a:endParaRPr lang="en-US">
                  <a:solidFill>
                    <a:schemeClr val="folHlink"/>
                  </a:solidFill>
                </a:endParaRPr>
              </a:p>
            </p:txBody>
          </p:sp>
          <p:sp>
            <p:nvSpPr>
              <p:cNvPr id="226334" name="Oval 30"/>
              <p:cNvSpPr>
                <a:spLocks noChangeArrowheads="1"/>
              </p:cNvSpPr>
              <p:nvPr/>
            </p:nvSpPr>
            <p:spPr bwMode="auto">
              <a:xfrm>
                <a:off x="1464" y="2460"/>
                <a:ext cx="84" cy="90"/>
              </a:xfrm>
              <a:prstGeom prst="ellipse">
                <a:avLst/>
              </a:prstGeom>
              <a:solidFill>
                <a:schemeClr val="folHlink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26335" name="Group 31"/>
            <p:cNvGrpSpPr>
              <a:grpSpLocks/>
            </p:cNvGrpSpPr>
            <p:nvPr/>
          </p:nvGrpSpPr>
          <p:grpSpPr bwMode="auto">
            <a:xfrm>
              <a:off x="1226" y="3476"/>
              <a:ext cx="1054" cy="374"/>
              <a:chOff x="442" y="3748"/>
              <a:chExt cx="1054" cy="374"/>
            </a:xfrm>
          </p:grpSpPr>
          <p:sp>
            <p:nvSpPr>
              <p:cNvPr id="226336" name="Oval 32"/>
              <p:cNvSpPr>
                <a:spLocks noChangeArrowheads="1"/>
              </p:cNvSpPr>
              <p:nvPr/>
            </p:nvSpPr>
            <p:spPr bwMode="auto">
              <a:xfrm>
                <a:off x="442" y="3750"/>
                <a:ext cx="1054" cy="372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6337" name="Text Box 33"/>
              <p:cNvSpPr txBox="1">
                <a:spLocks noChangeArrowheads="1"/>
              </p:cNvSpPr>
              <p:nvPr/>
            </p:nvSpPr>
            <p:spPr bwMode="auto">
              <a:xfrm>
                <a:off x="582" y="3824"/>
                <a:ext cx="847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l"/>
                <a:r>
                  <a:rPr lang="en-US" sz="1800">
                    <a:solidFill>
                      <a:schemeClr val="folHlink"/>
                    </a:solidFill>
                    <a:latin typeface="Comic Sans MS" pitchFamily="66" charset="0"/>
                  </a:rPr>
                  <a:t>Tier-2 ISP</a:t>
                </a:r>
                <a:endParaRPr lang="en-US">
                  <a:solidFill>
                    <a:schemeClr val="folHlink"/>
                  </a:solidFill>
                </a:endParaRPr>
              </a:p>
            </p:txBody>
          </p:sp>
          <p:sp>
            <p:nvSpPr>
              <p:cNvPr id="226338" name="Oval 34"/>
              <p:cNvSpPr>
                <a:spLocks noChangeArrowheads="1"/>
              </p:cNvSpPr>
              <p:nvPr/>
            </p:nvSpPr>
            <p:spPr bwMode="auto">
              <a:xfrm>
                <a:off x="904" y="3748"/>
                <a:ext cx="84" cy="90"/>
              </a:xfrm>
              <a:prstGeom prst="ellipse">
                <a:avLst/>
              </a:prstGeom>
              <a:solidFill>
                <a:schemeClr val="folHlink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26339" name="Group 35"/>
            <p:cNvGrpSpPr>
              <a:grpSpLocks/>
            </p:cNvGrpSpPr>
            <p:nvPr/>
          </p:nvGrpSpPr>
          <p:grpSpPr bwMode="auto">
            <a:xfrm>
              <a:off x="2674" y="3486"/>
              <a:ext cx="1054" cy="372"/>
              <a:chOff x="2698" y="3710"/>
              <a:chExt cx="1054" cy="372"/>
            </a:xfrm>
          </p:grpSpPr>
          <p:sp>
            <p:nvSpPr>
              <p:cNvPr id="226340" name="Oval 36"/>
              <p:cNvSpPr>
                <a:spLocks noChangeArrowheads="1"/>
              </p:cNvSpPr>
              <p:nvPr/>
            </p:nvSpPr>
            <p:spPr bwMode="auto">
              <a:xfrm>
                <a:off x="2698" y="3710"/>
                <a:ext cx="1054" cy="372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6341" name="Text Box 37"/>
              <p:cNvSpPr txBox="1">
                <a:spLocks noChangeArrowheads="1"/>
              </p:cNvSpPr>
              <p:nvPr/>
            </p:nvSpPr>
            <p:spPr bwMode="auto">
              <a:xfrm>
                <a:off x="2838" y="3784"/>
                <a:ext cx="847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l"/>
                <a:r>
                  <a:rPr lang="en-US" sz="1800">
                    <a:solidFill>
                      <a:schemeClr val="folHlink"/>
                    </a:solidFill>
                    <a:latin typeface="Comic Sans MS" pitchFamily="66" charset="0"/>
                  </a:rPr>
                  <a:t>Tier-2 ISP</a:t>
                </a:r>
                <a:endParaRPr lang="en-US">
                  <a:solidFill>
                    <a:schemeClr val="folHlink"/>
                  </a:solidFill>
                </a:endParaRPr>
              </a:p>
            </p:txBody>
          </p:sp>
          <p:sp>
            <p:nvSpPr>
              <p:cNvPr id="226342" name="Oval 38"/>
              <p:cNvSpPr>
                <a:spLocks noChangeArrowheads="1"/>
              </p:cNvSpPr>
              <p:nvPr/>
            </p:nvSpPr>
            <p:spPr bwMode="auto">
              <a:xfrm>
                <a:off x="3408" y="3716"/>
                <a:ext cx="84" cy="90"/>
              </a:xfrm>
              <a:prstGeom prst="ellipse">
                <a:avLst/>
              </a:prstGeom>
              <a:solidFill>
                <a:schemeClr val="folHlink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26343" name="Group 39"/>
            <p:cNvGrpSpPr>
              <a:grpSpLocks/>
            </p:cNvGrpSpPr>
            <p:nvPr/>
          </p:nvGrpSpPr>
          <p:grpSpPr bwMode="auto">
            <a:xfrm>
              <a:off x="4090" y="3182"/>
              <a:ext cx="1054" cy="372"/>
              <a:chOff x="4090" y="3182"/>
              <a:chExt cx="1054" cy="372"/>
            </a:xfrm>
          </p:grpSpPr>
          <p:sp>
            <p:nvSpPr>
              <p:cNvPr id="226344" name="Oval 40"/>
              <p:cNvSpPr>
                <a:spLocks noChangeArrowheads="1"/>
              </p:cNvSpPr>
              <p:nvPr/>
            </p:nvSpPr>
            <p:spPr bwMode="auto">
              <a:xfrm>
                <a:off x="4090" y="3182"/>
                <a:ext cx="1054" cy="372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6345" name="Text Box 41"/>
              <p:cNvSpPr txBox="1">
                <a:spLocks noChangeArrowheads="1"/>
              </p:cNvSpPr>
              <p:nvPr/>
            </p:nvSpPr>
            <p:spPr bwMode="auto">
              <a:xfrm>
                <a:off x="4230" y="3256"/>
                <a:ext cx="847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l"/>
                <a:r>
                  <a:rPr lang="en-US" sz="1800">
                    <a:solidFill>
                      <a:schemeClr val="folHlink"/>
                    </a:solidFill>
                    <a:latin typeface="Comic Sans MS" pitchFamily="66" charset="0"/>
                  </a:rPr>
                  <a:t>Tier-2 ISP</a:t>
                </a:r>
                <a:endParaRPr lang="en-US">
                  <a:solidFill>
                    <a:schemeClr val="folHlink"/>
                  </a:solidFill>
                </a:endParaRPr>
              </a:p>
            </p:txBody>
          </p:sp>
          <p:sp>
            <p:nvSpPr>
              <p:cNvPr id="226346" name="Oval 42"/>
              <p:cNvSpPr>
                <a:spLocks noChangeArrowheads="1"/>
              </p:cNvSpPr>
              <p:nvPr/>
            </p:nvSpPr>
            <p:spPr bwMode="auto">
              <a:xfrm>
                <a:off x="4144" y="3308"/>
                <a:ext cx="84" cy="90"/>
              </a:xfrm>
              <a:prstGeom prst="ellipse">
                <a:avLst/>
              </a:prstGeom>
              <a:solidFill>
                <a:schemeClr val="folHlink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26347" name="Oval 43"/>
            <p:cNvSpPr>
              <a:spLocks noChangeArrowheads="1"/>
            </p:cNvSpPr>
            <p:nvPr/>
          </p:nvSpPr>
          <p:spPr bwMode="auto">
            <a:xfrm>
              <a:off x="1712" y="2328"/>
              <a:ext cx="96" cy="88"/>
            </a:xfrm>
            <a:prstGeom prst="ellipse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6348" name="Line 44"/>
            <p:cNvSpPr>
              <a:spLocks noChangeShapeType="1"/>
            </p:cNvSpPr>
            <p:nvPr/>
          </p:nvSpPr>
          <p:spPr bwMode="auto">
            <a:xfrm>
              <a:off x="1768" y="2400"/>
              <a:ext cx="200" cy="68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26349" name="Oval 45"/>
            <p:cNvSpPr>
              <a:spLocks noChangeArrowheads="1"/>
            </p:cNvSpPr>
            <p:nvPr/>
          </p:nvSpPr>
          <p:spPr bwMode="auto">
            <a:xfrm>
              <a:off x="1928" y="3044"/>
              <a:ext cx="96" cy="88"/>
            </a:xfrm>
            <a:prstGeom prst="ellipse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26350" name="Oval 46"/>
          <p:cNvSpPr>
            <a:spLocks noChangeArrowheads="1"/>
          </p:cNvSpPr>
          <p:nvPr/>
        </p:nvSpPr>
        <p:spPr bwMode="auto">
          <a:xfrm>
            <a:off x="6337300" y="3683000"/>
            <a:ext cx="152400" cy="1651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6351" name="Oval 47"/>
          <p:cNvSpPr>
            <a:spLocks noChangeArrowheads="1"/>
          </p:cNvSpPr>
          <p:nvPr/>
        </p:nvSpPr>
        <p:spPr bwMode="auto">
          <a:xfrm>
            <a:off x="7302500" y="4991100"/>
            <a:ext cx="152400" cy="1651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6352" name="Line 48"/>
          <p:cNvSpPr>
            <a:spLocks noChangeShapeType="1"/>
          </p:cNvSpPr>
          <p:nvPr/>
        </p:nvSpPr>
        <p:spPr bwMode="auto">
          <a:xfrm>
            <a:off x="6451600" y="3822700"/>
            <a:ext cx="876300" cy="11557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6353" name="Oval 49"/>
          <p:cNvSpPr>
            <a:spLocks noChangeArrowheads="1"/>
          </p:cNvSpPr>
          <p:nvPr/>
        </p:nvSpPr>
        <p:spPr bwMode="auto">
          <a:xfrm>
            <a:off x="6007100" y="3797300"/>
            <a:ext cx="152400" cy="1651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6354" name="Line 50"/>
          <p:cNvSpPr>
            <a:spLocks noChangeShapeType="1"/>
          </p:cNvSpPr>
          <p:nvPr/>
        </p:nvSpPr>
        <p:spPr bwMode="auto">
          <a:xfrm>
            <a:off x="6083300" y="3949700"/>
            <a:ext cx="0" cy="2413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226355" name="Group 51"/>
          <p:cNvGrpSpPr>
            <a:grpSpLocks/>
          </p:cNvGrpSpPr>
          <p:nvPr/>
        </p:nvGrpSpPr>
        <p:grpSpPr bwMode="auto">
          <a:xfrm>
            <a:off x="5273675" y="2676525"/>
            <a:ext cx="1057275" cy="695325"/>
            <a:chOff x="4314" y="1086"/>
            <a:chExt cx="666" cy="438"/>
          </a:xfrm>
        </p:grpSpPr>
        <p:sp>
          <p:nvSpPr>
            <p:cNvPr id="226356" name="Oval 52"/>
            <p:cNvSpPr>
              <a:spLocks noChangeArrowheads="1"/>
            </p:cNvSpPr>
            <p:nvPr/>
          </p:nvSpPr>
          <p:spPr bwMode="auto">
            <a:xfrm>
              <a:off x="4314" y="1086"/>
              <a:ext cx="666" cy="438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6357" name="Text Box 53"/>
            <p:cNvSpPr txBox="1">
              <a:spLocks noChangeArrowheads="1"/>
            </p:cNvSpPr>
            <p:nvPr/>
          </p:nvSpPr>
          <p:spPr bwMode="auto">
            <a:xfrm>
              <a:off x="4384" y="1106"/>
              <a:ext cx="418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800">
                  <a:solidFill>
                    <a:schemeClr val="folHlink"/>
                  </a:solidFill>
                  <a:latin typeface="Comic Sans MS" pitchFamily="66" charset="0"/>
                </a:rPr>
                <a:t>local</a:t>
              </a:r>
            </a:p>
            <a:p>
              <a:r>
                <a:rPr lang="en-US" sz="1800">
                  <a:solidFill>
                    <a:schemeClr val="folHlink"/>
                  </a:solidFill>
                  <a:latin typeface="Comic Sans MS" pitchFamily="66" charset="0"/>
                </a:rPr>
                <a:t>ISP</a:t>
              </a:r>
              <a:endParaRPr lang="en-US">
                <a:solidFill>
                  <a:schemeClr val="folHlink"/>
                </a:solidFill>
              </a:endParaRPr>
            </a:p>
          </p:txBody>
        </p:sp>
      </p:grpSp>
      <p:grpSp>
        <p:nvGrpSpPr>
          <p:cNvPr id="226358" name="Group 54"/>
          <p:cNvGrpSpPr>
            <a:grpSpLocks/>
          </p:cNvGrpSpPr>
          <p:nvPr/>
        </p:nvGrpSpPr>
        <p:grpSpPr bwMode="auto">
          <a:xfrm>
            <a:off x="4308475" y="2828925"/>
            <a:ext cx="1057275" cy="695325"/>
            <a:chOff x="4314" y="1086"/>
            <a:chExt cx="666" cy="438"/>
          </a:xfrm>
        </p:grpSpPr>
        <p:sp>
          <p:nvSpPr>
            <p:cNvPr id="226359" name="Oval 55"/>
            <p:cNvSpPr>
              <a:spLocks noChangeArrowheads="1"/>
            </p:cNvSpPr>
            <p:nvPr/>
          </p:nvSpPr>
          <p:spPr bwMode="auto">
            <a:xfrm>
              <a:off x="4314" y="1086"/>
              <a:ext cx="666" cy="438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6360" name="Text Box 56"/>
            <p:cNvSpPr txBox="1">
              <a:spLocks noChangeArrowheads="1"/>
            </p:cNvSpPr>
            <p:nvPr/>
          </p:nvSpPr>
          <p:spPr bwMode="auto">
            <a:xfrm>
              <a:off x="4384" y="1106"/>
              <a:ext cx="418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800">
                  <a:solidFill>
                    <a:schemeClr val="folHlink"/>
                  </a:solidFill>
                  <a:latin typeface="Comic Sans MS" pitchFamily="66" charset="0"/>
                </a:rPr>
                <a:t>local</a:t>
              </a:r>
            </a:p>
            <a:p>
              <a:r>
                <a:rPr lang="en-US" sz="1800">
                  <a:solidFill>
                    <a:schemeClr val="folHlink"/>
                  </a:solidFill>
                  <a:latin typeface="Comic Sans MS" pitchFamily="66" charset="0"/>
                </a:rPr>
                <a:t>ISP</a:t>
              </a:r>
              <a:endParaRPr lang="en-US">
                <a:solidFill>
                  <a:schemeClr val="folHlink"/>
                </a:solidFill>
              </a:endParaRPr>
            </a:p>
          </p:txBody>
        </p:sp>
      </p:grpSp>
      <p:grpSp>
        <p:nvGrpSpPr>
          <p:cNvPr id="226361" name="Group 57"/>
          <p:cNvGrpSpPr>
            <a:grpSpLocks/>
          </p:cNvGrpSpPr>
          <p:nvPr/>
        </p:nvGrpSpPr>
        <p:grpSpPr bwMode="auto">
          <a:xfrm>
            <a:off x="6022975" y="2816225"/>
            <a:ext cx="1057275" cy="695325"/>
            <a:chOff x="4314" y="1086"/>
            <a:chExt cx="666" cy="438"/>
          </a:xfrm>
        </p:grpSpPr>
        <p:sp>
          <p:nvSpPr>
            <p:cNvPr id="226362" name="Oval 58"/>
            <p:cNvSpPr>
              <a:spLocks noChangeArrowheads="1"/>
            </p:cNvSpPr>
            <p:nvPr/>
          </p:nvSpPr>
          <p:spPr bwMode="auto">
            <a:xfrm>
              <a:off x="4314" y="1086"/>
              <a:ext cx="666" cy="438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6363" name="Text Box 59"/>
            <p:cNvSpPr txBox="1">
              <a:spLocks noChangeArrowheads="1"/>
            </p:cNvSpPr>
            <p:nvPr/>
          </p:nvSpPr>
          <p:spPr bwMode="auto">
            <a:xfrm>
              <a:off x="4384" y="1106"/>
              <a:ext cx="418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800">
                  <a:solidFill>
                    <a:schemeClr val="folHlink"/>
                  </a:solidFill>
                  <a:latin typeface="Comic Sans MS" pitchFamily="66" charset="0"/>
                </a:rPr>
                <a:t>local</a:t>
              </a:r>
            </a:p>
            <a:p>
              <a:r>
                <a:rPr lang="en-US" sz="1800">
                  <a:solidFill>
                    <a:schemeClr val="folHlink"/>
                  </a:solidFill>
                  <a:latin typeface="Comic Sans MS" pitchFamily="66" charset="0"/>
                </a:rPr>
                <a:t>ISP</a:t>
              </a:r>
              <a:endParaRPr lang="en-US">
                <a:solidFill>
                  <a:schemeClr val="folHlink"/>
                </a:solidFill>
              </a:endParaRPr>
            </a:p>
          </p:txBody>
        </p:sp>
      </p:grpSp>
      <p:grpSp>
        <p:nvGrpSpPr>
          <p:cNvPr id="226364" name="Group 60"/>
          <p:cNvGrpSpPr>
            <a:grpSpLocks/>
          </p:cNvGrpSpPr>
          <p:nvPr/>
        </p:nvGrpSpPr>
        <p:grpSpPr bwMode="auto">
          <a:xfrm>
            <a:off x="1539875" y="5876925"/>
            <a:ext cx="1057275" cy="695325"/>
            <a:chOff x="4314" y="1086"/>
            <a:chExt cx="666" cy="438"/>
          </a:xfrm>
        </p:grpSpPr>
        <p:sp>
          <p:nvSpPr>
            <p:cNvPr id="226365" name="Oval 61"/>
            <p:cNvSpPr>
              <a:spLocks noChangeArrowheads="1"/>
            </p:cNvSpPr>
            <p:nvPr/>
          </p:nvSpPr>
          <p:spPr bwMode="auto">
            <a:xfrm>
              <a:off x="4314" y="1086"/>
              <a:ext cx="666" cy="438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6366" name="Text Box 62"/>
            <p:cNvSpPr txBox="1">
              <a:spLocks noChangeArrowheads="1"/>
            </p:cNvSpPr>
            <p:nvPr/>
          </p:nvSpPr>
          <p:spPr bwMode="auto">
            <a:xfrm>
              <a:off x="4384" y="1106"/>
              <a:ext cx="418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800">
                  <a:solidFill>
                    <a:schemeClr val="folHlink"/>
                  </a:solidFill>
                  <a:latin typeface="Comic Sans MS" pitchFamily="66" charset="0"/>
                </a:rPr>
                <a:t>local</a:t>
              </a:r>
            </a:p>
            <a:p>
              <a:r>
                <a:rPr lang="en-US" sz="1800">
                  <a:solidFill>
                    <a:schemeClr val="folHlink"/>
                  </a:solidFill>
                  <a:latin typeface="Comic Sans MS" pitchFamily="66" charset="0"/>
                </a:rPr>
                <a:t>ISP</a:t>
              </a:r>
              <a:endParaRPr lang="en-US">
                <a:solidFill>
                  <a:schemeClr val="folHlink"/>
                </a:solidFill>
              </a:endParaRPr>
            </a:p>
          </p:txBody>
        </p:sp>
      </p:grpSp>
      <p:grpSp>
        <p:nvGrpSpPr>
          <p:cNvPr id="226367" name="Group 63"/>
          <p:cNvGrpSpPr>
            <a:grpSpLocks/>
          </p:cNvGrpSpPr>
          <p:nvPr/>
        </p:nvGrpSpPr>
        <p:grpSpPr bwMode="auto">
          <a:xfrm>
            <a:off x="1882775" y="2473325"/>
            <a:ext cx="1057275" cy="695325"/>
            <a:chOff x="4314" y="1086"/>
            <a:chExt cx="666" cy="438"/>
          </a:xfrm>
        </p:grpSpPr>
        <p:sp>
          <p:nvSpPr>
            <p:cNvPr id="226368" name="Oval 64"/>
            <p:cNvSpPr>
              <a:spLocks noChangeArrowheads="1"/>
            </p:cNvSpPr>
            <p:nvPr/>
          </p:nvSpPr>
          <p:spPr bwMode="auto">
            <a:xfrm>
              <a:off x="4314" y="1086"/>
              <a:ext cx="666" cy="438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6369" name="Text Box 65"/>
            <p:cNvSpPr txBox="1">
              <a:spLocks noChangeArrowheads="1"/>
            </p:cNvSpPr>
            <p:nvPr/>
          </p:nvSpPr>
          <p:spPr bwMode="auto">
            <a:xfrm>
              <a:off x="4384" y="1106"/>
              <a:ext cx="418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800">
                  <a:solidFill>
                    <a:schemeClr val="folHlink"/>
                  </a:solidFill>
                  <a:latin typeface="Comic Sans MS" pitchFamily="66" charset="0"/>
                </a:rPr>
                <a:t>local</a:t>
              </a:r>
            </a:p>
            <a:p>
              <a:r>
                <a:rPr lang="en-US" sz="1800">
                  <a:solidFill>
                    <a:schemeClr val="folHlink"/>
                  </a:solidFill>
                  <a:latin typeface="Comic Sans MS" pitchFamily="66" charset="0"/>
                </a:rPr>
                <a:t>ISP</a:t>
              </a:r>
              <a:endParaRPr lang="en-US">
                <a:solidFill>
                  <a:schemeClr val="folHlink"/>
                </a:solidFill>
              </a:endParaRPr>
            </a:p>
          </p:txBody>
        </p:sp>
      </p:grpSp>
      <p:grpSp>
        <p:nvGrpSpPr>
          <p:cNvPr id="226370" name="Group 66"/>
          <p:cNvGrpSpPr>
            <a:grpSpLocks/>
          </p:cNvGrpSpPr>
          <p:nvPr/>
        </p:nvGrpSpPr>
        <p:grpSpPr bwMode="auto">
          <a:xfrm>
            <a:off x="2746375" y="2714625"/>
            <a:ext cx="1057275" cy="695325"/>
            <a:chOff x="4314" y="1086"/>
            <a:chExt cx="666" cy="438"/>
          </a:xfrm>
        </p:grpSpPr>
        <p:sp>
          <p:nvSpPr>
            <p:cNvPr id="226371" name="Oval 67"/>
            <p:cNvSpPr>
              <a:spLocks noChangeArrowheads="1"/>
            </p:cNvSpPr>
            <p:nvPr/>
          </p:nvSpPr>
          <p:spPr bwMode="auto">
            <a:xfrm>
              <a:off x="4314" y="1086"/>
              <a:ext cx="666" cy="438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6372" name="Text Box 68"/>
            <p:cNvSpPr txBox="1">
              <a:spLocks noChangeArrowheads="1"/>
            </p:cNvSpPr>
            <p:nvPr/>
          </p:nvSpPr>
          <p:spPr bwMode="auto">
            <a:xfrm>
              <a:off x="4328" y="1106"/>
              <a:ext cx="533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800">
                  <a:solidFill>
                    <a:schemeClr val="folHlink"/>
                  </a:solidFill>
                  <a:latin typeface="Comic Sans MS" pitchFamily="66" charset="0"/>
                </a:rPr>
                <a:t>Tier 3</a:t>
              </a:r>
            </a:p>
            <a:p>
              <a:r>
                <a:rPr lang="en-US" sz="1800">
                  <a:solidFill>
                    <a:schemeClr val="folHlink"/>
                  </a:solidFill>
                  <a:latin typeface="Comic Sans MS" pitchFamily="66" charset="0"/>
                </a:rPr>
                <a:t>ISP</a:t>
              </a:r>
              <a:endParaRPr lang="en-US">
                <a:solidFill>
                  <a:schemeClr val="folHlink"/>
                </a:solidFill>
              </a:endParaRPr>
            </a:p>
          </p:txBody>
        </p:sp>
      </p:grpSp>
      <p:grpSp>
        <p:nvGrpSpPr>
          <p:cNvPr id="226373" name="Group 69"/>
          <p:cNvGrpSpPr>
            <a:grpSpLocks/>
          </p:cNvGrpSpPr>
          <p:nvPr/>
        </p:nvGrpSpPr>
        <p:grpSpPr bwMode="auto">
          <a:xfrm>
            <a:off x="2898775" y="5940425"/>
            <a:ext cx="1057275" cy="695325"/>
            <a:chOff x="4314" y="1086"/>
            <a:chExt cx="666" cy="438"/>
          </a:xfrm>
        </p:grpSpPr>
        <p:sp>
          <p:nvSpPr>
            <p:cNvPr id="226374" name="Oval 70"/>
            <p:cNvSpPr>
              <a:spLocks noChangeArrowheads="1"/>
            </p:cNvSpPr>
            <p:nvPr/>
          </p:nvSpPr>
          <p:spPr bwMode="auto">
            <a:xfrm>
              <a:off x="4314" y="1086"/>
              <a:ext cx="666" cy="438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6375" name="Text Box 71"/>
            <p:cNvSpPr txBox="1">
              <a:spLocks noChangeArrowheads="1"/>
            </p:cNvSpPr>
            <p:nvPr/>
          </p:nvSpPr>
          <p:spPr bwMode="auto">
            <a:xfrm>
              <a:off x="4384" y="1106"/>
              <a:ext cx="418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800">
                  <a:solidFill>
                    <a:schemeClr val="folHlink"/>
                  </a:solidFill>
                  <a:latin typeface="Comic Sans MS" pitchFamily="66" charset="0"/>
                </a:rPr>
                <a:t>local</a:t>
              </a:r>
            </a:p>
            <a:p>
              <a:r>
                <a:rPr lang="en-US" sz="1800">
                  <a:solidFill>
                    <a:schemeClr val="folHlink"/>
                  </a:solidFill>
                  <a:latin typeface="Comic Sans MS" pitchFamily="66" charset="0"/>
                </a:rPr>
                <a:t>ISP</a:t>
              </a:r>
              <a:endParaRPr lang="en-US">
                <a:solidFill>
                  <a:schemeClr val="folHlink"/>
                </a:solidFill>
              </a:endParaRPr>
            </a:p>
          </p:txBody>
        </p:sp>
      </p:grpSp>
      <p:grpSp>
        <p:nvGrpSpPr>
          <p:cNvPr id="226376" name="Group 72"/>
          <p:cNvGrpSpPr>
            <a:grpSpLocks/>
          </p:cNvGrpSpPr>
          <p:nvPr/>
        </p:nvGrpSpPr>
        <p:grpSpPr bwMode="auto">
          <a:xfrm>
            <a:off x="4600575" y="5940425"/>
            <a:ext cx="1057275" cy="695325"/>
            <a:chOff x="4314" y="1086"/>
            <a:chExt cx="666" cy="438"/>
          </a:xfrm>
        </p:grpSpPr>
        <p:sp>
          <p:nvSpPr>
            <p:cNvPr id="226377" name="Oval 73"/>
            <p:cNvSpPr>
              <a:spLocks noChangeArrowheads="1"/>
            </p:cNvSpPr>
            <p:nvPr/>
          </p:nvSpPr>
          <p:spPr bwMode="auto">
            <a:xfrm>
              <a:off x="4314" y="1086"/>
              <a:ext cx="666" cy="438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6378" name="Text Box 74"/>
            <p:cNvSpPr txBox="1">
              <a:spLocks noChangeArrowheads="1"/>
            </p:cNvSpPr>
            <p:nvPr/>
          </p:nvSpPr>
          <p:spPr bwMode="auto">
            <a:xfrm>
              <a:off x="4384" y="1106"/>
              <a:ext cx="418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800">
                  <a:solidFill>
                    <a:schemeClr val="folHlink"/>
                  </a:solidFill>
                  <a:latin typeface="Comic Sans MS" pitchFamily="66" charset="0"/>
                </a:rPr>
                <a:t>local</a:t>
              </a:r>
            </a:p>
            <a:p>
              <a:r>
                <a:rPr lang="en-US" sz="1800">
                  <a:solidFill>
                    <a:schemeClr val="folHlink"/>
                  </a:solidFill>
                  <a:latin typeface="Comic Sans MS" pitchFamily="66" charset="0"/>
                </a:rPr>
                <a:t>ISP</a:t>
              </a:r>
              <a:endParaRPr lang="en-US">
                <a:solidFill>
                  <a:schemeClr val="folHlink"/>
                </a:solidFill>
              </a:endParaRPr>
            </a:p>
          </p:txBody>
        </p:sp>
      </p:grpSp>
      <p:grpSp>
        <p:nvGrpSpPr>
          <p:cNvPr id="226379" name="Group 75"/>
          <p:cNvGrpSpPr>
            <a:grpSpLocks/>
          </p:cNvGrpSpPr>
          <p:nvPr/>
        </p:nvGrpSpPr>
        <p:grpSpPr bwMode="auto">
          <a:xfrm>
            <a:off x="7305675" y="5483225"/>
            <a:ext cx="1057275" cy="695325"/>
            <a:chOff x="4314" y="1086"/>
            <a:chExt cx="666" cy="438"/>
          </a:xfrm>
        </p:grpSpPr>
        <p:sp>
          <p:nvSpPr>
            <p:cNvPr id="226380" name="Oval 76"/>
            <p:cNvSpPr>
              <a:spLocks noChangeArrowheads="1"/>
            </p:cNvSpPr>
            <p:nvPr/>
          </p:nvSpPr>
          <p:spPr bwMode="auto">
            <a:xfrm>
              <a:off x="4314" y="1086"/>
              <a:ext cx="666" cy="438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6381" name="Text Box 77"/>
            <p:cNvSpPr txBox="1">
              <a:spLocks noChangeArrowheads="1"/>
            </p:cNvSpPr>
            <p:nvPr/>
          </p:nvSpPr>
          <p:spPr bwMode="auto">
            <a:xfrm>
              <a:off x="4384" y="1106"/>
              <a:ext cx="418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800">
                  <a:solidFill>
                    <a:schemeClr val="folHlink"/>
                  </a:solidFill>
                  <a:latin typeface="Comic Sans MS" pitchFamily="66" charset="0"/>
                </a:rPr>
                <a:t>local</a:t>
              </a:r>
            </a:p>
            <a:p>
              <a:r>
                <a:rPr lang="en-US" sz="1800">
                  <a:solidFill>
                    <a:schemeClr val="folHlink"/>
                  </a:solidFill>
                  <a:latin typeface="Comic Sans MS" pitchFamily="66" charset="0"/>
                </a:rPr>
                <a:t>ISP</a:t>
              </a:r>
              <a:endParaRPr lang="en-US">
                <a:solidFill>
                  <a:schemeClr val="folHlink"/>
                </a:solidFill>
              </a:endParaRPr>
            </a:p>
          </p:txBody>
        </p:sp>
      </p:grpSp>
      <p:graphicFrame>
        <p:nvGraphicFramePr>
          <p:cNvPr id="226382" name="Object 78"/>
          <p:cNvGraphicFramePr>
            <a:graphicFrameLocks noChangeAspect="1"/>
          </p:cNvGraphicFramePr>
          <p:nvPr/>
        </p:nvGraphicFramePr>
        <p:xfrm>
          <a:off x="1512888" y="2197100"/>
          <a:ext cx="417512" cy="319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6390" name="Clip" r:id="rId3" imgW="1305000" imgH="1085760" progId="">
                  <p:embed/>
                </p:oleObj>
              </mc:Choice>
              <mc:Fallback>
                <p:oleObj name="Clip" r:id="rId3" imgW="1305000" imgH="1085760" progId="">
                  <p:embed/>
                  <p:pic>
                    <p:nvPicPr>
                      <p:cNvPr id="0" name="Picture 7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12888" y="2197100"/>
                        <a:ext cx="417512" cy="3190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6383" name="Object 79"/>
          <p:cNvGraphicFramePr>
            <a:graphicFrameLocks noChangeAspect="1"/>
          </p:cNvGraphicFramePr>
          <p:nvPr/>
        </p:nvGraphicFramePr>
        <p:xfrm>
          <a:off x="8486775" y="6007100"/>
          <a:ext cx="417513" cy="319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6391" name="Clip" r:id="rId5" imgW="1305000" imgH="1085760" progId="">
                  <p:embed/>
                </p:oleObj>
              </mc:Choice>
              <mc:Fallback>
                <p:oleObj name="Clip" r:id="rId5" imgW="1305000" imgH="1085760" progId="">
                  <p:embed/>
                  <p:pic>
                    <p:nvPicPr>
                      <p:cNvPr id="0" name="Picture 7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86775" y="6007100"/>
                        <a:ext cx="417513" cy="3190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6384" name="Freeform 80"/>
          <p:cNvSpPr>
            <a:spLocks/>
          </p:cNvSpPr>
          <p:nvPr/>
        </p:nvSpPr>
        <p:spPr bwMode="auto">
          <a:xfrm>
            <a:off x="1879600" y="2476500"/>
            <a:ext cx="6654800" cy="36195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568" y="264"/>
              </a:cxn>
              <a:cxn ang="0">
                <a:pos x="920" y="592"/>
              </a:cxn>
              <a:cxn ang="0">
                <a:pos x="1232" y="840"/>
              </a:cxn>
              <a:cxn ang="0">
                <a:pos x="1792" y="1248"/>
              </a:cxn>
              <a:cxn ang="0">
                <a:pos x="2096" y="1560"/>
              </a:cxn>
              <a:cxn ang="0">
                <a:pos x="3008" y="1800"/>
              </a:cxn>
              <a:cxn ang="0">
                <a:pos x="3632" y="1912"/>
              </a:cxn>
              <a:cxn ang="0">
                <a:pos x="4040" y="2240"/>
              </a:cxn>
              <a:cxn ang="0">
                <a:pos x="4192" y="2280"/>
              </a:cxn>
            </a:cxnLst>
            <a:rect l="0" t="0" r="r" b="b"/>
            <a:pathLst>
              <a:path w="4192" h="2280">
                <a:moveTo>
                  <a:pt x="0" y="0"/>
                </a:moveTo>
                <a:lnTo>
                  <a:pt x="568" y="264"/>
                </a:lnTo>
                <a:lnTo>
                  <a:pt x="920" y="592"/>
                </a:lnTo>
                <a:lnTo>
                  <a:pt x="1232" y="840"/>
                </a:lnTo>
                <a:lnTo>
                  <a:pt x="1792" y="1248"/>
                </a:lnTo>
                <a:lnTo>
                  <a:pt x="2096" y="1560"/>
                </a:lnTo>
                <a:lnTo>
                  <a:pt x="3008" y="1800"/>
                </a:lnTo>
                <a:lnTo>
                  <a:pt x="3632" y="1912"/>
                </a:lnTo>
                <a:lnTo>
                  <a:pt x="4040" y="2240"/>
                </a:lnTo>
                <a:lnTo>
                  <a:pt x="4192" y="2280"/>
                </a:lnTo>
              </a:path>
            </a:pathLst>
          </a:custGeom>
          <a:noFill/>
          <a:ln w="57150" cmpd="sng">
            <a:solidFill>
              <a:schemeClr val="accent2"/>
            </a:solidFill>
            <a:round/>
            <a:headEnd type="non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2263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6384" grpId="0" animBg="1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1-</a:t>
            </a:r>
            <a:fld id="{45FF68AB-6076-4B1F-A065-8113297915EB}" type="slidenum">
              <a:rPr lang="en-US"/>
              <a:pPr/>
              <a:t>51</a:t>
            </a:fld>
            <a:endParaRPr lang="en-US"/>
          </a:p>
        </p:txBody>
      </p:sp>
      <p:sp>
        <p:nvSpPr>
          <p:cNvPr id="2273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Introduction: Summary</a:t>
            </a:r>
          </a:p>
        </p:txBody>
      </p:sp>
      <p:sp>
        <p:nvSpPr>
          <p:cNvPr id="22733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74675" y="1565275"/>
            <a:ext cx="4540250" cy="5046663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400" u="sng" dirty="0">
                <a:solidFill>
                  <a:srgbClr val="FF0000"/>
                </a:solidFill>
              </a:rPr>
              <a:t>Covered a “ton” of material!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Internet overview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what’s a protocol?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network edge, core, access network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packet-switching versus circuit-switching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Internet/ISP structure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performance: loss, delay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layering and service </a:t>
            </a:r>
            <a:r>
              <a:rPr lang="en-US" sz="2400" dirty="0" smtClean="0"/>
              <a:t>models</a:t>
            </a:r>
            <a:endParaRPr lang="en-US" sz="2400" dirty="0"/>
          </a:p>
        </p:txBody>
      </p:sp>
      <p:sp>
        <p:nvSpPr>
          <p:cNvPr id="227332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5114925" y="1579563"/>
            <a:ext cx="3724275" cy="4648200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400" u="sng" dirty="0">
                <a:solidFill>
                  <a:srgbClr val="FF0000"/>
                </a:solidFill>
              </a:rPr>
              <a:t>You now have:</a:t>
            </a:r>
            <a:r>
              <a:rPr lang="en-US" sz="2400" dirty="0"/>
              <a:t> 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context, overview, “feel” of networking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more depth, detail </a:t>
            </a:r>
            <a:r>
              <a:rPr lang="en-US" sz="2400" i="1" dirty="0"/>
              <a:t>to follow!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5410200" y="6400800"/>
            <a:ext cx="2895600" cy="457200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 </a:t>
            </a:r>
            <a:endParaRPr lang="en-US" dirty="0">
              <a:latin typeface="Times New Roman" pitchFamily="18" charset="0"/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1-</a:t>
            </a:r>
            <a:fld id="{48B31B60-4F96-4985-A0B8-C44C7D49539E}" type="slidenum">
              <a:rPr lang="en-US"/>
              <a:pPr/>
              <a:t>6</a:t>
            </a:fld>
            <a:endParaRPr lang="en-US"/>
          </a:p>
        </p:txBody>
      </p:sp>
      <p:sp>
        <p:nvSpPr>
          <p:cNvPr id="146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 Classification of Networks</a:t>
            </a:r>
          </a:p>
        </p:txBody>
      </p:sp>
      <p:sp>
        <p:nvSpPr>
          <p:cNvPr id="146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Local Area Network (LAN)</a:t>
            </a:r>
          </a:p>
          <a:p>
            <a:r>
              <a:rPr lang="en-US"/>
              <a:t>Metropolitan Area Network (MAN)</a:t>
            </a:r>
          </a:p>
          <a:p>
            <a:r>
              <a:rPr lang="en-US"/>
              <a:t>Wide Area Network (WAN)</a:t>
            </a:r>
          </a:p>
          <a:p>
            <a:r>
              <a:rPr lang="en-US"/>
              <a:t>Wireless LANs &amp; WANs</a:t>
            </a:r>
          </a:p>
          <a:p>
            <a:r>
              <a:rPr lang="en-US"/>
              <a:t>Home Networks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1-</a:t>
            </a:r>
            <a:fld id="{D41A86B4-05C4-463A-BE7B-85044CF17AEE}" type="slidenum">
              <a:rPr lang="en-US"/>
              <a:pPr/>
              <a:t>7</a:t>
            </a:fld>
            <a:endParaRPr lang="en-US"/>
          </a:p>
        </p:txBody>
      </p:sp>
      <p:sp>
        <p:nvSpPr>
          <p:cNvPr id="157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“internetworking”?</a:t>
            </a:r>
          </a:p>
        </p:txBody>
      </p:sp>
      <p:sp>
        <p:nvSpPr>
          <p:cNvPr id="157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 internetwork – interconnection of networks – also called an “internet”</a:t>
            </a:r>
          </a:p>
          <a:p>
            <a:r>
              <a:rPr lang="en-US"/>
              <a:t>Subnetwork – a constituent of an internet</a:t>
            </a:r>
          </a:p>
          <a:p>
            <a:r>
              <a:rPr lang="en-US"/>
              <a:t>Intermediate system – a device used to connect two networks allowing hosts of the networks to correspond with each other</a:t>
            </a:r>
          </a:p>
          <a:p>
            <a:pPr lvl="1"/>
            <a:r>
              <a:rPr lang="en-US"/>
              <a:t>Bridge </a:t>
            </a:r>
          </a:p>
          <a:p>
            <a:pPr lvl="1"/>
            <a:r>
              <a:rPr lang="en-US"/>
              <a:t>Routers</a:t>
            </a:r>
          </a:p>
          <a:p>
            <a:r>
              <a:rPr lang="en-US">
                <a:solidFill>
                  <a:srgbClr val="FF0000"/>
                </a:solidFill>
              </a:rPr>
              <a:t>Internet is an example of an internetwork.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1-</a:t>
            </a:r>
            <a:fld id="{41525D4B-6531-4419-B7DC-7063CE593B52}" type="slidenum">
              <a:rPr lang="en-US"/>
              <a:pPr/>
              <a:t>8</a:t>
            </a:fld>
            <a:endParaRPr lang="en-US"/>
          </a:p>
        </p:txBody>
      </p:sp>
      <p:sp>
        <p:nvSpPr>
          <p:cNvPr id="160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Layered Architecture: Why?</a:t>
            </a:r>
          </a:p>
        </p:txBody>
      </p:sp>
      <p:sp>
        <p:nvSpPr>
          <p:cNvPr id="160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u="sng">
                <a:solidFill>
                  <a:srgbClr val="FF0000"/>
                </a:solidFill>
              </a:rPr>
              <a:t>Networks are complex </a:t>
            </a:r>
            <a:r>
              <a:rPr lang="en-US"/>
              <a:t>with many pieces</a:t>
            </a:r>
          </a:p>
          <a:p>
            <a:pPr lvl="1"/>
            <a:r>
              <a:rPr lang="en-US" sz="2800"/>
              <a:t>Hosts, routers, links, applications, protocols, hardware, software</a:t>
            </a:r>
          </a:p>
          <a:p>
            <a:r>
              <a:rPr lang="en-US"/>
              <a:t>Can we organize it, somehow?</a:t>
            </a:r>
          </a:p>
          <a:p>
            <a:r>
              <a:rPr lang="en-US"/>
              <a:t>Let’s consider a Web page request:  </a:t>
            </a:r>
          </a:p>
          <a:p>
            <a:pPr lvl="1"/>
            <a:r>
              <a:rPr lang="en-US"/>
              <a:t>Browser requests Web page from server</a:t>
            </a:r>
          </a:p>
          <a:p>
            <a:pPr lvl="1"/>
            <a:r>
              <a:rPr lang="en-US"/>
              <a:t>Server should determine if access is privileged</a:t>
            </a:r>
          </a:p>
          <a:p>
            <a:pPr lvl="1"/>
            <a:r>
              <a:rPr lang="en-US"/>
              <a:t>Reliable transfer page from server to client</a:t>
            </a:r>
          </a:p>
          <a:p>
            <a:pPr lvl="1"/>
            <a:r>
              <a:rPr lang="en-US"/>
              <a:t>Physical transfer of “bits” from server to client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5410200" y="6400800"/>
            <a:ext cx="2895600" cy="457200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 </a:t>
            </a:r>
            <a:endParaRPr lang="en-US" dirty="0">
              <a:latin typeface="Times New Roman" pitchFamily="18" charset="0"/>
            </a:endParaRPr>
          </a:p>
        </p:txBody>
      </p:sp>
      <p:sp>
        <p:nvSpPr>
          <p:cNvPr id="2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1-</a:t>
            </a:r>
            <a:fld id="{30586119-26EA-43AE-960B-26ED2DF67255}" type="slidenum">
              <a:rPr lang="en-US"/>
              <a:pPr/>
              <a:t>9</a:t>
            </a:fld>
            <a:endParaRPr lang="en-US"/>
          </a:p>
        </p:txBody>
      </p:sp>
      <p:sp>
        <p:nvSpPr>
          <p:cNvPr id="161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Motivation Continued …</a:t>
            </a:r>
          </a:p>
        </p:txBody>
      </p:sp>
      <p:grpSp>
        <p:nvGrpSpPr>
          <p:cNvPr id="161795" name="Group 3"/>
          <p:cNvGrpSpPr>
            <a:grpSpLocks/>
          </p:cNvGrpSpPr>
          <p:nvPr/>
        </p:nvGrpSpPr>
        <p:grpSpPr bwMode="auto">
          <a:xfrm>
            <a:off x="1150938" y="1763713"/>
            <a:ext cx="2214562" cy="3619500"/>
            <a:chOff x="867" y="1455"/>
            <a:chExt cx="1395" cy="2280"/>
          </a:xfrm>
        </p:grpSpPr>
        <p:sp>
          <p:nvSpPr>
            <p:cNvPr id="161796" name="Rectangle 4"/>
            <p:cNvSpPr>
              <a:spLocks noChangeArrowheads="1"/>
            </p:cNvSpPr>
            <p:nvPr/>
          </p:nvSpPr>
          <p:spPr bwMode="auto">
            <a:xfrm>
              <a:off x="867" y="1455"/>
              <a:ext cx="1395" cy="228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solidFill>
                  <a:schemeClr val="accent1"/>
                </a:solidFill>
              </a:endParaRPr>
            </a:p>
          </p:txBody>
        </p:sp>
        <p:sp>
          <p:nvSpPr>
            <p:cNvPr id="161797" name="Line 5"/>
            <p:cNvSpPr>
              <a:spLocks noChangeShapeType="1"/>
            </p:cNvSpPr>
            <p:nvPr/>
          </p:nvSpPr>
          <p:spPr bwMode="auto">
            <a:xfrm>
              <a:off x="867" y="2940"/>
              <a:ext cx="139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61798" name="Line 6"/>
            <p:cNvSpPr>
              <a:spLocks noChangeShapeType="1"/>
            </p:cNvSpPr>
            <p:nvPr/>
          </p:nvSpPr>
          <p:spPr bwMode="auto">
            <a:xfrm>
              <a:off x="867" y="2151"/>
              <a:ext cx="139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61799" name="Text Box 7"/>
            <p:cNvSpPr txBox="1">
              <a:spLocks noChangeArrowheads="1"/>
            </p:cNvSpPr>
            <p:nvPr/>
          </p:nvSpPr>
          <p:spPr bwMode="auto">
            <a:xfrm>
              <a:off x="1003" y="3103"/>
              <a:ext cx="98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61800" name="Text Box 8"/>
            <p:cNvSpPr txBox="1">
              <a:spLocks noChangeArrowheads="1"/>
            </p:cNvSpPr>
            <p:nvPr/>
          </p:nvSpPr>
          <p:spPr bwMode="auto">
            <a:xfrm>
              <a:off x="1003" y="3103"/>
              <a:ext cx="1117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sz="1800" b="1"/>
                <a:t>Network </a:t>
              </a:r>
            </a:p>
            <a:p>
              <a:r>
                <a:rPr lang="en-US" sz="1800" b="1"/>
                <a:t>Services </a:t>
              </a:r>
            </a:p>
          </p:txBody>
        </p:sp>
        <p:sp>
          <p:nvSpPr>
            <p:cNvPr id="161801" name="Text Box 9"/>
            <p:cNvSpPr txBox="1">
              <a:spLocks noChangeArrowheads="1"/>
            </p:cNvSpPr>
            <p:nvPr/>
          </p:nvSpPr>
          <p:spPr bwMode="auto">
            <a:xfrm>
              <a:off x="1003" y="1665"/>
              <a:ext cx="1117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sz="1800" b="1"/>
                <a:t>Application</a:t>
              </a:r>
            </a:p>
            <a:p>
              <a:r>
                <a:rPr lang="en-US" sz="1800" b="1"/>
                <a:t>Services </a:t>
              </a:r>
            </a:p>
          </p:txBody>
        </p:sp>
        <p:sp>
          <p:nvSpPr>
            <p:cNvPr id="161802" name="Text Box 10"/>
            <p:cNvSpPr txBox="1">
              <a:spLocks noChangeArrowheads="1"/>
            </p:cNvSpPr>
            <p:nvPr/>
          </p:nvSpPr>
          <p:spPr bwMode="auto">
            <a:xfrm>
              <a:off x="1003" y="2281"/>
              <a:ext cx="1117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sz="1800" b="1"/>
                <a:t>Communication</a:t>
              </a:r>
            </a:p>
            <a:p>
              <a:r>
                <a:rPr lang="en-US" sz="1800" b="1"/>
                <a:t>Service </a:t>
              </a:r>
            </a:p>
          </p:txBody>
        </p:sp>
      </p:grpSp>
      <p:grpSp>
        <p:nvGrpSpPr>
          <p:cNvPr id="161803" name="Group 11"/>
          <p:cNvGrpSpPr>
            <a:grpSpLocks/>
          </p:cNvGrpSpPr>
          <p:nvPr/>
        </p:nvGrpSpPr>
        <p:grpSpPr bwMode="auto">
          <a:xfrm>
            <a:off x="6091238" y="1763713"/>
            <a:ext cx="2214562" cy="3619500"/>
            <a:chOff x="867" y="1455"/>
            <a:chExt cx="1395" cy="2280"/>
          </a:xfrm>
        </p:grpSpPr>
        <p:sp>
          <p:nvSpPr>
            <p:cNvPr id="161804" name="Rectangle 12"/>
            <p:cNvSpPr>
              <a:spLocks noChangeArrowheads="1"/>
            </p:cNvSpPr>
            <p:nvPr/>
          </p:nvSpPr>
          <p:spPr bwMode="auto">
            <a:xfrm>
              <a:off x="867" y="1455"/>
              <a:ext cx="1395" cy="228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solidFill>
                  <a:schemeClr val="accent1"/>
                </a:solidFill>
              </a:endParaRPr>
            </a:p>
          </p:txBody>
        </p:sp>
        <p:sp>
          <p:nvSpPr>
            <p:cNvPr id="161805" name="Line 13"/>
            <p:cNvSpPr>
              <a:spLocks noChangeShapeType="1"/>
            </p:cNvSpPr>
            <p:nvPr/>
          </p:nvSpPr>
          <p:spPr bwMode="auto">
            <a:xfrm>
              <a:off x="867" y="2940"/>
              <a:ext cx="139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61806" name="Line 14"/>
            <p:cNvSpPr>
              <a:spLocks noChangeShapeType="1"/>
            </p:cNvSpPr>
            <p:nvPr/>
          </p:nvSpPr>
          <p:spPr bwMode="auto">
            <a:xfrm>
              <a:off x="867" y="2151"/>
              <a:ext cx="139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61807" name="Text Box 15"/>
            <p:cNvSpPr txBox="1">
              <a:spLocks noChangeArrowheads="1"/>
            </p:cNvSpPr>
            <p:nvPr/>
          </p:nvSpPr>
          <p:spPr bwMode="auto">
            <a:xfrm>
              <a:off x="1003" y="3103"/>
              <a:ext cx="98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61808" name="Text Box 16"/>
            <p:cNvSpPr txBox="1">
              <a:spLocks noChangeArrowheads="1"/>
            </p:cNvSpPr>
            <p:nvPr/>
          </p:nvSpPr>
          <p:spPr bwMode="auto">
            <a:xfrm>
              <a:off x="1003" y="3103"/>
              <a:ext cx="1117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sz="1800" b="1"/>
                <a:t>Network </a:t>
              </a:r>
            </a:p>
            <a:p>
              <a:r>
                <a:rPr lang="en-US" sz="1800" b="1"/>
                <a:t>Services </a:t>
              </a:r>
            </a:p>
          </p:txBody>
        </p:sp>
        <p:sp>
          <p:nvSpPr>
            <p:cNvPr id="161809" name="Text Box 17"/>
            <p:cNvSpPr txBox="1">
              <a:spLocks noChangeArrowheads="1"/>
            </p:cNvSpPr>
            <p:nvPr/>
          </p:nvSpPr>
          <p:spPr bwMode="auto">
            <a:xfrm>
              <a:off x="1003" y="1665"/>
              <a:ext cx="1117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sz="1800" b="1"/>
                <a:t>Application</a:t>
              </a:r>
            </a:p>
            <a:p>
              <a:r>
                <a:rPr lang="en-US" sz="1800" b="1"/>
                <a:t>Services </a:t>
              </a:r>
            </a:p>
          </p:txBody>
        </p:sp>
        <p:sp>
          <p:nvSpPr>
            <p:cNvPr id="161810" name="Text Box 18"/>
            <p:cNvSpPr txBox="1">
              <a:spLocks noChangeArrowheads="1"/>
            </p:cNvSpPr>
            <p:nvPr/>
          </p:nvSpPr>
          <p:spPr bwMode="auto">
            <a:xfrm>
              <a:off x="1003" y="2281"/>
              <a:ext cx="1117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sz="1800" b="1"/>
                <a:t>Communication</a:t>
              </a:r>
            </a:p>
            <a:p>
              <a:r>
                <a:rPr lang="en-US" sz="1800" b="1"/>
                <a:t>Service </a:t>
              </a:r>
            </a:p>
          </p:txBody>
        </p:sp>
      </p:grpSp>
      <p:sp>
        <p:nvSpPr>
          <p:cNvPr id="161811" name="Text Box 19"/>
          <p:cNvSpPr txBox="1">
            <a:spLocks noChangeArrowheads="1"/>
          </p:cNvSpPr>
          <p:nvPr/>
        </p:nvSpPr>
        <p:spPr bwMode="auto">
          <a:xfrm>
            <a:off x="1366838" y="5810250"/>
            <a:ext cx="16303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Web Server</a:t>
            </a:r>
          </a:p>
        </p:txBody>
      </p:sp>
      <p:sp>
        <p:nvSpPr>
          <p:cNvPr id="161812" name="Text Box 20"/>
          <p:cNvSpPr txBox="1">
            <a:spLocks noChangeArrowheads="1"/>
          </p:cNvSpPr>
          <p:nvPr/>
        </p:nvSpPr>
        <p:spPr bwMode="auto">
          <a:xfrm>
            <a:off x="6477000" y="5734050"/>
            <a:ext cx="15779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Web Client</a:t>
            </a:r>
          </a:p>
        </p:txBody>
      </p:sp>
      <p:sp>
        <p:nvSpPr>
          <p:cNvPr id="161813" name="Line 21"/>
          <p:cNvSpPr>
            <a:spLocks noChangeShapeType="1"/>
          </p:cNvSpPr>
          <p:nvPr/>
        </p:nvSpPr>
        <p:spPr bwMode="auto">
          <a:xfrm>
            <a:off x="3365500" y="4837113"/>
            <a:ext cx="27257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61814" name="Line 22"/>
          <p:cNvSpPr>
            <a:spLocks noChangeShapeType="1"/>
          </p:cNvSpPr>
          <p:nvPr/>
        </p:nvSpPr>
        <p:spPr bwMode="auto">
          <a:xfrm>
            <a:off x="3365500" y="3416300"/>
            <a:ext cx="2725738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61815" name="Line 23"/>
          <p:cNvSpPr>
            <a:spLocks noChangeShapeType="1"/>
          </p:cNvSpPr>
          <p:nvPr/>
        </p:nvSpPr>
        <p:spPr bwMode="auto">
          <a:xfrm>
            <a:off x="3365500" y="2279650"/>
            <a:ext cx="2725738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61816" name="Text Box 24"/>
          <p:cNvSpPr txBox="1">
            <a:spLocks noChangeArrowheads="1"/>
          </p:cNvSpPr>
          <p:nvPr/>
        </p:nvSpPr>
        <p:spPr bwMode="auto">
          <a:xfrm>
            <a:off x="3578225" y="1757363"/>
            <a:ext cx="23050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Application logic</a:t>
            </a:r>
          </a:p>
        </p:txBody>
      </p:sp>
      <p:sp>
        <p:nvSpPr>
          <p:cNvPr id="161817" name="Text Box 25"/>
          <p:cNvSpPr txBox="1">
            <a:spLocks noChangeArrowheads="1"/>
          </p:cNvSpPr>
          <p:nvPr/>
        </p:nvSpPr>
        <p:spPr bwMode="auto">
          <a:xfrm>
            <a:off x="3595688" y="2868613"/>
            <a:ext cx="22701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Reliable delivery</a:t>
            </a:r>
          </a:p>
        </p:txBody>
      </p:sp>
      <p:sp>
        <p:nvSpPr>
          <p:cNvPr id="161818" name="Text Box 26"/>
          <p:cNvSpPr txBox="1">
            <a:spLocks noChangeArrowheads="1"/>
          </p:cNvSpPr>
          <p:nvPr/>
        </p:nvSpPr>
        <p:spPr bwMode="auto">
          <a:xfrm>
            <a:off x="3729038" y="4151313"/>
            <a:ext cx="20018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Transfer “bits”</a:t>
            </a:r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19715</TotalTime>
  <Words>3088</Words>
  <Application>Microsoft Office PowerPoint</Application>
  <PresentationFormat>On-screen Show (4:3)</PresentationFormat>
  <Paragraphs>760</Paragraphs>
  <Slides>51</Slides>
  <Notes>11</Notes>
  <HiddenSlides>2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51</vt:i4>
      </vt:variant>
    </vt:vector>
  </HeadingPairs>
  <TitlesOfParts>
    <vt:vector size="62" baseType="lpstr">
      <vt:lpstr>Arial</vt:lpstr>
      <vt:lpstr>Comic Sans MS</vt:lpstr>
      <vt:lpstr>Courier</vt:lpstr>
      <vt:lpstr>Monotype Sorts</vt:lpstr>
      <vt:lpstr>Times New Roman</vt:lpstr>
      <vt:lpstr>Wingdings</vt:lpstr>
      <vt:lpstr>ZapfDingbats</vt:lpstr>
      <vt:lpstr>Default Design</vt:lpstr>
      <vt:lpstr>Equation</vt:lpstr>
      <vt:lpstr>Clip</vt:lpstr>
      <vt:lpstr>ClipArt</vt:lpstr>
      <vt:lpstr>Network Design and Management</vt:lpstr>
      <vt:lpstr>Computer Network?</vt:lpstr>
      <vt:lpstr>The “nuts and bolts” view of the Internet</vt:lpstr>
      <vt:lpstr>Applications (1)</vt:lpstr>
      <vt:lpstr>Applications (2)</vt:lpstr>
      <vt:lpstr>A Classification of Networks</vt:lpstr>
      <vt:lpstr>“internetworking”?</vt:lpstr>
      <vt:lpstr>Layered Architecture: Why?</vt:lpstr>
      <vt:lpstr>Motivation Continued …</vt:lpstr>
      <vt:lpstr>Layers, Protocols, Interfaces</vt:lpstr>
      <vt:lpstr>Review </vt:lpstr>
      <vt:lpstr>Layering: Design Issues</vt:lpstr>
      <vt:lpstr>Models</vt:lpstr>
      <vt:lpstr>Reference Models (2)</vt:lpstr>
      <vt:lpstr>TCP/IP Model: History</vt:lpstr>
      <vt:lpstr>The Internet Layer</vt:lpstr>
      <vt:lpstr>The Transport Layer</vt:lpstr>
      <vt:lpstr>TCP: Connection-oriented Service</vt:lpstr>
      <vt:lpstr>UDP: Connectionless Service</vt:lpstr>
      <vt:lpstr>The Application Layer</vt:lpstr>
      <vt:lpstr>The Host-to-Network Layer</vt:lpstr>
      <vt:lpstr>Internet protocol stack</vt:lpstr>
      <vt:lpstr>Layering: logical communication </vt:lpstr>
      <vt:lpstr>Layering: logical communication </vt:lpstr>
      <vt:lpstr>Layering: physical communication </vt:lpstr>
      <vt:lpstr>Protocol layering and data</vt:lpstr>
      <vt:lpstr>Roadmap</vt:lpstr>
      <vt:lpstr>The Network Core</vt:lpstr>
      <vt:lpstr>Network Core: Circuit Switching</vt:lpstr>
      <vt:lpstr>Network Core: Circuit Switching</vt:lpstr>
      <vt:lpstr>Circuit Switching: FDMA and TDMA</vt:lpstr>
      <vt:lpstr>Network Core: Packet Switching</vt:lpstr>
      <vt:lpstr>Packet Switching: Statistical Multiplexing</vt:lpstr>
      <vt:lpstr>Packet switching versus circuit switching</vt:lpstr>
      <vt:lpstr>Packet-switching: store-and-forward</vt:lpstr>
      <vt:lpstr>Packet Switching: Message Segmenting</vt:lpstr>
      <vt:lpstr>Packet-switched networks: forwarding</vt:lpstr>
      <vt:lpstr>Network Taxonomy</vt:lpstr>
      <vt:lpstr>Roadmap</vt:lpstr>
      <vt:lpstr>How do loss and delay occur?</vt:lpstr>
      <vt:lpstr>Four sources of packet delay</vt:lpstr>
      <vt:lpstr>Delay in packet-switched networks</vt:lpstr>
      <vt:lpstr>Nodal delay</vt:lpstr>
      <vt:lpstr>Queueing delay (revisited)</vt:lpstr>
      <vt:lpstr>“Real” Internet delays and routes</vt:lpstr>
      <vt:lpstr>Roadmap</vt:lpstr>
      <vt:lpstr>Internet structure: network of networks</vt:lpstr>
      <vt:lpstr>Internet structure: network of networks</vt:lpstr>
      <vt:lpstr>Internet structure: network of networks</vt:lpstr>
      <vt:lpstr>Internet structure: network of networks</vt:lpstr>
      <vt:lpstr>Introduction: Summary</vt:lpstr>
    </vt:vector>
  </TitlesOfParts>
  <Company>University of Massachusetts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Part I: Introduction</dc:title>
  <dc:creator>Don Towsley</dc:creator>
  <cp:lastModifiedBy>MyUserName</cp:lastModifiedBy>
  <cp:revision>203</cp:revision>
  <dcterms:created xsi:type="dcterms:W3CDTF">1999-10-08T19:08:27Z</dcterms:created>
  <dcterms:modified xsi:type="dcterms:W3CDTF">2020-10-15T11:07:29Z</dcterms:modified>
</cp:coreProperties>
</file>