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1"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1935" autoAdjust="0"/>
  </p:normalViewPr>
  <p:slideViewPr>
    <p:cSldViewPr>
      <p:cViewPr varScale="1">
        <p:scale>
          <a:sx n="67" d="100"/>
          <a:sy n="67"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06F14A-FA0A-44DD-9AAD-F9D17FE55A8F}" type="datetimeFigureOut">
              <a:rPr lang="en-US" smtClean="0"/>
              <a:pPr/>
              <a:t>5/3/2020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0BB02C-7BE4-4EFC-927D-5D31FEA4655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Use </a:t>
            </a:r>
            <a:r>
              <a:rPr lang="en-GB" smtClean="0"/>
              <a:t>of information</a:t>
            </a:r>
            <a:endParaRPr lang="en-GB"/>
          </a:p>
        </p:txBody>
      </p:sp>
      <p:sp>
        <p:nvSpPr>
          <p:cNvPr id="4" name="Slide Number Placeholder 3"/>
          <p:cNvSpPr>
            <a:spLocks noGrp="1"/>
          </p:cNvSpPr>
          <p:nvPr>
            <p:ph type="sldNum" sz="quarter" idx="10"/>
          </p:nvPr>
        </p:nvSpPr>
        <p:spPr/>
        <p:txBody>
          <a:bodyPr/>
          <a:lstStyle/>
          <a:p>
            <a:fld id="{AB0BB02C-7BE4-4EFC-927D-5D31FEA46553}" type="slidenum">
              <a:rPr lang="en-GB" smtClean="0"/>
              <a:pPr/>
              <a:t>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i="1" dirty="0" smtClean="0">
                <a:solidFill>
                  <a:srgbClr val="FF0000"/>
                </a:solidFill>
              </a:rPr>
              <a:t>1.What will we gain from your report?  2.Are your facts reliable? 3.What do you know that is useful to us? 4.How do you interpret those facts from our point of view? 5. </a:t>
            </a:r>
            <a:r>
              <a:rPr lang="en-US" sz="2800" i="1" dirty="0" smtClean="0">
                <a:solidFill>
                  <a:srgbClr val="FF0000"/>
                </a:solidFill>
              </a:rPr>
              <a:t>How are those facts significant to us? 6. What do you think we should do?</a:t>
            </a:r>
            <a:endParaRPr lang="en-GB" sz="2800" i="1" dirty="0" smtClean="0">
              <a:solidFill>
                <a:srgbClr val="FF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GB" i="1" dirty="0" smtClean="0">
              <a:solidFill>
                <a:srgbClr val="FF0000"/>
              </a:solidFill>
            </a:endParaRPr>
          </a:p>
        </p:txBody>
      </p:sp>
      <p:sp>
        <p:nvSpPr>
          <p:cNvPr id="4" name="Slide Number Placeholder 3"/>
          <p:cNvSpPr>
            <a:spLocks noGrp="1"/>
          </p:cNvSpPr>
          <p:nvPr>
            <p:ph type="sldNum" sz="quarter" idx="10"/>
          </p:nvPr>
        </p:nvSpPr>
        <p:spPr/>
        <p:txBody>
          <a:bodyPr/>
          <a:lstStyle/>
          <a:p>
            <a:fld id="{AB0BB02C-7BE4-4EFC-927D-5D31FEA46553}" type="slidenum">
              <a:rPr lang="en-GB" smtClean="0"/>
              <a:pPr/>
              <a:t>12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solidFill>
                  <a:srgbClr val="FF0000"/>
                </a:solidFill>
              </a:rPr>
              <a:t>1.What will we gain from your report?  2.Are your facts reliable? 3.What do you know that is useful to us? 4.How do you interpret those facts from our point of view? 5. </a:t>
            </a:r>
            <a:r>
              <a:rPr lang="en-US" sz="2800" i="1" dirty="0" smtClean="0">
                <a:solidFill>
                  <a:srgbClr val="FF0000"/>
                </a:solidFill>
              </a:rPr>
              <a:t>How are those facts significant to us? 6. What do you think we should do?</a:t>
            </a:r>
            <a:endParaRPr lang="en-GB" sz="2800" i="1" dirty="0" smtClean="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AB0BB02C-7BE4-4EFC-927D-5D31FEA46553}" type="slidenum">
              <a:rPr lang="en-GB" smtClean="0"/>
              <a:pPr/>
              <a:t>23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5/3/2020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r>
              <a:rPr lang="en-US"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General Reports</a:t>
            </a:r>
            <a:r>
              <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76276"/>
            <a:ext cx="8401080" cy="5895996"/>
          </a:xfrm>
        </p:spPr>
        <p:txBody>
          <a:bodyPr>
            <a:normAutofit lnSpcReduction="10000"/>
          </a:bodyPr>
          <a:lstStyle/>
          <a:p>
            <a:pPr lvl="0"/>
            <a:r>
              <a:rPr lang="en-US" sz="2800" i="1" dirty="0" smtClean="0">
                <a:solidFill>
                  <a:srgbClr val="FF0000"/>
                </a:solidFill>
              </a:rPr>
              <a:t>How are those facts significant to us?</a:t>
            </a:r>
            <a:endParaRPr lang="en-GB" sz="2800" i="1" dirty="0" smtClean="0">
              <a:solidFill>
                <a:srgbClr val="FF0000"/>
              </a:solidFill>
            </a:endParaRPr>
          </a:p>
          <a:p>
            <a:pPr lvl="1"/>
            <a:r>
              <a:rPr lang="en-US" dirty="0" smtClean="0"/>
              <a:t>Readers generally want you to go beyond an interpretation of the facts to explain what the facts mean in terms of the readers’ responsibilities, interests or goals.</a:t>
            </a:r>
            <a:endParaRPr lang="en-GB" sz="2000" dirty="0" smtClean="0"/>
          </a:p>
          <a:p>
            <a:pPr lvl="1"/>
            <a:r>
              <a:rPr lang="en-US" dirty="0" smtClean="0"/>
              <a:t>Example:</a:t>
            </a:r>
          </a:p>
          <a:p>
            <a:pPr lvl="2">
              <a:buNone/>
            </a:pPr>
            <a:r>
              <a:rPr lang="en-US" dirty="0" smtClean="0">
                <a:latin typeface="Yu Gothic Light" pitchFamily="34" charset="-128"/>
                <a:ea typeface="Yu Gothic Light" pitchFamily="34" charset="-128"/>
              </a:rPr>
              <a:t>“The demand for one product falls during this season every year, through not quite this sharply. The falling demand for the other may signal that the product is no longer competitive.”</a:t>
            </a:r>
            <a:endParaRPr lang="en-GB" sz="1700" dirty="0" smtClean="0">
              <a:latin typeface="Yu Gothic Light" pitchFamily="34" charset="-128"/>
              <a:ea typeface="Yu Gothic Light" pitchFamily="34" charset="-128"/>
            </a:endParaRPr>
          </a:p>
          <a:p>
            <a:pPr lvl="0"/>
            <a:r>
              <a:rPr lang="en-US" sz="2800" i="1" dirty="0" smtClean="0">
                <a:solidFill>
                  <a:srgbClr val="FF0000"/>
                </a:solidFill>
              </a:rPr>
              <a:t>What do you think we should do?</a:t>
            </a:r>
            <a:endParaRPr lang="en-GB" sz="2800" i="1" dirty="0" smtClean="0">
              <a:solidFill>
                <a:srgbClr val="FF0000"/>
              </a:solidFill>
            </a:endParaRPr>
          </a:p>
          <a:p>
            <a:pPr lvl="1"/>
            <a:r>
              <a:rPr lang="en-US" dirty="0" smtClean="0"/>
              <a:t>Because you will have studied the facts in detail, you readers will often want you to tell them what action you think they should take.</a:t>
            </a:r>
            <a:endParaRPr lang="en-GB" sz="2000" dirty="0" smtClean="0"/>
          </a:p>
          <a:p>
            <a:pPr lvl="1"/>
            <a:r>
              <a:rPr lang="en-US" dirty="0" smtClean="0"/>
              <a:t>Example:</a:t>
            </a:r>
          </a:p>
          <a:p>
            <a:pPr lvl="1">
              <a:buNone/>
            </a:pPr>
            <a:r>
              <a:rPr lang="en-US" dirty="0" smtClean="0"/>
              <a:t>		</a:t>
            </a:r>
            <a:r>
              <a:rPr lang="en-US" sz="2000" dirty="0" smtClean="0">
                <a:latin typeface="Yu Gothic Light" pitchFamily="34" charset="-128"/>
                <a:ea typeface="Yu Gothic Light" pitchFamily="34" charset="-128"/>
              </a:rPr>
              <a:t>“You should continue to produce the first product, but monitor its future sales closely. You should find a way to improve the second product or else quit producing it.”</a:t>
            </a:r>
            <a:endParaRPr lang="en-GB" sz="2000" dirty="0" smtClean="0">
              <a:latin typeface="Yu Gothic Light" pitchFamily="34" charset="-128"/>
              <a:ea typeface="Yu Gothic Light" pitchFamily="34" charset="-128"/>
            </a:endParaRP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lstStyle/>
          <a:p>
            <a:pPr lvl="0"/>
            <a:r>
              <a:rPr lang="en-US" dirty="0" smtClean="0"/>
              <a:t>These six questions are very general, in fact, for large reports people need to take hundreds, even thousands of pages to answer them.</a:t>
            </a:r>
          </a:p>
          <a:p>
            <a:pPr lvl="0">
              <a:buNone/>
            </a:pPr>
            <a:endParaRPr lang="en-GB" dirty="0" smtClean="0"/>
          </a:p>
          <a:p>
            <a:pPr lvl="0"/>
            <a:r>
              <a:rPr lang="en-US" dirty="0" smtClean="0"/>
              <a:t>That’s because business people seek answers to these basic questions by asking multitude of more specific, subsidiary questions.</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229600" cy="571504"/>
          </a:xfrm>
        </p:spPr>
        <p:txBody>
          <a:bodyPr>
            <a:normAutofit fontScale="90000"/>
          </a:bodyPr>
          <a:lstStyle/>
          <a:p>
            <a:r>
              <a:rPr lang="en-US" b="1" dirty="0" smtClean="0"/>
              <a:t>General superstructure of reports</a:t>
            </a:r>
            <a:r>
              <a:rPr lang="en-GB" b="1" dirty="0" smtClean="0"/>
              <a:t/>
            </a:r>
            <a:br>
              <a:rPr lang="en-GB" b="1" dirty="0" smtClean="0"/>
            </a:br>
            <a:endParaRPr lang="en-GB" dirty="0"/>
          </a:p>
        </p:txBody>
      </p:sp>
      <p:sp>
        <p:nvSpPr>
          <p:cNvPr id="3" name="Content Placeholder 2"/>
          <p:cNvSpPr>
            <a:spLocks noGrp="1"/>
          </p:cNvSpPr>
          <p:nvPr>
            <p:ph idx="1"/>
          </p:nvPr>
        </p:nvSpPr>
        <p:spPr>
          <a:xfrm>
            <a:off x="428596" y="1285860"/>
            <a:ext cx="8258204" cy="5038740"/>
          </a:xfrm>
        </p:spPr>
        <p:txBody>
          <a:bodyPr/>
          <a:lstStyle/>
          <a:p>
            <a:pPr lvl="0"/>
            <a:r>
              <a:rPr lang="en-US" sz="2800" b="1" dirty="0" smtClean="0"/>
              <a:t>The general superstructure of reports contain six elements, one for each of the six basic questions.</a:t>
            </a:r>
            <a:endParaRPr lang="en-GB" sz="2800" b="1" dirty="0" smtClean="0"/>
          </a:p>
          <a:p>
            <a:pPr marL="850392" lvl="1" indent="-457200">
              <a:buFont typeface="+mj-lt"/>
              <a:buAutoNum type="arabicPeriod"/>
            </a:pPr>
            <a:r>
              <a:rPr lang="en-US" dirty="0" smtClean="0"/>
              <a:t>Introduction</a:t>
            </a:r>
            <a:endParaRPr lang="en-GB" sz="2000" dirty="0" smtClean="0"/>
          </a:p>
          <a:p>
            <a:pPr marL="850392" lvl="1" indent="-457200">
              <a:buFont typeface="+mj-lt"/>
              <a:buAutoNum type="arabicPeriod"/>
            </a:pPr>
            <a:r>
              <a:rPr lang="en-US" dirty="0" smtClean="0"/>
              <a:t>Method of obtaining facts</a:t>
            </a:r>
            <a:endParaRPr lang="en-GB" sz="2000" dirty="0" smtClean="0"/>
          </a:p>
          <a:p>
            <a:pPr marL="850392" lvl="1" indent="-457200">
              <a:buFont typeface="+mj-lt"/>
              <a:buAutoNum type="arabicPeriod"/>
            </a:pPr>
            <a:r>
              <a:rPr lang="en-US" dirty="0" smtClean="0"/>
              <a:t>Facts</a:t>
            </a:r>
            <a:endParaRPr lang="en-GB" sz="2000" dirty="0" smtClean="0"/>
          </a:p>
          <a:p>
            <a:pPr marL="850392" lvl="1" indent="-457200">
              <a:buFont typeface="+mj-lt"/>
              <a:buAutoNum type="arabicPeriod"/>
            </a:pPr>
            <a:r>
              <a:rPr lang="en-US" dirty="0" smtClean="0"/>
              <a:t>Discussion</a:t>
            </a:r>
            <a:endParaRPr lang="en-GB" sz="2000" dirty="0" smtClean="0"/>
          </a:p>
          <a:p>
            <a:pPr marL="850392" lvl="1" indent="-457200">
              <a:buFont typeface="+mj-lt"/>
              <a:buAutoNum type="arabicPeriod"/>
            </a:pPr>
            <a:r>
              <a:rPr lang="en-US" dirty="0" smtClean="0"/>
              <a:t>Conclusions,</a:t>
            </a:r>
            <a:endParaRPr lang="en-GB" sz="2000" dirty="0" smtClean="0"/>
          </a:p>
          <a:p>
            <a:pPr marL="850392" lvl="1" indent="-457200">
              <a:buFont typeface="+mj-lt"/>
              <a:buAutoNum type="arabicPeriod"/>
            </a:pPr>
            <a:r>
              <a:rPr lang="en-US" dirty="0" smtClean="0"/>
              <a:t>Recommendations</a:t>
            </a:r>
            <a:endParaRPr lang="en-GB" sz="2000"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p:spPr>
        <p:txBody>
          <a:bodyPr>
            <a:noAutofit/>
          </a:bodyPr>
          <a:lstStyle/>
          <a:p>
            <a:r>
              <a:rPr lang="en-US" sz="3600" b="1" dirty="0" smtClean="0"/>
              <a:t>The questions that readers ask most often</a:t>
            </a:r>
            <a:r>
              <a:rPr lang="en-GB" sz="3600" b="1" dirty="0" smtClean="0"/>
              <a:t/>
            </a:r>
            <a:br>
              <a:rPr lang="en-GB" sz="3600" b="1" dirty="0" smtClean="0"/>
            </a:br>
            <a:endParaRPr lang="en-GB" sz="3600" dirty="0"/>
          </a:p>
        </p:txBody>
      </p:sp>
      <p:sp>
        <p:nvSpPr>
          <p:cNvPr id="3" name="Content Placeholder 2"/>
          <p:cNvSpPr>
            <a:spLocks noGrp="1"/>
          </p:cNvSpPr>
          <p:nvPr>
            <p:ph idx="1"/>
          </p:nvPr>
        </p:nvSpPr>
        <p:spPr>
          <a:xfrm>
            <a:off x="428596" y="1428736"/>
            <a:ext cx="8429684" cy="5000660"/>
          </a:xfrm>
        </p:spPr>
        <p:txBody>
          <a:bodyPr/>
          <a:lstStyle/>
          <a:p>
            <a:pPr lvl="0" algn="just"/>
            <a:r>
              <a:rPr lang="en-US" dirty="0" smtClean="0"/>
              <a:t>In some brief reports, for example, the writers begin with a recommendation, move to a paragraph in which the facts and conclusions are treated together, and state the sources of their facts in a concluding, single-sentence paragraph.</a:t>
            </a:r>
            <a:endParaRPr lang="en-GB" dirty="0" smtClean="0"/>
          </a:p>
          <a:p>
            <a:pPr lvl="0" algn="just"/>
            <a:r>
              <a:rPr lang="en-US" dirty="0" smtClean="0"/>
              <a:t>Other people sometimes present two or more of the six elements under a single heading.</a:t>
            </a:r>
            <a:endParaRPr lang="en-GB" dirty="0" smtClean="0"/>
          </a:p>
          <a:p>
            <a:pPr lvl="0" algn="just"/>
            <a:r>
              <a:rPr lang="en-US" dirty="0" smtClean="0"/>
              <a:t>For instance, they may include in their introduction information about how they obtained their facts, and they frequently present and interpret their facts in a single section of their report.</a:t>
            </a:r>
            <a:endParaRPr lang="en-GB" dirty="0" smtClean="0"/>
          </a:p>
          <a:p>
            <a:pPr algn="just"/>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rPr>
              <a:t>1. Introduction</a:t>
            </a:r>
            <a:r>
              <a:rPr lang="en-GB" b="1" dirty="0" smtClean="0">
                <a:solidFill>
                  <a:srgbClr val="00B050"/>
                </a:solidFill>
              </a:rPr>
              <a:t/>
            </a:r>
            <a:br>
              <a:rPr lang="en-GB" b="1"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428596" y="1428736"/>
            <a:ext cx="8501122" cy="4895864"/>
          </a:xfrm>
        </p:spPr>
        <p:txBody>
          <a:bodyPr/>
          <a:lstStyle/>
          <a:p>
            <a:pPr lvl="0"/>
            <a:r>
              <a:rPr lang="en-US" dirty="0" smtClean="0"/>
              <a:t>In the introduction of a report, you answer your readers’ question, </a:t>
            </a:r>
            <a:r>
              <a:rPr lang="en-US" i="1" dirty="0" smtClean="0">
                <a:solidFill>
                  <a:srgbClr val="FF0000"/>
                </a:solidFill>
              </a:rPr>
              <a:t>“What will we gain by reading your report?”</a:t>
            </a:r>
            <a:endParaRPr lang="en-GB" i="1" dirty="0" smtClean="0">
              <a:solidFill>
                <a:srgbClr val="FF0000"/>
              </a:solidFill>
            </a:endParaRPr>
          </a:p>
          <a:p>
            <a:pPr lvl="0"/>
            <a:endParaRPr lang="en-US" dirty="0" smtClean="0"/>
          </a:p>
          <a:p>
            <a:pPr lvl="0"/>
            <a:r>
              <a:rPr lang="en-US" dirty="0" smtClean="0"/>
              <a:t>Consider, for instance, the first sentence of a report written by Ayesha, an employee of a university’s fund-raising office, who was asked to investigate the university’s </a:t>
            </a:r>
            <a:r>
              <a:rPr lang="en-US" u="sng" dirty="0" smtClean="0"/>
              <a:t>facilities </a:t>
            </a:r>
            <a:r>
              <a:rPr lang="en-US" dirty="0" smtClean="0"/>
              <a:t>and </a:t>
            </a:r>
            <a:r>
              <a:rPr lang="en-US" u="sng" dirty="0" smtClean="0"/>
              <a:t>programs</a:t>
            </a:r>
            <a:r>
              <a:rPr lang="en-US" dirty="0" smtClean="0"/>
              <a:t> in horseback riding.</a:t>
            </a: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14422"/>
            <a:ext cx="8572560" cy="5214974"/>
          </a:xfrm>
        </p:spPr>
        <p:txBody>
          <a:bodyPr/>
          <a:lstStyle/>
          <a:p>
            <a:pPr lvl="0"/>
            <a:r>
              <a:rPr lang="en-US" dirty="0" smtClean="0"/>
              <a:t>Because the reader, The Boss or the Director, had assigned her to prepare the report, she could tell him what he would gain from it simply by remind him why he had requested it:</a:t>
            </a:r>
          </a:p>
          <a:p>
            <a:pPr lvl="1"/>
            <a:endParaRPr lang="en-US" b="1" dirty="0" smtClean="0"/>
          </a:p>
          <a:p>
            <a:pPr lvl="1"/>
            <a:r>
              <a:rPr lang="en-US" sz="2000" dirty="0" smtClean="0">
                <a:latin typeface="Yu Gothic Light" pitchFamily="34" charset="-128"/>
                <a:ea typeface="Yu Gothic Light" pitchFamily="34" charset="-128"/>
              </a:rPr>
              <a:t>In this report I present the information you wanted to have before deciding whether to place new university stables on next  years list  of major funding drives.</a:t>
            </a:r>
          </a:p>
          <a:p>
            <a:pPr lvl="1">
              <a:buNone/>
            </a:pPr>
            <a:endParaRPr lang="en-US" sz="2000" dirty="0" smtClean="0">
              <a:latin typeface="Yu Gothic Light" pitchFamily="34" charset="-128"/>
              <a:ea typeface="Yu Gothic Light" pitchFamily="34" charset="-128"/>
            </a:endParaRPr>
          </a:p>
          <a:p>
            <a:pPr lvl="1">
              <a:buNone/>
            </a:pPr>
            <a:endParaRPr lang="en-GB" sz="2000" dirty="0" smtClean="0">
              <a:latin typeface="Yu Gothic Light" pitchFamily="34" charset="-128"/>
              <a:ea typeface="Yu Gothic Light" pitchFamily="34" charset="-128"/>
            </a:endParaRPr>
          </a:p>
          <a:p>
            <a:pPr lvl="0"/>
            <a:endParaRPr lang="en-US" dirty="0" smtClean="0"/>
          </a:p>
          <a:p>
            <a:pPr lvl="0"/>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58204" cy="5253054"/>
          </a:xfrm>
        </p:spPr>
        <p:txBody>
          <a:bodyPr/>
          <a:lstStyle/>
          <a:p>
            <a:pPr lvl="0"/>
            <a:r>
              <a:rPr lang="en-US" sz="2800" dirty="0" smtClean="0"/>
              <a:t>In longer reports, your explanation of the relevance of your report to your readers may take many pages, in which you tell such things as:</a:t>
            </a:r>
          </a:p>
          <a:p>
            <a:pPr lvl="0"/>
            <a:endParaRPr lang="en-GB" sz="2000" dirty="0" smtClean="0"/>
          </a:p>
          <a:p>
            <a:pPr lvl="1"/>
            <a:r>
              <a:rPr lang="en-US" dirty="0" smtClean="0"/>
              <a:t>What problem your report will help to solve?</a:t>
            </a:r>
          </a:p>
          <a:p>
            <a:pPr lvl="1">
              <a:buNone/>
            </a:pPr>
            <a:endParaRPr lang="en-GB" sz="2000" dirty="0" smtClean="0"/>
          </a:p>
          <a:p>
            <a:pPr lvl="1"/>
            <a:r>
              <a:rPr lang="en-US" dirty="0" smtClean="0"/>
              <a:t>What activities you performed toward solving that problem?</a:t>
            </a:r>
          </a:p>
          <a:p>
            <a:pPr lvl="1"/>
            <a:endParaRPr lang="en-GB" sz="2000" dirty="0" smtClean="0"/>
          </a:p>
          <a:p>
            <a:pPr lvl="1"/>
            <a:r>
              <a:rPr lang="en-US" dirty="0" smtClean="0"/>
              <a:t>How your audience can apply your information in their own efforts towards solving the problem?</a:t>
            </a:r>
            <a:endParaRPr lang="en-GB" sz="2000"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58204" cy="5538806"/>
          </a:xfrm>
        </p:spPr>
        <p:txBody>
          <a:bodyPr/>
          <a:lstStyle/>
          <a:p>
            <a:pPr lvl="0"/>
            <a:r>
              <a:rPr lang="en-US" dirty="0" smtClean="0"/>
              <a:t>Besides telling your readers what your communication offers them, your introduction my serve many other functions, the most important of which is to tell your </a:t>
            </a:r>
            <a:r>
              <a:rPr lang="en-US" b="1" dirty="0" smtClean="0">
                <a:solidFill>
                  <a:schemeClr val="accent5">
                    <a:lumMod val="75000"/>
                  </a:schemeClr>
                </a:solidFill>
              </a:rPr>
              <a:t>main points</a:t>
            </a:r>
            <a:r>
              <a:rPr lang="en-US" dirty="0" smtClean="0"/>
              <a:t>.</a:t>
            </a:r>
          </a:p>
          <a:p>
            <a:pPr lvl="0">
              <a:buNone/>
            </a:pPr>
            <a:endParaRPr lang="en-GB" dirty="0" smtClean="0"/>
          </a:p>
          <a:p>
            <a:pPr lvl="0"/>
            <a:r>
              <a:rPr lang="en-US" dirty="0" smtClean="0"/>
              <a:t>In most reports, your main point will be your major </a:t>
            </a:r>
            <a:r>
              <a:rPr lang="en-US" b="1" dirty="0" smtClean="0">
                <a:solidFill>
                  <a:schemeClr val="accent5">
                    <a:lumMod val="75000"/>
                  </a:schemeClr>
                </a:solidFill>
              </a:rPr>
              <a:t>conclusions </a:t>
            </a:r>
            <a:r>
              <a:rPr lang="en-US" b="1" dirty="0" smtClean="0"/>
              <a:t>and</a:t>
            </a:r>
            <a:r>
              <a:rPr lang="en-US" b="1" dirty="0" smtClean="0">
                <a:solidFill>
                  <a:schemeClr val="accent5">
                    <a:lumMod val="75000"/>
                  </a:schemeClr>
                </a:solidFill>
              </a:rPr>
              <a:t> recommendations</a:t>
            </a:r>
            <a:r>
              <a:rPr lang="en-US" dirty="0" smtClean="0"/>
              <a:t>.</a:t>
            </a:r>
          </a:p>
          <a:p>
            <a:pPr lvl="0">
              <a:buNone/>
            </a:pPr>
            <a:endParaRPr lang="en-GB" dirty="0" smtClean="0"/>
          </a:p>
          <a:p>
            <a:pPr lvl="0"/>
            <a:r>
              <a:rPr lang="en-US" dirty="0" smtClean="0"/>
              <a:t>You should save a full discussion of these topics for the sections devoted to them at the end of your report.</a:t>
            </a:r>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538806"/>
          </a:xfrm>
        </p:spPr>
        <p:txBody>
          <a:bodyPr/>
          <a:lstStyle/>
          <a:p>
            <a:pPr lvl="0"/>
            <a:r>
              <a:rPr lang="en-US" dirty="0" smtClean="0"/>
              <a:t>Your readers will usually appreciate a brief summary of the full discussion – perhaps in a sentence or two – in your introduction.</a:t>
            </a:r>
          </a:p>
          <a:p>
            <a:pPr lvl="0"/>
            <a:endParaRPr lang="en-GB" dirty="0" smtClean="0"/>
          </a:p>
          <a:p>
            <a:pPr lvl="0"/>
            <a:r>
              <a:rPr lang="en-US" dirty="0" smtClean="0"/>
              <a:t>Ayesha provided such a summary in the second, third, and fourth sentences of her horseback-riding report.</a:t>
            </a:r>
          </a:p>
          <a:p>
            <a:pPr lvl="0">
              <a:buNone/>
            </a:pPr>
            <a:endParaRPr lang="en-GB" dirty="0" smtClean="0"/>
          </a:p>
          <a:p>
            <a:pPr lvl="0"/>
            <a:r>
              <a:rPr lang="en-US" dirty="0" smtClean="0"/>
              <a:t>Summary of conclusions and the summary of recommendations are shown in the upcoming slide.</a:t>
            </a:r>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Summary of conclusions</a:t>
            </a:r>
            <a:r>
              <a:rPr lang="en-GB" sz="3600" b="1" dirty="0" smtClean="0"/>
              <a:t/>
            </a:r>
            <a:br>
              <a:rPr lang="en-GB" sz="3600" b="1" dirty="0" smtClean="0"/>
            </a:br>
            <a:endParaRPr lang="en-GB" sz="3600" dirty="0"/>
          </a:p>
        </p:txBody>
      </p:sp>
      <p:sp>
        <p:nvSpPr>
          <p:cNvPr id="3" name="Content Placeholder 2"/>
          <p:cNvSpPr>
            <a:spLocks noGrp="1"/>
          </p:cNvSpPr>
          <p:nvPr>
            <p:ph idx="1"/>
          </p:nvPr>
        </p:nvSpPr>
        <p:spPr>
          <a:xfrm>
            <a:off x="457200" y="1643050"/>
            <a:ext cx="8186766" cy="4681550"/>
          </a:xfrm>
        </p:spPr>
        <p:txBody>
          <a:bodyPr/>
          <a:lstStyle/>
          <a:p>
            <a:pPr lvl="0">
              <a:buNone/>
            </a:pPr>
            <a:r>
              <a:rPr lang="en-US" i="1" dirty="0" smtClean="0">
                <a:latin typeface="Yu Gothic Light" pitchFamily="34" charset="-128"/>
                <a:ea typeface="Yu Gothic Light" pitchFamily="34" charset="-128"/>
              </a:rPr>
              <a:t>		Overall, it seems that the  stables would make a good fund-raising project because of the  strength 	of the current programs offered there, the condition of the current facilities, and the existence  of a  loyal core  of	 alumni who used the facilities while under- graduates.</a:t>
            </a:r>
            <a:endParaRPr lang="en-GB" i="1" dirty="0" smtClean="0">
              <a:latin typeface="Yu Gothic Light" pitchFamily="34" charset="-128"/>
              <a:ea typeface="Yu Gothic Light" pitchFamily="34" charset="-128"/>
            </a:endParaRPr>
          </a:p>
          <a:p>
            <a:pPr>
              <a:buNone/>
            </a:pPr>
            <a:endParaRPr lang="en-GB"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796086"/>
          </a:xfrm>
        </p:spPr>
        <p:txBody>
          <a:bodyPr>
            <a:noAutofit/>
          </a:bodyPr>
          <a:lstStyle/>
          <a:p>
            <a:r>
              <a:rPr lang="en-US" sz="3200" b="1" dirty="0" smtClean="0"/>
              <a:t>In this lecture you will learn</a:t>
            </a:r>
            <a:r>
              <a:rPr lang="en-GB" sz="3200" b="1" dirty="0" smtClean="0"/>
              <a:t/>
            </a:r>
            <a:br>
              <a:rPr lang="en-GB" sz="3200" b="1" dirty="0" smtClean="0"/>
            </a:br>
            <a:endParaRPr lang="en-GB" sz="4000" b="1" dirty="0"/>
          </a:p>
        </p:txBody>
      </p:sp>
      <p:sp>
        <p:nvSpPr>
          <p:cNvPr id="2" name="Content Placeholder 1"/>
          <p:cNvSpPr>
            <a:spLocks noGrp="1"/>
          </p:cNvSpPr>
          <p:nvPr>
            <p:ph idx="1"/>
          </p:nvPr>
        </p:nvSpPr>
        <p:spPr>
          <a:xfrm>
            <a:off x="357158" y="1000108"/>
            <a:ext cx="8501122" cy="5429288"/>
          </a:xfrm>
        </p:spPr>
        <p:txBody>
          <a:bodyPr>
            <a:normAutofit fontScale="85000" lnSpcReduction="10000"/>
          </a:bodyPr>
          <a:lstStyle/>
          <a:p>
            <a:pPr>
              <a:buNone/>
            </a:pPr>
            <a:endParaRPr lang="en-GB" sz="2800" b="1" dirty="0" smtClean="0"/>
          </a:p>
          <a:p>
            <a:pPr lvl="0"/>
            <a:r>
              <a:rPr lang="en-US" sz="2800" dirty="0" smtClean="0"/>
              <a:t>Varieties of report-writing situations</a:t>
            </a:r>
            <a:endParaRPr lang="en-GB" sz="2400" dirty="0" smtClean="0"/>
          </a:p>
          <a:p>
            <a:pPr lvl="0"/>
            <a:r>
              <a:rPr lang="en-US" sz="2800" dirty="0" smtClean="0"/>
              <a:t>How your readers want to use the information you provide</a:t>
            </a:r>
            <a:endParaRPr lang="en-GB" sz="2400" dirty="0" smtClean="0"/>
          </a:p>
          <a:p>
            <a:pPr lvl="0"/>
            <a:r>
              <a:rPr lang="en-US" sz="2800" dirty="0" smtClean="0"/>
              <a:t>The questions readers ask most often</a:t>
            </a:r>
            <a:endParaRPr lang="en-GB" sz="2400" dirty="0" smtClean="0"/>
          </a:p>
          <a:p>
            <a:pPr lvl="0"/>
            <a:r>
              <a:rPr lang="en-US" sz="2800" dirty="0" smtClean="0"/>
              <a:t>Sample outlines</a:t>
            </a:r>
            <a:endParaRPr lang="en-GB" sz="2400" dirty="0" smtClean="0"/>
          </a:p>
          <a:p>
            <a:pPr lvl="0"/>
            <a:r>
              <a:rPr lang="en-US" sz="2800" dirty="0" smtClean="0"/>
              <a:t>Planning guide</a:t>
            </a:r>
            <a:endParaRPr lang="en-GB" sz="2400" dirty="0" smtClean="0"/>
          </a:p>
          <a:p>
            <a:pPr lvl="0"/>
            <a:r>
              <a:rPr lang="en-US" sz="2800" dirty="0" smtClean="0"/>
              <a:t>Sample reports</a:t>
            </a:r>
            <a:endParaRPr lang="en-GB" sz="2400" dirty="0" smtClean="0"/>
          </a:p>
          <a:p>
            <a:pPr lvl="0"/>
            <a:r>
              <a:rPr lang="en-US" sz="2800" b="1" dirty="0" smtClean="0"/>
              <a:t>General superstructure for reports</a:t>
            </a:r>
            <a:endParaRPr lang="en-GB" sz="2800" b="1" dirty="0" smtClean="0"/>
          </a:p>
          <a:p>
            <a:pPr marL="850392" lvl="1" indent="-457200">
              <a:buFont typeface="+mj-lt"/>
              <a:buAutoNum type="arabicPeriod"/>
            </a:pPr>
            <a:r>
              <a:rPr lang="en-US" sz="2400" dirty="0" smtClean="0"/>
              <a:t>Introduction</a:t>
            </a:r>
            <a:endParaRPr lang="en-GB" sz="2000" dirty="0" smtClean="0"/>
          </a:p>
          <a:p>
            <a:pPr marL="850392" lvl="1" indent="-457200">
              <a:buFont typeface="+mj-lt"/>
              <a:buAutoNum type="arabicPeriod"/>
            </a:pPr>
            <a:r>
              <a:rPr lang="en-US" sz="2400" dirty="0" smtClean="0"/>
              <a:t>Method of obtaining facts</a:t>
            </a:r>
            <a:endParaRPr lang="en-GB" sz="2000" dirty="0" smtClean="0"/>
          </a:p>
          <a:p>
            <a:pPr marL="850392" lvl="1" indent="-457200">
              <a:buFont typeface="+mj-lt"/>
              <a:buAutoNum type="arabicPeriod"/>
            </a:pPr>
            <a:r>
              <a:rPr lang="en-US" sz="2400" dirty="0" smtClean="0"/>
              <a:t>Facts</a:t>
            </a:r>
            <a:endParaRPr lang="en-GB" sz="2000" dirty="0" smtClean="0"/>
          </a:p>
          <a:p>
            <a:pPr marL="850392" lvl="1" indent="-457200">
              <a:buFont typeface="+mj-lt"/>
              <a:buAutoNum type="arabicPeriod"/>
            </a:pPr>
            <a:r>
              <a:rPr lang="en-US" sz="2400" dirty="0" smtClean="0"/>
              <a:t>Discussion</a:t>
            </a:r>
            <a:endParaRPr lang="en-GB" sz="2000" dirty="0" smtClean="0"/>
          </a:p>
          <a:p>
            <a:pPr marL="850392" lvl="1" indent="-457200">
              <a:buFont typeface="+mj-lt"/>
              <a:buAutoNum type="arabicPeriod"/>
            </a:pPr>
            <a:r>
              <a:rPr lang="en-US" sz="2400" dirty="0" smtClean="0"/>
              <a:t>Conclusions</a:t>
            </a:r>
            <a:endParaRPr lang="en-GB" sz="2000" dirty="0" smtClean="0"/>
          </a:p>
          <a:p>
            <a:pPr marL="850392" lvl="1" indent="-457200">
              <a:buFont typeface="+mj-lt"/>
              <a:buAutoNum type="arabicPeriod"/>
            </a:pPr>
            <a:r>
              <a:rPr lang="en-US" sz="2400" dirty="0" smtClean="0"/>
              <a:t>Recommendations</a:t>
            </a:r>
            <a:endParaRPr lang="en-GB" sz="2000"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Summary of Recommendations</a:t>
            </a:r>
            <a:r>
              <a:rPr lang="en-GB" sz="3600" dirty="0" smtClean="0"/>
              <a:t/>
            </a:r>
            <a:br>
              <a:rPr lang="en-GB" sz="3600" dirty="0" smtClean="0"/>
            </a:br>
            <a:endParaRPr lang="en-GB" sz="3600" dirty="0"/>
          </a:p>
        </p:txBody>
      </p:sp>
      <p:sp>
        <p:nvSpPr>
          <p:cNvPr id="3" name="Content Placeholder 2"/>
          <p:cNvSpPr>
            <a:spLocks noGrp="1"/>
          </p:cNvSpPr>
          <p:nvPr>
            <p:ph idx="1"/>
          </p:nvPr>
        </p:nvSpPr>
        <p:spPr>
          <a:xfrm>
            <a:off x="457200" y="1935480"/>
            <a:ext cx="8258204" cy="4636792"/>
          </a:xfrm>
        </p:spPr>
        <p:txBody>
          <a:bodyPr/>
          <a:lstStyle/>
          <a:p>
            <a:pPr lvl="0" algn="just"/>
            <a:r>
              <a:rPr lang="en-US" i="1" dirty="0" smtClean="0">
                <a:latin typeface="Yu Gothic Light" pitchFamily="34" charset="-128"/>
                <a:ea typeface="Yu Gothic Light" pitchFamily="34" charset="-128"/>
              </a:rPr>
              <a:t>The fund-raising should focus on the</a:t>
            </a:r>
            <a:r>
              <a:rPr lang="en-GB" i="1" dirty="0" smtClean="0">
                <a:latin typeface="Yu Gothic Light" pitchFamily="34" charset="-128"/>
                <a:ea typeface="Yu Gothic Light" pitchFamily="34" charset="-128"/>
              </a:rPr>
              <a:t> </a:t>
            </a:r>
            <a:r>
              <a:rPr lang="en-US" i="1" dirty="0" smtClean="0">
                <a:latin typeface="Yu Gothic Light" pitchFamily="34" charset="-128"/>
                <a:ea typeface="Yu Gothic Light" pitchFamily="34" charset="-128"/>
              </a:rPr>
              <a:t>construction of  a new barn, costing $125, 000. An additional $150000  could be  sought  for a much-needed  arena  and classroom, but I recommend that this  construction  be  saved for  a future fund- raising drive.</a:t>
            </a:r>
            <a:endParaRPr lang="en-GB" i="1" dirty="0" smtClean="0">
              <a:latin typeface="Yu Gothic Light" pitchFamily="34" charset="-128"/>
              <a:ea typeface="Yu Gothic Light" pitchFamily="34" charset="-128"/>
            </a:endParaRPr>
          </a:p>
          <a:p>
            <a:pPr algn="just"/>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In brief reports (for example, one-page memos), a statement of your main points may even replace the conclusions and recommendations that would otherwise appear at the end.</a:t>
            </a:r>
          </a:p>
          <a:p>
            <a:pPr lvl="0"/>
            <a:endParaRPr lang="en-GB" dirty="0" smtClean="0"/>
          </a:p>
          <a:p>
            <a:pPr lvl="0"/>
            <a:r>
              <a:rPr lang="en-US" dirty="0" smtClean="0"/>
              <a:t>At the beginning of a communication it is often important to state the main point of your message.</a:t>
            </a:r>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186766" cy="5467368"/>
          </a:xfrm>
        </p:spPr>
        <p:txBody>
          <a:bodyPr>
            <a:normAutofit/>
          </a:bodyPr>
          <a:lstStyle/>
          <a:p>
            <a:pPr lvl="0"/>
            <a:r>
              <a:rPr lang="en-US" sz="2400" b="1" dirty="0" smtClean="0"/>
              <a:t>Five other important functions that an introduction may serve are to tell </a:t>
            </a:r>
            <a:r>
              <a:rPr lang="en-US" sz="2400" b="1" u="sng" dirty="0" smtClean="0"/>
              <a:t>how the report is </a:t>
            </a:r>
            <a:r>
              <a:rPr lang="en-US" sz="2400" b="1" i="1" u="sng" dirty="0" smtClean="0"/>
              <a:t>organized</a:t>
            </a:r>
            <a:r>
              <a:rPr lang="en-US" sz="2400" b="1" dirty="0" smtClean="0"/>
              <a:t>, </a:t>
            </a:r>
            <a:r>
              <a:rPr lang="en-US" sz="2400" b="1" i="1" u="sng" dirty="0" smtClean="0"/>
              <a:t>outline its scope</a:t>
            </a:r>
            <a:r>
              <a:rPr lang="en-US" sz="2400" b="1" dirty="0" smtClean="0"/>
              <a:t>, </a:t>
            </a:r>
            <a:r>
              <a:rPr lang="en-US" sz="2400" b="1" i="1" u="sng" dirty="0" smtClean="0"/>
              <a:t>encourage openness to your message</a:t>
            </a:r>
            <a:r>
              <a:rPr lang="en-US" sz="2400" b="1" dirty="0" smtClean="0"/>
              <a:t>, </a:t>
            </a:r>
            <a:r>
              <a:rPr lang="en-US" sz="2400" b="1" u="sng" dirty="0" smtClean="0"/>
              <a:t>and </a:t>
            </a:r>
            <a:r>
              <a:rPr lang="en-US" sz="2400" b="1" i="1" u="sng" dirty="0" smtClean="0"/>
              <a:t>provide background information </a:t>
            </a:r>
            <a:r>
              <a:rPr lang="en-US" sz="2400" b="1" dirty="0" smtClean="0"/>
              <a:t>the readers will need in order to understand the rest of the report.</a:t>
            </a:r>
            <a:endParaRPr lang="en-GB" sz="2400" b="1" dirty="0" smtClean="0"/>
          </a:p>
          <a:p>
            <a:pPr lvl="1"/>
            <a:r>
              <a:rPr lang="en-US" dirty="0" smtClean="0"/>
              <a:t>Method of obtaining facts</a:t>
            </a:r>
            <a:endParaRPr lang="en-GB" sz="2000" dirty="0" smtClean="0"/>
          </a:p>
          <a:p>
            <a:pPr lvl="1"/>
            <a:r>
              <a:rPr lang="en-US" dirty="0" smtClean="0"/>
              <a:t>Facts</a:t>
            </a:r>
            <a:endParaRPr lang="en-GB" sz="2000" dirty="0" smtClean="0"/>
          </a:p>
          <a:p>
            <a:pPr lvl="1"/>
            <a:r>
              <a:rPr lang="en-US" dirty="0" smtClean="0"/>
              <a:t>Discussion</a:t>
            </a:r>
            <a:endParaRPr lang="en-GB" sz="2000" dirty="0" smtClean="0"/>
          </a:p>
          <a:p>
            <a:pPr lvl="1"/>
            <a:r>
              <a:rPr lang="en-US" dirty="0" smtClean="0"/>
              <a:t>Conclusions</a:t>
            </a:r>
            <a:endParaRPr lang="en-GB" sz="2000" dirty="0" smtClean="0"/>
          </a:p>
          <a:p>
            <a:pPr lvl="1"/>
            <a:r>
              <a:rPr lang="en-US" dirty="0" smtClean="0"/>
              <a:t>Recommendations</a:t>
            </a:r>
            <a:endParaRPr lang="en-GB" sz="2000"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r>
              <a:rPr lang="en-US" b="1" u="sng" dirty="0" smtClean="0">
                <a:solidFill>
                  <a:srgbClr val="00B050"/>
                </a:solidFill>
              </a:rPr>
              <a:t>2. Method of Obtaining Facts</a:t>
            </a:r>
            <a:r>
              <a:rPr lang="en-GB" b="1" dirty="0" smtClean="0">
                <a:solidFill>
                  <a:srgbClr val="00B050"/>
                </a:solidFill>
              </a:rPr>
              <a:t/>
            </a:r>
            <a:br>
              <a:rPr lang="en-GB" b="1"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428596" y="1357298"/>
            <a:ext cx="8258204" cy="4967302"/>
          </a:xfrm>
        </p:spPr>
        <p:txBody>
          <a:bodyPr/>
          <a:lstStyle/>
          <a:p>
            <a:pPr lvl="0"/>
            <a:r>
              <a:rPr lang="en-US" dirty="0" smtClean="0"/>
              <a:t>In a report, your discussion of your model of obtaining your facts can serve a wide variety of purposes.</a:t>
            </a:r>
          </a:p>
          <a:p>
            <a:pPr lvl="0"/>
            <a:endParaRPr lang="en-GB" dirty="0" smtClean="0"/>
          </a:p>
          <a:p>
            <a:pPr lvl="0"/>
            <a:r>
              <a:rPr lang="en-US" dirty="0" smtClean="0"/>
              <a:t>Report readers want to assess the </a:t>
            </a:r>
            <a:r>
              <a:rPr lang="en-US" i="1" dirty="0" smtClean="0">
                <a:solidFill>
                  <a:srgbClr val="7030A0"/>
                </a:solidFill>
              </a:rPr>
              <a:t>reliability of the facts </a:t>
            </a:r>
            <a:r>
              <a:rPr lang="en-US" dirty="0" smtClean="0"/>
              <a:t>you present: your discussion of your method tells them how and where you got your facts.</a:t>
            </a:r>
          </a:p>
          <a:p>
            <a:pPr lvl="0"/>
            <a:endParaRPr lang="en-GB" dirty="0" smtClean="0"/>
          </a:p>
          <a:p>
            <a:pPr lvl="0"/>
            <a:r>
              <a:rPr lang="en-US" dirty="0" smtClean="0"/>
              <a:t>It also suggests to your readers how they can gain </a:t>
            </a:r>
            <a:r>
              <a:rPr lang="en-US" dirty="0" smtClean="0">
                <a:solidFill>
                  <a:srgbClr val="7030A0"/>
                </a:solidFill>
              </a:rPr>
              <a:t>additional information </a:t>
            </a:r>
            <a:r>
              <a:rPr lang="en-US" dirty="0" smtClean="0"/>
              <a:t>on the same subject.</a:t>
            </a:r>
            <a:endParaRPr lang="en-GB" dirty="0" smtClean="0"/>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If you obtained your information through reading, for example, you direct your readers to those sources, if you obtained your information through an experiment, survey or other special technique, your account of your method may help others design similar projects.</a:t>
            </a:r>
            <a:endParaRPr lang="en-GB" dirty="0" smtClean="0"/>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819284"/>
            <a:ext cx="8401080" cy="4610112"/>
          </a:xfrm>
        </p:spPr>
        <p:txBody>
          <a:bodyPr/>
          <a:lstStyle/>
          <a:p>
            <a:pPr lvl="0"/>
            <a:r>
              <a:rPr lang="en-US" dirty="0" smtClean="0"/>
              <a:t>In her investigation of the university stables, Ayesha gathered her information through interviews. She reported her method in the following way:</a:t>
            </a:r>
            <a:endParaRPr lang="en-GB" dirty="0" smtClean="0"/>
          </a:p>
          <a:p>
            <a:pPr lvl="2"/>
            <a:endParaRPr lang="en-US" dirty="0" smtClean="0"/>
          </a:p>
          <a:p>
            <a:pPr lvl="2">
              <a:buNone/>
            </a:pPr>
            <a:r>
              <a:rPr lang="en-US" i="1" dirty="0" smtClean="0">
                <a:latin typeface="Lucida Bright" pitchFamily="18" charset="0"/>
              </a:rPr>
              <a:t>	</a:t>
            </a:r>
            <a:r>
              <a:rPr lang="en-US" sz="2400" i="1" dirty="0" smtClean="0">
                <a:latin typeface="Yu Gothic Light" pitchFamily="34" charset="-128"/>
                <a:ea typeface="Yu Gothic Light" pitchFamily="34" charset="-128"/>
              </a:rPr>
              <a:t>I obtained the information given below from Mr. </a:t>
            </a:r>
            <a:r>
              <a:rPr lang="en-US" sz="2400" i="1" dirty="0" err="1" smtClean="0">
                <a:latin typeface="Yu Gothic Light" pitchFamily="34" charset="-128"/>
                <a:ea typeface="Yu Gothic Light" pitchFamily="34" charset="-128"/>
              </a:rPr>
              <a:t>Junaid</a:t>
            </a:r>
            <a:r>
              <a:rPr lang="en-US" sz="2400" i="1" dirty="0" smtClean="0">
                <a:latin typeface="Yu Gothic Light" pitchFamily="34" charset="-128"/>
                <a:ea typeface="Yu Gothic Light" pitchFamily="34" charset="-128"/>
              </a:rPr>
              <a:t> , Stable Manager. Also, at  last month’s Alumni Weekend, I spoke with a half-dozen alumni interested in the riding programs.</a:t>
            </a:r>
            <a:endParaRPr lang="en-GB" sz="2400" i="1" dirty="0" smtClean="0">
              <a:latin typeface="Yu Gothic Light" pitchFamily="34" charset="-128"/>
              <a:ea typeface="Yu Gothic Light" pitchFamily="34" charset="-128"/>
            </a:endParaRPr>
          </a:p>
          <a:p>
            <a:pPr lvl="1"/>
            <a:endParaRPr lang="en-GB" dirty="0"/>
          </a:p>
        </p:txBody>
      </p:sp>
      <p:sp>
        <p:nvSpPr>
          <p:cNvPr id="4" name="Rectangle 3"/>
          <p:cNvSpPr/>
          <p:nvPr/>
        </p:nvSpPr>
        <p:spPr>
          <a:xfrm>
            <a:off x="571472" y="710967"/>
            <a:ext cx="4572000" cy="646331"/>
          </a:xfrm>
          <a:prstGeom prst="rect">
            <a:avLst/>
          </a:prstGeom>
        </p:spPr>
        <p:txBody>
          <a:bodyPr>
            <a:spAutoFit/>
          </a:bodyPr>
          <a:lstStyle/>
          <a:p>
            <a:r>
              <a:rPr lang="en-US" b="1" u="sng" dirty="0" smtClean="0">
                <a:solidFill>
                  <a:srgbClr val="00B050"/>
                </a:solidFill>
              </a:rPr>
              <a:t>Method of Obtaining Facts</a:t>
            </a:r>
            <a:r>
              <a:rPr lang="en-GB" b="1" dirty="0" smtClean="0">
                <a:solidFill>
                  <a:srgbClr val="00B050"/>
                </a:solidFill>
              </a:rPr>
              <a:t/>
            </a:r>
            <a:br>
              <a:rPr lang="en-GB" b="1" dirty="0" smtClean="0">
                <a:solidFill>
                  <a:srgbClr val="00B050"/>
                </a:solidFill>
              </a:rPr>
            </a:b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B050"/>
                </a:solidFill>
              </a:rPr>
              <a:t>3. Facts</a:t>
            </a:r>
            <a:r>
              <a:rPr lang="en-GB" dirty="0" smtClean="0">
                <a:solidFill>
                  <a:srgbClr val="00B050"/>
                </a:solidFill>
              </a:rPr>
              <a:t/>
            </a:r>
            <a:br>
              <a:rPr lang="en-GB"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428596" y="1428736"/>
            <a:ext cx="8258204" cy="4895864"/>
          </a:xfrm>
        </p:spPr>
        <p:txBody>
          <a:bodyPr/>
          <a:lstStyle/>
          <a:p>
            <a:pPr lvl="0"/>
            <a:r>
              <a:rPr lang="en-US" dirty="0" smtClean="0"/>
              <a:t>Your facts are the individual pieces of evidence that underlie and support your conclusions and recommendations.</a:t>
            </a:r>
          </a:p>
          <a:p>
            <a:pPr lvl="0">
              <a:buNone/>
            </a:pPr>
            <a:endParaRPr lang="en-GB" dirty="0" smtClean="0"/>
          </a:p>
          <a:p>
            <a:pPr lvl="1"/>
            <a:r>
              <a:rPr lang="en-US" dirty="0" smtClean="0"/>
              <a:t>If your report, like Ayesha’s, is based upon </a:t>
            </a:r>
            <a:r>
              <a:rPr lang="en-US" b="1" dirty="0" smtClean="0">
                <a:solidFill>
                  <a:srgbClr val="7030A0"/>
                </a:solidFill>
              </a:rPr>
              <a:t>interviews</a:t>
            </a:r>
            <a:r>
              <a:rPr lang="en-US" dirty="0" smtClean="0"/>
              <a:t>, your facts are the things people told you.</a:t>
            </a:r>
          </a:p>
          <a:p>
            <a:pPr lvl="0">
              <a:buNone/>
            </a:pPr>
            <a:endParaRPr lang="en-GB" dirty="0" smtClean="0"/>
          </a:p>
          <a:p>
            <a:pPr lvl="1"/>
            <a:r>
              <a:rPr lang="en-US" dirty="0" smtClean="0"/>
              <a:t>If your report is based upon </a:t>
            </a:r>
            <a:r>
              <a:rPr lang="en-US" b="1" dirty="0" smtClean="0">
                <a:solidFill>
                  <a:srgbClr val="7030A0"/>
                </a:solidFill>
              </a:rPr>
              <a:t>laboratory, field, or library research</a:t>
            </a:r>
            <a:r>
              <a:rPr lang="en-US" dirty="0" smtClean="0"/>
              <a:t>, your facts are the verifiable pieces of information that you gathered.</a:t>
            </a:r>
            <a:endParaRPr lang="en-GB" dirty="0" smtClean="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58204" cy="5110178"/>
          </a:xfrm>
        </p:spPr>
        <p:txBody>
          <a:bodyPr/>
          <a:lstStyle/>
          <a:p>
            <a:pPr lvl="0"/>
            <a:r>
              <a:rPr lang="en-US" dirty="0" smtClean="0"/>
              <a:t>If your report is based upon your efforts to design a new product, procedure or system, your facts are the various aspects of the thing you designed or created.</a:t>
            </a:r>
          </a:p>
          <a:p>
            <a:pPr lvl="0">
              <a:buNone/>
            </a:pPr>
            <a:endParaRPr lang="en-GB" dirty="0" smtClean="0"/>
          </a:p>
          <a:p>
            <a:pPr lvl="0"/>
            <a:r>
              <a:rPr lang="en-US" dirty="0" smtClean="0"/>
              <a:t>Your may present your facts in a section of their own or you may combine your presentation of your facts with your discussion of them.</a:t>
            </a:r>
            <a:endParaRPr lang="en-GB"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fontScale="90000"/>
          </a:bodyPr>
          <a:lstStyle/>
          <a:p>
            <a:r>
              <a:rPr lang="en-US" b="1" u="sng" dirty="0" smtClean="0">
                <a:solidFill>
                  <a:srgbClr val="00B050"/>
                </a:solidFill>
              </a:rPr>
              <a:t>4. Discussion</a:t>
            </a:r>
            <a:r>
              <a:rPr lang="en-GB" b="1" dirty="0" smtClean="0">
                <a:solidFill>
                  <a:srgbClr val="00B050"/>
                </a:solidFill>
              </a:rPr>
              <a:t/>
            </a:r>
            <a:br>
              <a:rPr lang="en-GB" b="1"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500034" y="1285860"/>
            <a:ext cx="8186766" cy="5038740"/>
          </a:xfrm>
        </p:spPr>
        <p:txBody>
          <a:bodyPr/>
          <a:lstStyle/>
          <a:p>
            <a:pPr lvl="0"/>
            <a:r>
              <a:rPr lang="en-US" dirty="0" smtClean="0"/>
              <a:t>Taken alone, facts mean nothing; they are a table of data, a series of isolated observations or pieces of information without meaning.</a:t>
            </a:r>
          </a:p>
          <a:p>
            <a:pPr lvl="0">
              <a:buNone/>
            </a:pPr>
            <a:endParaRPr lang="en-GB" dirty="0" smtClean="0"/>
          </a:p>
          <a:p>
            <a:pPr lvl="0"/>
            <a:r>
              <a:rPr lang="en-US" dirty="0" smtClean="0"/>
              <a:t>Therefore, an essential element of every report you prepare will be your discussion of the facts, in which you interpret the facts in a way significant to your research.</a:t>
            </a:r>
            <a:endParaRPr lang="en-GB" dirty="0" smtClean="0"/>
          </a:p>
          <a:p>
            <a:pPr lvl="0"/>
            <a:r>
              <a:rPr lang="en-US" b="1" dirty="0" smtClean="0"/>
              <a:t>Sometimes, writers have trouble distinguishing between a</a:t>
            </a:r>
            <a:r>
              <a:rPr lang="en-GB" b="1" dirty="0" smtClean="0"/>
              <a:t> </a:t>
            </a:r>
            <a:r>
              <a:rPr lang="en-US" b="1" i="1" dirty="0" smtClean="0">
                <a:solidFill>
                  <a:srgbClr val="7030A0"/>
                </a:solidFill>
              </a:rPr>
              <a:t>presentation of the facts </a:t>
            </a:r>
            <a:r>
              <a:rPr lang="en-US" dirty="0" smtClean="0"/>
              <a:t>and </a:t>
            </a:r>
            <a:r>
              <a:rPr lang="en-US" b="1" i="1" dirty="0" smtClean="0">
                <a:solidFill>
                  <a:srgbClr val="7030A0"/>
                </a:solidFill>
              </a:rPr>
              <a:t>discussion of them.</a:t>
            </a:r>
            <a:endParaRPr lang="en-GB" b="1" i="1" dirty="0" smtClean="0">
              <a:solidFill>
                <a:srgbClr val="7030A0"/>
              </a:solidFill>
            </a:endParaRP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58204" cy="5324492"/>
          </a:xfrm>
        </p:spPr>
        <p:txBody>
          <a:bodyPr/>
          <a:lstStyle/>
          <a:p>
            <a:pPr lvl="0"/>
            <a:r>
              <a:rPr lang="en-US" dirty="0" smtClean="0"/>
              <a:t>The following example may help you to make the distinction clear:</a:t>
            </a:r>
            <a:endParaRPr lang="en-GB" dirty="0" smtClean="0"/>
          </a:p>
          <a:p>
            <a:pPr>
              <a:buNone/>
            </a:pPr>
            <a:r>
              <a:rPr lang="en-US" dirty="0" smtClean="0"/>
              <a:t>		</a:t>
            </a:r>
          </a:p>
          <a:p>
            <a:pPr>
              <a:buNone/>
            </a:pPr>
            <a:r>
              <a:rPr lang="en-US" dirty="0" smtClean="0"/>
              <a:t>	</a:t>
            </a:r>
            <a:r>
              <a:rPr lang="en-US" i="1" dirty="0" smtClean="0"/>
              <a:t>	</a:t>
            </a:r>
            <a:r>
              <a:rPr lang="en-US" i="1" dirty="0" smtClean="0">
                <a:latin typeface="Yu Gothic Light" pitchFamily="34" charset="-128"/>
                <a:ea typeface="Yu Gothic Light" pitchFamily="34" charset="-128"/>
              </a:rPr>
              <a:t>Imagine that you observed that when the temperature on the floor of your factory is 65°F, workers produce 3 percent rejected parts; when it is 70°F, they produce 4 percent rejected parts; when it is 75°F, they produce 4.5 percent rejected parts, and when it is 80°F, they produce 7 percent rejected parts.</a:t>
            </a:r>
            <a:endParaRPr lang="en-GB" i="1" dirty="0" smtClean="0">
              <a:latin typeface="Yu Gothic Light" pitchFamily="34" charset="-128"/>
              <a:ea typeface="Yu Gothic Light" pitchFamily="34" charset="-128"/>
            </a:endParaRP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64"/>
            <a:ext cx="8229600" cy="653210"/>
          </a:xfrm>
        </p:spPr>
        <p:txBody>
          <a:bodyPr>
            <a:noAutofit/>
          </a:bodyPr>
          <a:lstStyle/>
          <a:p>
            <a:r>
              <a:rPr lang="en-US" sz="4000" b="1" dirty="0" smtClean="0"/>
              <a:t>Varieties of report-writing situations</a:t>
            </a:r>
            <a:r>
              <a:rPr lang="en-GB" sz="4000" b="1" dirty="0" smtClean="0"/>
              <a:t/>
            </a:r>
            <a:br>
              <a:rPr lang="en-GB" sz="4000" b="1" dirty="0" smtClean="0"/>
            </a:br>
            <a:endParaRPr lang="en-GB" sz="4000" dirty="0"/>
          </a:p>
        </p:txBody>
      </p:sp>
      <p:sp>
        <p:nvSpPr>
          <p:cNvPr id="3" name="Content Placeholder 2"/>
          <p:cNvSpPr>
            <a:spLocks noGrp="1"/>
          </p:cNvSpPr>
          <p:nvPr>
            <p:ph idx="1"/>
          </p:nvPr>
        </p:nvSpPr>
        <p:spPr>
          <a:xfrm>
            <a:off x="428596" y="1142984"/>
            <a:ext cx="8258204" cy="5181616"/>
          </a:xfrm>
        </p:spPr>
        <p:txBody>
          <a:bodyPr>
            <a:normAutofit lnSpcReduction="10000"/>
          </a:bodyPr>
          <a:lstStyle/>
          <a:p>
            <a:pPr lvl="0"/>
            <a:r>
              <a:rPr lang="en-US" sz="2800" b="1" dirty="0" smtClean="0"/>
              <a:t>Reports come in many varieties such as</a:t>
            </a:r>
            <a:endParaRPr lang="en-GB" sz="2800" b="1" dirty="0" smtClean="0"/>
          </a:p>
          <a:p>
            <a:pPr lvl="1"/>
            <a:r>
              <a:rPr lang="en-US" dirty="0" smtClean="0"/>
              <a:t>A one-hundred-page report on a seventh-month project to test a special method of venting high-speed engines for use in space vehicles</a:t>
            </a:r>
            <a:endParaRPr lang="en-GB" sz="2000" dirty="0" smtClean="0"/>
          </a:p>
          <a:p>
            <a:pPr lvl="1"/>
            <a:r>
              <a:rPr lang="en-US" dirty="0" smtClean="0"/>
              <a:t>A twelve -page report based on library research to determine which long-distance telephone company provides the most reliable service</a:t>
            </a:r>
            <a:endParaRPr lang="en-GB" sz="2000" dirty="0" smtClean="0"/>
          </a:p>
          <a:p>
            <a:pPr lvl="1"/>
            <a:r>
              <a:rPr lang="en-US" dirty="0" smtClean="0"/>
              <a:t>A two-paragraph report based upon a manufacturing engineer’s visit to a new plant that is about to be put into service</a:t>
            </a:r>
            <a:endParaRPr lang="en-GB" sz="2000" dirty="0" smtClean="0"/>
          </a:p>
          <a:p>
            <a:pPr lvl="1"/>
            <a:r>
              <a:rPr lang="en-US" dirty="0" smtClean="0"/>
              <a:t>A two-hundred-page report addressed to the general public concerning the environmental impact of mining certain portions of public land in </a:t>
            </a:r>
            <a:r>
              <a:rPr lang="en-US" dirty="0" err="1" smtClean="0"/>
              <a:t>Balauchistan</a:t>
            </a:r>
            <a:endParaRPr lang="en-GB" sz="200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186766" cy="5324492"/>
          </a:xfrm>
        </p:spPr>
        <p:txBody>
          <a:bodyPr/>
          <a:lstStyle/>
          <a:p>
            <a:pPr lvl="0"/>
            <a:r>
              <a:rPr lang="en-US" dirty="0" smtClean="0"/>
              <a:t>If you were to say, “As the temperature rises above 70°F, so too does the percentage of rejected parts,” you would be interpreting those facts.</a:t>
            </a:r>
            <a:endParaRPr lang="en-GB" dirty="0" smtClean="0"/>
          </a:p>
          <a:p>
            <a:pPr lvl="0"/>
            <a:r>
              <a:rPr lang="en-US" dirty="0" smtClean="0"/>
              <a:t>Of course, in many reports you will be dealing with much larger and more complicated sets of facts that require much more sophisticated and extended interpretation.</a:t>
            </a:r>
            <a:endParaRPr lang="en-GB" dirty="0" smtClean="0"/>
          </a:p>
          <a:p>
            <a:pPr lvl="0"/>
            <a:r>
              <a:rPr lang="en-US" dirty="0" smtClean="0"/>
              <a:t>In many of the communications you write, you will weave your discussion of the facts together with your presentation of them.</a:t>
            </a:r>
            <a:endParaRPr lang="en-GB" dirty="0" smtClean="0"/>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329642" cy="5753120"/>
          </a:xfrm>
        </p:spPr>
        <p:txBody>
          <a:bodyPr>
            <a:normAutofit lnSpcReduction="10000"/>
          </a:bodyPr>
          <a:lstStyle/>
          <a:p>
            <a:pPr lvl="0"/>
            <a:r>
              <a:rPr lang="en-US" dirty="0" smtClean="0"/>
              <a:t>In such situations, the interpretations often serve as the topic sentences for paragraphs.</a:t>
            </a:r>
          </a:p>
          <a:p>
            <a:pPr lvl="0">
              <a:buNone/>
            </a:pPr>
            <a:endParaRPr lang="en-GB" dirty="0" smtClean="0"/>
          </a:p>
          <a:p>
            <a:pPr lvl="0"/>
            <a:r>
              <a:rPr lang="en-US" dirty="0" smtClean="0"/>
              <a:t>Following is a paragraph, in which Ayesha mixes facts and discussion:</a:t>
            </a:r>
          </a:p>
          <a:p>
            <a:pPr lvl="0">
              <a:buNone/>
            </a:pPr>
            <a:endParaRPr lang="en-GB" dirty="0" smtClean="0"/>
          </a:p>
          <a:p>
            <a:pPr lvl="0">
              <a:buNone/>
            </a:pPr>
            <a:r>
              <a:rPr lang="en-US" i="1" dirty="0" smtClean="0">
                <a:latin typeface="Yu Gothic Light" pitchFamily="34" charset="-128"/>
                <a:ea typeface="Yu Gothic Light" pitchFamily="34" charset="-128"/>
              </a:rPr>
              <a:t>		</a:t>
            </a:r>
            <a:r>
              <a:rPr lang="en-US" i="1" dirty="0" smtClean="0">
                <a:solidFill>
                  <a:srgbClr val="FF0000"/>
                </a:solidFill>
                <a:latin typeface="Yu Gothic Light" pitchFamily="34" charset="-128"/>
                <a:ea typeface="Yu Gothic Light" pitchFamily="34" charset="-128"/>
              </a:rPr>
              <a:t>The	university ’ s horseback riding courses  have grown substantially in recent  years, due largely</a:t>
            </a:r>
            <a:r>
              <a:rPr lang="en-GB" i="1" dirty="0" smtClean="0">
                <a:solidFill>
                  <a:srgbClr val="FF0000"/>
                </a:solidFill>
                <a:latin typeface="Yu Gothic Light" pitchFamily="34" charset="-128"/>
                <a:ea typeface="Yu Gothic Light" pitchFamily="34" charset="-128"/>
              </a:rPr>
              <a:t> </a:t>
            </a:r>
            <a:r>
              <a:rPr lang="en-US" i="1" dirty="0" smtClean="0">
                <a:solidFill>
                  <a:srgbClr val="FF0000"/>
                </a:solidFill>
                <a:latin typeface="Yu Gothic Light" pitchFamily="34" charset="-128"/>
                <a:ea typeface="Yu Gothic Light" pitchFamily="34" charset="-128"/>
              </a:rPr>
              <a:t>to the enthusiastic and	effective leadership	of Mr. </a:t>
            </a:r>
            <a:r>
              <a:rPr lang="en-US" i="1" dirty="0" err="1" smtClean="0">
                <a:solidFill>
                  <a:srgbClr val="FF0000"/>
                </a:solidFill>
                <a:latin typeface="Yu Gothic Light" pitchFamily="34" charset="-128"/>
                <a:ea typeface="Yu Gothic Light" pitchFamily="34" charset="-128"/>
              </a:rPr>
              <a:t>Junaid</a:t>
            </a:r>
            <a:r>
              <a:rPr lang="en-US" i="1" dirty="0" smtClean="0">
                <a:solidFill>
                  <a:srgbClr val="FF0000"/>
                </a:solidFill>
                <a:latin typeface="Yu Gothic Light" pitchFamily="34" charset="-128"/>
                <a:ea typeface="Yu Gothic Light" pitchFamily="34" charset="-128"/>
              </a:rPr>
              <a:t> </a:t>
            </a:r>
            <a:r>
              <a:rPr lang="en-US" i="1" dirty="0" smtClean="0">
                <a:latin typeface="Yu Gothic Light" pitchFamily="34" charset="-128"/>
                <a:ea typeface="Yu Gothic Light" pitchFamily="34" charset="-128"/>
              </a:rPr>
              <a:t>,</a:t>
            </a:r>
            <a:r>
              <a:rPr lang="en-US" i="1" dirty="0" smtClean="0">
                <a:solidFill>
                  <a:srgbClr val="FFC000"/>
                </a:solidFill>
                <a:latin typeface="Yu Gothic Light" pitchFamily="34" charset="-128"/>
                <a:ea typeface="Yu Gothic Light" pitchFamily="34" charset="-128"/>
              </a:rPr>
              <a:t>who took over  as Stable Manager five years ago. When </a:t>
            </a:r>
            <a:r>
              <a:rPr lang="en-US" i="1" dirty="0" err="1" smtClean="0">
                <a:solidFill>
                  <a:srgbClr val="FFC000"/>
                </a:solidFill>
                <a:latin typeface="Yu Gothic Light" pitchFamily="34" charset="-128"/>
                <a:ea typeface="Yu Gothic Light" pitchFamily="34" charset="-128"/>
              </a:rPr>
              <a:t>Mr.Junaid</a:t>
            </a:r>
            <a:r>
              <a:rPr lang="en-US" i="1" dirty="0" smtClean="0">
                <a:solidFill>
                  <a:srgbClr val="FFC000"/>
                </a:solidFill>
                <a:latin typeface="Yu Gothic Light" pitchFamily="34" charset="-128"/>
                <a:ea typeface="Yu Gothic Light" pitchFamily="34" charset="-128"/>
              </a:rPr>
              <a:t> arrived, the university offered three courses: beginning,</a:t>
            </a:r>
            <a:r>
              <a:rPr lang="en-GB" i="1" dirty="0" smtClean="0">
                <a:solidFill>
                  <a:srgbClr val="FFC000"/>
                </a:solidFill>
                <a:latin typeface="Yu Gothic Light" pitchFamily="34" charset="-128"/>
                <a:ea typeface="Yu Gothic Light" pitchFamily="34" charset="-128"/>
              </a:rPr>
              <a:t> </a:t>
            </a:r>
            <a:r>
              <a:rPr lang="en-US" i="1" dirty="0" smtClean="0">
                <a:solidFill>
                  <a:srgbClr val="FFC000"/>
                </a:solidFill>
                <a:latin typeface="Yu Gothic Light" pitchFamily="34" charset="-128"/>
                <a:ea typeface="Yu Gothic Light" pitchFamily="34" charset="-128"/>
              </a:rPr>
              <a:t>intermediate, and	advanced riding. Since then two new courses have  been  added, one in mounted instruction and one  in the training of horses.</a:t>
            </a:r>
            <a:endParaRPr lang="en-GB" i="1" dirty="0" smtClean="0">
              <a:solidFill>
                <a:srgbClr val="FFC000"/>
              </a:solidFill>
              <a:latin typeface="Yu Gothic Light" pitchFamily="34" charset="-128"/>
              <a:ea typeface="Yu Gothic Light" pitchFamily="34" charset="-128"/>
            </a:endParaRPr>
          </a:p>
          <a:p>
            <a:endParaRPr lang="en-GB" dirty="0"/>
          </a:p>
        </p:txBody>
      </p:sp>
      <p:sp>
        <p:nvSpPr>
          <p:cNvPr id="1026" name="AutoShape 2"/>
          <p:cNvSpPr>
            <a:spLocks noChangeArrowheads="1"/>
          </p:cNvSpPr>
          <p:nvPr/>
        </p:nvSpPr>
        <p:spPr bwMode="auto">
          <a:xfrm>
            <a:off x="3808418" y="2425696"/>
            <a:ext cx="2049466" cy="431800"/>
          </a:xfrm>
          <a:prstGeom prst="wedgeEllipseCallout">
            <a:avLst>
              <a:gd name="adj1" fmla="val -46315"/>
              <a:gd name="adj2" fmla="val 11991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dirty="0" smtClean="0">
                <a:ln>
                  <a:noFill/>
                </a:ln>
                <a:solidFill>
                  <a:srgbClr val="FF0000"/>
                </a:solidFill>
                <a:effectLst/>
                <a:latin typeface="Calibri" pitchFamily="34" charset="0"/>
                <a:ea typeface="Arial" pitchFamily="34" charset="0"/>
                <a:cs typeface="Arial" pitchFamily="34" charset="0"/>
              </a:rPr>
              <a:t>Interpretation</a:t>
            </a:r>
            <a:endParaRPr kumimoji="0" lang="en-US" sz="2000" b="1" i="0" u="none" strike="noStrike" cap="none" normalizeH="0" baseline="0" dirty="0" smtClean="0">
              <a:ln>
                <a:noFill/>
              </a:ln>
              <a:solidFill>
                <a:srgbClr val="FF0000"/>
              </a:solidFill>
              <a:effectLst/>
              <a:latin typeface="Arial" pitchFamily="34" charset="0"/>
              <a:cs typeface="Arial" pitchFamily="34" charset="0"/>
            </a:endParaRPr>
          </a:p>
        </p:txBody>
      </p:sp>
      <p:sp>
        <p:nvSpPr>
          <p:cNvPr id="1027" name="AutoShape 3"/>
          <p:cNvSpPr>
            <a:spLocks noChangeArrowheads="1"/>
          </p:cNvSpPr>
          <p:nvPr/>
        </p:nvSpPr>
        <p:spPr bwMode="auto">
          <a:xfrm>
            <a:off x="1604946" y="6000768"/>
            <a:ext cx="1824046" cy="500066"/>
          </a:xfrm>
          <a:prstGeom prst="upArrowCallout">
            <a:avLst>
              <a:gd name="adj1" fmla="val 25000"/>
              <a:gd name="adj2" fmla="val 25000"/>
              <a:gd name="adj3" fmla="val 25000"/>
              <a:gd name="adj4" fmla="val 6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b="1" dirty="0" smtClean="0">
                <a:solidFill>
                  <a:srgbClr val="FFC000"/>
                </a:solidFill>
              </a:rPr>
              <a:t>          Fact</a:t>
            </a:r>
            <a:endParaRPr lang="en-GB" b="1" dirty="0">
              <a:solidFill>
                <a:srgbClr val="FFC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58204" cy="5110178"/>
          </a:xfrm>
        </p:spPr>
        <p:txBody>
          <a:bodyPr/>
          <a:lstStyle/>
          <a:p>
            <a:pPr lvl="0"/>
            <a:r>
              <a:rPr lang="en-US" dirty="0" smtClean="0"/>
              <a:t>Whether you integrate your presentation and discussion of the facts or treat the two separately, it is important for you to remember that your readers count upon you to select the facts that are relevant to them.</a:t>
            </a:r>
          </a:p>
          <a:p>
            <a:pPr lvl="0">
              <a:buNone/>
            </a:pPr>
            <a:endParaRPr lang="en-GB" dirty="0" smtClean="0"/>
          </a:p>
          <a:p>
            <a:pPr lvl="0"/>
            <a:r>
              <a:rPr lang="en-US" dirty="0" smtClean="0"/>
              <a:t>They also count on you to discuss those facts in a way that is meaningful to them.</a:t>
            </a:r>
            <a:endParaRPr lang="en-GB" dirty="0" smtClean="0"/>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9840"/>
            <a:ext cx="8229600" cy="796086"/>
          </a:xfrm>
        </p:spPr>
        <p:txBody>
          <a:bodyPr>
            <a:normAutofit fontScale="90000"/>
          </a:bodyPr>
          <a:lstStyle/>
          <a:p>
            <a:r>
              <a:rPr lang="en-US" b="1" u="sng" dirty="0" smtClean="0">
                <a:solidFill>
                  <a:srgbClr val="00B050"/>
                </a:solidFill>
              </a:rPr>
              <a:t>5. Conclusions</a:t>
            </a:r>
            <a:r>
              <a:rPr lang="en-GB" b="1" dirty="0" smtClean="0">
                <a:solidFill>
                  <a:srgbClr val="00B050"/>
                </a:solidFill>
              </a:rPr>
              <a:t/>
            </a:r>
            <a:br>
              <a:rPr lang="en-GB" b="1"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428596" y="1214422"/>
            <a:ext cx="8358246" cy="5286412"/>
          </a:xfrm>
        </p:spPr>
        <p:txBody>
          <a:bodyPr>
            <a:normAutofit fontScale="85000" lnSpcReduction="10000"/>
          </a:bodyPr>
          <a:lstStyle/>
          <a:p>
            <a:pPr lvl="0"/>
            <a:r>
              <a:rPr lang="en-US" dirty="0" smtClean="0"/>
              <a:t>Like interpretations, conclusions are general statements based on your facts.</a:t>
            </a:r>
          </a:p>
          <a:p>
            <a:pPr lvl="0">
              <a:buNone/>
            </a:pPr>
            <a:endParaRPr lang="en-GB" dirty="0" smtClean="0"/>
          </a:p>
          <a:p>
            <a:pPr lvl="0"/>
            <a:r>
              <a:rPr lang="en-US" dirty="0" smtClean="0"/>
              <a:t>However, conclusions focus not simply on interpreting the facts but on answering the readers’ question, “How are those facts significant to us?”</a:t>
            </a:r>
          </a:p>
          <a:p>
            <a:pPr lvl="0">
              <a:buNone/>
            </a:pPr>
            <a:endParaRPr lang="en-GB" dirty="0" smtClean="0"/>
          </a:p>
          <a:p>
            <a:pPr lvl="0"/>
            <a:r>
              <a:rPr lang="en-US" dirty="0" smtClean="0"/>
              <a:t>In her report, for instance, Ayesha provided many paragraphs of information about the university riding programs, the state of the current stable facilities, and the likely interest among alumni in contributing money for the new stable facilities.</a:t>
            </a:r>
          </a:p>
          <a:p>
            <a:pPr lvl="0">
              <a:buNone/>
            </a:pPr>
            <a:endParaRPr lang="en-GB" dirty="0" smtClean="0"/>
          </a:p>
          <a:p>
            <a:pPr lvl="0"/>
            <a:r>
              <a:rPr lang="en-US" dirty="0" smtClean="0"/>
              <a:t>Ayesha’s reader  The Boss or the Director might ask, “But what, exactly, does all that mean in terms of my decision about whether to start a fund -raising project for the stables?”</a:t>
            </a:r>
            <a:endParaRPr lang="en-GB" dirty="0" smtClean="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86808" cy="5500726"/>
          </a:xfrm>
        </p:spPr>
        <p:txBody>
          <a:bodyPr/>
          <a:lstStyle/>
          <a:p>
            <a:pPr lvl="0"/>
            <a:r>
              <a:rPr lang="en-US" dirty="0" smtClean="0"/>
              <a:t>To anticipate and answer this question, Ayesha provided the following </a:t>
            </a:r>
            <a:r>
              <a:rPr lang="en-US" b="1" dirty="0" smtClean="0">
                <a:solidFill>
                  <a:srgbClr val="00B050"/>
                </a:solidFill>
              </a:rPr>
              <a:t>conclusions</a:t>
            </a:r>
            <a:r>
              <a:rPr lang="en-US" dirty="0" smtClean="0"/>
              <a:t>:</a:t>
            </a:r>
          </a:p>
          <a:p>
            <a:pPr lvl="1" algn="just">
              <a:buNone/>
            </a:pPr>
            <a:endParaRPr lang="en-GB" i="1" dirty="0" smtClean="0">
              <a:latin typeface="Yu Gothic Light" pitchFamily="34" charset="-128"/>
              <a:ea typeface="Yu Gothic Light" pitchFamily="34" charset="-128"/>
            </a:endParaRPr>
          </a:p>
          <a:p>
            <a:pPr lvl="1" algn="just">
              <a:buNone/>
            </a:pPr>
            <a:endParaRPr lang="en-GB" i="1" dirty="0" smtClean="0">
              <a:latin typeface="Yu Gothic Light" pitchFamily="34" charset="-128"/>
              <a:ea typeface="Yu Gothic Light" pitchFamily="34" charset="-128"/>
            </a:endParaRPr>
          </a:p>
          <a:p>
            <a:pPr lvl="1" algn="just">
              <a:buNone/>
            </a:pPr>
            <a:r>
              <a:rPr lang="en-US" i="1" dirty="0" smtClean="0">
                <a:latin typeface="Yu Gothic Light" pitchFamily="34" charset="-128"/>
                <a:ea typeface="Yu Gothic Light" pitchFamily="34" charset="-128"/>
              </a:rPr>
              <a:t>In conclusion, my investigation indicates that the university’s riding programs could benefit substantially</a:t>
            </a:r>
            <a:r>
              <a:rPr lang="en-GB" i="1" dirty="0" smtClean="0">
                <a:latin typeface="Yu Gothic Light" pitchFamily="34" charset="-128"/>
                <a:ea typeface="Yu Gothic Light" pitchFamily="34" charset="-128"/>
              </a:rPr>
              <a:t> </a:t>
            </a:r>
            <a:r>
              <a:rPr lang="en-US" i="1" dirty="0" smtClean="0">
                <a:latin typeface="Yu Gothic Light" pitchFamily="34" charset="-128"/>
                <a:ea typeface="Yu Gothic Light" pitchFamily="34" charset="-128"/>
              </a:rPr>
              <a:t>from a fund-raising effort. However,	the appeal of such a	program will be limited primarily to the very supportive alumni who used the university stables while students.</a:t>
            </a:r>
            <a:endParaRPr lang="en-GB" i="1" dirty="0" smtClean="0">
              <a:latin typeface="Yu Gothic Light" pitchFamily="34" charset="-128"/>
              <a:ea typeface="Yu Gothic Light" pitchFamily="34" charset="-128"/>
            </a:endParaRP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00B050"/>
                </a:solidFill>
              </a:rPr>
              <a:t>6. Recommendations</a:t>
            </a:r>
            <a:r>
              <a:rPr lang="en-GB" b="1" dirty="0" smtClean="0">
                <a:solidFill>
                  <a:srgbClr val="00B050"/>
                </a:solidFill>
              </a:rPr>
              <a:t/>
            </a:r>
            <a:br>
              <a:rPr lang="en-GB" b="1" dirty="0" smtClean="0">
                <a:solidFill>
                  <a:srgbClr val="00B050"/>
                </a:solidFill>
              </a:rPr>
            </a:br>
            <a:endParaRPr lang="en-GB" dirty="0">
              <a:solidFill>
                <a:srgbClr val="00B050"/>
              </a:solidFill>
            </a:endParaRPr>
          </a:p>
        </p:txBody>
      </p:sp>
      <p:sp>
        <p:nvSpPr>
          <p:cNvPr id="3" name="Content Placeholder 2"/>
          <p:cNvSpPr>
            <a:spLocks noGrp="1"/>
          </p:cNvSpPr>
          <p:nvPr>
            <p:ph idx="1"/>
          </p:nvPr>
        </p:nvSpPr>
        <p:spPr>
          <a:xfrm>
            <a:off x="500034" y="1500174"/>
            <a:ext cx="8186766" cy="4824426"/>
          </a:xfrm>
        </p:spPr>
        <p:txBody>
          <a:bodyPr/>
          <a:lstStyle/>
          <a:p>
            <a:pPr lvl="0"/>
            <a:r>
              <a:rPr lang="en-US" dirty="0" smtClean="0"/>
              <a:t>Just as conclusions grow out of interpretations of the facts, recommendations grow out of conclusions.</a:t>
            </a:r>
          </a:p>
          <a:p>
            <a:pPr lvl="0">
              <a:buNone/>
            </a:pPr>
            <a:endParaRPr lang="en-GB" dirty="0" smtClean="0"/>
          </a:p>
          <a:p>
            <a:pPr lvl="0"/>
            <a:r>
              <a:rPr lang="en-US" dirty="0" smtClean="0"/>
              <a:t>They answer the reader’s question, </a:t>
            </a:r>
            <a:r>
              <a:rPr lang="en-US" i="1" dirty="0" smtClean="0">
                <a:solidFill>
                  <a:srgbClr val="002060"/>
                </a:solidFill>
              </a:rPr>
              <a:t>“If your conclusions are valid, what should we do?</a:t>
            </a:r>
            <a:r>
              <a:rPr lang="en-US" dirty="0" smtClean="0"/>
              <a:t>”</a:t>
            </a:r>
          </a:p>
          <a:p>
            <a:pPr lvl="0">
              <a:buNone/>
            </a:pPr>
            <a:endParaRPr lang="en-GB" dirty="0" smtClean="0"/>
          </a:p>
          <a:p>
            <a:pPr lvl="0"/>
            <a:r>
              <a:rPr lang="en-US" dirty="0" smtClean="0"/>
              <a:t>Depending on many factors, including the number and complexity of the things you are recommending, you may state your recommendations in a single sentence or in many pages.</a:t>
            </a:r>
            <a:endParaRPr lang="en-GB" dirty="0" smtClean="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615394" cy="5538806"/>
          </a:xfrm>
        </p:spPr>
        <p:txBody>
          <a:bodyPr/>
          <a:lstStyle/>
          <a:p>
            <a:pPr lvl="0"/>
            <a:r>
              <a:rPr lang="en-US" dirty="0" smtClean="0"/>
              <a:t>You can help your readers immensely by stating your major recommendations in a few words or sentences, this may be the only place you need to present them.</a:t>
            </a:r>
          </a:p>
          <a:p>
            <a:pPr lvl="0">
              <a:buNone/>
            </a:pPr>
            <a:endParaRPr lang="en-GB" dirty="0" smtClean="0"/>
          </a:p>
          <a:p>
            <a:pPr lvl="0"/>
            <a:r>
              <a:rPr lang="en-US" dirty="0" smtClean="0"/>
              <a:t>On the other hand, if your communication is long or if a full discussion of your recommendations requires much space, you can summarize your recommendations generally at the beginning of your report and then treat them more extensively at the end.</a:t>
            </a:r>
            <a:endParaRPr lang="en-GB" dirty="0" smtClean="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329642" cy="5895996"/>
          </a:xfrm>
        </p:spPr>
        <p:txBody>
          <a:bodyPr/>
          <a:lstStyle/>
          <a:p>
            <a:pPr lvl="0"/>
            <a:r>
              <a:rPr lang="en-US" dirty="0" smtClean="0"/>
              <a:t>That is what Ayesha did when she summarized her recommendations in two sentences in the first paragraph of her introduction and presented and explained the recommendations in three paragraphs at the end of her report.</a:t>
            </a:r>
            <a:endParaRPr lang="en-GB" dirty="0" smtClean="0"/>
          </a:p>
          <a:p>
            <a:pPr lvl="0"/>
            <a:r>
              <a:rPr lang="en-US" dirty="0" smtClean="0"/>
              <a:t>She placed them under the heading “Conclusions and Recommendations ” to make them easier to find.</a:t>
            </a:r>
          </a:p>
          <a:p>
            <a:pPr lvl="0">
              <a:buNone/>
            </a:pPr>
            <a:endParaRPr lang="en-GB" dirty="0" smtClean="0"/>
          </a:p>
          <a:p>
            <a:pPr lvl="0"/>
            <a:r>
              <a:rPr lang="en-US" dirty="0" smtClean="0"/>
              <a:t>Although readers usually want recommendations in reports, you may encounter some situations in which you will not want to include them.</a:t>
            </a:r>
            <a:endParaRPr lang="en-GB" dirty="0" smtClean="0"/>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5824558"/>
          </a:xfrm>
        </p:spPr>
        <p:txBody>
          <a:bodyPr>
            <a:normAutofit/>
          </a:bodyPr>
          <a:lstStyle/>
          <a:p>
            <a:pPr lvl="0"/>
            <a:r>
              <a:rPr lang="en-US" sz="2800" dirty="0" smtClean="0"/>
              <a:t>That might happen, for instance, in either of the two following situations:</a:t>
            </a:r>
            <a:endParaRPr lang="en-GB" sz="2400" dirty="0" smtClean="0"/>
          </a:p>
          <a:p>
            <a:r>
              <a:rPr lang="en-US" sz="2800" dirty="0" smtClean="0"/>
              <a:t> </a:t>
            </a:r>
            <a:endParaRPr lang="en-GB" sz="3200" dirty="0" smtClean="0"/>
          </a:p>
          <a:p>
            <a:pPr lvl="0"/>
            <a:r>
              <a:rPr lang="en-US" sz="2800" b="1" dirty="0" smtClean="0"/>
              <a:t>Situations:</a:t>
            </a:r>
            <a:endParaRPr lang="en-GB" sz="2800" b="1" dirty="0" smtClean="0"/>
          </a:p>
          <a:p>
            <a:pPr lvl="1">
              <a:buNone/>
            </a:pPr>
            <a:r>
              <a:rPr lang="en-US" dirty="0" smtClean="0"/>
              <a:t>1. The decision being made is clearly beyond your competence and you have been </a:t>
            </a:r>
            <a:r>
              <a:rPr lang="en-US" b="1" i="1" dirty="0" smtClean="0">
                <a:solidFill>
                  <a:srgbClr val="00B0F0"/>
                </a:solidFill>
              </a:rPr>
              <a:t>asked to provide only a small part of the information</a:t>
            </a:r>
            <a:r>
              <a:rPr lang="en-US" dirty="0" smtClean="0"/>
              <a:t> your readers need to make the decision.</a:t>
            </a:r>
          </a:p>
          <a:p>
            <a:pPr lvl="1">
              <a:buNone/>
            </a:pPr>
            <a:endParaRPr lang="en-GB" sz="2000" dirty="0" smtClean="0"/>
          </a:p>
          <a:p>
            <a:pPr lvl="1">
              <a:buNone/>
            </a:pPr>
            <a:r>
              <a:rPr lang="en-US" dirty="0" smtClean="0"/>
              <a:t>2. You are working in a situation where the </a:t>
            </a:r>
            <a:r>
              <a:rPr lang="en-US" b="1" i="1" dirty="0" smtClean="0">
                <a:solidFill>
                  <a:srgbClr val="00B0F0"/>
                </a:solidFill>
              </a:rPr>
              <a:t>responsibility for making recommendations </a:t>
            </a:r>
            <a:r>
              <a:rPr lang="en-US" dirty="0" smtClean="0"/>
              <a:t>belongs to your boss or other people.</a:t>
            </a:r>
            <a:endParaRPr lang="en-GB" sz="2000" dirty="0" smtClean="0"/>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186766" cy="5253054"/>
          </a:xfrm>
        </p:spPr>
        <p:txBody>
          <a:bodyPr/>
          <a:lstStyle/>
          <a:p>
            <a:pPr lvl="0"/>
            <a:r>
              <a:rPr lang="en-US" dirty="0" smtClean="0"/>
              <a:t>Nevertheless, in the usual situation your recommendations will be expected, or at least welcomed.</a:t>
            </a:r>
          </a:p>
          <a:p>
            <a:pPr lvl="0">
              <a:buNone/>
            </a:pPr>
            <a:endParaRPr lang="en-GB" dirty="0" smtClean="0"/>
          </a:p>
          <a:p>
            <a:pPr lvl="0"/>
            <a:r>
              <a:rPr lang="en-US" dirty="0" smtClean="0"/>
              <a:t>If you are uncertain about whether to provide them, ask your boss or the person who asked you to report.</a:t>
            </a:r>
          </a:p>
          <a:p>
            <a:pPr lvl="0"/>
            <a:endParaRPr lang="en-GB" dirty="0" smtClean="0"/>
          </a:p>
          <a:p>
            <a:pPr lvl="0"/>
            <a:r>
              <a:rPr lang="en-US" dirty="0" smtClean="0"/>
              <a:t>Don’t omit recommendations out of shyness or because you are guessing about what is wanted.</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8" y="428628"/>
            <a:ext cx="8715404" cy="6357958"/>
          </a:xfrm>
        </p:spPr>
        <p:txBody>
          <a:bodyPr>
            <a:normAutofit/>
          </a:bodyPr>
          <a:lstStyle/>
          <a:p>
            <a:pPr lvl="0" algn="just"/>
            <a:r>
              <a:rPr lang="en-US" sz="2400" b="1" dirty="0" smtClean="0"/>
              <a:t>As these examples suggest, there are many ways in which reports you write may </a:t>
            </a:r>
            <a:r>
              <a:rPr lang="en-US" sz="2400" b="1" dirty="0" smtClean="0">
                <a:solidFill>
                  <a:srgbClr val="C00000"/>
                </a:solidFill>
              </a:rPr>
              <a:t>differ</a:t>
            </a:r>
            <a:r>
              <a:rPr lang="en-US" sz="2400" b="1" dirty="0" smtClean="0"/>
              <a:t> from one another and from the reports written by other people</a:t>
            </a:r>
          </a:p>
          <a:p>
            <a:pPr lvl="0" algn="just"/>
            <a:endParaRPr lang="en-GB" sz="2000" b="1" dirty="0" smtClean="0"/>
          </a:p>
          <a:p>
            <a:pPr lvl="1" algn="just"/>
            <a:r>
              <a:rPr lang="en-US" i="1" u="sng" dirty="0" smtClean="0">
                <a:solidFill>
                  <a:srgbClr val="7030A0"/>
                </a:solidFill>
              </a:rPr>
              <a:t>Sources of your information</a:t>
            </a:r>
            <a:r>
              <a:rPr lang="en-US" i="1" dirty="0" smtClean="0">
                <a:solidFill>
                  <a:srgbClr val="7030A0"/>
                </a:solidFill>
              </a:rPr>
              <a:t>: </a:t>
            </a:r>
            <a:r>
              <a:rPr lang="en-US" dirty="0" smtClean="0"/>
              <a:t>You may base your report on information gathered from one or more of a wide variety of sources, including your own research, reading, and interviews.</a:t>
            </a:r>
            <a:endParaRPr lang="en-GB" sz="2000" dirty="0" smtClean="0"/>
          </a:p>
          <a:p>
            <a:pPr lvl="1" algn="just"/>
            <a:r>
              <a:rPr lang="en-US" i="1" u="sng" dirty="0" smtClean="0">
                <a:solidFill>
                  <a:srgbClr val="7030A0"/>
                </a:solidFill>
              </a:rPr>
              <a:t>Amount of time you spent gathering your information </a:t>
            </a:r>
            <a:r>
              <a:rPr lang="en-US" dirty="0" smtClean="0">
                <a:solidFill>
                  <a:srgbClr val="7030A0"/>
                </a:solidFill>
              </a:rPr>
              <a:t>: </a:t>
            </a:r>
            <a:r>
              <a:rPr lang="en-US" dirty="0" smtClean="0"/>
              <a:t>This may vary from a few minutes to many years.</a:t>
            </a:r>
            <a:endParaRPr lang="en-GB" sz="2000" dirty="0" smtClean="0"/>
          </a:p>
          <a:p>
            <a:pPr lvl="1" algn="just"/>
            <a:r>
              <a:rPr lang="en-US" i="1" u="sng" dirty="0" smtClean="0">
                <a:solidFill>
                  <a:srgbClr val="7030A0"/>
                </a:solidFill>
              </a:rPr>
              <a:t>Number of readers</a:t>
            </a:r>
            <a:r>
              <a:rPr lang="en-US" i="1" dirty="0" smtClean="0">
                <a:solidFill>
                  <a:srgbClr val="7030A0"/>
                </a:solidFill>
              </a:rPr>
              <a:t>: </a:t>
            </a:r>
            <a:r>
              <a:rPr lang="en-US" dirty="0" smtClean="0"/>
              <a:t>Your report may have many readers or only one.</a:t>
            </a:r>
            <a:endParaRPr lang="en-GB" sz="2000" dirty="0" smtClean="0"/>
          </a:p>
          <a:p>
            <a:pPr lvl="1" algn="just"/>
            <a:r>
              <a:rPr lang="en-US" i="1" u="sng" dirty="0" smtClean="0">
                <a:solidFill>
                  <a:srgbClr val="7030A0"/>
                </a:solidFill>
              </a:rPr>
              <a:t>Kinds of readers</a:t>
            </a:r>
            <a:r>
              <a:rPr lang="en-US" dirty="0" smtClean="0">
                <a:solidFill>
                  <a:srgbClr val="7030A0"/>
                </a:solidFill>
              </a:rPr>
              <a:t>: </a:t>
            </a:r>
            <a:r>
              <a:rPr lang="en-US" dirty="0" smtClean="0"/>
              <a:t>Your readers may be people employed in your own organization or they may be employed in other organizations. In some situations, you may address the general public.</a:t>
            </a:r>
            <a:endParaRPr lang="en-GB" sz="2000" dirty="0" smtClean="0"/>
          </a:p>
          <a:p>
            <a:pPr algn="just"/>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58204" cy="6110310"/>
          </a:xfrm>
        </p:spPr>
        <p:txBody>
          <a:bodyPr>
            <a:normAutofit fontScale="92500"/>
          </a:bodyPr>
          <a:lstStyle/>
          <a:p>
            <a:r>
              <a:rPr lang="en-US" sz="2800" b="1" dirty="0" smtClean="0"/>
              <a:t>In this lecture you learnt</a:t>
            </a:r>
            <a:endParaRPr lang="en-GB" sz="2800" b="1" dirty="0" smtClean="0"/>
          </a:p>
          <a:p>
            <a:pPr lvl="1"/>
            <a:r>
              <a:rPr lang="en-US" dirty="0" smtClean="0"/>
              <a:t>Varieties of report-writing situations</a:t>
            </a:r>
            <a:endParaRPr lang="en-GB" sz="2200" dirty="0" smtClean="0"/>
          </a:p>
          <a:p>
            <a:pPr lvl="1"/>
            <a:r>
              <a:rPr lang="en-US" dirty="0" smtClean="0"/>
              <a:t>How your readers want to use the information you provide</a:t>
            </a:r>
            <a:endParaRPr lang="en-GB" sz="2200" dirty="0" smtClean="0"/>
          </a:p>
          <a:p>
            <a:pPr lvl="1"/>
            <a:r>
              <a:rPr lang="en-US" dirty="0" smtClean="0"/>
              <a:t>The questions readers ask most often</a:t>
            </a:r>
            <a:endParaRPr lang="en-GB" sz="2200" dirty="0" smtClean="0"/>
          </a:p>
          <a:p>
            <a:pPr lvl="1"/>
            <a:r>
              <a:rPr lang="en-US" dirty="0" smtClean="0"/>
              <a:t>Sample outlines</a:t>
            </a:r>
            <a:endParaRPr lang="en-GB" sz="2200" dirty="0" smtClean="0"/>
          </a:p>
          <a:p>
            <a:pPr lvl="1"/>
            <a:r>
              <a:rPr lang="en-US" dirty="0" smtClean="0"/>
              <a:t>Planning guide</a:t>
            </a:r>
            <a:endParaRPr lang="en-GB" sz="2200" dirty="0" smtClean="0"/>
          </a:p>
          <a:p>
            <a:pPr lvl="1"/>
            <a:r>
              <a:rPr lang="en-US" dirty="0" smtClean="0"/>
              <a:t>Sample reports</a:t>
            </a:r>
            <a:endParaRPr lang="en-GB" sz="2200" dirty="0" smtClean="0"/>
          </a:p>
          <a:p>
            <a:pPr lvl="1"/>
            <a:r>
              <a:rPr lang="en-US" b="1" dirty="0" smtClean="0"/>
              <a:t>General superstructure for reports</a:t>
            </a:r>
          </a:p>
          <a:p>
            <a:pPr lvl="1">
              <a:buNone/>
            </a:pPr>
            <a:endParaRPr lang="en-GB" b="1" dirty="0" smtClean="0"/>
          </a:p>
          <a:p>
            <a:pPr lvl="2"/>
            <a:r>
              <a:rPr lang="en-US" dirty="0" smtClean="0"/>
              <a:t>Introduction</a:t>
            </a:r>
            <a:endParaRPr lang="en-GB" sz="1700" dirty="0" smtClean="0"/>
          </a:p>
          <a:p>
            <a:pPr lvl="2"/>
            <a:r>
              <a:rPr lang="en-US" dirty="0" smtClean="0"/>
              <a:t>Method of obtaining facts</a:t>
            </a:r>
            <a:endParaRPr lang="en-GB" sz="1700" dirty="0" smtClean="0"/>
          </a:p>
          <a:p>
            <a:pPr lvl="2"/>
            <a:r>
              <a:rPr lang="en-US" dirty="0" smtClean="0"/>
              <a:t>Facts</a:t>
            </a:r>
            <a:endParaRPr lang="en-GB" sz="1700" dirty="0" smtClean="0"/>
          </a:p>
          <a:p>
            <a:pPr lvl="2"/>
            <a:r>
              <a:rPr lang="en-US" dirty="0" smtClean="0"/>
              <a:t>Discussion</a:t>
            </a:r>
            <a:endParaRPr lang="en-GB" sz="1700" dirty="0" smtClean="0"/>
          </a:p>
          <a:p>
            <a:pPr lvl="2"/>
            <a:r>
              <a:rPr lang="en-US" dirty="0" smtClean="0"/>
              <a:t>Conclusions</a:t>
            </a:r>
            <a:endParaRPr lang="en-GB" sz="1700" dirty="0" smtClean="0"/>
          </a:p>
          <a:p>
            <a:pPr lvl="2"/>
            <a:r>
              <a:rPr lang="en-US" dirty="0" smtClean="0"/>
              <a:t>Recommendations</a:t>
            </a:r>
            <a:endParaRPr lang="en-GB" sz="1700"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9840"/>
            <a:ext cx="8229600" cy="724648"/>
          </a:xfrm>
        </p:spPr>
        <p:txBody>
          <a:bodyPr>
            <a:noAutofit/>
          </a:bodyPr>
          <a:lstStyle/>
          <a:p>
            <a:r>
              <a:rPr lang="en-US" sz="3200" b="1" dirty="0" smtClean="0"/>
              <a:t>How readers want to use the information you provide</a:t>
            </a:r>
            <a:r>
              <a:rPr lang="en-GB" sz="3200" b="1" dirty="0" smtClean="0"/>
              <a:t/>
            </a:r>
            <a:br>
              <a:rPr lang="en-GB" sz="3200" b="1" dirty="0" smtClean="0"/>
            </a:br>
            <a:endParaRPr lang="en-GB" sz="3200" dirty="0"/>
          </a:p>
        </p:txBody>
      </p:sp>
      <p:sp>
        <p:nvSpPr>
          <p:cNvPr id="3" name="Content Placeholder 2"/>
          <p:cNvSpPr>
            <a:spLocks noGrp="1"/>
          </p:cNvSpPr>
          <p:nvPr>
            <p:ph idx="1"/>
          </p:nvPr>
        </p:nvSpPr>
        <p:spPr>
          <a:xfrm>
            <a:off x="214282" y="1357298"/>
            <a:ext cx="8715436" cy="5214974"/>
          </a:xfrm>
        </p:spPr>
        <p:txBody>
          <a:bodyPr>
            <a:normAutofit fontScale="92500"/>
          </a:bodyPr>
          <a:lstStyle/>
          <a:p>
            <a:pPr lvl="0"/>
            <a:r>
              <a:rPr lang="en-US" sz="2800" dirty="0" smtClean="0"/>
              <a:t>Despite these and the many other differences among them, almost all report- writing situations have one factor in common: </a:t>
            </a:r>
            <a:r>
              <a:rPr lang="en-US" sz="2800" i="1" dirty="0" smtClean="0">
                <a:solidFill>
                  <a:srgbClr val="C00000"/>
                </a:solidFill>
              </a:rPr>
              <a:t>your readers will want to put the information you provide to some professional or practical use.</a:t>
            </a:r>
            <a:endParaRPr lang="en-GB" sz="2400" i="1" dirty="0" smtClean="0">
              <a:solidFill>
                <a:srgbClr val="C00000"/>
              </a:solidFill>
            </a:endParaRPr>
          </a:p>
          <a:p>
            <a:pPr lvl="0">
              <a:buNone/>
            </a:pPr>
            <a:r>
              <a:rPr lang="en-US" sz="2800" b="1" dirty="0" smtClean="0"/>
              <a:t>		</a:t>
            </a:r>
            <a:r>
              <a:rPr lang="en-US" sz="2400" b="1" dirty="0" smtClean="0"/>
              <a:t>Example: </a:t>
            </a:r>
          </a:p>
          <a:p>
            <a:pPr lvl="0">
              <a:buNone/>
            </a:pPr>
            <a:r>
              <a:rPr lang="en-US" sz="2400" b="1" dirty="0" smtClean="0"/>
              <a:t>		Your readers may want to use your information to solve</a:t>
            </a:r>
            <a:endParaRPr lang="en-GB" sz="2800" b="1" dirty="0" smtClean="0"/>
          </a:p>
          <a:p>
            <a:pPr lvl="1"/>
            <a:r>
              <a:rPr lang="en-US" b="1" i="1" u="sng" dirty="0" smtClean="0"/>
              <a:t>An organizational problem</a:t>
            </a:r>
            <a:r>
              <a:rPr lang="en-US" i="1" dirty="0" smtClean="0"/>
              <a:t>: </a:t>
            </a:r>
            <a:r>
              <a:rPr lang="en-US" dirty="0" smtClean="0"/>
              <a:t>Where typical goals are to increase efficiency and profit</a:t>
            </a:r>
            <a:endParaRPr lang="en-GB" sz="2000" dirty="0" smtClean="0"/>
          </a:p>
          <a:p>
            <a:pPr lvl="1"/>
            <a:r>
              <a:rPr lang="en-US" b="1" i="1" u="sng" dirty="0" smtClean="0"/>
              <a:t>A social problem</a:t>
            </a:r>
            <a:r>
              <a:rPr lang="en-US" i="1" dirty="0" smtClean="0"/>
              <a:t>: </a:t>
            </a:r>
            <a:r>
              <a:rPr lang="en-US" dirty="0" smtClean="0"/>
              <a:t>Where typical goals are to improve the general health and welfare of groups of people</a:t>
            </a:r>
            <a:endParaRPr lang="en-GB" sz="2000" dirty="0" smtClean="0"/>
          </a:p>
          <a:p>
            <a:pPr lvl="1"/>
            <a:r>
              <a:rPr lang="en-US" b="1" i="1" u="sng" dirty="0" smtClean="0"/>
              <a:t>A personal problem</a:t>
            </a:r>
            <a:r>
              <a:rPr lang="en-US" i="1" dirty="0" smtClean="0"/>
              <a:t>: </a:t>
            </a:r>
            <a:r>
              <a:rPr lang="en-US" dirty="0" smtClean="0"/>
              <a:t>Where typical goals are to satisfy individual preferences and values</a:t>
            </a:r>
            <a:endParaRPr lang="en-GB" sz="2000"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The way your readers will use your communications is very important.</a:t>
            </a:r>
            <a:endParaRPr lang="en-GB" dirty="0" smtClean="0"/>
          </a:p>
          <a:p>
            <a:pPr lvl="0"/>
            <a:r>
              <a:rPr lang="en-US" dirty="0" smtClean="0"/>
              <a:t>They persuade themselves that their purpose is to “tell what I know” or “tell what I have done” rather than to provide their readers with information that the readers can use.</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The questions that readers ask most often</a:t>
            </a:r>
            <a:r>
              <a:rPr lang="en-GB" sz="3600" b="1" dirty="0" smtClean="0"/>
              <a:t/>
            </a:r>
            <a:br>
              <a:rPr lang="en-GB" sz="3600" b="1" dirty="0" smtClean="0"/>
            </a:br>
            <a:endParaRPr lang="en-GB" sz="3600" dirty="0"/>
          </a:p>
        </p:txBody>
      </p:sp>
      <p:sp>
        <p:nvSpPr>
          <p:cNvPr id="3" name="Content Placeholder 2"/>
          <p:cNvSpPr>
            <a:spLocks noGrp="1"/>
          </p:cNvSpPr>
          <p:nvPr>
            <p:ph idx="1"/>
          </p:nvPr>
        </p:nvSpPr>
        <p:spPr/>
        <p:txBody>
          <a:bodyPr/>
          <a:lstStyle/>
          <a:p>
            <a:pPr lvl="0"/>
            <a:r>
              <a:rPr lang="en-US" dirty="0" smtClean="0"/>
              <a:t>When trying to use the information they find in reports, readers usually ask the same basic questions.</a:t>
            </a:r>
          </a:p>
          <a:p>
            <a:pPr lvl="0">
              <a:buNone/>
            </a:pPr>
            <a:endParaRPr lang="en-GB" dirty="0" smtClean="0"/>
          </a:p>
          <a:p>
            <a:pPr lvl="0"/>
            <a:r>
              <a:rPr lang="en-US" dirty="0" smtClean="0"/>
              <a:t>The general superstructure for reports is a pattern that writers and readers have found to be successful for answering those basic questions.</a:t>
            </a:r>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143000"/>
          </a:xfrm>
        </p:spPr>
        <p:txBody>
          <a:bodyPr>
            <a:noAutofit/>
          </a:bodyPr>
          <a:lstStyle/>
          <a:p>
            <a:pPr lvl="0"/>
            <a:r>
              <a:rPr lang="en-US" sz="2800" b="1" dirty="0" smtClean="0">
                <a:solidFill>
                  <a:srgbClr val="00B050"/>
                </a:solidFill>
              </a:rPr>
              <a:t>The typical questions asked by readers are as follows:</a:t>
            </a:r>
            <a:r>
              <a:rPr lang="en-GB" sz="2800" b="1" dirty="0" smtClean="0">
                <a:solidFill>
                  <a:srgbClr val="00B050"/>
                </a:solidFill>
              </a:rPr>
              <a:t/>
            </a:r>
            <a:br>
              <a:rPr lang="en-GB" sz="2800" b="1" dirty="0" smtClean="0">
                <a:solidFill>
                  <a:srgbClr val="00B050"/>
                </a:solidFill>
              </a:rPr>
            </a:br>
            <a:endParaRPr lang="en-GB" sz="2800" dirty="0">
              <a:solidFill>
                <a:srgbClr val="00B050"/>
              </a:solidFill>
            </a:endParaRPr>
          </a:p>
        </p:txBody>
      </p:sp>
      <p:sp>
        <p:nvSpPr>
          <p:cNvPr id="3" name="Content Placeholder 2"/>
          <p:cNvSpPr>
            <a:spLocks noGrp="1"/>
          </p:cNvSpPr>
          <p:nvPr>
            <p:ph idx="1"/>
          </p:nvPr>
        </p:nvSpPr>
        <p:spPr>
          <a:xfrm>
            <a:off x="285720" y="1071546"/>
            <a:ext cx="8401080" cy="5253054"/>
          </a:xfrm>
        </p:spPr>
        <p:txBody>
          <a:bodyPr/>
          <a:lstStyle/>
          <a:p>
            <a:pPr lvl="1"/>
            <a:r>
              <a:rPr lang="en-US" i="1" dirty="0" smtClean="0">
                <a:solidFill>
                  <a:srgbClr val="FF0000"/>
                </a:solidFill>
              </a:rPr>
              <a:t>What will we gain from your report? </a:t>
            </a:r>
            <a:r>
              <a:rPr lang="en-US" dirty="0" smtClean="0"/>
              <a:t>You need to explain your communications’ relevance to the readers’ interests responsibilities and concerns since most people at work want to read only those communications that are directly useful to them.</a:t>
            </a:r>
            <a:endParaRPr lang="en-GB" sz="2000" dirty="0" smtClean="0"/>
          </a:p>
          <a:p>
            <a:pPr lvl="1"/>
            <a:r>
              <a:rPr lang="en-US" i="1" dirty="0" smtClean="0">
                <a:solidFill>
                  <a:srgbClr val="FF0000"/>
                </a:solidFill>
              </a:rPr>
              <a:t>Are your facts reliable? </a:t>
            </a:r>
            <a:r>
              <a:rPr lang="en-US" dirty="0" smtClean="0"/>
              <a:t>Readers want to be certain that the facts you supply will provide a sound basis for their decisions or actions .</a:t>
            </a:r>
            <a:endParaRPr lang="en-GB" sz="2000" dirty="0" smtClean="0"/>
          </a:p>
          <a:p>
            <a:pPr lvl="1"/>
            <a:r>
              <a:rPr lang="en-US" i="1" dirty="0" smtClean="0">
                <a:solidFill>
                  <a:srgbClr val="FF0000"/>
                </a:solidFill>
              </a:rPr>
              <a:t>What do you know that is useful to us? </a:t>
            </a:r>
            <a:r>
              <a:rPr lang="en-US" dirty="0" smtClean="0"/>
              <a:t>Readers only want you to tell them, only those facts they must know to do the job that lies before them, not everything you know about your subject.</a:t>
            </a:r>
            <a:endParaRPr lang="en-GB" sz="2000"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329642" cy="5395930"/>
          </a:xfrm>
        </p:spPr>
        <p:txBody>
          <a:bodyPr/>
          <a:lstStyle/>
          <a:p>
            <a:pPr lvl="1"/>
            <a:r>
              <a:rPr lang="en-US" i="1" dirty="0" smtClean="0">
                <a:solidFill>
                  <a:srgbClr val="FF0000"/>
                </a:solidFill>
              </a:rPr>
              <a:t>How do you interpret those facts from our point of view?</a:t>
            </a:r>
            <a:endParaRPr lang="en-GB" i="1" dirty="0" smtClean="0">
              <a:solidFill>
                <a:srgbClr val="FF0000"/>
              </a:solidFill>
            </a:endParaRPr>
          </a:p>
          <a:p>
            <a:pPr lvl="2"/>
            <a:r>
              <a:rPr lang="en-US" sz="2400" dirty="0" smtClean="0"/>
              <a:t>Facts alone are meaningless; to give facts meaning, people must interpret them by pointing out relationships or patterns among them.</a:t>
            </a:r>
          </a:p>
          <a:p>
            <a:pPr lvl="2">
              <a:buNone/>
            </a:pPr>
            <a:endParaRPr lang="en-GB" sz="2000" dirty="0" smtClean="0"/>
          </a:p>
          <a:p>
            <a:pPr lvl="2"/>
            <a:r>
              <a:rPr lang="en-US" sz="2400" dirty="0" smtClean="0">
                <a:solidFill>
                  <a:schemeClr val="accent5">
                    <a:lumMod val="75000"/>
                  </a:schemeClr>
                </a:solidFill>
              </a:rPr>
              <a:t>For example: </a:t>
            </a:r>
          </a:p>
          <a:p>
            <a:pPr lvl="3">
              <a:buNone/>
            </a:pPr>
            <a:r>
              <a:rPr lang="en-US" sz="2300" dirty="0" smtClean="0">
                <a:solidFill>
                  <a:schemeClr val="accent5">
                    <a:lumMod val="75000"/>
                  </a:schemeClr>
                </a:solidFill>
              </a:rPr>
              <a:t>“The sales figures show a rising demand for two products but not for two others.”</a:t>
            </a:r>
            <a:endParaRPr lang="en-GB" sz="1900" dirty="0" smtClean="0">
              <a:solidFill>
                <a:schemeClr val="accent5">
                  <a:lumMod val="75000"/>
                </a:schemeClr>
              </a:solidFill>
            </a:endParaRPr>
          </a:p>
          <a:p>
            <a:pPr lvl="2" algn="just">
              <a:buNone/>
            </a:pPr>
            <a:r>
              <a:rPr lang="en-US" sz="2400" dirty="0" smtClean="0"/>
              <a:t>  Usually, your readers will want you to make those interpretations rather than leave that work to them.</a:t>
            </a:r>
            <a:endParaRPr lang="en-GB" sz="2000" dirty="0" smtClean="0"/>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440</TotalTime>
  <Words>2508</Words>
  <Application>Microsoft Office PowerPoint</Application>
  <PresentationFormat>On-screen Show (4:3)</PresentationFormat>
  <Paragraphs>212</Paragraphs>
  <Slides>40</Slides>
  <Notes>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General Reports </vt:lpstr>
      <vt:lpstr>In this lecture you will learn </vt:lpstr>
      <vt:lpstr>Varieties of report-writing situations </vt:lpstr>
      <vt:lpstr>Slide 4</vt:lpstr>
      <vt:lpstr>How readers want to use the information you provide </vt:lpstr>
      <vt:lpstr>Slide 6</vt:lpstr>
      <vt:lpstr>The questions that readers ask most often </vt:lpstr>
      <vt:lpstr>The typical questions asked by readers are as follows: </vt:lpstr>
      <vt:lpstr>Slide 9</vt:lpstr>
      <vt:lpstr>Slide 10</vt:lpstr>
      <vt:lpstr>Slide 11</vt:lpstr>
      <vt:lpstr>General superstructure of reports </vt:lpstr>
      <vt:lpstr>The questions that readers ask most often </vt:lpstr>
      <vt:lpstr>1. Introduction </vt:lpstr>
      <vt:lpstr>Slide 15</vt:lpstr>
      <vt:lpstr>Slide 16</vt:lpstr>
      <vt:lpstr>Slide 17</vt:lpstr>
      <vt:lpstr>Slide 18</vt:lpstr>
      <vt:lpstr>Summary of conclusions </vt:lpstr>
      <vt:lpstr>Summary of Recommendations </vt:lpstr>
      <vt:lpstr>Slide 21</vt:lpstr>
      <vt:lpstr>Slide 22</vt:lpstr>
      <vt:lpstr>2. Method of Obtaining Facts </vt:lpstr>
      <vt:lpstr>Slide 24</vt:lpstr>
      <vt:lpstr>Slide 25</vt:lpstr>
      <vt:lpstr>3. Facts </vt:lpstr>
      <vt:lpstr>Slide 27</vt:lpstr>
      <vt:lpstr>4. Discussion </vt:lpstr>
      <vt:lpstr>Slide 29</vt:lpstr>
      <vt:lpstr>Slide 30</vt:lpstr>
      <vt:lpstr>Slide 31</vt:lpstr>
      <vt:lpstr>Slide 32</vt:lpstr>
      <vt:lpstr>5. Conclusions </vt:lpstr>
      <vt:lpstr>Slide 34</vt:lpstr>
      <vt:lpstr>6. Recommendations </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Reports </dc:title>
  <dc:creator>tanveergul@outlook.com</dc:creator>
  <cp:lastModifiedBy>tanveergul@outlook.com</cp:lastModifiedBy>
  <cp:revision>60</cp:revision>
  <dcterms:created xsi:type="dcterms:W3CDTF">2020-04-20T08:40:40Z</dcterms:created>
  <dcterms:modified xsi:type="dcterms:W3CDTF">2020-05-03T06:56:57Z</dcterms:modified>
</cp:coreProperties>
</file>