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294" r:id="rId3"/>
    <p:sldId id="284" r:id="rId4"/>
    <p:sldId id="295" r:id="rId5"/>
    <p:sldId id="296" r:id="rId6"/>
    <p:sldId id="297" r:id="rId7"/>
    <p:sldId id="262" r:id="rId8"/>
    <p:sldId id="300" r:id="rId9"/>
    <p:sldId id="302" r:id="rId10"/>
    <p:sldId id="259" r:id="rId11"/>
    <p:sldId id="263" r:id="rId12"/>
    <p:sldId id="260" r:id="rId13"/>
    <p:sldId id="298" r:id="rId14"/>
    <p:sldId id="261" r:id="rId15"/>
    <p:sldId id="299" r:id="rId16"/>
    <p:sldId id="279" r:id="rId17"/>
    <p:sldId id="274" r:id="rId18"/>
    <p:sldId id="276" r:id="rId19"/>
    <p:sldId id="264" r:id="rId20"/>
    <p:sldId id="288" r:id="rId21"/>
    <p:sldId id="289" r:id="rId22"/>
    <p:sldId id="290" r:id="rId23"/>
    <p:sldId id="291" r:id="rId24"/>
    <p:sldId id="292" r:id="rId25"/>
    <p:sldId id="293" r:id="rId26"/>
    <p:sldId id="265" r:id="rId27"/>
    <p:sldId id="277" r:id="rId28"/>
    <p:sldId id="278" r:id="rId29"/>
    <p:sldId id="273" r:id="rId30"/>
    <p:sldId id="275" r:id="rId31"/>
    <p:sldId id="310" r:id="rId32"/>
    <p:sldId id="311" r:id="rId33"/>
    <p:sldId id="313" r:id="rId34"/>
    <p:sldId id="314" r:id="rId35"/>
    <p:sldId id="272" r:id="rId36"/>
    <p:sldId id="309" r:id="rId37"/>
    <p:sldId id="306" r:id="rId38"/>
    <p:sldId id="307" r:id="rId39"/>
    <p:sldId id="308" r:id="rId40"/>
    <p:sldId id="315" r:id="rId41"/>
    <p:sldId id="31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99CCFF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C6E08-1C4D-4E75-84C0-B87C8A423BB7}" type="doc">
      <dgm:prSet loTypeId="urn:microsoft.com/office/officeart/2005/8/layout/hierarchy3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ms-MY"/>
        </a:p>
      </dgm:t>
    </dgm:pt>
    <dgm:pt modelId="{F2F3C281-A481-42F4-B538-BA111E45419B}">
      <dgm:prSet phldrT="[Text]"/>
      <dgm:spPr>
        <a:ln w="76200"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ms-MY" dirty="0" smtClean="0">
              <a:solidFill>
                <a:srgbClr val="00FFFF"/>
              </a:solidFill>
              <a:latin typeface="Berlin Sans FB" pitchFamily="34" charset="0"/>
            </a:rPr>
            <a:t>Preventive measures</a:t>
          </a:r>
          <a:endParaRPr lang="ms-MY" dirty="0">
            <a:solidFill>
              <a:srgbClr val="00FFFF"/>
            </a:solidFill>
            <a:latin typeface="Berlin Sans FB" pitchFamily="34" charset="0"/>
          </a:endParaRPr>
        </a:p>
      </dgm:t>
    </dgm:pt>
    <dgm:pt modelId="{931365AD-C3C9-4C6D-9700-DE7914AE708A}" type="parTrans" cxnId="{73DBF48D-41C7-420E-A9AF-78FCC3BBD14E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90D9D320-6DC0-4784-8E9D-9A6E9D456FB8}" type="sibTrans" cxnId="{73DBF48D-41C7-420E-A9AF-78FCC3BBD14E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0E333FF9-CBA4-4E2A-AAC9-1B5A65573DCF}">
      <dgm:prSet phldrT="[Text]"/>
      <dgm:spPr>
        <a:ln w="762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ms-MY" dirty="0" smtClean="0">
              <a:solidFill>
                <a:srgbClr val="FF0000"/>
              </a:solidFill>
              <a:latin typeface="Berlin Sans FB" pitchFamily="34" charset="0"/>
            </a:rPr>
            <a:t>Systematic solid waste management</a:t>
          </a:r>
          <a:endParaRPr lang="ms-MY" dirty="0">
            <a:solidFill>
              <a:srgbClr val="FF0000"/>
            </a:solidFill>
            <a:latin typeface="Berlin Sans FB" pitchFamily="34" charset="0"/>
          </a:endParaRPr>
        </a:p>
      </dgm:t>
    </dgm:pt>
    <dgm:pt modelId="{5834F03B-FB34-4036-91FC-E6E70A51D54F}" type="parTrans" cxnId="{5B380219-3F60-43D6-94CB-D6C5F612B443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7EBC5621-320B-48D9-AF27-F0967108ECEB}" type="sibTrans" cxnId="{5B380219-3F60-43D6-94CB-D6C5F612B443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C1F1BEAA-F33B-4FF4-B5FE-44051ED86BC0}">
      <dgm:prSet phldrT="[Text]"/>
      <dgm:spPr>
        <a:ln w="76200"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Berlin Sans FB" pitchFamily="34" charset="0"/>
            </a:rPr>
            <a:t>garbage collection according to the schedule set</a:t>
          </a:r>
          <a:endParaRPr lang="ms-MY" dirty="0">
            <a:solidFill>
              <a:srgbClr val="FF0000"/>
            </a:solidFill>
            <a:latin typeface="Berlin Sans FB" pitchFamily="34" charset="0"/>
          </a:endParaRPr>
        </a:p>
      </dgm:t>
    </dgm:pt>
    <dgm:pt modelId="{AF5CE731-3152-43A4-B6BD-3592CC16EB16}" type="parTrans" cxnId="{B2E400C3-BF84-4FEB-9DCC-DC121736460F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E36136AF-066D-4931-87A0-5C57183AB888}" type="sibTrans" cxnId="{B2E400C3-BF84-4FEB-9DCC-DC121736460F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011D6546-1CAF-475B-A15A-92509DA24EAF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66CC"/>
              </a:solidFill>
              <a:latin typeface="Berlin Sans FB" pitchFamily="34" charset="0"/>
            </a:rPr>
            <a:t>Involving public in plans for waste treatment and disposal</a:t>
          </a:r>
          <a:endParaRPr lang="ms-MY" dirty="0">
            <a:solidFill>
              <a:srgbClr val="FF66CC"/>
            </a:solidFill>
            <a:latin typeface="Berlin Sans FB" pitchFamily="34" charset="0"/>
          </a:endParaRPr>
        </a:p>
      </dgm:t>
    </dgm:pt>
    <dgm:pt modelId="{44659DBC-585B-4496-A120-D19FCA00E68A}" type="parTrans" cxnId="{10AC3C05-B35C-4D64-82A1-E7407CF1804C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C544168C-2E9B-4FF5-B8A2-76BB387A8758}" type="sibTrans" cxnId="{10AC3C05-B35C-4D64-82A1-E7407CF1804C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B67C876C-003B-4660-B9D5-C256554BD621}">
      <dgm:prSet/>
      <dgm:spPr>
        <a:ln w="76200">
          <a:solidFill>
            <a:srgbClr val="00B0F0"/>
          </a:solidFill>
        </a:ln>
      </dgm:spPr>
      <dgm:t>
        <a:bodyPr/>
        <a:lstStyle/>
        <a:p>
          <a:r>
            <a:rPr lang="en-US" dirty="0" smtClean="0">
              <a:solidFill>
                <a:srgbClr val="7030A0"/>
              </a:solidFill>
              <a:latin typeface="Berlin Sans FB" pitchFamily="34" charset="0"/>
            </a:rPr>
            <a:t>Educate people on different ways of handling waste</a:t>
          </a:r>
          <a:endParaRPr lang="ms-MY" dirty="0">
            <a:solidFill>
              <a:srgbClr val="7030A0"/>
            </a:solidFill>
            <a:latin typeface="Berlin Sans FB" pitchFamily="34" charset="0"/>
          </a:endParaRPr>
        </a:p>
      </dgm:t>
    </dgm:pt>
    <dgm:pt modelId="{FDB45033-7C88-41E4-81FA-33EE67D04BC6}" type="parTrans" cxnId="{8A9DDF9E-CDC5-4C96-AD58-60FDF5A5B7D3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DD83754B-13C2-444E-8C4A-9B51556837BE}" type="sibTrans" cxnId="{8A9DDF9E-CDC5-4C96-AD58-60FDF5A5B7D3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803507A6-CC85-4369-90C3-A779A3E437D9}">
      <dgm:prSet/>
      <dgm:spPr>
        <a:ln w="762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B0F0"/>
              </a:solidFill>
              <a:latin typeface="Berlin Sans FB" pitchFamily="34" charset="0"/>
            </a:rPr>
            <a:t>Household level of proper segregation of waste, recycling and reuse</a:t>
          </a:r>
          <a:endParaRPr lang="ms-MY" dirty="0">
            <a:solidFill>
              <a:srgbClr val="00B0F0"/>
            </a:solidFill>
            <a:latin typeface="Berlin Sans FB" pitchFamily="34" charset="0"/>
          </a:endParaRPr>
        </a:p>
      </dgm:t>
    </dgm:pt>
    <dgm:pt modelId="{838E81AA-18F6-4BC4-94A8-B4FBC71DD175}" type="parTrans" cxnId="{7D7A176B-361B-4A06-BCA8-AA2A03EAD679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6B48CE80-22CF-4874-B493-861BC149AE49}" type="sibTrans" cxnId="{7D7A176B-361B-4A06-BCA8-AA2A03EAD679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E85BC778-94F6-4F8A-ACD2-970AB5180426}">
      <dgm:prSet/>
      <dgm:spPr>
        <a:ln w="76200">
          <a:solidFill>
            <a:srgbClr val="00FF00"/>
          </a:solidFill>
        </a:ln>
      </dgm:spPr>
      <dgm:t>
        <a:bodyPr/>
        <a:lstStyle/>
        <a:p>
          <a:r>
            <a:rPr lang="en-US" dirty="0" smtClean="0">
              <a:solidFill>
                <a:srgbClr val="C00000"/>
              </a:solidFill>
              <a:latin typeface="Berlin Sans FB" pitchFamily="34" charset="0"/>
            </a:rPr>
            <a:t>Process and product substitution example use paper bag instead of plastic bags</a:t>
          </a:r>
          <a:endParaRPr lang="ms-MY" dirty="0">
            <a:solidFill>
              <a:srgbClr val="C00000"/>
            </a:solidFill>
            <a:latin typeface="Berlin Sans FB" pitchFamily="34" charset="0"/>
          </a:endParaRPr>
        </a:p>
      </dgm:t>
    </dgm:pt>
    <dgm:pt modelId="{1318B5B8-8EEB-4527-8CB9-36E2A10C6D9F}" type="parTrans" cxnId="{5D7C1E3C-A5FF-4A37-A5E4-4796A68E89B1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AC8B2A6F-4534-4255-9EC1-078FFF703D2C}" type="sibTrans" cxnId="{5D7C1E3C-A5FF-4A37-A5E4-4796A68E89B1}">
      <dgm:prSet/>
      <dgm:spPr/>
      <dgm:t>
        <a:bodyPr/>
        <a:lstStyle/>
        <a:p>
          <a:endParaRPr lang="ms-MY">
            <a:solidFill>
              <a:schemeClr val="tx1"/>
            </a:solidFill>
            <a:latin typeface="Berlin Sans FB" pitchFamily="34" charset="0"/>
          </a:endParaRPr>
        </a:p>
      </dgm:t>
    </dgm:pt>
    <dgm:pt modelId="{9147577F-E518-4820-B54D-4B1D9AA47D33}" type="pres">
      <dgm:prSet presAssocID="{788C6E08-1C4D-4E75-84C0-B87C8A423B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s-MY"/>
        </a:p>
      </dgm:t>
    </dgm:pt>
    <dgm:pt modelId="{452ED679-E0F0-41D1-BAA7-4A40D2F00D9B}" type="pres">
      <dgm:prSet presAssocID="{F2F3C281-A481-42F4-B538-BA111E45419B}" presName="root" presStyleCnt="0"/>
      <dgm:spPr/>
    </dgm:pt>
    <dgm:pt modelId="{A3B3A129-5424-4DB2-B9DE-15A6F557DCD4}" type="pres">
      <dgm:prSet presAssocID="{F2F3C281-A481-42F4-B538-BA111E45419B}" presName="rootComposite" presStyleCnt="0"/>
      <dgm:spPr/>
    </dgm:pt>
    <dgm:pt modelId="{9BB26978-B4C3-42EE-8969-E7EEFEF35E97}" type="pres">
      <dgm:prSet presAssocID="{F2F3C281-A481-42F4-B538-BA111E45419B}" presName="rootText" presStyleLbl="node1" presStyleIdx="0" presStyleCnt="1" custScaleX="409986"/>
      <dgm:spPr/>
      <dgm:t>
        <a:bodyPr/>
        <a:lstStyle/>
        <a:p>
          <a:endParaRPr lang="ms-MY"/>
        </a:p>
      </dgm:t>
    </dgm:pt>
    <dgm:pt modelId="{F6453864-42FA-4782-919D-F3A0BCA6D7AD}" type="pres">
      <dgm:prSet presAssocID="{F2F3C281-A481-42F4-B538-BA111E45419B}" presName="rootConnector" presStyleLbl="node1" presStyleIdx="0" presStyleCnt="1"/>
      <dgm:spPr/>
      <dgm:t>
        <a:bodyPr/>
        <a:lstStyle/>
        <a:p>
          <a:endParaRPr lang="ms-MY"/>
        </a:p>
      </dgm:t>
    </dgm:pt>
    <dgm:pt modelId="{F9979D9A-4475-405D-8162-9557D8F6DF14}" type="pres">
      <dgm:prSet presAssocID="{F2F3C281-A481-42F4-B538-BA111E45419B}" presName="childShape" presStyleCnt="0"/>
      <dgm:spPr/>
    </dgm:pt>
    <dgm:pt modelId="{E74B9C77-5281-41A1-A419-B2905FF149F8}" type="pres">
      <dgm:prSet presAssocID="{5834F03B-FB34-4036-91FC-E6E70A51D54F}" presName="Name13" presStyleLbl="parChTrans1D2" presStyleIdx="0" presStyleCnt="6"/>
      <dgm:spPr/>
      <dgm:t>
        <a:bodyPr/>
        <a:lstStyle/>
        <a:p>
          <a:endParaRPr lang="ms-MY"/>
        </a:p>
      </dgm:t>
    </dgm:pt>
    <dgm:pt modelId="{6FC85842-EE5C-46DE-A261-9DDE253758EC}" type="pres">
      <dgm:prSet presAssocID="{0E333FF9-CBA4-4E2A-AAC9-1B5A65573DCF}" presName="childText" presStyleLbl="bgAcc1" presStyleIdx="0" presStyleCnt="6" custScaleX="531688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6A4C85C-0642-4F60-A82F-B7D928A7751A}" type="pres">
      <dgm:prSet presAssocID="{44659DBC-585B-4496-A120-D19FCA00E68A}" presName="Name13" presStyleLbl="parChTrans1D2" presStyleIdx="1" presStyleCnt="6"/>
      <dgm:spPr/>
      <dgm:t>
        <a:bodyPr/>
        <a:lstStyle/>
        <a:p>
          <a:endParaRPr lang="ms-MY"/>
        </a:p>
      </dgm:t>
    </dgm:pt>
    <dgm:pt modelId="{07492711-C62E-4AF9-96BA-1C610F601342}" type="pres">
      <dgm:prSet presAssocID="{011D6546-1CAF-475B-A15A-92509DA24EAF}" presName="childText" presStyleLbl="bgAcc1" presStyleIdx="1" presStyleCnt="6" custScaleX="531688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8B8E03A7-3406-4505-9DCB-F39E4EFD841F}" type="pres">
      <dgm:prSet presAssocID="{FDB45033-7C88-41E4-81FA-33EE67D04BC6}" presName="Name13" presStyleLbl="parChTrans1D2" presStyleIdx="2" presStyleCnt="6"/>
      <dgm:spPr/>
      <dgm:t>
        <a:bodyPr/>
        <a:lstStyle/>
        <a:p>
          <a:endParaRPr lang="ms-MY"/>
        </a:p>
      </dgm:t>
    </dgm:pt>
    <dgm:pt modelId="{9A39ABBC-AD7E-4CD4-AB12-37C1345FD05C}" type="pres">
      <dgm:prSet presAssocID="{B67C876C-003B-4660-B9D5-C256554BD621}" presName="childText" presStyleLbl="bgAcc1" presStyleIdx="2" presStyleCnt="6" custScaleX="53779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D2E94D61-45F5-4015-AC9E-E88180171B21}" type="pres">
      <dgm:prSet presAssocID="{838E81AA-18F6-4BC4-94A8-B4FBC71DD175}" presName="Name13" presStyleLbl="parChTrans1D2" presStyleIdx="3" presStyleCnt="6"/>
      <dgm:spPr/>
      <dgm:t>
        <a:bodyPr/>
        <a:lstStyle/>
        <a:p>
          <a:endParaRPr lang="ms-MY"/>
        </a:p>
      </dgm:t>
    </dgm:pt>
    <dgm:pt modelId="{AFE45A35-B9ED-409B-BE17-6A1E92A907E9}" type="pres">
      <dgm:prSet presAssocID="{803507A6-CC85-4369-90C3-A779A3E437D9}" presName="childText" presStyleLbl="bgAcc1" presStyleIdx="3" presStyleCnt="6" custScaleX="53853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C38ACF4-B0C3-4BB3-8E8C-0A2F45A65C7F}" type="pres">
      <dgm:prSet presAssocID="{1318B5B8-8EEB-4527-8CB9-36E2A10C6D9F}" presName="Name13" presStyleLbl="parChTrans1D2" presStyleIdx="4" presStyleCnt="6"/>
      <dgm:spPr/>
      <dgm:t>
        <a:bodyPr/>
        <a:lstStyle/>
        <a:p>
          <a:endParaRPr lang="ms-MY"/>
        </a:p>
      </dgm:t>
    </dgm:pt>
    <dgm:pt modelId="{31C930A0-E6F6-43DC-B30A-2D87154CE0E6}" type="pres">
      <dgm:prSet presAssocID="{E85BC778-94F6-4F8A-ACD2-970AB5180426}" presName="childText" presStyleLbl="bgAcc1" presStyleIdx="4" presStyleCnt="6" custScaleX="53625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007A253-6EB2-466F-A5C8-C4DF543D75F4}" type="pres">
      <dgm:prSet presAssocID="{AF5CE731-3152-43A4-B6BD-3592CC16EB16}" presName="Name13" presStyleLbl="parChTrans1D2" presStyleIdx="5" presStyleCnt="6"/>
      <dgm:spPr/>
      <dgm:t>
        <a:bodyPr/>
        <a:lstStyle/>
        <a:p>
          <a:endParaRPr lang="ms-MY"/>
        </a:p>
      </dgm:t>
    </dgm:pt>
    <dgm:pt modelId="{344405A1-C523-4CDC-9A5A-9E83AAC2427C}" type="pres">
      <dgm:prSet presAssocID="{C1F1BEAA-F33B-4FF4-B5FE-44051ED86BC0}" presName="childText" presStyleLbl="bgAcc1" presStyleIdx="5" presStyleCnt="6" custScaleX="53625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599079CE-14D2-46FF-A62A-E624C824D90A}" type="presOf" srcId="{0E333FF9-CBA4-4E2A-AAC9-1B5A65573DCF}" destId="{6FC85842-EE5C-46DE-A261-9DDE253758EC}" srcOrd="0" destOrd="0" presId="urn:microsoft.com/office/officeart/2005/8/layout/hierarchy3"/>
    <dgm:cxn modelId="{AD2CF0B7-1F93-43D0-8E55-28999124EDC4}" type="presOf" srcId="{FDB45033-7C88-41E4-81FA-33EE67D04BC6}" destId="{8B8E03A7-3406-4505-9DCB-F39E4EFD841F}" srcOrd="0" destOrd="0" presId="urn:microsoft.com/office/officeart/2005/8/layout/hierarchy3"/>
    <dgm:cxn modelId="{91D44C79-89C4-4192-B7BE-6498E90DBC7A}" type="presOf" srcId="{F2F3C281-A481-42F4-B538-BA111E45419B}" destId="{9BB26978-B4C3-42EE-8969-E7EEFEF35E97}" srcOrd="0" destOrd="0" presId="urn:microsoft.com/office/officeart/2005/8/layout/hierarchy3"/>
    <dgm:cxn modelId="{C1969804-028B-473C-888A-7AC9E3346AA0}" type="presOf" srcId="{5834F03B-FB34-4036-91FC-E6E70A51D54F}" destId="{E74B9C77-5281-41A1-A419-B2905FF149F8}" srcOrd="0" destOrd="0" presId="urn:microsoft.com/office/officeart/2005/8/layout/hierarchy3"/>
    <dgm:cxn modelId="{D59E644C-9073-417E-A245-DA6CC0F19884}" type="presOf" srcId="{AF5CE731-3152-43A4-B6BD-3592CC16EB16}" destId="{9007A253-6EB2-466F-A5C8-C4DF543D75F4}" srcOrd="0" destOrd="0" presId="urn:microsoft.com/office/officeart/2005/8/layout/hierarchy3"/>
    <dgm:cxn modelId="{210341DA-672C-409A-AC28-9AC368C0FFD7}" type="presOf" srcId="{838E81AA-18F6-4BC4-94A8-B4FBC71DD175}" destId="{D2E94D61-45F5-4015-AC9E-E88180171B21}" srcOrd="0" destOrd="0" presId="urn:microsoft.com/office/officeart/2005/8/layout/hierarchy3"/>
    <dgm:cxn modelId="{8A9DDF9E-CDC5-4C96-AD58-60FDF5A5B7D3}" srcId="{F2F3C281-A481-42F4-B538-BA111E45419B}" destId="{B67C876C-003B-4660-B9D5-C256554BD621}" srcOrd="2" destOrd="0" parTransId="{FDB45033-7C88-41E4-81FA-33EE67D04BC6}" sibTransId="{DD83754B-13C2-444E-8C4A-9B51556837BE}"/>
    <dgm:cxn modelId="{0D5930C6-C019-4528-8E20-7EB9B993BD4C}" type="presOf" srcId="{44659DBC-585B-4496-A120-D19FCA00E68A}" destId="{56A4C85C-0642-4F60-A82F-B7D928A7751A}" srcOrd="0" destOrd="0" presId="urn:microsoft.com/office/officeart/2005/8/layout/hierarchy3"/>
    <dgm:cxn modelId="{5D7C1E3C-A5FF-4A37-A5E4-4796A68E89B1}" srcId="{F2F3C281-A481-42F4-B538-BA111E45419B}" destId="{E85BC778-94F6-4F8A-ACD2-970AB5180426}" srcOrd="4" destOrd="0" parTransId="{1318B5B8-8EEB-4527-8CB9-36E2A10C6D9F}" sibTransId="{AC8B2A6F-4534-4255-9EC1-078FFF703D2C}"/>
    <dgm:cxn modelId="{10AC3C05-B35C-4D64-82A1-E7407CF1804C}" srcId="{F2F3C281-A481-42F4-B538-BA111E45419B}" destId="{011D6546-1CAF-475B-A15A-92509DA24EAF}" srcOrd="1" destOrd="0" parTransId="{44659DBC-585B-4496-A120-D19FCA00E68A}" sibTransId="{C544168C-2E9B-4FF5-B8A2-76BB387A8758}"/>
    <dgm:cxn modelId="{F055B1E9-1ED2-48A6-BDB1-C15DE95AE565}" type="presOf" srcId="{1318B5B8-8EEB-4527-8CB9-36E2A10C6D9F}" destId="{6C38ACF4-B0C3-4BB3-8E8C-0A2F45A65C7F}" srcOrd="0" destOrd="0" presId="urn:microsoft.com/office/officeart/2005/8/layout/hierarchy3"/>
    <dgm:cxn modelId="{7D7A176B-361B-4A06-BCA8-AA2A03EAD679}" srcId="{F2F3C281-A481-42F4-B538-BA111E45419B}" destId="{803507A6-CC85-4369-90C3-A779A3E437D9}" srcOrd="3" destOrd="0" parTransId="{838E81AA-18F6-4BC4-94A8-B4FBC71DD175}" sibTransId="{6B48CE80-22CF-4874-B493-861BC149AE49}"/>
    <dgm:cxn modelId="{BA62BDA6-7F25-484C-A48F-3408BF82DCAE}" type="presOf" srcId="{E85BC778-94F6-4F8A-ACD2-970AB5180426}" destId="{31C930A0-E6F6-43DC-B30A-2D87154CE0E6}" srcOrd="0" destOrd="0" presId="urn:microsoft.com/office/officeart/2005/8/layout/hierarchy3"/>
    <dgm:cxn modelId="{A8F8F385-C424-4474-81AA-EFB0E4575BF0}" type="presOf" srcId="{803507A6-CC85-4369-90C3-A779A3E437D9}" destId="{AFE45A35-B9ED-409B-BE17-6A1E92A907E9}" srcOrd="0" destOrd="0" presId="urn:microsoft.com/office/officeart/2005/8/layout/hierarchy3"/>
    <dgm:cxn modelId="{B2E400C3-BF84-4FEB-9DCC-DC121736460F}" srcId="{F2F3C281-A481-42F4-B538-BA111E45419B}" destId="{C1F1BEAA-F33B-4FF4-B5FE-44051ED86BC0}" srcOrd="5" destOrd="0" parTransId="{AF5CE731-3152-43A4-B6BD-3592CC16EB16}" sibTransId="{E36136AF-066D-4931-87A0-5C57183AB888}"/>
    <dgm:cxn modelId="{5B380219-3F60-43D6-94CB-D6C5F612B443}" srcId="{F2F3C281-A481-42F4-B538-BA111E45419B}" destId="{0E333FF9-CBA4-4E2A-AAC9-1B5A65573DCF}" srcOrd="0" destOrd="0" parTransId="{5834F03B-FB34-4036-91FC-E6E70A51D54F}" sibTransId="{7EBC5621-320B-48D9-AF27-F0967108ECEB}"/>
    <dgm:cxn modelId="{9FFE0452-8514-46B6-8109-34C13101A2DD}" type="presOf" srcId="{788C6E08-1C4D-4E75-84C0-B87C8A423BB7}" destId="{9147577F-E518-4820-B54D-4B1D9AA47D33}" srcOrd="0" destOrd="0" presId="urn:microsoft.com/office/officeart/2005/8/layout/hierarchy3"/>
    <dgm:cxn modelId="{258261B1-54F0-4CE8-8A47-4E7F692B516A}" type="presOf" srcId="{B67C876C-003B-4660-B9D5-C256554BD621}" destId="{9A39ABBC-AD7E-4CD4-AB12-37C1345FD05C}" srcOrd="0" destOrd="0" presId="urn:microsoft.com/office/officeart/2005/8/layout/hierarchy3"/>
    <dgm:cxn modelId="{78916CF6-E2BF-4C02-9029-6E8AB78F3D27}" type="presOf" srcId="{F2F3C281-A481-42F4-B538-BA111E45419B}" destId="{F6453864-42FA-4782-919D-F3A0BCA6D7AD}" srcOrd="1" destOrd="0" presId="urn:microsoft.com/office/officeart/2005/8/layout/hierarchy3"/>
    <dgm:cxn modelId="{73DBF48D-41C7-420E-A9AF-78FCC3BBD14E}" srcId="{788C6E08-1C4D-4E75-84C0-B87C8A423BB7}" destId="{F2F3C281-A481-42F4-B538-BA111E45419B}" srcOrd="0" destOrd="0" parTransId="{931365AD-C3C9-4C6D-9700-DE7914AE708A}" sibTransId="{90D9D320-6DC0-4784-8E9D-9A6E9D456FB8}"/>
    <dgm:cxn modelId="{79A4FC53-F1EC-43B8-8DD3-768DB113ACD0}" type="presOf" srcId="{011D6546-1CAF-475B-A15A-92509DA24EAF}" destId="{07492711-C62E-4AF9-96BA-1C610F601342}" srcOrd="0" destOrd="0" presId="urn:microsoft.com/office/officeart/2005/8/layout/hierarchy3"/>
    <dgm:cxn modelId="{440C4117-8176-4544-BBCE-F9D78A55FEE0}" type="presOf" srcId="{C1F1BEAA-F33B-4FF4-B5FE-44051ED86BC0}" destId="{344405A1-C523-4CDC-9A5A-9E83AAC2427C}" srcOrd="0" destOrd="0" presId="urn:microsoft.com/office/officeart/2005/8/layout/hierarchy3"/>
    <dgm:cxn modelId="{FA698AAA-6B87-40DF-A95A-C53A593E1024}" type="presParOf" srcId="{9147577F-E518-4820-B54D-4B1D9AA47D33}" destId="{452ED679-E0F0-41D1-BAA7-4A40D2F00D9B}" srcOrd="0" destOrd="0" presId="urn:microsoft.com/office/officeart/2005/8/layout/hierarchy3"/>
    <dgm:cxn modelId="{2473238C-2576-43C6-945D-FCD5595E42CA}" type="presParOf" srcId="{452ED679-E0F0-41D1-BAA7-4A40D2F00D9B}" destId="{A3B3A129-5424-4DB2-B9DE-15A6F557DCD4}" srcOrd="0" destOrd="0" presId="urn:microsoft.com/office/officeart/2005/8/layout/hierarchy3"/>
    <dgm:cxn modelId="{28C09B4C-21F0-47FA-9064-D5F84253EA02}" type="presParOf" srcId="{A3B3A129-5424-4DB2-B9DE-15A6F557DCD4}" destId="{9BB26978-B4C3-42EE-8969-E7EEFEF35E97}" srcOrd="0" destOrd="0" presId="urn:microsoft.com/office/officeart/2005/8/layout/hierarchy3"/>
    <dgm:cxn modelId="{7EB232BD-43C5-402A-8001-52B5A987F5C1}" type="presParOf" srcId="{A3B3A129-5424-4DB2-B9DE-15A6F557DCD4}" destId="{F6453864-42FA-4782-919D-F3A0BCA6D7AD}" srcOrd="1" destOrd="0" presId="urn:microsoft.com/office/officeart/2005/8/layout/hierarchy3"/>
    <dgm:cxn modelId="{47031ECA-3599-486D-9C68-9392CE0D3E60}" type="presParOf" srcId="{452ED679-E0F0-41D1-BAA7-4A40D2F00D9B}" destId="{F9979D9A-4475-405D-8162-9557D8F6DF14}" srcOrd="1" destOrd="0" presId="urn:microsoft.com/office/officeart/2005/8/layout/hierarchy3"/>
    <dgm:cxn modelId="{E6220A4A-7864-4045-BD08-0B473D742B11}" type="presParOf" srcId="{F9979D9A-4475-405D-8162-9557D8F6DF14}" destId="{E74B9C77-5281-41A1-A419-B2905FF149F8}" srcOrd="0" destOrd="0" presId="urn:microsoft.com/office/officeart/2005/8/layout/hierarchy3"/>
    <dgm:cxn modelId="{DE2CFA4C-CAF1-47AA-9DF6-EE4B45ADB118}" type="presParOf" srcId="{F9979D9A-4475-405D-8162-9557D8F6DF14}" destId="{6FC85842-EE5C-46DE-A261-9DDE253758EC}" srcOrd="1" destOrd="0" presId="urn:microsoft.com/office/officeart/2005/8/layout/hierarchy3"/>
    <dgm:cxn modelId="{AAF2FB7C-FF73-400F-9EC2-77D5E351E82D}" type="presParOf" srcId="{F9979D9A-4475-405D-8162-9557D8F6DF14}" destId="{56A4C85C-0642-4F60-A82F-B7D928A7751A}" srcOrd="2" destOrd="0" presId="urn:microsoft.com/office/officeart/2005/8/layout/hierarchy3"/>
    <dgm:cxn modelId="{060FE8C4-333C-4E6E-8C3C-C6650FC52077}" type="presParOf" srcId="{F9979D9A-4475-405D-8162-9557D8F6DF14}" destId="{07492711-C62E-4AF9-96BA-1C610F601342}" srcOrd="3" destOrd="0" presId="urn:microsoft.com/office/officeart/2005/8/layout/hierarchy3"/>
    <dgm:cxn modelId="{F6DEBFB8-FEE5-444A-B5B5-3F2F2513E93D}" type="presParOf" srcId="{F9979D9A-4475-405D-8162-9557D8F6DF14}" destId="{8B8E03A7-3406-4505-9DCB-F39E4EFD841F}" srcOrd="4" destOrd="0" presId="urn:microsoft.com/office/officeart/2005/8/layout/hierarchy3"/>
    <dgm:cxn modelId="{A1D313A4-1056-4A43-AC96-C925F279797D}" type="presParOf" srcId="{F9979D9A-4475-405D-8162-9557D8F6DF14}" destId="{9A39ABBC-AD7E-4CD4-AB12-37C1345FD05C}" srcOrd="5" destOrd="0" presId="urn:microsoft.com/office/officeart/2005/8/layout/hierarchy3"/>
    <dgm:cxn modelId="{EC135195-AF6C-4881-89F0-B28414024BA5}" type="presParOf" srcId="{F9979D9A-4475-405D-8162-9557D8F6DF14}" destId="{D2E94D61-45F5-4015-AC9E-E88180171B21}" srcOrd="6" destOrd="0" presId="urn:microsoft.com/office/officeart/2005/8/layout/hierarchy3"/>
    <dgm:cxn modelId="{344E222E-8095-4A5E-9EAA-4D5840632419}" type="presParOf" srcId="{F9979D9A-4475-405D-8162-9557D8F6DF14}" destId="{AFE45A35-B9ED-409B-BE17-6A1E92A907E9}" srcOrd="7" destOrd="0" presId="urn:microsoft.com/office/officeart/2005/8/layout/hierarchy3"/>
    <dgm:cxn modelId="{175D85D6-01F1-4E1A-A7D1-ABA0F88F2B69}" type="presParOf" srcId="{F9979D9A-4475-405D-8162-9557D8F6DF14}" destId="{6C38ACF4-B0C3-4BB3-8E8C-0A2F45A65C7F}" srcOrd="8" destOrd="0" presId="urn:microsoft.com/office/officeart/2005/8/layout/hierarchy3"/>
    <dgm:cxn modelId="{95534F68-B1F6-4C45-86A9-3BBCAA4DC267}" type="presParOf" srcId="{F9979D9A-4475-405D-8162-9557D8F6DF14}" destId="{31C930A0-E6F6-43DC-B30A-2D87154CE0E6}" srcOrd="9" destOrd="0" presId="urn:microsoft.com/office/officeart/2005/8/layout/hierarchy3"/>
    <dgm:cxn modelId="{21690039-64A7-4CE3-A70F-AD42DDF1DF92}" type="presParOf" srcId="{F9979D9A-4475-405D-8162-9557D8F6DF14}" destId="{9007A253-6EB2-466F-A5C8-C4DF543D75F4}" srcOrd="10" destOrd="0" presId="urn:microsoft.com/office/officeart/2005/8/layout/hierarchy3"/>
    <dgm:cxn modelId="{24F2E71A-55CD-4EE6-8D7D-E841649B56EB}" type="presParOf" srcId="{F9979D9A-4475-405D-8162-9557D8F6DF14}" destId="{344405A1-C523-4CDC-9A5A-9E83AAC2427C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26978-B4C3-42EE-8969-E7EEFEF35E97}">
      <dsp:nvSpPr>
        <dsp:cNvPr id="0" name=""/>
        <dsp:cNvSpPr/>
      </dsp:nvSpPr>
      <dsp:spPr>
        <a:xfrm>
          <a:off x="1287887" y="2696"/>
          <a:ext cx="5783598" cy="705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76200">
          <a:solidFill>
            <a:schemeClr val="accent4">
              <a:lumMod val="40000"/>
              <a:lumOff val="60000"/>
            </a:schemeClr>
          </a:solidFill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4300" kern="1200" dirty="0" smtClean="0">
              <a:solidFill>
                <a:srgbClr val="00FFFF"/>
              </a:solidFill>
              <a:latin typeface="Berlin Sans FB" pitchFamily="34" charset="0"/>
            </a:rPr>
            <a:t>Preventive measures</a:t>
          </a:r>
          <a:endParaRPr lang="ms-MY" sz="4300" kern="1200" dirty="0">
            <a:solidFill>
              <a:srgbClr val="00FFFF"/>
            </a:solidFill>
            <a:latin typeface="Berlin Sans FB" pitchFamily="34" charset="0"/>
          </a:endParaRPr>
        </a:p>
      </dsp:txBody>
      <dsp:txXfrm>
        <a:off x="1308546" y="23355"/>
        <a:ext cx="5742280" cy="664023"/>
      </dsp:txXfrm>
    </dsp:sp>
    <dsp:sp modelId="{E74B9C77-5281-41A1-A419-B2905FF149F8}">
      <dsp:nvSpPr>
        <dsp:cNvPr id="0" name=""/>
        <dsp:cNvSpPr/>
      </dsp:nvSpPr>
      <dsp:spPr>
        <a:xfrm>
          <a:off x="1866247" y="708037"/>
          <a:ext cx="578359" cy="52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05"/>
              </a:lnTo>
              <a:lnTo>
                <a:pt x="578359" y="52900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85842-EE5C-46DE-A261-9DDE253758EC}">
      <dsp:nvSpPr>
        <dsp:cNvPr id="0" name=""/>
        <dsp:cNvSpPr/>
      </dsp:nvSpPr>
      <dsp:spPr>
        <a:xfrm>
          <a:off x="2444607" y="884372"/>
          <a:ext cx="6000341" cy="705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kern="1200" dirty="0" smtClean="0">
              <a:solidFill>
                <a:srgbClr val="FF0000"/>
              </a:solidFill>
              <a:latin typeface="Berlin Sans FB" pitchFamily="34" charset="0"/>
            </a:rPr>
            <a:t>Systematic solid waste management</a:t>
          </a:r>
          <a:endParaRPr lang="ms-MY" sz="2400" kern="1200" dirty="0">
            <a:solidFill>
              <a:srgbClr val="FF0000"/>
            </a:solidFill>
            <a:latin typeface="Berlin Sans FB" pitchFamily="34" charset="0"/>
          </a:endParaRPr>
        </a:p>
      </dsp:txBody>
      <dsp:txXfrm>
        <a:off x="2465266" y="905031"/>
        <a:ext cx="5959023" cy="664023"/>
      </dsp:txXfrm>
    </dsp:sp>
    <dsp:sp modelId="{56A4C85C-0642-4F60-A82F-B7D928A7751A}">
      <dsp:nvSpPr>
        <dsp:cNvPr id="0" name=""/>
        <dsp:cNvSpPr/>
      </dsp:nvSpPr>
      <dsp:spPr>
        <a:xfrm>
          <a:off x="1866247" y="708037"/>
          <a:ext cx="578359" cy="1410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682"/>
              </a:lnTo>
              <a:lnTo>
                <a:pt x="578359" y="14106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92711-C62E-4AF9-96BA-1C610F601342}">
      <dsp:nvSpPr>
        <dsp:cNvPr id="0" name=""/>
        <dsp:cNvSpPr/>
      </dsp:nvSpPr>
      <dsp:spPr>
        <a:xfrm>
          <a:off x="2444607" y="1766049"/>
          <a:ext cx="6000341" cy="705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66CC"/>
              </a:solidFill>
              <a:latin typeface="Berlin Sans FB" pitchFamily="34" charset="0"/>
            </a:rPr>
            <a:t>Involving public in plans for waste treatment and disposal</a:t>
          </a:r>
          <a:endParaRPr lang="ms-MY" sz="2400" kern="1200" dirty="0">
            <a:solidFill>
              <a:srgbClr val="FF66CC"/>
            </a:solidFill>
            <a:latin typeface="Berlin Sans FB" pitchFamily="34" charset="0"/>
          </a:endParaRPr>
        </a:p>
      </dsp:txBody>
      <dsp:txXfrm>
        <a:off x="2465266" y="1786708"/>
        <a:ext cx="5959023" cy="664023"/>
      </dsp:txXfrm>
    </dsp:sp>
    <dsp:sp modelId="{8B8E03A7-3406-4505-9DCB-F39E4EFD841F}">
      <dsp:nvSpPr>
        <dsp:cNvPr id="0" name=""/>
        <dsp:cNvSpPr/>
      </dsp:nvSpPr>
      <dsp:spPr>
        <a:xfrm>
          <a:off x="1866247" y="708037"/>
          <a:ext cx="578359" cy="2292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358"/>
              </a:lnTo>
              <a:lnTo>
                <a:pt x="578359" y="229235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9ABBC-AD7E-4CD4-AB12-37C1345FD05C}">
      <dsp:nvSpPr>
        <dsp:cNvPr id="0" name=""/>
        <dsp:cNvSpPr/>
      </dsp:nvSpPr>
      <dsp:spPr>
        <a:xfrm>
          <a:off x="2444607" y="2647725"/>
          <a:ext cx="6069307" cy="705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B0F0"/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  <a:latin typeface="Berlin Sans FB" pitchFamily="34" charset="0"/>
            </a:rPr>
            <a:t>Educate people on different ways of handling waste</a:t>
          </a:r>
          <a:endParaRPr lang="ms-MY" sz="2400" kern="1200" dirty="0">
            <a:solidFill>
              <a:srgbClr val="7030A0"/>
            </a:solidFill>
            <a:latin typeface="Berlin Sans FB" pitchFamily="34" charset="0"/>
          </a:endParaRPr>
        </a:p>
      </dsp:txBody>
      <dsp:txXfrm>
        <a:off x="2465266" y="2668384"/>
        <a:ext cx="6027989" cy="664023"/>
      </dsp:txXfrm>
    </dsp:sp>
    <dsp:sp modelId="{D2E94D61-45F5-4015-AC9E-E88180171B21}">
      <dsp:nvSpPr>
        <dsp:cNvPr id="0" name=""/>
        <dsp:cNvSpPr/>
      </dsp:nvSpPr>
      <dsp:spPr>
        <a:xfrm>
          <a:off x="1866247" y="708037"/>
          <a:ext cx="578359" cy="317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034"/>
              </a:lnTo>
              <a:lnTo>
                <a:pt x="578359" y="317403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45A35-B9ED-409B-BE17-6A1E92A907E9}">
      <dsp:nvSpPr>
        <dsp:cNvPr id="0" name=""/>
        <dsp:cNvSpPr/>
      </dsp:nvSpPr>
      <dsp:spPr>
        <a:xfrm>
          <a:off x="2444607" y="3529401"/>
          <a:ext cx="6077613" cy="705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F0"/>
              </a:solidFill>
              <a:latin typeface="Berlin Sans FB" pitchFamily="34" charset="0"/>
            </a:rPr>
            <a:t>Household level of proper segregation of waste, recycling and reuse</a:t>
          </a:r>
          <a:endParaRPr lang="ms-MY" sz="2400" kern="1200" dirty="0">
            <a:solidFill>
              <a:srgbClr val="00B0F0"/>
            </a:solidFill>
            <a:latin typeface="Berlin Sans FB" pitchFamily="34" charset="0"/>
          </a:endParaRPr>
        </a:p>
      </dsp:txBody>
      <dsp:txXfrm>
        <a:off x="2465266" y="3550060"/>
        <a:ext cx="6036295" cy="664023"/>
      </dsp:txXfrm>
    </dsp:sp>
    <dsp:sp modelId="{6C38ACF4-B0C3-4BB3-8E8C-0A2F45A65C7F}">
      <dsp:nvSpPr>
        <dsp:cNvPr id="0" name=""/>
        <dsp:cNvSpPr/>
      </dsp:nvSpPr>
      <dsp:spPr>
        <a:xfrm>
          <a:off x="1866247" y="708037"/>
          <a:ext cx="578359" cy="405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710"/>
              </a:lnTo>
              <a:lnTo>
                <a:pt x="578359" y="405571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930A0-E6F6-43DC-B30A-2D87154CE0E6}">
      <dsp:nvSpPr>
        <dsp:cNvPr id="0" name=""/>
        <dsp:cNvSpPr/>
      </dsp:nvSpPr>
      <dsp:spPr>
        <a:xfrm>
          <a:off x="2444607" y="4411078"/>
          <a:ext cx="6051859" cy="705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FF00"/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Berlin Sans FB" pitchFamily="34" charset="0"/>
            </a:rPr>
            <a:t>Process and product substitution example use paper bag instead of plastic bags</a:t>
          </a:r>
          <a:endParaRPr lang="ms-MY" sz="2400" kern="1200" dirty="0">
            <a:solidFill>
              <a:srgbClr val="C00000"/>
            </a:solidFill>
            <a:latin typeface="Berlin Sans FB" pitchFamily="34" charset="0"/>
          </a:endParaRPr>
        </a:p>
      </dsp:txBody>
      <dsp:txXfrm>
        <a:off x="2465266" y="4431737"/>
        <a:ext cx="6010541" cy="664023"/>
      </dsp:txXfrm>
    </dsp:sp>
    <dsp:sp modelId="{9007A253-6EB2-466F-A5C8-C4DF543D75F4}">
      <dsp:nvSpPr>
        <dsp:cNvPr id="0" name=""/>
        <dsp:cNvSpPr/>
      </dsp:nvSpPr>
      <dsp:spPr>
        <a:xfrm>
          <a:off x="1866247" y="708037"/>
          <a:ext cx="578359" cy="493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387"/>
              </a:lnTo>
              <a:lnTo>
                <a:pt x="578359" y="493738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405A1-C523-4CDC-9A5A-9E83AAC2427C}">
      <dsp:nvSpPr>
        <dsp:cNvPr id="0" name=""/>
        <dsp:cNvSpPr/>
      </dsp:nvSpPr>
      <dsp:spPr>
        <a:xfrm>
          <a:off x="2444607" y="5292754"/>
          <a:ext cx="6051859" cy="705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C00000"/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Berlin Sans FB" pitchFamily="34" charset="0"/>
            </a:rPr>
            <a:t>garbage collection according to the schedule set</a:t>
          </a:r>
          <a:endParaRPr lang="ms-MY" sz="2400" kern="1200" dirty="0">
            <a:solidFill>
              <a:srgbClr val="FF0000"/>
            </a:solidFill>
            <a:latin typeface="Berlin Sans FB" pitchFamily="34" charset="0"/>
          </a:endParaRPr>
        </a:p>
      </dsp:txBody>
      <dsp:txXfrm>
        <a:off x="2465266" y="5313413"/>
        <a:ext cx="6010541" cy="664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56091-CA26-4075-AA86-0669710B10B1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1E1E-6E36-4177-95BC-0BB5CA4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/>
              <a:t>Slide 5 Treatment residues</a:t>
            </a:r>
            <a:endParaRPr lang="en-US"/>
          </a:p>
          <a:p>
            <a:pPr algn="just"/>
            <a:r>
              <a:rPr lang="en-US" sz="1000"/>
              <a:t>All physico-chemical treatment processes generate residues. These residues are often themselves hazardous waste, and may be more concentrated than the original waste although lower in total volume. </a:t>
            </a:r>
          </a:p>
          <a:p>
            <a:pPr algn="just"/>
            <a:r>
              <a:rPr lang="en-US" sz="1000"/>
              <a:t>If the residue stream is pure, it may be suitable for recycling </a:t>
            </a:r>
            <a:r>
              <a:rPr lang="en-US" sz="1000" i="1"/>
              <a:t>eg</a:t>
            </a:r>
            <a:r>
              <a:rPr lang="en-US" sz="1000"/>
              <a:t> oils from flotation, metals if segregated. Alternatively they may require further treatment, such as solidification </a:t>
            </a:r>
            <a:r>
              <a:rPr lang="en-US" sz="1000" i="1"/>
              <a:t>eg</a:t>
            </a:r>
            <a:r>
              <a:rPr lang="en-US" sz="1000"/>
              <a:t> mixed metal sludges (see also </a:t>
            </a:r>
            <a:r>
              <a:rPr lang="en-US" sz="1000" i="1"/>
              <a:t>Chapter 6.4 Stabilisation and solidification</a:t>
            </a:r>
            <a:r>
              <a:rPr lang="en-US" sz="1000"/>
              <a:t>). Others may require incineration </a:t>
            </a:r>
            <a:r>
              <a:rPr lang="en-US" sz="1000" i="1"/>
              <a:t>eg</a:t>
            </a:r>
            <a:r>
              <a:rPr lang="en-US" sz="1000"/>
              <a:t> distillation residues (see also </a:t>
            </a:r>
            <a:r>
              <a:rPr lang="en-US" sz="1000" i="1"/>
              <a:t>Chapter 6.5 Thermal treatment</a:t>
            </a:r>
            <a:r>
              <a:rPr lang="en-US" sz="1000"/>
              <a:t>). Ultimately there will usually be some residue remaining for landfill disposal eg solidified wastes, incineration residues.</a:t>
            </a:r>
          </a:p>
        </p:txBody>
      </p:sp>
    </p:spTree>
    <p:extLst>
      <p:ext uri="{BB962C8B-B14F-4D97-AF65-F5344CB8AC3E}">
        <p14:creationId xmlns:p14="http://schemas.microsoft.com/office/powerpoint/2010/main" val="353073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/>
              <a:t>Slide 6 Physical processes</a:t>
            </a:r>
          </a:p>
          <a:p>
            <a:pPr algn="just"/>
            <a:r>
              <a:rPr lang="en-GB" sz="1000"/>
              <a:t>There are a large number of different physical treatment processes, most of which are simple and low-cost. They include the options shown on the slide.</a:t>
            </a:r>
          </a:p>
          <a:p>
            <a:pPr algn="just"/>
            <a:r>
              <a:rPr lang="en-GB" sz="1000"/>
              <a:t>Many physical processes rely on gravity, but this basic principle may be adapted in different ways within different processes in an attempt to optimise its effects.</a:t>
            </a:r>
          </a:p>
          <a:p>
            <a:pPr algn="just"/>
            <a:r>
              <a:rPr lang="en-GB" sz="1000"/>
              <a:t>Other physical treatment processes use the different properties of materials eg boiling points. particle sizes.</a:t>
            </a:r>
            <a:endParaRPr lang="en-GB" sz="1000">
              <a:solidFill>
                <a:srgbClr val="FF0000"/>
              </a:solidFill>
            </a:endParaRPr>
          </a:p>
          <a:p>
            <a:pPr algn="just"/>
            <a:r>
              <a:rPr lang="en-GB" sz="1000"/>
              <a:t>The choice of process is dictated by the form of the waste (</a:t>
            </a:r>
            <a:r>
              <a:rPr lang="en-GB" sz="1000" i="1"/>
              <a:t>eg</a:t>
            </a:r>
            <a:r>
              <a:rPr lang="en-GB" sz="1000"/>
              <a:t> dry powder, liquid) as well as its characteristics.</a:t>
            </a:r>
          </a:p>
          <a:p>
            <a:pPr algn="just"/>
            <a:r>
              <a:rPr lang="en-GB" sz="1000"/>
              <a:t>The next 7 slides look at some of the alternative physical treatment options.</a:t>
            </a:r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2815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Numerous epidemiology studies have been conducted to evaluate whether the health of people living near hazardous waste disposal sites is being adversely affected(Moeller, 20050.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C71FD1-906D-4878-942A-2A19AB87E31F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A53B9A-409F-408F-8AD0-14BF2D8A537E}" type="datetimeFigureOut">
              <a:rPr lang="en-IN" smtClean="0"/>
              <a:pPr/>
              <a:t>14-03-2017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F5E534-824E-43B9-958E-CEC8E4EB22F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444" y="720075"/>
            <a:ext cx="7408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Physical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method of </a:t>
            </a:r>
          </a:p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waste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disposal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30" y="2289735"/>
            <a:ext cx="3911390" cy="432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65" y="2408752"/>
            <a:ext cx="371475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4" y="2408752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892" y="256436"/>
            <a:ext cx="6712094" cy="1323439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Method of wastes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956" y="1783842"/>
            <a:ext cx="48022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Tx/>
              <a:buAutoNum type="arabicPeriod"/>
            </a:pPr>
            <a:r>
              <a:rPr lang="en-US" sz="32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SansMS"/>
              </a:rPr>
              <a:t>Machine processing</a:t>
            </a:r>
            <a:endParaRPr lang="en-US" sz="32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609600" indent="-609600" algn="just">
              <a:buFontTx/>
              <a:buAutoNum type="arabicPeriod"/>
            </a:pPr>
            <a:r>
              <a:rPr lang="en-US" sz="3200" dirty="0" smtClean="0">
                <a:ln>
                  <a:solidFill>
                    <a:srgbClr val="66FF33"/>
                  </a:solidFill>
                </a:ln>
                <a:solidFill>
                  <a:srgbClr val="00FFFF"/>
                </a:solidFill>
                <a:latin typeface="ComicSansMS"/>
              </a:rPr>
              <a:t>Thermal Processes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  <a:p>
            <a:pPr marL="609600" indent="-609600" algn="just">
              <a:buFontTx/>
              <a:buAutoNum type="arabicPeriod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Incineration</a:t>
            </a:r>
          </a:p>
          <a:p>
            <a:pPr marL="609600" indent="-609600" algn="just">
              <a:buFontTx/>
              <a:buAutoNum type="arabicPeriod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Pyrolysis</a:t>
            </a:r>
          </a:p>
          <a:p>
            <a:pPr marL="609600" indent="-609600" algn="just">
              <a:buFontTx/>
              <a:buAutoNum type="arabicPeriod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Screening</a:t>
            </a:r>
          </a:p>
          <a:p>
            <a:pPr marL="609600" indent="-609600" algn="just">
              <a:buFontTx/>
              <a:buAutoNum type="arabicPeriod"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Oil Separation</a:t>
            </a:r>
          </a:p>
          <a:p>
            <a:pPr marL="609600" indent="-609600" algn="just">
              <a:buFontTx/>
              <a:buAutoNum type="arabicPeriod"/>
            </a:pPr>
            <a:r>
              <a:rPr lang="en-US" sz="3200" dirty="0" smtClean="0"/>
              <a:t>Sedimentation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609600" indent="-609600" algn="just">
              <a:buFontTx/>
              <a:buAutoNum type="arabicPeriod"/>
            </a:pPr>
            <a:r>
              <a:rPr lang="en-US" sz="3200" b="1" dirty="0" smtClean="0">
                <a:ln>
                  <a:solidFill>
                    <a:srgbClr val="00FFFF"/>
                  </a:solidFill>
                </a:ln>
                <a:solidFill>
                  <a:srgbClr val="C00000"/>
                </a:solidFill>
              </a:rPr>
              <a:t>Flotation</a:t>
            </a:r>
          </a:p>
          <a:p>
            <a:pPr marL="609600" indent="-609600" algn="just">
              <a:buFontTx/>
              <a:buAutoNum type="arabicPeriod"/>
            </a:pPr>
            <a:r>
              <a:rPr lang="en-US" sz="3200" b="1" dirty="0" smtClean="0">
                <a:ln>
                  <a:solidFill>
                    <a:srgbClr val="00FFFF"/>
                  </a:solidFill>
                </a:ln>
              </a:rPr>
              <a:t>Land Fill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5505" y="1783842"/>
            <a:ext cx="33110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10.  COMPACTION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6600FF"/>
                </a:solidFill>
              </a:rPr>
              <a:t>11.  Filtration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6600FF"/>
              </a:solidFill>
            </a:endParaRPr>
          </a:p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12.  Burial</a:t>
            </a:r>
            <a:r>
              <a:rPr lang="en-US" sz="28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 </a:t>
            </a:r>
            <a:endParaRPr lang="en-US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938" y="2080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Physical Method Of Wastes Disposals</a:t>
            </a:r>
            <a:r>
              <a:rPr lang="en-US" sz="28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sz="2800" b="1" spc="50" dirty="0">
                <a:ln w="952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n-US" sz="2800" b="1" spc="50" dirty="0">
              <a:ln w="9525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5312" y="1213031"/>
            <a:ext cx="61239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SansMS"/>
              </a:rPr>
              <a:t>1. Machine processing of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SansMS"/>
              </a:rPr>
              <a:t>waste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168" y="2023971"/>
            <a:ext cx="8802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smtClean="0">
                <a:latin typeface="ComicSansMS"/>
              </a:rPr>
              <a:t>Crushing</a:t>
            </a:r>
            <a:r>
              <a:rPr lang="en-US" sz="2800" b="1" dirty="0">
                <a:latin typeface="ComicSansMS"/>
              </a:rPr>
              <a:t>: </a:t>
            </a:r>
            <a:r>
              <a:rPr lang="en-US" sz="2800" b="1" dirty="0" smtClean="0">
                <a:latin typeface="ComicSansM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SansMS"/>
              </a:rPr>
              <a:t>divide</a:t>
            </a:r>
            <a:r>
              <a:rPr lang="en-US" sz="2400" dirty="0">
                <a:solidFill>
                  <a:srgbClr val="FFFF00"/>
                </a:solidFill>
                <a:latin typeface="ComicSansMS"/>
              </a:rPr>
              <a:t>, mix and homogenize </a:t>
            </a:r>
            <a:r>
              <a:rPr lang="en-US" sz="2400" dirty="0" smtClean="0">
                <a:solidFill>
                  <a:srgbClr val="FFFF00"/>
                </a:solidFill>
                <a:latin typeface="ComicSansMS"/>
              </a:rPr>
              <a:t>the waste.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50" y="2741193"/>
            <a:ext cx="83519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ComicSansMS"/>
              </a:rPr>
              <a:t>b) </a:t>
            </a:r>
            <a:r>
              <a:rPr lang="en-US" sz="2800" b="1" dirty="0">
                <a:solidFill>
                  <a:srgbClr val="00B0F0"/>
                </a:solidFill>
                <a:latin typeface="ComicSansMS"/>
              </a:rPr>
              <a:t>Compaction</a:t>
            </a:r>
            <a:r>
              <a:rPr lang="en-US" sz="2800" dirty="0">
                <a:solidFill>
                  <a:srgbClr val="00B0F0"/>
                </a:solidFill>
                <a:latin typeface="ComicSansMS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ComicSansMS"/>
              </a:rPr>
              <a:t>Reduction of spaces, that </a:t>
            </a:r>
            <a:r>
              <a:rPr lang="en-US" sz="2000" dirty="0" smtClean="0">
                <a:solidFill>
                  <a:schemeClr val="tx2"/>
                </a:solidFill>
                <a:latin typeface="ComicSansMS"/>
              </a:rPr>
              <a:t>is compression </a:t>
            </a:r>
            <a:r>
              <a:rPr lang="en-US" sz="2000" dirty="0">
                <a:solidFill>
                  <a:schemeClr val="tx2"/>
                </a:solidFill>
                <a:latin typeface="ComicSansMS"/>
              </a:rPr>
              <a:t>of waste at low cost.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/>
            </a:r>
            <a:br>
              <a:rPr lang="en-US" sz="2800" dirty="0">
                <a:solidFill>
                  <a:srgbClr val="00B0F0"/>
                </a:solidFill>
              </a:rPr>
            </a:b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50" y="3698576"/>
            <a:ext cx="8339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6FF33"/>
                </a:solidFill>
                <a:latin typeface="ComicSansMS"/>
              </a:rPr>
              <a:t>c) </a:t>
            </a:r>
            <a:r>
              <a:rPr lang="en-US" sz="2800" b="1" dirty="0" smtClean="0">
                <a:solidFill>
                  <a:srgbClr val="66FF33"/>
                </a:solidFill>
                <a:latin typeface="ComicSansMS"/>
              </a:rPr>
              <a:t>Recovery</a:t>
            </a:r>
            <a:r>
              <a:rPr lang="en-US" sz="2800" dirty="0">
                <a:solidFill>
                  <a:srgbClr val="66FF33"/>
                </a:solidFill>
                <a:latin typeface="ComicSansMS"/>
              </a:rPr>
              <a:t>: </a:t>
            </a:r>
            <a:r>
              <a:rPr lang="en-US" sz="2000" dirty="0">
                <a:solidFill>
                  <a:srgbClr val="FFC000"/>
                </a:solidFill>
                <a:latin typeface="ComicSansMS"/>
              </a:rPr>
              <a:t>Separation of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 materials </a:t>
            </a:r>
            <a:r>
              <a:rPr lang="en-US" sz="2000" dirty="0">
                <a:solidFill>
                  <a:srgbClr val="FFC000"/>
                </a:solidFill>
              </a:rPr>
              <a:t>that could be recycled</a:t>
            </a:r>
            <a:r>
              <a:rPr lang="en-US" sz="2000" dirty="0">
                <a:solidFill>
                  <a:srgbClr val="66FF33"/>
                </a:solidFill>
              </a:rPr>
              <a:t>. </a:t>
            </a:r>
            <a:r>
              <a:rPr lang="en-US" sz="2800" dirty="0">
                <a:solidFill>
                  <a:srgbClr val="66FF33"/>
                </a:solidFill>
              </a:rPr>
              <a:t/>
            </a:r>
            <a:br>
              <a:rPr lang="en-US" sz="2800" dirty="0">
                <a:solidFill>
                  <a:srgbClr val="66FF33"/>
                </a:solidFill>
              </a:rPr>
            </a:br>
            <a:endParaRPr lang="en-US" sz="2800" dirty="0">
              <a:solidFill>
                <a:srgbClr val="66FF3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" y="4404575"/>
            <a:ext cx="7868992" cy="234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40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443" y="399245"/>
            <a:ext cx="34257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>
                  <a:solidFill>
                    <a:srgbClr val="66FF33"/>
                  </a:solidFill>
                </a:ln>
                <a:solidFill>
                  <a:srgbClr val="26547D"/>
                </a:solidFill>
                <a:latin typeface="ComicSansMS"/>
              </a:rPr>
              <a:t>2. Thermal </a:t>
            </a:r>
            <a:r>
              <a:rPr lang="en-US" sz="2400" b="1" dirty="0" smtClean="0">
                <a:ln>
                  <a:solidFill>
                    <a:srgbClr val="66FF33"/>
                  </a:solidFill>
                </a:ln>
                <a:solidFill>
                  <a:srgbClr val="26547D"/>
                </a:solidFill>
                <a:latin typeface="ComicSansMS"/>
              </a:rPr>
              <a:t>Processes</a:t>
            </a:r>
            <a:endParaRPr lang="en-US" sz="2400" dirty="0">
              <a:ln>
                <a:solidFill>
                  <a:srgbClr val="66FF33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248" y="2238851"/>
            <a:ext cx="78496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FF66CC"/>
                  </a:solidFill>
                </a:ln>
                <a:latin typeface="ComicSansMS"/>
              </a:rPr>
              <a:t>In this method disposal or breakdown of the wastes is carried out by using the heat energy </a:t>
            </a:r>
            <a:r>
              <a:rPr lang="en-US" sz="2400" b="1" dirty="0" smtClean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omicSansMS"/>
              </a:rPr>
              <a:t>(Direct Fire)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1138" y="36065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38" y="428751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9" y="3606504"/>
            <a:ext cx="8560694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824248" y="1221539"/>
            <a:ext cx="766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arial" panose="020B0604020202020204" pitchFamily="34" charset="0"/>
              </a:rPr>
              <a:t>It</a:t>
            </a:r>
            <a:r>
              <a:rPr lang="en-US" sz="2400" dirty="0">
                <a:solidFill>
                  <a:srgbClr val="00FFFF"/>
                </a:solidFill>
                <a:latin typeface="arial" panose="020B0604020202020204" pitchFamily="34" charset="0"/>
              </a:rPr>
              <a:t> is </a:t>
            </a:r>
            <a:r>
              <a:rPr lang="en-US" sz="2400" b="1" dirty="0">
                <a:solidFill>
                  <a:srgbClr val="00FFFF"/>
                </a:solidFill>
                <a:latin typeface="arial" panose="020B0604020202020204" pitchFamily="34" charset="0"/>
              </a:rPr>
              <a:t>defined</a:t>
            </a:r>
            <a:r>
              <a:rPr lang="en-US" sz="2400" dirty="0">
                <a:solidFill>
                  <a:srgbClr val="00FFFF"/>
                </a:solidFill>
                <a:latin typeface="arial" panose="020B0604020202020204" pitchFamily="34" charset="0"/>
              </a:rPr>
              <a:t> as the combination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temperature</a:t>
            </a:r>
            <a:r>
              <a:rPr lang="en-US" sz="2400" dirty="0">
                <a:solidFill>
                  <a:srgbClr val="00FFFF"/>
                </a:solidFill>
                <a:latin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time</a:t>
            </a:r>
            <a:r>
              <a:rPr lang="en-US" sz="2400" dirty="0">
                <a:solidFill>
                  <a:srgbClr val="00FFFF"/>
                </a:solidFill>
                <a:latin typeface="arial" panose="020B0604020202020204" pitchFamily="34" charset="0"/>
              </a:rPr>
              <a:t> required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to eliminate </a:t>
            </a:r>
            <a:r>
              <a:rPr lang="en-US" sz="2400" dirty="0" smtClean="0">
                <a:solidFill>
                  <a:srgbClr val="00FFFF"/>
                </a:solidFill>
                <a:latin typeface="arial" panose="020B0604020202020204" pitchFamily="34" charset="0"/>
              </a:rPr>
              <a:t>wastes products.</a:t>
            </a:r>
            <a:endParaRPr lang="en-US" sz="24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063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Advantages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66CC"/>
              </a:solidFill>
            </a:endParaRP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1.  Thermal </a:t>
            </a:r>
            <a:r>
              <a:rPr lang="en-US" sz="2000" dirty="0">
                <a:solidFill>
                  <a:srgbClr val="FFC000"/>
                </a:solidFill>
              </a:rPr>
              <a:t>energy </a:t>
            </a:r>
            <a:r>
              <a:rPr lang="en-US" sz="2000" dirty="0" smtClean="0">
                <a:solidFill>
                  <a:srgbClr val="FFC000"/>
                </a:solidFill>
              </a:rPr>
              <a:t>is produced that can be reuse.</a:t>
            </a:r>
            <a:r>
              <a:rPr lang="en-US" sz="2000" dirty="0">
                <a:solidFill>
                  <a:srgbClr val="FFC000"/>
                </a:solidFill>
              </a:rPr>
              <a:t/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00FFFF"/>
                </a:solidFill>
              </a:rPr>
              <a:t>2.  </a:t>
            </a:r>
            <a:r>
              <a:rPr lang="en-US" sz="2000" dirty="0">
                <a:solidFill>
                  <a:srgbClr val="00FFFF"/>
                </a:solidFill>
              </a:rPr>
              <a:t>C</a:t>
            </a:r>
            <a:r>
              <a:rPr lang="en-US" sz="2000" b="1" dirty="0" smtClean="0">
                <a:solidFill>
                  <a:srgbClr val="00FFFF"/>
                </a:solidFill>
              </a:rPr>
              <a:t>ost </a:t>
            </a:r>
            <a:r>
              <a:rPr lang="en-US" sz="2000" b="1" dirty="0">
                <a:solidFill>
                  <a:srgbClr val="00FFFF"/>
                </a:solidFill>
              </a:rPr>
              <a:t>effective</a:t>
            </a:r>
            <a:r>
              <a:rPr lang="en-US" sz="2000" dirty="0">
                <a:solidFill>
                  <a:srgbClr val="00FFFF"/>
                </a:solidFill>
              </a:rPr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00B0F0"/>
                </a:solidFill>
              </a:rPr>
              <a:t>3</a:t>
            </a:r>
            <a:r>
              <a:rPr lang="en-US" sz="2000" dirty="0" smtClean="0">
                <a:solidFill>
                  <a:srgbClr val="00B0F0"/>
                </a:solidFill>
              </a:rPr>
              <a:t>.  Easy </a:t>
            </a:r>
            <a:r>
              <a:rPr lang="en-US" sz="2000" dirty="0">
                <a:solidFill>
                  <a:srgbClr val="00B0F0"/>
                </a:solidFill>
              </a:rPr>
              <a:t>mechanism.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 </a:t>
            </a:r>
            <a:r>
              <a:rPr lang="en-US" sz="2000" dirty="0" smtClean="0"/>
              <a:t>                                              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Disadvantages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:-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</a:t>
            </a:r>
            <a:r>
              <a:rPr lang="en-US" sz="2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Carbon-di-oxide (CO2) in the </a:t>
            </a:r>
            <a:r>
              <a:rPr lang="en-US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atmosphere.</a:t>
            </a:r>
            <a:r>
              <a:rPr lang="en-US" sz="2000" dirty="0">
                <a:solidFill>
                  <a:srgbClr val="00FFFF"/>
                </a:solidFill>
              </a:rPr>
              <a:t> Apart from </a:t>
            </a:r>
            <a:r>
              <a:rPr lang="en-US" sz="2000" dirty="0"/>
              <a:t>CO2, other harmful gases like </a:t>
            </a:r>
            <a:r>
              <a:rPr lang="en-US" sz="2000" b="1" dirty="0" err="1"/>
              <a:t>NOx</a:t>
            </a:r>
            <a:r>
              <a:rPr lang="en-US" sz="2000" b="1" dirty="0"/>
              <a:t> and </a:t>
            </a:r>
            <a:r>
              <a:rPr lang="en-US" sz="2000" b="1" dirty="0" err="1"/>
              <a:t>SOx</a:t>
            </a:r>
            <a:r>
              <a:rPr lang="en-US" sz="2000" dirty="0">
                <a:solidFill>
                  <a:srgbClr val="00FFFF"/>
                </a:solidFill>
              </a:rPr>
              <a:t> are also generated lead to </a:t>
            </a:r>
            <a:r>
              <a:rPr lang="en-US" sz="2000" dirty="0">
                <a:solidFill>
                  <a:srgbClr val="FFFF00"/>
                </a:solidFill>
              </a:rPr>
              <a:t>Acid Rain</a:t>
            </a:r>
            <a:r>
              <a:rPr lang="en-US" sz="2000" dirty="0">
                <a:solidFill>
                  <a:srgbClr val="00FFFF"/>
                </a:solidFill>
              </a:rPr>
              <a:t>. </a:t>
            </a:r>
            <a:endParaRPr lang="en-US" sz="2000" dirty="0" smtClean="0">
              <a:solidFill>
                <a:srgbClr val="00FFFF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Exhausted </a:t>
            </a:r>
            <a:r>
              <a:rPr lang="en-US" sz="2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harms outside environment </a:t>
            </a:r>
            <a:r>
              <a:rPr lang="en-US" sz="2000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badly.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 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responsible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raise in sea water level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66FF33"/>
                </a:solidFill>
              </a:rPr>
              <a:t>A large quantity of </a:t>
            </a:r>
            <a:r>
              <a:rPr lang="en-US" sz="2000" b="1" dirty="0">
                <a:solidFill>
                  <a:srgbClr val="66FF33"/>
                </a:solidFill>
              </a:rPr>
              <a:t>ash is </a:t>
            </a:r>
            <a:r>
              <a:rPr lang="en-US" sz="2000" b="1" dirty="0" smtClean="0">
                <a:solidFill>
                  <a:srgbClr val="66FF33"/>
                </a:solidFill>
              </a:rPr>
              <a:t>produced as well as</a:t>
            </a:r>
            <a:r>
              <a:rPr lang="en-US" sz="2000" dirty="0" smtClean="0">
                <a:solidFill>
                  <a:srgbClr val="66FF33"/>
                </a:solidFill>
              </a:rPr>
              <a:t> </a:t>
            </a:r>
            <a:r>
              <a:rPr lang="en-US" sz="2000" dirty="0">
                <a:solidFill>
                  <a:srgbClr val="66FF33"/>
                </a:solidFill>
              </a:rPr>
              <a:t>dust that lead to a high particulate matter in the surrounding </a:t>
            </a:r>
            <a:r>
              <a:rPr lang="en-US" sz="2000" dirty="0" smtClean="0">
                <a:solidFill>
                  <a:srgbClr val="66FF33"/>
                </a:solidFill>
              </a:rPr>
              <a:t>areas.</a:t>
            </a:r>
          </a:p>
          <a:p>
            <a:endParaRPr lang="en-US" sz="2000" dirty="0"/>
          </a:p>
          <a:p>
            <a:pPr marL="457200" indent="-457200">
              <a:buFontTx/>
              <a:buAutoNum type="arabicPeriod"/>
            </a:pPr>
            <a:endParaRPr lang="en-US" sz="2000" dirty="0" smtClean="0">
              <a:solidFill>
                <a:srgbClr val="66FF33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sz="2000" dirty="0" smtClean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0" y="5267458"/>
            <a:ext cx="3999158" cy="1484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1" y="5267457"/>
            <a:ext cx="3979570" cy="1484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2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8923" y="243557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 3- Incineration </a:t>
            </a:r>
            <a:endParaRPr lang="en-US" sz="3600" dirty="0">
              <a:solidFill>
                <a:srgbClr val="66FF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003" y="3995678"/>
            <a:ext cx="8963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NewRomanPSMT"/>
              </a:rPr>
              <a:t>Incineration converts waste into ash, flue gas (A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NewRomanPSMT"/>
              </a:rPr>
              <a:t>passage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NewRomanPSMT"/>
              </a:rPr>
              <a:t>to carry off smoke) and heat. </a:t>
            </a:r>
            <a:endParaRPr lang="en-US" sz="20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NewRomanPSMT"/>
            </a:endParaRPr>
          </a:p>
          <a:p>
            <a:endParaRPr lang="en-US" sz="2000" dirty="0" smtClean="0">
              <a:ln>
                <a:solidFill>
                  <a:schemeClr val="tx1"/>
                </a:solidFill>
              </a:ln>
              <a:solidFill>
                <a:srgbClr val="5C88DA"/>
              </a:solidFill>
              <a:latin typeface="TimesNewRomanPS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NewRomanPSMT"/>
              </a:rPr>
              <a:t>The flue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NewRomanPSMT"/>
              </a:rPr>
              <a:t>gases can be dispersed into the atmosphere, but first they</a:t>
            </a:r>
            <a:b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NewRomanPSMT"/>
              </a:rPr>
            </a:b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NewRomanPSMT"/>
              </a:rPr>
              <a:t>must be cleaned of any gaseous and particulate pollutants.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en-US" sz="2000" dirty="0">
                <a:ln>
                  <a:solidFill>
                    <a:schemeClr val="tx1"/>
                  </a:solidFill>
                </a:ln>
              </a:rPr>
            </a:b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303" y="999786"/>
            <a:ext cx="879627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Incineration is a waste treatment process that involves the combustion of solid waste at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1000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C in furnace.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aste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materials are converted into ash, flue gas, and heat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ash is mostly formed by the inorganic constituents of the waste and gases due to organic waste.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000" dirty="0" smtClean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heat generated by incineration is used to generate electric power.  </a:t>
            </a:r>
          </a:p>
        </p:txBody>
      </p:sp>
    </p:spTree>
    <p:extLst>
      <p:ext uri="{BB962C8B-B14F-4D97-AF65-F5344CB8AC3E}">
        <p14:creationId xmlns:p14="http://schemas.microsoft.com/office/powerpoint/2010/main" val="4015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3" y="347731"/>
            <a:ext cx="85902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Fusing Point of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Ash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</a:rPr>
              <a:t>Fusing </a:t>
            </a:r>
            <a:r>
              <a:rPr lang="en-US" sz="2400" dirty="0">
                <a:latin typeface="Arial" panose="020B0604020202020204" pitchFamily="34" charset="0"/>
              </a:rPr>
              <a:t>point of ash is </a:t>
            </a:r>
            <a:r>
              <a:rPr lang="en-US" sz="2400" i="1" dirty="0">
                <a:solidFill>
                  <a:srgbClr val="00FFFF"/>
                </a:solidFill>
                <a:latin typeface="Arial" panose="020B0604020202020204" pitchFamily="34" charset="0"/>
              </a:rPr>
              <a:t>the temperature at which the </a:t>
            </a:r>
            <a:r>
              <a:rPr lang="en-US" sz="24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ash resulting </a:t>
            </a:r>
            <a:r>
              <a:rPr lang="en-US" sz="2400" i="1" dirty="0">
                <a:solidFill>
                  <a:srgbClr val="00FFFF"/>
                </a:solidFill>
                <a:latin typeface="Arial" panose="020B0604020202020204" pitchFamily="34" charset="0"/>
              </a:rPr>
              <a:t>from the burning of waste will form a </a:t>
            </a:r>
            <a:r>
              <a:rPr lang="en-US" sz="24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solid (clinker</a:t>
            </a:r>
            <a:r>
              <a:rPr lang="en-US" sz="2400" i="1" dirty="0">
                <a:solidFill>
                  <a:srgbClr val="00FFFF"/>
                </a:solidFill>
                <a:latin typeface="Arial" panose="020B0604020202020204" pitchFamily="34" charset="0"/>
              </a:rPr>
              <a:t>) by fusion and agglomeration </a:t>
            </a:r>
            <a:r>
              <a:rPr lang="en-US" sz="2400" dirty="0">
                <a:solidFill>
                  <a:srgbClr val="66FF33"/>
                </a:solidFill>
                <a:latin typeface="Arial" panose="020B0604020202020204" pitchFamily="34" charset="0"/>
              </a:rPr>
              <a:t>(The act of collecting in a mass</a:t>
            </a:r>
            <a:r>
              <a:rPr lang="en-US" sz="2400" dirty="0" smtClean="0">
                <a:solidFill>
                  <a:srgbClr val="66FF33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en-US" sz="2400" dirty="0">
                <a:latin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Typical required temperatures are: 1000 </a:t>
            </a:r>
            <a:r>
              <a:rPr lang="en-US" sz="2400" dirty="0">
                <a:latin typeface="Arial" panose="020B0604020202020204" pitchFamily="34" charset="0"/>
              </a:rPr>
              <a:t>- 1200 </a:t>
            </a:r>
            <a:r>
              <a:rPr 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°</a:t>
            </a:r>
            <a:r>
              <a:rPr lang="en-US" sz="2400" dirty="0" smtClean="0">
                <a:latin typeface="Arial" panose="020B0604020202020204" pitchFamily="34" charset="0"/>
              </a:rPr>
              <a:t>C</a:t>
            </a:r>
            <a:r>
              <a:rPr lang="en-US" sz="24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5" y="3363941"/>
            <a:ext cx="7225384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93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weight of the waste is reduced to 25% of the initial value.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No risk of polluting local streams and ground waters as in landfills.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Incineration plants can be located close to residential areas.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Gases are used to generate power.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Expensive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Required skilled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labor.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chemicals that would be released into the air could be strong pollutants and may destroy ozone layer (major disadvantage).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High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energy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requirement.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4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- PYROLYSIS</a:t>
            </a:r>
            <a:r>
              <a:rPr lang="en-US" b="1" dirty="0"/>
              <a:t>:-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6576" indent="0" algn="ctr" eaLnBrk="1" hangingPunct="1"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Pyrolysis is defined as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thermal degradation of waste in the absence of air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 to produce char (Coal), pyrolysis oil and syngas. </a:t>
            </a:r>
          </a:p>
          <a:p>
            <a:pPr marL="36576" indent="0" algn="ctr" eaLnBrk="1" hangingPunct="1"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It is also defined as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destructive distillation of waste in the absence of oxygen.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 </a:t>
            </a:r>
          </a:p>
          <a:p>
            <a:pPr marL="36576" indent="0" algn="ctr" eaLnBrk="1" hangingPunct="1"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External source of heat is employed in this process. 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30724" name="Content Placeholder 3" descr="C:\Users\Amit\Desktop\Capture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" y="3687762"/>
            <a:ext cx="8062174" cy="294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710"/>
            <a:ext cx="9144000" cy="375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99CCFF"/>
                </a:solidFill>
              </a:rPr>
              <a:t>5- Screening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99CCFF"/>
              </a:solidFill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A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screen is a device with openings, generally of uniform size that is used to retain the coarse solids found in wastewater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.</a:t>
            </a: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first unit operation encountered in wastewater-treatment plants is screening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. </a:t>
            </a:r>
          </a:p>
          <a:p>
            <a:pPr algn="ctr">
              <a:lnSpc>
                <a:spcPct val="120000"/>
              </a:lnSpc>
            </a:pPr>
            <a:endParaRPr lang="en-US" sz="2000" dirty="0">
              <a:ln>
                <a:solidFill>
                  <a:schemeClr val="tx1"/>
                </a:solidFill>
              </a:ln>
            </a:endParaRP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According to the size of openings, screens are designated as coarse or fine. Coarse screens have openings of ¼ inch or more, and fine screens have openings of less than ¼ inch.</a:t>
            </a:r>
          </a:p>
        </p:txBody>
      </p:sp>
      <p:pic>
        <p:nvPicPr>
          <p:cNvPr id="3" name="Picture 5" descr="1-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4" y="4280760"/>
            <a:ext cx="8454732" cy="248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0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167424"/>
            <a:ext cx="889930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66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Waste </a:t>
            </a:r>
            <a:r>
              <a:rPr lang="en-US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66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management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66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 </a:t>
            </a:r>
            <a:r>
              <a:rPr lang="en-US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66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or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66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 Waste disposal </a:t>
            </a:r>
            <a:endParaRPr lang="en-US" sz="3600" b="1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66CC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algn="ctr"/>
            <a:endParaRPr lang="en-US" dirty="0" smtClean="0">
              <a:ln>
                <a:solidFill>
                  <a:srgbClr val="7030A0"/>
                </a:solidFill>
              </a:ln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ln>
                  <a:solidFill>
                    <a:srgbClr val="7030A0"/>
                  </a:solidFill>
                </a:ln>
                <a:latin typeface="arial" panose="020B0604020202020204" pitchFamily="34" charset="0"/>
              </a:rPr>
              <a:t>It is </a:t>
            </a:r>
            <a:r>
              <a:rPr lang="en-US" sz="2400" dirty="0">
                <a:ln>
                  <a:solidFill>
                    <a:srgbClr val="7030A0"/>
                  </a:solidFill>
                </a:ln>
                <a:latin typeface="arial" panose="020B0604020202020204" pitchFamily="34" charset="0"/>
              </a:rPr>
              <a:t>all the activities and actions required to manage waste from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its 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inception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(A 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first part or stage)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to its final 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disposal.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66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99" y="4779893"/>
            <a:ext cx="569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66FF33"/>
                  </a:solidFill>
                </a:ln>
                <a:latin typeface="Arial" panose="020B0604020202020204" pitchFamily="34" charset="0"/>
              </a:rPr>
              <a:t>This </a:t>
            </a:r>
            <a:r>
              <a:rPr lang="en-US" sz="2400" dirty="0" smtClean="0">
                <a:ln>
                  <a:solidFill>
                    <a:srgbClr val="66FF33"/>
                  </a:solidFill>
                </a:ln>
                <a:latin typeface="Arial" panose="020B0604020202020204" pitchFamily="34" charset="0"/>
              </a:rPr>
              <a:t>includes </a:t>
            </a:r>
            <a:r>
              <a:rPr lang="en-US" sz="2400" dirty="0">
                <a:ln>
                  <a:solidFill>
                    <a:srgbClr val="FF66CC"/>
                  </a:solidFill>
                </a:ln>
                <a:latin typeface="Arial" panose="020B0604020202020204" pitchFamily="34" charset="0"/>
              </a:rPr>
              <a:t>collection</a:t>
            </a:r>
            <a:r>
              <a:rPr lang="en-US" sz="2400" dirty="0">
                <a:ln>
                  <a:solidFill>
                    <a:srgbClr val="66FF33"/>
                  </a:solidFill>
                </a:ln>
                <a:latin typeface="Arial" panose="020B0604020202020204" pitchFamily="34" charset="0"/>
              </a:rPr>
              <a:t>, </a:t>
            </a:r>
            <a:r>
              <a:rPr lang="en-US" sz="2400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</a:rPr>
              <a:t>transport</a:t>
            </a:r>
            <a:r>
              <a:rPr lang="en-US" sz="2400" dirty="0">
                <a:ln>
                  <a:solidFill>
                    <a:srgbClr val="66FF33"/>
                  </a:solidFill>
                </a:ln>
                <a:latin typeface="Arial" panose="020B0604020202020204" pitchFamily="34" charset="0"/>
              </a:rPr>
              <a:t>, </a:t>
            </a:r>
            <a:r>
              <a:rPr lang="en-US" sz="2400" dirty="0">
                <a:ln>
                  <a:solidFill>
                    <a:srgbClr val="7030A0"/>
                  </a:solidFill>
                </a:ln>
                <a:latin typeface="Arial" panose="020B0604020202020204" pitchFamily="34" charset="0"/>
              </a:rPr>
              <a:t>treatment</a:t>
            </a:r>
            <a:r>
              <a:rPr lang="en-US" sz="2400" dirty="0">
                <a:ln>
                  <a:solidFill>
                    <a:srgbClr val="66FF33"/>
                  </a:solidFill>
                </a:ln>
                <a:latin typeface="Arial" panose="020B0604020202020204" pitchFamily="34" charset="0"/>
              </a:rPr>
              <a:t> and </a:t>
            </a:r>
            <a:r>
              <a:rPr lang="en-US" sz="2400" dirty="0">
                <a:ln>
                  <a:solidFill>
                    <a:srgbClr val="00B0F0"/>
                  </a:solidFill>
                </a:ln>
                <a:latin typeface="Arial" panose="020B0604020202020204" pitchFamily="34" charset="0"/>
              </a:rPr>
              <a:t>disposal </a:t>
            </a:r>
            <a:r>
              <a:rPr lang="en-US" sz="2400" dirty="0">
                <a:ln>
                  <a:solidFill>
                    <a:srgbClr val="66FF33"/>
                  </a:solidFill>
                </a:ln>
                <a:latin typeface="Arial" panose="020B0604020202020204" pitchFamily="34" charset="0"/>
              </a:rPr>
              <a:t>of waste together </a:t>
            </a:r>
            <a:r>
              <a:rPr lang="en-US" sz="2400" dirty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</a:rPr>
              <a:t>with monitoring and regulation</a:t>
            </a:r>
            <a:endParaRPr lang="en-US" sz="2400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2" y="4284429"/>
            <a:ext cx="2859110" cy="243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44699" y="3203673"/>
            <a:ext cx="8757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srgbClr val="FF66CC"/>
                </a:solidFill>
                <a:latin typeface="Arial" panose="020B0604020202020204" pitchFamily="34" charset="0"/>
              </a:rPr>
              <a:t>W</a:t>
            </a:r>
            <a:r>
              <a:rPr lang="en-US" sz="2000" dirty="0" smtClean="0">
                <a:solidFill>
                  <a:srgbClr val="FF66CC"/>
                </a:solidFill>
                <a:latin typeface="Arial" panose="020B0604020202020204" pitchFamily="34" charset="0"/>
              </a:rPr>
              <a:t>aste are </a:t>
            </a:r>
            <a:r>
              <a:rPr lang="en-US" sz="2000" dirty="0">
                <a:solidFill>
                  <a:srgbClr val="FF66CC"/>
                </a:solidFill>
                <a:latin typeface="Arial" panose="020B0604020202020204" pitchFamily="34" charset="0"/>
              </a:rPr>
              <a:t>generated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during the </a:t>
            </a:r>
            <a:r>
              <a:rPr lang="en-US" sz="2000" dirty="0">
                <a:solidFill>
                  <a:srgbClr val="FF66CC"/>
                </a:solidFill>
                <a:latin typeface="Arial" panose="020B0604020202020204" pitchFamily="34" charset="0"/>
              </a:rPr>
              <a:t>extraction of raw materials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FFFF"/>
                </a:solidFill>
                <a:latin typeface="Arial" panose="020B0604020202020204" pitchFamily="34" charset="0"/>
              </a:rPr>
              <a:t>the processing of raw materials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into intermediate and final products, </a:t>
            </a:r>
            <a:r>
              <a:rPr lang="en-US" sz="2000" dirty="0">
                <a:solidFill>
                  <a:srgbClr val="99CCFF"/>
                </a:solidFill>
                <a:latin typeface="Arial" panose="020B0604020202020204" pitchFamily="34" charset="0"/>
              </a:rPr>
              <a:t>the consumption of final products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, or </a:t>
            </a:r>
            <a:r>
              <a:rPr lang="en-US" sz="2000" dirty="0">
                <a:solidFill>
                  <a:srgbClr val="00FFFF"/>
                </a:solidFill>
                <a:latin typeface="Arial" panose="020B0604020202020204" pitchFamily="34" charset="0"/>
              </a:rPr>
              <a:t>other human </a:t>
            </a:r>
            <a:r>
              <a:rPr lang="en-US" sz="2000" dirty="0" smtClean="0">
                <a:solidFill>
                  <a:srgbClr val="00FFFF"/>
                </a:solidFill>
                <a:latin typeface="Arial" panose="020B0604020202020204" pitchFamily="34" charset="0"/>
              </a:rPr>
              <a:t>activities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1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6" y="437882"/>
            <a:ext cx="81394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6-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Oil Separation 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 is a process in which Floatables, namely non-emulsified oil and organics separates from wastewater.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" y="2493470"/>
            <a:ext cx="8388373" cy="408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045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587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7-  Sedimentation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/>
              <a:t>Sedimentation </a:t>
            </a:r>
            <a:r>
              <a:rPr lang="en-US" sz="2400" dirty="0"/>
              <a:t>is the </a:t>
            </a:r>
            <a:r>
              <a:rPr lang="en-US" sz="2400" dirty="0" smtClean="0">
                <a:solidFill>
                  <a:srgbClr val="00FFFF"/>
                </a:solidFill>
              </a:rPr>
              <a:t>separation of undissolved substances </a:t>
            </a:r>
            <a:r>
              <a:rPr lang="en-US" sz="2400" dirty="0"/>
              <a:t>from water, </a:t>
            </a:r>
            <a:r>
              <a:rPr lang="en-US" sz="2400" dirty="0">
                <a:solidFill>
                  <a:srgbClr val="FFFF00"/>
                </a:solidFill>
              </a:rPr>
              <a:t>by gravitational settling</a:t>
            </a:r>
            <a:r>
              <a:rPr lang="en-US" sz="2400" dirty="0"/>
              <a:t>, of suspended particles </a:t>
            </a:r>
            <a:r>
              <a:rPr lang="en-US" sz="2400" dirty="0">
                <a:solidFill>
                  <a:srgbClr val="FF66CC"/>
                </a:solidFill>
              </a:rPr>
              <a:t>that are heavier than water.</a:t>
            </a:r>
          </a:p>
          <a:p>
            <a:pPr>
              <a:lnSpc>
                <a:spcPct val="110000"/>
              </a:lnSpc>
            </a:pPr>
            <a:endParaRPr lang="en-US" sz="800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66FF33"/>
                </a:solidFill>
              </a:rPr>
              <a:t>Sedimentation </a:t>
            </a:r>
            <a:r>
              <a:rPr lang="en-US" sz="2400" dirty="0">
                <a:solidFill>
                  <a:srgbClr val="66FF33"/>
                </a:solidFill>
              </a:rPr>
              <a:t>is used for separation </a:t>
            </a:r>
            <a:r>
              <a:rPr lang="en-US" sz="2400" dirty="0" smtClean="0">
                <a:solidFill>
                  <a:srgbClr val="66FF33"/>
                </a:solidFill>
              </a:rPr>
              <a:t>of</a:t>
            </a:r>
            <a:r>
              <a:rPr lang="en-US" sz="2000" dirty="0" smtClean="0"/>
              <a:t>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FFFF"/>
                </a:solidFill>
              </a:rPr>
              <a:t>P</a:t>
            </a:r>
            <a:r>
              <a:rPr lang="en-US" dirty="0" smtClean="0">
                <a:solidFill>
                  <a:srgbClr val="00FFFF"/>
                </a:solidFill>
              </a:rPr>
              <a:t>articulate matter in water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FFFF"/>
                </a:solidFill>
              </a:rPr>
              <a:t>Separation </a:t>
            </a:r>
            <a:r>
              <a:rPr lang="en-US" dirty="0">
                <a:solidFill>
                  <a:srgbClr val="00FFFF"/>
                </a:solidFill>
              </a:rPr>
              <a:t>of </a:t>
            </a:r>
            <a:r>
              <a:rPr lang="en-US" dirty="0" smtClean="0">
                <a:solidFill>
                  <a:srgbClr val="00FFFF"/>
                </a:solidFill>
              </a:rPr>
              <a:t>biological-</a:t>
            </a:r>
            <a:r>
              <a:rPr lang="en-US" dirty="0" err="1" smtClean="0">
                <a:solidFill>
                  <a:srgbClr val="00FFFF"/>
                </a:solidFill>
              </a:rPr>
              <a:t>floc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A small loosely aggregated mass) </a:t>
            </a:r>
            <a:r>
              <a:rPr lang="en-US" dirty="0">
                <a:solidFill>
                  <a:srgbClr val="00FFFF"/>
                </a:solidFill>
              </a:rPr>
              <a:t>in the </a:t>
            </a:r>
            <a:r>
              <a:rPr lang="en-US" dirty="0" smtClean="0">
                <a:solidFill>
                  <a:srgbClr val="00FFFF"/>
                </a:solidFill>
              </a:rPr>
              <a:t>sludge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FFFF"/>
                </a:solidFill>
              </a:rPr>
              <a:t>Separation </a:t>
            </a:r>
            <a:r>
              <a:rPr lang="en-US" dirty="0">
                <a:solidFill>
                  <a:srgbClr val="00FFFF"/>
                </a:solidFill>
              </a:rPr>
              <a:t>of chemical-</a:t>
            </a:r>
            <a:r>
              <a:rPr lang="en-US" dirty="0" err="1">
                <a:solidFill>
                  <a:srgbClr val="00FFFF"/>
                </a:solidFill>
              </a:rPr>
              <a:t>floc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smtClean="0">
                <a:solidFill>
                  <a:srgbClr val="00FFFF"/>
                </a:solidFill>
              </a:rPr>
              <a:t>in the sludge.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FFFF"/>
                </a:solidFill>
              </a:rPr>
              <a:t>It </a:t>
            </a:r>
            <a:r>
              <a:rPr lang="en-US" dirty="0">
                <a:solidFill>
                  <a:srgbClr val="00FFFF"/>
                </a:solidFill>
              </a:rPr>
              <a:t>is also used for solids concentration in sludge thickeners.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00FF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</a:rPr>
              <a:t>Sedimentation </a:t>
            </a:r>
            <a:r>
              <a:rPr lang="en-US" dirty="0">
                <a:solidFill>
                  <a:srgbClr val="FFFF00"/>
                </a:solidFill>
              </a:rPr>
              <a:t>basins are constructed in a variety of shapes and sizes, circular tanks or rectangular tanks.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basin is comprised of four zones according to function</a:t>
            </a:r>
            <a:r>
              <a:rPr lang="en-US" dirty="0"/>
              <a:t>:</a:t>
            </a:r>
          </a:p>
          <a:p>
            <a:r>
              <a:rPr lang="en-US" dirty="0" smtClean="0"/>
              <a:t>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sz="2000" b="1" dirty="0" smtClean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1-The </a:t>
            </a:r>
            <a:r>
              <a:rPr lang="en-US" sz="20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inlet zone.     </a:t>
            </a:r>
            <a:r>
              <a:rPr lang="en-US" sz="2000" b="1" dirty="0" smtClean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  2-The </a:t>
            </a:r>
            <a:r>
              <a:rPr lang="en-US" sz="20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settling zone.</a:t>
            </a:r>
          </a:p>
          <a:p>
            <a:r>
              <a:rPr lang="en-US" sz="20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      </a:t>
            </a:r>
            <a:r>
              <a:rPr lang="en-US" sz="2000" b="1" dirty="0" smtClean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                          3-The </a:t>
            </a:r>
            <a:r>
              <a:rPr lang="en-US" sz="20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</a:rPr>
              <a:t>sludge zone.   4-The outlet zone.</a:t>
            </a:r>
          </a:p>
        </p:txBody>
      </p:sp>
    </p:spTree>
    <p:extLst>
      <p:ext uri="{BB962C8B-B14F-4D97-AF65-F5344CB8AC3E}">
        <p14:creationId xmlns:p14="http://schemas.microsoft.com/office/powerpoint/2010/main" val="94653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996" y="381232"/>
            <a:ext cx="88872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The inlet zone </a:t>
            </a:r>
            <a:r>
              <a:rPr lang="en-US" dirty="0"/>
              <a:t>is a region where the incoming suspension is distributed uniformly over the cross-section of the tank.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the settling zone</a:t>
            </a:r>
            <a:r>
              <a:rPr lang="en-US" dirty="0"/>
              <a:t>, the particles settle at the same rate as they would in a </a:t>
            </a:r>
            <a:r>
              <a:rPr lang="en-US" dirty="0" smtClean="0"/>
              <a:t>pre-form.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Sludge </a:t>
            </a:r>
            <a:r>
              <a:rPr lang="en-US" b="1" dirty="0" smtClean="0">
                <a:solidFill>
                  <a:srgbClr val="FFFF00"/>
                </a:solidFill>
              </a:rPr>
              <a:t>zone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/>
              <a:t>In this zone solids </a:t>
            </a:r>
            <a:r>
              <a:rPr lang="en-US" dirty="0"/>
              <a:t>collect in </a:t>
            </a:r>
            <a:r>
              <a:rPr lang="en-US" dirty="0" smtClean="0"/>
              <a:t>the </a:t>
            </a:r>
            <a:r>
              <a:rPr lang="en-US" dirty="0"/>
              <a:t>bottom of the tank.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the outlet zone</a:t>
            </a:r>
            <a:r>
              <a:rPr lang="en-US" dirty="0"/>
              <a:t>, the clarified liquid is collected uniformly over the cross-section of the basin.</a:t>
            </a:r>
          </a:p>
          <a:p>
            <a:endParaRPr lang="en-US" dirty="0"/>
          </a:p>
          <a:p>
            <a:endParaRPr lang="ar-IQ" dirty="0"/>
          </a:p>
        </p:txBody>
      </p:sp>
      <p:pic>
        <p:nvPicPr>
          <p:cNvPr id="3" name="Picture 6" descr="Zones in a sedimentation bas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5" y="3462701"/>
            <a:ext cx="6270580" cy="287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77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kd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4456" cy="29260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1889730_prevst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09256" cy="2952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4547" y="5077001"/>
            <a:ext cx="8706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 A-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Comic Sans MS" pitchFamily="66" charset="0"/>
              </a:rPr>
              <a:t>Rectangular basin       B- Circular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basin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2305" y="217799"/>
            <a:ext cx="29193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Comic Sans MS" pitchFamily="66" charset="0"/>
              </a:rPr>
              <a:t>Basins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1208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7" y="351235"/>
            <a:ext cx="8422783" cy="525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8- Flotation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66CC"/>
              </a:solidFill>
            </a:endParaRPr>
          </a:p>
          <a:p>
            <a:pPr algn="ctr"/>
            <a:r>
              <a:rPr lang="en-US" dirty="0" smtClean="0"/>
              <a:t>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Flotation is a unit operation used to separate solid or liquid particles from a liquid phase.</a:t>
            </a:r>
            <a:endParaRPr lang="en-US" sz="105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sz="8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FFFF"/>
                </a:solidFill>
              </a:rPr>
              <a:t>Separation </a:t>
            </a:r>
            <a:r>
              <a:rPr lang="en-US" dirty="0">
                <a:solidFill>
                  <a:srgbClr val="00FFFF"/>
                </a:solidFill>
              </a:rPr>
              <a:t>is brought </a:t>
            </a:r>
            <a:r>
              <a:rPr lang="en-US" dirty="0"/>
              <a:t>by </a:t>
            </a:r>
            <a:r>
              <a:rPr lang="en-US" dirty="0">
                <a:solidFill>
                  <a:srgbClr val="00FFFF"/>
                </a:solidFill>
              </a:rPr>
              <a:t>introducing fine gas </a:t>
            </a:r>
            <a:r>
              <a:rPr lang="en-US" dirty="0"/>
              <a:t>(usually air bubbles) into the liquid phase. 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00FFFF"/>
                </a:solidFill>
              </a:rPr>
              <a:t>bubbles attach to the particulate matter</a:t>
            </a:r>
            <a:r>
              <a:rPr lang="en-US" dirty="0"/>
              <a:t>, and the buoyant force of the combined particle and gas bubble is great enough to cause the </a:t>
            </a:r>
            <a:r>
              <a:rPr lang="en-US" dirty="0">
                <a:solidFill>
                  <a:srgbClr val="00FFFF"/>
                </a:solidFill>
              </a:rPr>
              <a:t>particle to rise to the surface to form a scum blanket</a:t>
            </a:r>
            <a:r>
              <a:rPr lang="en-US" dirty="0"/>
              <a:t>, which is </a:t>
            </a:r>
            <a:r>
              <a:rPr lang="en-US" dirty="0">
                <a:solidFill>
                  <a:srgbClr val="00FFFF"/>
                </a:solidFill>
              </a:rPr>
              <a:t>removed by a skimming </a:t>
            </a:r>
            <a:r>
              <a:rPr lang="en-US" dirty="0"/>
              <a:t>mechanism. </a:t>
            </a:r>
            <a:endParaRPr lang="en-US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ct val="110000"/>
              </a:lnSpc>
            </a:pPr>
            <a:endParaRPr lang="en-US" sz="800" dirty="0"/>
          </a:p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</a:rPr>
              <a:t>Principal </a:t>
            </a:r>
            <a:r>
              <a:rPr lang="en-US" dirty="0">
                <a:solidFill>
                  <a:srgbClr val="FFFF00"/>
                </a:solidFill>
              </a:rPr>
              <a:t>advantage of flotation over sedimentation is that very small or light particles that settle slowly can be removed more completely and in a shorter time.</a:t>
            </a:r>
          </a:p>
        </p:txBody>
      </p:sp>
    </p:spTree>
    <p:extLst>
      <p:ext uri="{BB962C8B-B14F-4D97-AF65-F5344CB8AC3E}">
        <p14:creationId xmlns:p14="http://schemas.microsoft.com/office/powerpoint/2010/main" val="409725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/>
            </a:r>
            <a:br>
              <a:rPr lang="en-US" sz="2800" dirty="0">
                <a:solidFill>
                  <a:srgbClr val="00B050"/>
                </a:solidFill>
              </a:rPr>
            </a:b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34" y="476672"/>
            <a:ext cx="4979980" cy="628473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4400" b="1" dirty="0" smtClean="0">
                <a:latin typeface="+mj-lt"/>
              </a:rPr>
              <a:t>       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3400" dirty="0">
              <a:latin typeface="+mj-lt"/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+mj-lt"/>
              </a:rPr>
              <a:t>1. </a:t>
            </a:r>
            <a:r>
              <a:rPr lang="en-US" sz="3800" b="1" dirty="0">
                <a:solidFill>
                  <a:srgbClr val="FFFF00"/>
                </a:solidFill>
                <a:latin typeface="+mj-lt"/>
              </a:rPr>
              <a:t>Air Flotation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3600" dirty="0" smtClean="0">
                <a:latin typeface="+mj-lt"/>
              </a:rPr>
              <a:t>      </a:t>
            </a:r>
            <a:r>
              <a:rPr lang="en-US" sz="2600" dirty="0" smtClean="0">
                <a:latin typeface="+mj-lt"/>
              </a:rPr>
              <a:t>In </a:t>
            </a:r>
            <a:r>
              <a:rPr lang="en-US" sz="2600" dirty="0">
                <a:latin typeface="+mj-lt"/>
              </a:rPr>
              <a:t>this system, </a:t>
            </a:r>
            <a:r>
              <a:rPr lang="en-US" sz="2600" dirty="0">
                <a:solidFill>
                  <a:srgbClr val="66FF33"/>
                </a:solidFill>
                <a:latin typeface="+mj-lt"/>
              </a:rPr>
              <a:t>air bubbles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66FF33"/>
                </a:solidFill>
                <a:latin typeface="+mj-lt"/>
              </a:rPr>
              <a:t>        are formed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>
                <a:solidFill>
                  <a:srgbClr val="66FF33"/>
                </a:solidFill>
                <a:latin typeface="+mj-lt"/>
              </a:rPr>
              <a:t>by</a:t>
            </a:r>
            <a:r>
              <a:rPr lang="en-US" sz="2600" dirty="0">
                <a:latin typeface="+mj-lt"/>
              </a:rPr>
              <a:t> introducing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600" dirty="0">
                <a:latin typeface="+mj-lt"/>
              </a:rPr>
              <a:t>        the </a:t>
            </a:r>
            <a:r>
              <a:rPr lang="en-US" sz="2600" dirty="0">
                <a:solidFill>
                  <a:srgbClr val="66FF33"/>
                </a:solidFill>
                <a:latin typeface="+mj-lt"/>
              </a:rPr>
              <a:t>gas phase </a:t>
            </a:r>
            <a:r>
              <a:rPr lang="en-US" sz="2600" dirty="0">
                <a:latin typeface="+mj-lt"/>
              </a:rPr>
              <a:t>directly into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600" dirty="0">
                <a:latin typeface="+mj-lt"/>
              </a:rPr>
              <a:t>        the </a:t>
            </a:r>
            <a:r>
              <a:rPr lang="en-US" sz="2600" dirty="0">
                <a:solidFill>
                  <a:srgbClr val="00FFFF"/>
                </a:solidFill>
                <a:latin typeface="+mj-lt"/>
              </a:rPr>
              <a:t>liquid </a:t>
            </a:r>
            <a:r>
              <a:rPr lang="en-US" sz="2600" dirty="0" smtClean="0">
                <a:solidFill>
                  <a:srgbClr val="00FFFF"/>
                </a:solidFill>
                <a:latin typeface="+mj-lt"/>
              </a:rPr>
              <a:t>phase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3500" dirty="0">
              <a:latin typeface="+mj-lt"/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2. </a:t>
            </a:r>
            <a:r>
              <a:rPr lang="en-US" sz="3600" b="1" dirty="0">
                <a:solidFill>
                  <a:srgbClr val="FFFF00"/>
                </a:solidFill>
                <a:latin typeface="+mj-lt"/>
              </a:rPr>
              <a:t>Vacuum Flotation </a:t>
            </a:r>
            <a:endParaRPr lang="en-US" sz="3600" b="1" dirty="0" smtClean="0">
              <a:solidFill>
                <a:srgbClr val="FFFF00"/>
              </a:solidFill>
              <a:latin typeface="+mj-lt"/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3600" dirty="0" smtClean="0">
                <a:latin typeface="+mj-lt"/>
              </a:rPr>
              <a:t>      </a:t>
            </a:r>
            <a:r>
              <a:rPr lang="en-US" sz="2600" dirty="0" smtClean="0">
                <a:latin typeface="+mj-lt"/>
              </a:rPr>
              <a:t>This </a:t>
            </a:r>
            <a:r>
              <a:rPr lang="en-US" sz="2600" dirty="0">
                <a:latin typeface="+mj-lt"/>
              </a:rPr>
              <a:t>process consists of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600" dirty="0">
                <a:latin typeface="+mj-lt"/>
              </a:rPr>
              <a:t>        </a:t>
            </a:r>
            <a:r>
              <a:rPr lang="en-US" sz="2600" dirty="0">
                <a:solidFill>
                  <a:srgbClr val="FF66CC"/>
                </a:solidFill>
                <a:latin typeface="+mj-lt"/>
              </a:rPr>
              <a:t>saturating the wastewater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600" dirty="0">
                <a:latin typeface="+mj-lt"/>
              </a:rPr>
              <a:t>        </a:t>
            </a:r>
            <a:r>
              <a:rPr lang="en-US" sz="2600" dirty="0">
                <a:solidFill>
                  <a:srgbClr val="FF66CC"/>
                </a:solidFill>
                <a:latin typeface="+mj-lt"/>
              </a:rPr>
              <a:t>with air </a:t>
            </a:r>
            <a:r>
              <a:rPr lang="en-US" sz="2600" dirty="0">
                <a:latin typeface="+mj-lt"/>
              </a:rPr>
              <a:t>either </a:t>
            </a:r>
            <a:r>
              <a:rPr lang="en-US" sz="2600" dirty="0">
                <a:solidFill>
                  <a:srgbClr val="FF66CC"/>
                </a:solidFill>
                <a:latin typeface="+mj-lt"/>
              </a:rPr>
              <a:t>directly in an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FF66CC"/>
                </a:solidFill>
                <a:latin typeface="+mj-lt"/>
              </a:rPr>
              <a:t>        aeration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tank.</a:t>
            </a:r>
            <a:endParaRPr lang="ar-IQ" sz="2200" dirty="0">
              <a:latin typeface="+mj-lt"/>
            </a:endParaRPr>
          </a:p>
        </p:txBody>
      </p:sp>
      <p:pic>
        <p:nvPicPr>
          <p:cNvPr id="4" name="Picture 6" descr="induced-air-prin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58" y="1388901"/>
            <a:ext cx="2803690" cy="249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356830" y="2814869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7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58" y="4293096"/>
            <a:ext cx="2803690" cy="231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356830" y="5204475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21089" y="348011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Types Of Flotation Systems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1820" y="217798"/>
            <a:ext cx="3268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9-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and fill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510" y="1048795"/>
            <a:ext cx="85000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00"/>
                </a:solidFill>
              </a:rPr>
              <a:t>It is the most traditional method of waste </a:t>
            </a:r>
            <a:r>
              <a:rPr lang="en-US" sz="2000" dirty="0" smtClean="0">
                <a:solidFill>
                  <a:srgbClr val="FFFF00"/>
                </a:solidFill>
              </a:rPr>
              <a:t>disposal.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algn="ctr"/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“Waste </a:t>
            </a:r>
            <a:r>
              <a:rPr lang="en-US" sz="24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 directly dumped into 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mining </a:t>
            </a:r>
            <a:r>
              <a:rPr lang="en-US" sz="24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voids or borrow 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pits”.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FFFF"/>
                </a:solidFill>
              </a:rPr>
              <a:t>Disposed </a:t>
            </a:r>
            <a:r>
              <a:rPr lang="en-US" sz="2000" dirty="0">
                <a:solidFill>
                  <a:srgbClr val="00FFFF"/>
                </a:solidFill>
              </a:rPr>
              <a:t>waste is compacted and covered with </a:t>
            </a:r>
            <a:r>
              <a:rPr lang="en-US" sz="2000" dirty="0" smtClean="0">
                <a:solidFill>
                  <a:srgbClr val="00FFFF"/>
                </a:solidFill>
              </a:rPr>
              <a:t>soil gases </a:t>
            </a:r>
            <a:r>
              <a:rPr lang="en-US" sz="2000" dirty="0">
                <a:solidFill>
                  <a:srgbClr val="00FFFF"/>
                </a:solidFill>
              </a:rPr>
              <a:t>generated by the decomposing waste materials are </a:t>
            </a:r>
            <a:r>
              <a:rPr lang="en-US" sz="2000" dirty="0" smtClean="0">
                <a:solidFill>
                  <a:srgbClr val="00FFFF"/>
                </a:solidFill>
              </a:rPr>
              <a:t>often burnt </a:t>
            </a:r>
            <a:r>
              <a:rPr lang="en-US" sz="2000" dirty="0">
                <a:solidFill>
                  <a:srgbClr val="00FFFF"/>
                </a:solidFill>
              </a:rPr>
              <a:t>to generate </a:t>
            </a:r>
            <a:r>
              <a:rPr lang="en-US" sz="2000" dirty="0" smtClean="0">
                <a:solidFill>
                  <a:srgbClr val="00FFFF"/>
                </a:solidFill>
              </a:rPr>
              <a:t>power.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66CC"/>
                </a:solidFill>
              </a:rPr>
              <a:t>It </a:t>
            </a:r>
            <a:r>
              <a:rPr lang="en-US" sz="2000" dirty="0">
                <a:solidFill>
                  <a:srgbClr val="FF66CC"/>
                </a:solidFill>
              </a:rPr>
              <a:t>is generally used for domestic waste. </a:t>
            </a:r>
          </a:p>
        </p:txBody>
      </p:sp>
      <p:pic>
        <p:nvPicPr>
          <p:cNvPr id="4" name="Picture 4" descr="landfil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6" y="4373160"/>
            <a:ext cx="3763650" cy="2233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224083"/>
            <a:ext cx="3915176" cy="3498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04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498" y="112557"/>
            <a:ext cx="43144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Types of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Landfill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6727" y="17353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ComicSansMS"/>
              </a:rPr>
              <a:t>1- Sanitary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ComicSansMS"/>
              </a:rPr>
              <a:t>Landfill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94137" y="23099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micSansMS"/>
              </a:rPr>
              <a:t>a) </a:t>
            </a:r>
            <a:r>
              <a:rPr lang="en-US" sz="2800" dirty="0" smtClean="0">
                <a:solidFill>
                  <a:srgbClr val="FFFF00"/>
                </a:solidFill>
                <a:latin typeface="ComicSansMS"/>
              </a:rPr>
              <a:t>Mechanical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4137" y="28412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micSansMS"/>
              </a:rPr>
              <a:t>b) Normal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727" y="34136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ComicSansMS"/>
              </a:rPr>
              <a:t>2- Converted Landfill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66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4137" y="40749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micSansMS"/>
              </a:rPr>
              <a:t>a) </a:t>
            </a:r>
            <a:r>
              <a:rPr lang="en-US" sz="2800" dirty="0" smtClean="0">
                <a:solidFill>
                  <a:srgbClr val="FFFF00"/>
                </a:solidFill>
                <a:latin typeface="ComicSansMS"/>
              </a:rPr>
              <a:t>Mechanical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4137" y="47362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micSansMS"/>
              </a:rPr>
              <a:t>b) </a:t>
            </a:r>
            <a:r>
              <a:rPr lang="en-US" sz="2800" dirty="0" smtClean="0">
                <a:solidFill>
                  <a:srgbClr val="FFFF00"/>
                </a:solidFill>
                <a:latin typeface="ComicSansMS"/>
              </a:rPr>
              <a:t>Normal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4" y="4336533"/>
            <a:ext cx="4938979" cy="231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4" y="1775194"/>
            <a:ext cx="4938979" cy="227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31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637" y="29824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latin typeface="ComicSansMS"/>
              </a:rPr>
              <a:t>Site Selection and Assessment</a:t>
            </a:r>
            <a:r>
              <a:rPr lang="en-US" sz="3200" dirty="0">
                <a:ln>
                  <a:solidFill>
                    <a:srgbClr val="FF0000"/>
                  </a:solidFill>
                </a:ln>
              </a:rPr>
              <a:t> </a:t>
            </a:r>
            <a:br>
              <a:rPr lang="en-US" sz="3200" dirty="0">
                <a:ln>
                  <a:solidFill>
                    <a:srgbClr val="FF0000"/>
                  </a:solidFill>
                </a:ln>
              </a:rPr>
            </a:b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214" y="1406236"/>
            <a:ext cx="8963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66FF33"/>
                </a:solidFill>
                <a:latin typeface="ComicSansMS"/>
              </a:rPr>
              <a:t>These issues should be considered during </a:t>
            </a:r>
            <a:r>
              <a:rPr lang="en-US" sz="2400" dirty="0" smtClean="0">
                <a:solidFill>
                  <a:srgbClr val="66FF33"/>
                </a:solidFill>
                <a:latin typeface="ComicSansMS"/>
              </a:rPr>
              <a:t>site selection </a:t>
            </a:r>
            <a:r>
              <a:rPr lang="en-US" sz="2400" dirty="0">
                <a:solidFill>
                  <a:srgbClr val="66FF33"/>
                </a:solidFill>
                <a:latin typeface="ComicSansMS"/>
              </a:rPr>
              <a:t>and assessment:</a:t>
            </a:r>
            <a:r>
              <a:rPr lang="en-US" sz="2400" dirty="0">
                <a:solidFill>
                  <a:srgbClr val="66FF33"/>
                </a:solidFill>
              </a:rPr>
              <a:t> </a:t>
            </a:r>
            <a:br>
              <a:rPr lang="en-US" sz="2400" dirty="0">
                <a:solidFill>
                  <a:srgbClr val="66FF33"/>
                </a:solidFill>
              </a:rPr>
            </a:br>
            <a:endParaRPr lang="en-US" sz="2400" dirty="0">
              <a:solidFill>
                <a:srgbClr val="66FF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853" y="2196235"/>
            <a:ext cx="70705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omicSansMS"/>
              </a:rPr>
              <a:t>All </a:t>
            </a:r>
            <a:r>
              <a:rPr lang="en-US" sz="2000" dirty="0" smtClean="0">
                <a:solidFill>
                  <a:srgbClr val="FFFF00"/>
                </a:solidFill>
                <a:latin typeface="ComicSansMS"/>
              </a:rPr>
              <a:t>conditions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FF00"/>
                </a:solidFill>
              </a:rPr>
              <a:t>Ecology on the </a:t>
            </a:r>
            <a:r>
              <a:rPr lang="en-US" sz="2000" dirty="0" smtClean="0">
                <a:solidFill>
                  <a:srgbClr val="FFFF00"/>
                </a:solidFill>
              </a:rPr>
              <a:t>site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Flora </a:t>
            </a:r>
            <a:r>
              <a:rPr lang="en-US" sz="2000" dirty="0">
                <a:solidFill>
                  <a:srgbClr val="FFFF00"/>
                </a:solidFill>
              </a:rPr>
              <a:t>and Fauna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Geology/Topography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Hydrology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Soil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Climate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Other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1307" y="411983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n>
                  <a:solidFill>
                    <a:srgbClr val="FF0000"/>
                  </a:solidFill>
                </a:ln>
                <a:latin typeface="ComicSansMS"/>
              </a:rPr>
              <a:t>Other Activities</a:t>
            </a:r>
            <a:r>
              <a:rPr lang="en-US" sz="4000" dirty="0">
                <a:ln>
                  <a:solidFill>
                    <a:srgbClr val="FF0000"/>
                  </a:solidFill>
                </a:ln>
              </a:rPr>
              <a:t> </a:t>
            </a:r>
            <a:br>
              <a:rPr lang="en-US" sz="4000" dirty="0">
                <a:ln>
                  <a:solidFill>
                    <a:srgbClr val="FF0000"/>
                  </a:solidFill>
                </a:ln>
              </a:rPr>
            </a:b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567" y="530382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  <a:latin typeface="ComicSansMS"/>
              </a:rPr>
              <a:t>Operational Plan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  <a:t>Investments </a:t>
            </a:r>
            <a:r>
              <a:rPr lang="en-US" sz="2000" dirty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  <a:t>and Costs </a:t>
            </a:r>
            <a:endParaRPr lang="en-US" sz="2000" dirty="0" smtClean="0">
              <a:ln>
                <a:solidFill>
                  <a:srgbClr val="99CCFF"/>
                </a:solidFill>
              </a:ln>
              <a:solidFill>
                <a:srgbClr val="00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  <a:t>Implementation </a:t>
            </a:r>
            <a:r>
              <a:rPr lang="en-US" sz="2000" dirty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  <a:t>Plan </a:t>
            </a:r>
            <a:br>
              <a:rPr lang="en-US" sz="2000" dirty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</a:br>
            <a:r>
              <a:rPr lang="en-US" sz="2000" dirty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  <a:t> </a:t>
            </a:r>
            <a:br>
              <a:rPr lang="en-US" sz="2000" dirty="0">
                <a:ln>
                  <a:solidFill>
                    <a:srgbClr val="99CCFF"/>
                  </a:solidFill>
                </a:ln>
                <a:solidFill>
                  <a:srgbClr val="00FFFF"/>
                </a:solidFill>
              </a:rPr>
            </a:br>
            <a:endParaRPr lang="en-US" sz="2000" dirty="0">
              <a:ln>
                <a:solidFill>
                  <a:srgbClr val="99CCFF"/>
                </a:solidFill>
              </a:ln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50760"/>
            <a:ext cx="9144000" cy="6297769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ADVANTAGES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 smtClean="0">
              <a:solidFill>
                <a:srgbClr val="00FFFF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solidFill>
                  <a:srgbClr val="00FFFF"/>
                </a:solidFill>
              </a:rPr>
              <a:t>Landfill site is a cheap waste disposal option for the local council.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solidFill>
                  <a:srgbClr val="66FF33"/>
                </a:solidFill>
              </a:rPr>
              <a:t>Lots of different types of waste can be disposed of by landfill in comparison to other waste disposal methods.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solidFill>
                  <a:srgbClr val="00FFFF"/>
                </a:solidFill>
              </a:rPr>
              <a:t>The gases given off by the landfill site could be collected and used for generating power.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16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DISADVANTAGES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 smtClean="0">
              <a:solidFill>
                <a:srgbClr val="00FFFF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>
                <a:solidFill>
                  <a:srgbClr val="00FFFF"/>
                </a:solidFill>
              </a:rPr>
              <a:t>The </a:t>
            </a:r>
            <a:r>
              <a:rPr lang="en-GB" sz="2000" dirty="0">
                <a:solidFill>
                  <a:srgbClr val="00FFFF"/>
                </a:solidFill>
              </a:rPr>
              <a:t>site will look ugly while it is being used for landfill.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>
                <a:solidFill>
                  <a:srgbClr val="66FF33"/>
                </a:solidFill>
              </a:rPr>
              <a:t>Dangerous gases are given off from landfill sites that cause local air pollution and contribute to global warming.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>
                <a:solidFill>
                  <a:srgbClr val="00FFFF"/>
                </a:solidFill>
              </a:rPr>
              <a:t>Local streams could become polluted with toxins seeping through the ground from the landfill site.</a:t>
            </a:r>
            <a:r>
              <a:rPr lang="en-US" sz="2000" dirty="0">
                <a:solidFill>
                  <a:srgbClr val="00FFFF"/>
                </a:solidFill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>
                <a:solidFill>
                  <a:srgbClr val="FFC000"/>
                </a:solidFill>
              </a:rPr>
              <a:t>Once the site has been filled it might not be able to be used for redevelopment as it might be too polluted.</a:t>
            </a:r>
            <a:endParaRPr lang="en-US" sz="2000" dirty="0">
              <a:solidFill>
                <a:srgbClr val="FFC0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16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Functional Elements of solid waste</a:t>
            </a:r>
            <a:b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</a:b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management system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" y="1767625"/>
            <a:ext cx="8854226" cy="4525963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2000" dirty="0">
                <a:solidFill>
                  <a:srgbClr val="FFFF00"/>
                </a:solidFill>
              </a:rPr>
              <a:t>There are six functional elements in the activities </a:t>
            </a:r>
            <a:r>
              <a:rPr lang="en-US" sz="2000" dirty="0" smtClean="0">
                <a:solidFill>
                  <a:srgbClr val="FFFF00"/>
                </a:solidFill>
              </a:rPr>
              <a:t>associated with </a:t>
            </a:r>
            <a:r>
              <a:rPr lang="en-US" sz="2000" dirty="0">
                <a:solidFill>
                  <a:srgbClr val="FFFF00"/>
                </a:solidFill>
              </a:rPr>
              <a:t>the management of solid wastes from the point </a:t>
            </a:r>
            <a:r>
              <a:rPr lang="en-US" sz="2000" dirty="0" smtClean="0">
                <a:solidFill>
                  <a:srgbClr val="FFFF00"/>
                </a:solidFill>
              </a:rPr>
              <a:t>of generation </a:t>
            </a:r>
            <a:r>
              <a:rPr lang="en-US" sz="2000" dirty="0">
                <a:solidFill>
                  <a:srgbClr val="FFFF00"/>
                </a:solidFill>
              </a:rPr>
              <a:t>to final disposal site. These are:</a:t>
            </a:r>
          </a:p>
          <a:p>
            <a:endParaRPr lang="en-US" sz="2000" dirty="0" smtClean="0">
              <a:solidFill>
                <a:srgbClr val="00FFFF"/>
              </a:solidFill>
            </a:endParaRPr>
          </a:p>
          <a:p>
            <a:r>
              <a:rPr lang="en-US" sz="2400" dirty="0" smtClean="0">
                <a:solidFill>
                  <a:srgbClr val="00FFFF"/>
                </a:solidFill>
              </a:rPr>
              <a:t>1</a:t>
            </a:r>
            <a:r>
              <a:rPr lang="en-US" sz="2400" dirty="0">
                <a:solidFill>
                  <a:srgbClr val="00FFFF"/>
                </a:solidFill>
              </a:rPr>
              <a:t>. Waste generation</a:t>
            </a:r>
          </a:p>
          <a:p>
            <a:r>
              <a:rPr lang="en-US" sz="2400" dirty="0">
                <a:solidFill>
                  <a:srgbClr val="FF66CC"/>
                </a:solidFill>
              </a:rPr>
              <a:t>2. On-site handling </a:t>
            </a:r>
            <a:r>
              <a:rPr lang="en-US" sz="2400" dirty="0"/>
              <a:t>(sorting, storage and processing)</a:t>
            </a:r>
          </a:p>
          <a:p>
            <a:r>
              <a:rPr lang="en-US" sz="2400" dirty="0">
                <a:solidFill>
                  <a:srgbClr val="66FF33"/>
                </a:solidFill>
              </a:rPr>
              <a:t>3. Collection</a:t>
            </a:r>
          </a:p>
          <a:p>
            <a:r>
              <a:rPr lang="en-US" sz="2400" dirty="0">
                <a:solidFill>
                  <a:srgbClr val="CCFF33"/>
                </a:solidFill>
              </a:rPr>
              <a:t>4. Transfer and transport</a:t>
            </a:r>
          </a:p>
          <a:p>
            <a:r>
              <a:rPr lang="en-US" sz="2400" dirty="0"/>
              <a:t>5. Processing and recovery</a:t>
            </a:r>
          </a:p>
          <a:p>
            <a:r>
              <a:rPr lang="en-US" sz="2400" dirty="0">
                <a:solidFill>
                  <a:srgbClr val="FFC000"/>
                </a:solidFill>
              </a:rPr>
              <a:t>6. Disposal</a:t>
            </a:r>
          </a:p>
        </p:txBody>
      </p:sp>
    </p:spTree>
    <p:extLst>
      <p:ext uri="{BB962C8B-B14F-4D97-AF65-F5344CB8AC3E}">
        <p14:creationId xmlns:p14="http://schemas.microsoft.com/office/powerpoint/2010/main" val="2565189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rgbClr val="00FFFF"/>
                  </a:solidFill>
                </a:ln>
              </a:rPr>
              <a:t>10- COMPACTION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00FFFF"/>
                </a:solidFill>
              </a:rPr>
              <a:t>In this method the </a:t>
            </a:r>
            <a:r>
              <a:rPr lang="en-US" sz="2000" dirty="0">
                <a:solidFill>
                  <a:srgbClr val="00FFFF"/>
                </a:solidFill>
              </a:rPr>
              <a:t>waste is compacted or </a:t>
            </a:r>
            <a:r>
              <a:rPr lang="en-US" sz="2000" dirty="0" smtClean="0">
                <a:solidFill>
                  <a:srgbClr val="00FFFF"/>
                </a:solidFill>
              </a:rPr>
              <a:t>compressed by external pressure.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It </a:t>
            </a:r>
            <a:r>
              <a:rPr lang="en-US" sz="1800" dirty="0">
                <a:solidFill>
                  <a:srgbClr val="FFFF00"/>
                </a:solidFill>
              </a:rPr>
              <a:t>also breaks up large or fragile items of waste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29700" name="Picture 3" descr="C:\Users\Amit\Desktop\7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915031"/>
            <a:ext cx="5835650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16" y="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11- Manure pits</a:t>
            </a:r>
            <a:endParaRPr lang="en-IN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07194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66CC"/>
                </a:solidFill>
              </a:rPr>
              <a:t>Mostly used in rural areas</a:t>
            </a:r>
          </a:p>
          <a:p>
            <a:endParaRPr lang="en-US" sz="2000" dirty="0" smtClean="0">
              <a:solidFill>
                <a:srgbClr val="FF66CC"/>
              </a:solidFill>
            </a:endParaRPr>
          </a:p>
          <a:p>
            <a:r>
              <a:rPr lang="en-US" sz="2000" dirty="0" smtClean="0">
                <a:solidFill>
                  <a:srgbClr val="66FF33"/>
                </a:solidFill>
              </a:rPr>
              <a:t>Digging “manure pits” is to prevent the refuses thrown around the houses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FFFF"/>
                </a:solidFill>
              </a:rPr>
              <a:t>The garbage, cattle dung, straw, and leaves should be dumped into the manure pits and covered with earth.</a:t>
            </a:r>
          </a:p>
          <a:p>
            <a:endParaRPr lang="en-US" sz="2000" dirty="0" smtClean="0">
              <a:solidFill>
                <a:srgbClr val="CCFF33"/>
              </a:solidFill>
            </a:endParaRPr>
          </a:p>
          <a:p>
            <a:r>
              <a:rPr lang="en-US" sz="2000" dirty="0" smtClean="0">
                <a:solidFill>
                  <a:srgbClr val="99CCFF"/>
                </a:solidFill>
              </a:rPr>
              <a:t>In 5-6 month’s time the refuse is converted into manure which can be returned to the field.</a:t>
            </a:r>
          </a:p>
          <a:p>
            <a:endParaRPr lang="en-IN" dirty="0"/>
          </a:p>
        </p:txBody>
      </p:sp>
      <p:pic>
        <p:nvPicPr>
          <p:cNvPr id="4098" name="Picture 2" descr="C:\Users\USER\Desktop\solid waste images\compo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9414" y="4224270"/>
            <a:ext cx="5807028" cy="2312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73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58" y="26260"/>
            <a:ext cx="7467600" cy="11430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12- Burial</a:t>
            </a:r>
            <a:endParaRPr lang="en-IN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2" y="1169260"/>
            <a:ext cx="9047408" cy="3241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Suitable for small camp</a:t>
            </a:r>
          </a:p>
          <a:p>
            <a:r>
              <a:rPr lang="en-US" sz="2400" dirty="0" smtClean="0">
                <a:solidFill>
                  <a:srgbClr val="00FFFF"/>
                </a:solidFill>
              </a:rPr>
              <a:t>A trench 1.5m wide &amp; 2 m deep is </a:t>
            </a:r>
            <a:r>
              <a:rPr lang="en-US" sz="2400" dirty="0">
                <a:solidFill>
                  <a:srgbClr val="00FFFF"/>
                </a:solidFill>
              </a:rPr>
              <a:t>excavated </a:t>
            </a:r>
            <a:r>
              <a:rPr lang="en-US" sz="2400" dirty="0">
                <a:solidFill>
                  <a:srgbClr val="66FF33"/>
                </a:solidFill>
              </a:rPr>
              <a:t>(Recover through digging)</a:t>
            </a:r>
            <a:endParaRPr lang="en-US" sz="2400" dirty="0" smtClean="0">
              <a:solidFill>
                <a:srgbClr val="66FF33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The refuse is covered with 20 -30cm of earth</a:t>
            </a:r>
          </a:p>
          <a:p>
            <a:r>
              <a:rPr lang="en-US" sz="2400" dirty="0" smtClean="0">
                <a:solidFill>
                  <a:srgbClr val="66FF33"/>
                </a:solidFill>
              </a:rPr>
              <a:t>When the level in the trench is 40cm from ground level, the trench is filled with earth &amp; compacted</a:t>
            </a:r>
          </a:p>
          <a:p>
            <a:r>
              <a:rPr lang="en-US" sz="2400" dirty="0" smtClean="0"/>
              <a:t>4-6 months duration required.</a:t>
            </a:r>
            <a:endParaRPr lang="en-IN" sz="2400" dirty="0"/>
          </a:p>
        </p:txBody>
      </p:sp>
      <p:pic>
        <p:nvPicPr>
          <p:cNvPr id="6146" name="Picture 2" descr="C:\Users\USER\Desktop\solid waste imag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014" y="4095482"/>
            <a:ext cx="4857784" cy="2608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7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629" y="179163"/>
            <a:ext cx="3445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13-Dumping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104838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</a:rPr>
              <a:t>It is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the practice of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</a:rPr>
              <a:t>transfer of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waste </a:t>
            </a:r>
            <a:r>
              <a:rPr lang="en-US" sz="2000" dirty="0">
                <a:solidFill>
                  <a:srgbClr val="FF66CC"/>
                </a:solidFill>
                <a:latin typeface="Arial" panose="020B0604020202020204" pitchFamily="34" charset="0"/>
              </a:rPr>
              <a:t>(household waste, </a:t>
            </a:r>
            <a:r>
              <a:rPr lang="en-US" sz="2000" dirty="0" smtClean="0">
                <a:solidFill>
                  <a:srgbClr val="FF66CC"/>
                </a:solidFill>
                <a:latin typeface="Arial" panose="020B0604020202020204" pitchFamily="34" charset="0"/>
              </a:rPr>
              <a:t>industrial, nuclear </a:t>
            </a:r>
            <a:r>
              <a:rPr lang="en-US" sz="2000" dirty="0">
                <a:solidFill>
                  <a:srgbClr val="FF66CC"/>
                </a:solidFill>
                <a:latin typeface="Arial" panose="020B0604020202020204" pitchFamily="34" charset="0"/>
              </a:rPr>
              <a:t>waste, etc.)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from one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</a:rPr>
              <a:t>place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to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</a:rPr>
              <a:t>another place.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dirty="0"/>
              <a:t>These </a:t>
            </a:r>
            <a:r>
              <a:rPr lang="en-US" sz="2400" dirty="0" smtClean="0"/>
              <a:t>waste are divided </a:t>
            </a:r>
            <a:r>
              <a:rPr lang="en-US" sz="2400" dirty="0"/>
              <a:t>into three separate </a:t>
            </a:r>
            <a:r>
              <a:rPr lang="en-US" sz="2400" dirty="0" smtClean="0"/>
              <a:t>lists on the basis of toxicity: </a:t>
            </a:r>
          </a:p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                                         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1- Green List 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</a:rPr>
              <a:t>                        2- Amber List 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99CCFF"/>
                </a:solidFill>
              </a:rPr>
              <a:t>                        3- Red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99CCFF"/>
                </a:solidFill>
              </a:rPr>
              <a:t>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564482"/>
            <a:ext cx="8255000" cy="221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74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116" y="17916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1-Green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List</a:t>
            </a:r>
            <a:endParaRPr lang="en-US" sz="36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6591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These items are considered to be non-hazardous and more environmentally friendly</a:t>
            </a:r>
            <a:r>
              <a:rPr lang="en-US" sz="2000" dirty="0">
                <a:solidFill>
                  <a:srgbClr val="00FFFF"/>
                </a:solidFill>
                <a:latin typeface="Arial" panose="020B0604020202020204" pitchFamily="34" charset="0"/>
              </a:rPr>
              <a:t>. Some of these items may include paper and plastic that can be </a:t>
            </a:r>
            <a:r>
              <a:rPr lang="en-US" sz="2000" dirty="0" smtClean="0">
                <a:solidFill>
                  <a:srgbClr val="00FFFF"/>
                </a:solidFill>
                <a:latin typeface="Arial" panose="020B0604020202020204" pitchFamily="34" charset="0"/>
              </a:rPr>
              <a:t>recycled.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2729" y="2317056"/>
            <a:ext cx="259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2- Amber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List</a:t>
            </a:r>
            <a:endParaRPr lang="en-US" sz="32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259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Materials are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consider that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containing both non-hazardous and hazardous parts. </a:t>
            </a:r>
            <a:r>
              <a:rPr lang="en-US" dirty="0">
                <a:solidFill>
                  <a:srgbClr val="00FFFF"/>
                </a:solidFill>
                <a:latin typeface="Arial" panose="020B0604020202020204" pitchFamily="34" charset="0"/>
              </a:rPr>
              <a:t>These materials can contain metal bearing wastes, organic and inorganic </a:t>
            </a:r>
            <a:r>
              <a:rPr lang="en-US" dirty="0" smtClean="0">
                <a:solidFill>
                  <a:srgbClr val="00FFFF"/>
                </a:solidFill>
                <a:latin typeface="Arial" panose="020B0604020202020204" pitchFamily="34" charset="0"/>
              </a:rPr>
              <a:t>wastes or </a:t>
            </a:r>
            <a:r>
              <a:rPr lang="en-US" dirty="0">
                <a:solidFill>
                  <a:srgbClr val="00FFFF"/>
                </a:solidFill>
                <a:latin typeface="Arial" panose="020B0604020202020204" pitchFamily="34" charset="0"/>
              </a:rPr>
              <a:t>organic or inorganic constituents.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729" y="4158734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3- Red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List</a:t>
            </a:r>
            <a:endParaRPr lang="en-US" sz="32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4350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This includes reasonably hazardous materials.</a:t>
            </a:r>
            <a:r>
              <a:rPr lang="en-US" dirty="0">
                <a:solidFill>
                  <a:srgbClr val="00FFFF"/>
                </a:solidFill>
                <a:latin typeface="Arial" panose="020B0604020202020204" pitchFamily="34" charset="0"/>
              </a:rPr>
              <a:t> These materials contain principally organic or inorganic constituents, which include 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polychlorinated biphenyl (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PCBs) as well as Radio active wastes.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628" y="192506"/>
            <a:ext cx="3833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Other methods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46" y="1223493"/>
            <a:ext cx="898945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Immobilization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/>
              <a:t>It </a:t>
            </a:r>
            <a:r>
              <a:rPr lang="en-US" sz="2000" b="1" dirty="0"/>
              <a:t>is a collective term for a range of treatment processes that primarily aim to make hazardous waste safe for disposal by reducing the potential for waste component </a:t>
            </a:r>
            <a:r>
              <a:rPr lang="en-US" sz="2000" b="1" dirty="0" smtClean="0"/>
              <a:t>leaching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Stabilization</a:t>
            </a:r>
            <a:endParaRPr lang="en-US" sz="2800" b="1" dirty="0" smtClean="0"/>
          </a:p>
          <a:p>
            <a:pPr>
              <a:spcBef>
                <a:spcPct val="50000"/>
              </a:spcBef>
            </a:pPr>
            <a:r>
              <a:rPr lang="en-GB" sz="2000" b="1" dirty="0" smtClean="0"/>
              <a:t>Techniques </a:t>
            </a:r>
            <a:r>
              <a:rPr lang="en-GB" sz="2000" b="1" dirty="0"/>
              <a:t>by which hazardous wastes are converted into a more stable </a:t>
            </a:r>
            <a:r>
              <a:rPr lang="en-GB" sz="2000" b="1" dirty="0" smtClean="0"/>
              <a:t>form.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Solidification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/>
              <a:t>Techniques </a:t>
            </a:r>
            <a:r>
              <a:rPr lang="en-US" sz="2000" b="1" dirty="0"/>
              <a:t>that create a solid mass of either the original waste, or waste that has been </a:t>
            </a:r>
            <a:r>
              <a:rPr lang="en-US" sz="2000" b="1" dirty="0" smtClean="0"/>
              <a:t>stabilized.</a:t>
            </a:r>
            <a:endParaRPr lang="en-US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652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94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600" b="1" dirty="0" err="1" smtClean="0"/>
              <a:t>Vermicompostin</a:t>
            </a:r>
            <a:r>
              <a:rPr lang="en-IN" sz="3600" b="1" dirty="0" smtClean="0"/>
              <a:t>g</a:t>
            </a:r>
          </a:p>
          <a:p>
            <a:pPr algn="ctr">
              <a:buFontTx/>
              <a:buNone/>
            </a:pPr>
            <a:r>
              <a:rPr lang="en-IN" sz="2800" dirty="0" smtClean="0"/>
              <a:t> </a:t>
            </a:r>
          </a:p>
          <a:p>
            <a:pPr algn="ctr">
              <a:buFontTx/>
              <a:buNone/>
            </a:pPr>
            <a:r>
              <a:rPr lang="en-IN" sz="2800" dirty="0" smtClean="0">
                <a:solidFill>
                  <a:srgbClr val="FFFF00"/>
                </a:solidFill>
              </a:rPr>
              <a:t>It </a:t>
            </a:r>
            <a:r>
              <a:rPr lang="en-IN" sz="2800" dirty="0">
                <a:solidFill>
                  <a:srgbClr val="FFFF00"/>
                </a:solidFill>
              </a:rPr>
              <a:t>is a </a:t>
            </a:r>
            <a:r>
              <a:rPr lang="en-IN" sz="2800" dirty="0" smtClean="0">
                <a:solidFill>
                  <a:srgbClr val="FFFF00"/>
                </a:solidFill>
              </a:rPr>
              <a:t>method </a:t>
            </a:r>
            <a:r>
              <a:rPr lang="en-IN" sz="2800" dirty="0">
                <a:solidFill>
                  <a:srgbClr val="FFFF00"/>
                </a:solidFill>
              </a:rPr>
              <a:t>of </a:t>
            </a:r>
            <a:r>
              <a:rPr lang="en-IN" sz="2800" dirty="0">
                <a:solidFill>
                  <a:srgbClr val="00FFFF"/>
                </a:solidFill>
              </a:rPr>
              <a:t>disposal</a:t>
            </a:r>
            <a:r>
              <a:rPr lang="en-IN" sz="2800" dirty="0">
                <a:solidFill>
                  <a:srgbClr val="FFFF00"/>
                </a:solidFill>
              </a:rPr>
              <a:t> of </a:t>
            </a:r>
            <a:r>
              <a:rPr lang="en-IN" sz="2800" dirty="0">
                <a:solidFill>
                  <a:srgbClr val="00FFFF"/>
                </a:solidFill>
              </a:rPr>
              <a:t>kitch</a:t>
            </a:r>
            <a:r>
              <a:rPr lang="en-IN" sz="2800" i="1" dirty="0">
                <a:solidFill>
                  <a:srgbClr val="00FFFF"/>
                </a:solidFill>
              </a:rPr>
              <a:t>en and </a:t>
            </a:r>
            <a:r>
              <a:rPr lang="en-IN" sz="2800" dirty="0">
                <a:solidFill>
                  <a:srgbClr val="00FFFF"/>
                </a:solidFill>
              </a:rPr>
              <a:t>plate </a:t>
            </a:r>
            <a:r>
              <a:rPr lang="en-IN" sz="2800" dirty="0" smtClean="0">
                <a:solidFill>
                  <a:srgbClr val="00FFFF"/>
                </a:solidFill>
              </a:rPr>
              <a:t>wastes</a:t>
            </a:r>
            <a:r>
              <a:rPr lang="en-IN" sz="2800" dirty="0">
                <a:solidFill>
                  <a:srgbClr val="FFFF00"/>
                </a:solidFill>
              </a:rPr>
              <a:t>, which serves the </a:t>
            </a:r>
            <a:r>
              <a:rPr lang="en-IN" sz="2800" dirty="0" smtClean="0">
                <a:solidFill>
                  <a:srgbClr val="FFFF00"/>
                </a:solidFill>
              </a:rPr>
              <a:t>dual purpose </a:t>
            </a:r>
            <a:r>
              <a:rPr lang="en-IN" sz="2800" dirty="0">
                <a:solidFill>
                  <a:srgbClr val="FFFF00"/>
                </a:solidFill>
              </a:rPr>
              <a:t>of disposing off </a:t>
            </a:r>
            <a:r>
              <a:rPr lang="en-IN" sz="2800" dirty="0" smtClean="0">
                <a:solidFill>
                  <a:srgbClr val="FFFF00"/>
                </a:solidFill>
              </a:rPr>
              <a:t>the garbage </a:t>
            </a:r>
            <a:r>
              <a:rPr lang="en-IN" sz="2800" dirty="0">
                <a:solidFill>
                  <a:srgbClr val="FFFF00"/>
                </a:solidFill>
              </a:rPr>
              <a:t>as well as proving </a:t>
            </a:r>
            <a:r>
              <a:rPr lang="en-IN" sz="2800" dirty="0" smtClean="0">
                <a:solidFill>
                  <a:srgbClr val="FFFF00"/>
                </a:solidFill>
              </a:rPr>
              <a:t>eco-friendly</a:t>
            </a:r>
            <a:r>
              <a:rPr lang="en-IN" sz="2800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94" y="3400022"/>
            <a:ext cx="6775587" cy="298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41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6293" y="4572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Impacts of waste on health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08715" y="1600200"/>
            <a:ext cx="8377707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FFFF"/>
                </a:solidFill>
              </a:rPr>
              <a:t>Chemical poisoning through chemical inhalation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FFFF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FFFF"/>
                </a:solidFill>
              </a:rPr>
              <a:t>Uncollected waste can obstruct the storm water runoff resulting in flood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FFFF"/>
              </a:solidFill>
            </a:endParaRPr>
          </a:p>
          <a:p>
            <a:pPr marL="36576" indent="0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1. Low birth weight</a:t>
            </a:r>
            <a:endParaRPr lang="en-US" dirty="0" smtClean="0">
              <a:solidFill>
                <a:srgbClr val="66FF33"/>
              </a:solidFill>
            </a:endParaRPr>
          </a:p>
          <a:p>
            <a:pPr marL="36576" indent="0" eaLnBrk="1" hangingPunct="1">
              <a:buNone/>
            </a:pPr>
            <a:r>
              <a:rPr lang="en-US" dirty="0" smtClean="0">
                <a:solidFill>
                  <a:srgbClr val="66FF33"/>
                </a:solidFill>
              </a:rPr>
              <a:t>2.Cancer</a:t>
            </a:r>
            <a:endParaRPr lang="en-US" dirty="0" smtClean="0">
              <a:solidFill>
                <a:srgbClr val="FF66CC"/>
              </a:solidFill>
            </a:endParaRPr>
          </a:p>
          <a:p>
            <a:pPr marL="36576" indent="0" eaLnBrk="1" hangingPunct="1">
              <a:buNone/>
            </a:pPr>
            <a:r>
              <a:rPr lang="en-US" dirty="0" smtClean="0">
                <a:solidFill>
                  <a:srgbClr val="FF66CC"/>
                </a:solidFill>
              </a:rPr>
              <a:t>3. Congenital malformations</a:t>
            </a:r>
          </a:p>
          <a:p>
            <a:pPr marL="36576" indent="0" eaLnBrk="1" hangingPunct="1">
              <a:buNone/>
            </a:pPr>
            <a:r>
              <a:rPr lang="en-US" dirty="0" smtClean="0">
                <a:solidFill>
                  <a:srgbClr val="FFC000"/>
                </a:solidFill>
              </a:rPr>
              <a:t>4. Neurological disease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1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Impacts of waste on health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Nausea and vomiting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Increase in hospitalization of diabetic residents living near hazard waste sites.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Mercury toxicity from eating fish with high levels of mercury.</a:t>
            </a:r>
          </a:p>
          <a:p>
            <a:pPr eaLnBrk="1" hangingPunct="1"/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Resulted in high algal population in rivers and sea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95082" y="13297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Impacts of waste on Environment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 smtClean="0">
                <a:solidFill>
                  <a:srgbClr val="FFFF00"/>
                </a:solidFill>
              </a:rPr>
              <a:t>Waste breaks down in landfills to form methane, a potent greenhouse gas</a:t>
            </a:r>
          </a:p>
          <a:p>
            <a:pPr algn="just" eaLnBrk="1" hangingPunct="1"/>
            <a:endParaRPr lang="en-US" sz="2400" dirty="0" smtClean="0">
              <a:solidFill>
                <a:srgbClr val="FF66CC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rgbClr val="66FF33"/>
                </a:solidFill>
              </a:rPr>
              <a:t>Change in climate and destruction of ozone layer due to waste biodegradable</a:t>
            </a:r>
          </a:p>
          <a:p>
            <a:pPr algn="just" eaLnBrk="1" hangingPunct="1"/>
            <a:endParaRPr lang="en-US" sz="2400" dirty="0" smtClean="0">
              <a:solidFill>
                <a:srgbClr val="00FFFF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rgbClr val="00FFFF"/>
                </a:solidFill>
              </a:rPr>
              <a:t>Littering, due to waste pollutions, illegal dumping, Leaching: is a process by which solid waste enter soil and ground water and contaminating them. </a:t>
            </a:r>
          </a:p>
          <a:p>
            <a:pPr marL="36576" indent="0" algn="just" eaLnBrk="1" hangingPunct="1">
              <a:buNone/>
            </a:pPr>
            <a:endParaRPr lang="en-US" sz="2000" dirty="0" smtClean="0">
              <a:solidFill>
                <a:srgbClr val="FF66CC"/>
              </a:solidFill>
            </a:endParaRPr>
          </a:p>
          <a:p>
            <a:pPr eaLnBrk="1" hangingPunct="1"/>
            <a:endParaRPr lang="en-US" dirty="0" smtClean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518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1- Waste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generation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: </a:t>
            </a:r>
            <a:endParaRPr lang="en-US" sz="3200" b="1" i="1" dirty="0" smtClean="0">
              <a:ln>
                <a:solidFill>
                  <a:schemeClr val="tx1"/>
                </a:solidFill>
              </a:ln>
              <a:solidFill>
                <a:srgbClr val="FF66CC"/>
              </a:solidFill>
            </a:endParaRPr>
          </a:p>
          <a:p>
            <a:pPr algn="ctr"/>
            <a:r>
              <a:rPr lang="en-US" sz="2400" i="1" dirty="0"/>
              <a:t>T</a:t>
            </a:r>
            <a:r>
              <a:rPr lang="en-US" sz="2400" i="1" dirty="0" smtClean="0"/>
              <a:t>hose </a:t>
            </a:r>
            <a:r>
              <a:rPr lang="en-US" sz="2400" i="1" dirty="0"/>
              <a:t>activities in which materials are </a:t>
            </a:r>
            <a:r>
              <a:rPr lang="en-US" sz="2400" dirty="0"/>
              <a:t>identified as no longer being of value and are either thrown away or gathered together for disposal.</a:t>
            </a:r>
          </a:p>
          <a:p>
            <a:endParaRPr lang="en-US" b="1" dirty="0" smtClean="0"/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2- On-site (Handling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, storage, and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processing)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: 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i="1" dirty="0"/>
              <a:t>A</a:t>
            </a:r>
            <a:r>
              <a:rPr lang="en-US" sz="2400" i="1" dirty="0" smtClean="0"/>
              <a:t>ctivities </a:t>
            </a:r>
            <a:r>
              <a:rPr lang="en-US" sz="2400" dirty="0"/>
              <a:t>associated with the handling, storage, and processing of solid wastes at or near the point of generation.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7" y="4121240"/>
            <a:ext cx="8076865" cy="258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7860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8938293"/>
              </p:ext>
            </p:extLst>
          </p:nvPr>
        </p:nvGraphicFramePr>
        <p:xfrm>
          <a:off x="-769139" y="312694"/>
          <a:ext cx="981010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091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3- Collection:</a:t>
            </a:r>
          </a:p>
          <a:p>
            <a:pPr algn="ctr"/>
            <a:endParaRPr lang="en-US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Those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activities association with the gathering of solid wastes and the hauling of wastes to the location where the collection vehicle is emptied.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4- Transfer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and transport: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FF66CC"/>
              </a:solidFill>
            </a:endParaRPr>
          </a:p>
          <a:p>
            <a:pPr algn="ctr"/>
            <a:endParaRPr lang="en-US" b="1" dirty="0"/>
          </a:p>
          <a:p>
            <a:r>
              <a:rPr lang="en-US" sz="2000" dirty="0" smtClean="0"/>
              <a:t>Those </a:t>
            </a:r>
            <a:r>
              <a:rPr lang="en-US" sz="2000" dirty="0"/>
              <a:t>activities association </a:t>
            </a:r>
            <a:r>
              <a:rPr lang="en-US" sz="2000" dirty="0" smtClean="0"/>
              <a:t>with</a:t>
            </a:r>
          </a:p>
          <a:p>
            <a:r>
              <a:rPr lang="en-US" sz="2000" dirty="0" smtClean="0"/>
              <a:t> </a:t>
            </a:r>
          </a:p>
          <a:p>
            <a:pPr marL="457200" indent="-457200">
              <a:buAutoNum type="arabicParenBoth"/>
            </a:pPr>
            <a:r>
              <a:rPr lang="en-US" sz="2000" dirty="0">
                <a:solidFill>
                  <a:srgbClr val="00FFFF"/>
                </a:solidFill>
              </a:rPr>
              <a:t>T</a:t>
            </a:r>
            <a:r>
              <a:rPr lang="en-US" sz="2000" dirty="0" smtClean="0">
                <a:solidFill>
                  <a:srgbClr val="00FFFF"/>
                </a:solidFill>
              </a:rPr>
              <a:t>he </a:t>
            </a:r>
            <a:r>
              <a:rPr lang="en-US" sz="2000" dirty="0">
                <a:solidFill>
                  <a:srgbClr val="00FFFF"/>
                </a:solidFill>
              </a:rPr>
              <a:t>transfer of wastes from the smaller collection vehicle to the larger transport </a:t>
            </a:r>
            <a:r>
              <a:rPr lang="en-US" sz="2000" dirty="0" smtClean="0">
                <a:solidFill>
                  <a:srgbClr val="00FFFF"/>
                </a:solidFill>
              </a:rPr>
              <a:t>equipment.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subsequent transport of the wastes, usually over long distance, to the disposal site.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43" y="4662151"/>
            <a:ext cx="6595258" cy="195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5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5- Processing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and recovery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 </a:t>
            </a:r>
            <a:r>
              <a:rPr lang="en-US" sz="2000" dirty="0">
                <a:solidFill>
                  <a:srgbClr val="FFFF00"/>
                </a:solidFill>
              </a:rPr>
              <a:t>Those techniques equipment and facilities used both </a:t>
            </a:r>
            <a:r>
              <a:rPr lang="en-US" sz="2000" dirty="0">
                <a:solidFill>
                  <a:srgbClr val="00FFFF"/>
                </a:solidFill>
              </a:rPr>
              <a:t>to improve</a:t>
            </a:r>
            <a:r>
              <a:rPr lang="en-US" sz="2000" dirty="0">
                <a:solidFill>
                  <a:srgbClr val="FFFF00"/>
                </a:solidFill>
              </a:rPr>
              <a:t> the efficiency of the </a:t>
            </a:r>
            <a:r>
              <a:rPr lang="en-US" sz="2000" dirty="0">
                <a:solidFill>
                  <a:srgbClr val="00FFFF"/>
                </a:solidFill>
              </a:rPr>
              <a:t>other functional elements </a:t>
            </a:r>
            <a:r>
              <a:rPr lang="en-US" sz="2000" dirty="0">
                <a:solidFill>
                  <a:srgbClr val="FFFF00"/>
                </a:solidFill>
              </a:rPr>
              <a:t>and to </a:t>
            </a:r>
            <a:r>
              <a:rPr lang="en-US" sz="2000" dirty="0">
                <a:solidFill>
                  <a:srgbClr val="00FFFF"/>
                </a:solidFill>
              </a:rPr>
              <a:t>recover useable materials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>
                <a:solidFill>
                  <a:srgbClr val="66FF33"/>
                </a:solidFill>
              </a:rPr>
              <a:t>conversion products</a:t>
            </a:r>
            <a:r>
              <a:rPr lang="en-US" sz="2000" dirty="0">
                <a:solidFill>
                  <a:srgbClr val="FFFF00"/>
                </a:solidFill>
              </a:rPr>
              <a:t>, or </a:t>
            </a:r>
            <a:r>
              <a:rPr lang="en-US" sz="2000" dirty="0">
                <a:solidFill>
                  <a:srgbClr val="66FF33"/>
                </a:solidFill>
              </a:rPr>
              <a:t>energy from solid wastes.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6- Disposal: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 </a:t>
            </a:r>
            <a:r>
              <a:rPr lang="en-US" sz="2000" dirty="0">
                <a:solidFill>
                  <a:srgbClr val="FFFF00"/>
                </a:solidFill>
              </a:rPr>
              <a:t>Those activities associated with ultimate </a:t>
            </a:r>
            <a:r>
              <a:rPr lang="en-US" sz="2000" dirty="0">
                <a:solidFill>
                  <a:srgbClr val="00FFFF"/>
                </a:solidFill>
              </a:rPr>
              <a:t>disposal of solid wastes </a:t>
            </a:r>
            <a:r>
              <a:rPr lang="en-US" sz="2000" dirty="0">
                <a:solidFill>
                  <a:srgbClr val="FFFF00"/>
                </a:solidFill>
              </a:rPr>
              <a:t>Interrelationship of functional elements comprising a solid waste management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61" y="4278094"/>
            <a:ext cx="6701308" cy="223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20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095" y="443077"/>
            <a:ext cx="538980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SansMS"/>
              </a:rPr>
              <a:t>Factors to Consider in Treating and</a:t>
            </a:r>
            <a:b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SansMS"/>
              </a:rPr>
            </a:b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SansMS"/>
              </a:rPr>
              <a:t>Disposing of Solid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SansMS"/>
              </a:rPr>
              <a:t>Waste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74255"/>
            <a:ext cx="9143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SansMS"/>
              </a:rPr>
              <a:t>1- Disposal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ComicSansMS"/>
              </a:rPr>
              <a:t>Final operational state for</a:t>
            </a:r>
            <a:r>
              <a:rPr lang="en-US" sz="2800" dirty="0">
                <a:ln>
                  <a:solidFill>
                    <a:srgbClr val="FF0000"/>
                  </a:solidFill>
                </a:ln>
              </a:rPr>
              <a:t> cleanliness</a:t>
            </a:r>
            <a:r>
              <a:rPr lang="en-US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2- Process</a:t>
            </a:r>
          </a:p>
          <a:p>
            <a:endParaRPr lang="en-US" sz="2800" dirty="0"/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</a:rPr>
              <a:t>Manipulation </a:t>
            </a:r>
            <a:r>
              <a:rPr lang="en-US" sz="2800" dirty="0">
                <a:ln>
                  <a:solidFill>
                    <a:srgbClr val="FF0000"/>
                  </a:solidFill>
                </a:ln>
              </a:rPr>
              <a:t>of waste, after disposal. </a:t>
            </a:r>
            <a:endParaRPr lang="en-US" sz="2800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 smtClean="0"/>
          </a:p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3- Treatment </a:t>
            </a:r>
          </a:p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Process </a:t>
            </a:r>
            <a:r>
              <a:rPr lang="en-US" sz="2400" dirty="0">
                <a:ln>
                  <a:solidFill>
                    <a:srgbClr val="FF0000"/>
                  </a:solidFill>
                </a:ln>
              </a:rPr>
              <a:t>to achieve sanitary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results </a:t>
            </a:r>
            <a:r>
              <a:rPr lang="en-US" sz="2400" dirty="0">
                <a:ln>
                  <a:solidFill>
                    <a:srgbClr val="FF0000"/>
                  </a:solidFill>
                </a:ln>
              </a:rPr>
              <a:t>by reduction of hazardous effects to human and environment. </a:t>
            </a:r>
            <a:br>
              <a:rPr lang="en-US" sz="2400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527" y="355986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Treatment residues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438400" y="1241738"/>
            <a:ext cx="6705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1038" indent="-122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8238" indent="-122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438" indent="-122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638" indent="-122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9838" indent="-122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rgbClr val="00FFFF"/>
                  </a:solidFill>
                </a:ln>
                <a:latin typeface="Arial" panose="020B0604020202020204" pitchFamily="34" charset="0"/>
              </a:rPr>
              <a:t>All </a:t>
            </a:r>
            <a:r>
              <a:rPr lang="en-US" b="1" dirty="0" err="1">
                <a:ln>
                  <a:solidFill>
                    <a:srgbClr val="00FFFF"/>
                  </a:solidFill>
                </a:ln>
                <a:latin typeface="Arial" panose="020B0604020202020204" pitchFamily="34" charset="0"/>
              </a:rPr>
              <a:t>physico</a:t>
            </a:r>
            <a:r>
              <a:rPr lang="en-US" b="1" dirty="0">
                <a:ln>
                  <a:solidFill>
                    <a:srgbClr val="00FFFF"/>
                  </a:solidFill>
                </a:ln>
                <a:latin typeface="Arial" panose="020B0604020202020204" pitchFamily="34" charset="0"/>
              </a:rPr>
              <a:t>-chemical treatment processes generate residues which may:</a:t>
            </a:r>
          </a:p>
          <a:p>
            <a:pPr lvl="4">
              <a:spcBef>
                <a:spcPct val="50000"/>
              </a:spcBef>
              <a:buFontTx/>
              <a:buChar char="•"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rgbClr val="FF66CC"/>
              </a:solidFill>
              <a:latin typeface="Arial" panose="020B0604020202020204" pitchFamily="34" charset="0"/>
            </a:endParaRP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be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hazardous wastes themselves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be more concentrated than original waste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be suitable for recycling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require further treatment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Arial" panose="020B0604020202020204" pitchFamily="34" charset="0"/>
              </a:rPr>
              <a:t>need to be landfilled</a:t>
            </a:r>
          </a:p>
        </p:txBody>
      </p:sp>
      <p:pic>
        <p:nvPicPr>
          <p:cNvPr id="166916" name="Picture 4" descr="C:\WINDOWS\Desktop\Photo 4 Hydrox~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2" y="2301875"/>
            <a:ext cx="3462270" cy="348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85482" y="5958295"/>
            <a:ext cx="3747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n>
                  <a:solidFill>
                    <a:schemeClr val="tx1"/>
                  </a:solidFill>
                </a:ln>
              </a:rPr>
              <a:t>Sludge from </a:t>
            </a:r>
            <a:r>
              <a:rPr lang="en-US" sz="1800" b="1" dirty="0" err="1">
                <a:ln>
                  <a:solidFill>
                    <a:schemeClr val="tx1"/>
                  </a:solidFill>
                </a:ln>
              </a:rPr>
              <a:t>physico</a:t>
            </a:r>
            <a:r>
              <a:rPr lang="en-US" sz="1800" b="1" dirty="0">
                <a:ln>
                  <a:solidFill>
                    <a:schemeClr val="tx1"/>
                  </a:solidFill>
                </a:ln>
              </a:rPr>
              <a:t>-chemical treatment after pressing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940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latin typeface="Arial" panose="020B0604020202020204" pitchFamily="34" charset="0"/>
              </a:rPr>
              <a:t>Physical processes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66FF33"/>
              </a:solidFill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73152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7525" indent="-60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sz="2000" b="1" dirty="0">
                <a:solidFill>
                  <a:srgbClr val="00FFFF"/>
                </a:solidFill>
                <a:latin typeface="Arial" panose="020B0604020202020204" pitchFamily="34" charset="0"/>
              </a:rPr>
              <a:t>Many different physical treatment </a:t>
            </a:r>
            <a:r>
              <a:rPr lang="en-GB" sz="20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processes are </a:t>
            </a:r>
            <a:r>
              <a:rPr lang="en-GB" sz="2000" b="1" dirty="0">
                <a:solidFill>
                  <a:srgbClr val="00FFFF"/>
                </a:solidFill>
                <a:latin typeface="Arial" panose="020B0604020202020204" pitchFamily="34" charset="0"/>
              </a:rPr>
              <a:t>simple and </a:t>
            </a:r>
            <a:r>
              <a:rPr lang="en-GB" sz="20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low-cost.</a:t>
            </a:r>
          </a:p>
          <a:p>
            <a:pPr>
              <a:buFontTx/>
              <a:buChar char="•"/>
            </a:pPr>
            <a:r>
              <a:rPr lang="en-GB" sz="20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endParaRPr lang="en-GB" sz="2000" b="1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sz="2000" b="1" dirty="0">
                <a:solidFill>
                  <a:srgbClr val="00FFFF"/>
                </a:solidFill>
                <a:latin typeface="Arial" panose="020B0604020202020204" pitchFamily="34" charset="0"/>
              </a:rPr>
              <a:t>Choice depends on physical form of waste and its characteristics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6980" name="Picture 4" descr="C:\WINDOWS\Desktop\Photo 18 Filtre~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09" y="2994025"/>
            <a:ext cx="7029182" cy="272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543837" y="583091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Filter press</a:t>
            </a:r>
          </a:p>
        </p:txBody>
      </p:sp>
    </p:spTree>
    <p:extLst>
      <p:ext uri="{BB962C8B-B14F-4D97-AF65-F5344CB8AC3E}">
        <p14:creationId xmlns:p14="http://schemas.microsoft.com/office/powerpoint/2010/main" val="16123097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6" id="{6D1DA6AD-5D3E-4CF6-84BF-9301B7EAB194}" vid="{85739D33-FDE1-4162-AF27-4C4419530A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550</TotalTime>
  <Words>2200</Words>
  <Application>Microsoft Office PowerPoint</Application>
  <PresentationFormat>On-screen Show (4:3)</PresentationFormat>
  <Paragraphs>310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</vt:lpstr>
      <vt:lpstr>Berlin Sans FB</vt:lpstr>
      <vt:lpstr>Calibri</vt:lpstr>
      <vt:lpstr>Comic Sans MS</vt:lpstr>
      <vt:lpstr>ComicSansMS</vt:lpstr>
      <vt:lpstr>Franklin Gothic Book</vt:lpstr>
      <vt:lpstr>Tahoma</vt:lpstr>
      <vt:lpstr>Times New Roman</vt:lpstr>
      <vt:lpstr>TimesNewRomanPSMT</vt:lpstr>
      <vt:lpstr>Wingdings</vt:lpstr>
      <vt:lpstr>Wingdings 2</vt:lpstr>
      <vt:lpstr>Wingdings 3</vt:lpstr>
      <vt:lpstr>Theme16</vt:lpstr>
      <vt:lpstr>PowerPoint Presentation</vt:lpstr>
      <vt:lpstr>PowerPoint Presentation</vt:lpstr>
      <vt:lpstr>Functional Elements of solid waste management system</vt:lpstr>
      <vt:lpstr>PowerPoint Presentation</vt:lpstr>
      <vt:lpstr>PowerPoint Presentation</vt:lpstr>
      <vt:lpstr>PowerPoint Presentation</vt:lpstr>
      <vt:lpstr>PowerPoint Presentation</vt:lpstr>
      <vt:lpstr>Treatment residues</vt:lpstr>
      <vt:lpstr>Physical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ADVANTAGES</vt:lpstr>
      <vt:lpstr>4- PYROLYSIS:-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10- COMPACTION: </vt:lpstr>
      <vt:lpstr>11- Manure pits</vt:lpstr>
      <vt:lpstr>12- Burial</vt:lpstr>
      <vt:lpstr>PowerPoint Presentation</vt:lpstr>
      <vt:lpstr>PowerPoint Presentation</vt:lpstr>
      <vt:lpstr>PowerPoint Presentation</vt:lpstr>
      <vt:lpstr>PowerPoint Presentation</vt:lpstr>
      <vt:lpstr>Impacts of waste on health </vt:lpstr>
      <vt:lpstr>Impacts of waste on health</vt:lpstr>
      <vt:lpstr>Impacts of waste on Environment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 Tere Naam</dc:creator>
  <cp:lastModifiedBy>Jaan Tere Naam</cp:lastModifiedBy>
  <cp:revision>54</cp:revision>
  <dcterms:created xsi:type="dcterms:W3CDTF">2017-03-11T15:26:39Z</dcterms:created>
  <dcterms:modified xsi:type="dcterms:W3CDTF">2017-03-14T04:24:47Z</dcterms:modified>
</cp:coreProperties>
</file>