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7" r:id="rId3"/>
    <p:sldId id="345" r:id="rId4"/>
    <p:sldId id="346" r:id="rId5"/>
    <p:sldId id="347" r:id="rId6"/>
    <p:sldId id="387" r:id="rId7"/>
    <p:sldId id="348" r:id="rId8"/>
    <p:sldId id="377" r:id="rId9"/>
    <p:sldId id="350" r:id="rId10"/>
    <p:sldId id="379" r:id="rId11"/>
    <p:sldId id="380" r:id="rId12"/>
    <p:sldId id="381" r:id="rId13"/>
    <p:sldId id="382" r:id="rId14"/>
    <p:sldId id="383" r:id="rId15"/>
    <p:sldId id="384" r:id="rId16"/>
    <p:sldId id="391" r:id="rId17"/>
    <p:sldId id="385" r:id="rId18"/>
    <p:sldId id="386" r:id="rId19"/>
    <p:sldId id="390"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2" autoAdjust="0"/>
    <p:restoredTop sz="94662" autoAdjust="0"/>
  </p:normalViewPr>
  <p:slideViewPr>
    <p:cSldViewPr>
      <p:cViewPr>
        <p:scale>
          <a:sx n="80" d="100"/>
          <a:sy n="80" d="100"/>
        </p:scale>
        <p:origin x="-1020" y="48"/>
      </p:cViewPr>
      <p:guideLst>
        <p:guide orient="horz" pos="2160"/>
        <p:guide pos="2880"/>
      </p:guideLst>
    </p:cSldViewPr>
  </p:slideViewPr>
  <p:outlineViewPr>
    <p:cViewPr>
      <p:scale>
        <a:sx n="33" d="100"/>
        <a:sy n="33" d="100"/>
      </p:scale>
      <p:origin x="240" y="349746"/>
    </p:cViewPr>
  </p:outlineViewPr>
  <p:notesTextViewPr>
    <p:cViewPr>
      <p:scale>
        <a:sx n="1" d="1"/>
        <a:sy n="1" d="1"/>
      </p:scale>
      <p:origin x="0" y="0"/>
    </p:cViewPr>
  </p:notesTextViewPr>
  <p:sorterViewPr>
    <p:cViewPr>
      <p:scale>
        <a:sx n="100" d="100"/>
        <a:sy n="100" d="100"/>
      </p:scale>
      <p:origin x="0" y="5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390585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276928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9300" y="274638"/>
            <a:ext cx="17907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5219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316835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1143000"/>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457200" y="1600200"/>
            <a:ext cx="7162800" cy="4525963"/>
          </a:xfrm>
        </p:spPr>
        <p:txBody>
          <a:bodyPr/>
          <a:lstStyle/>
          <a:p>
            <a:r>
              <a:rPr lang="en-US" smtClean="0"/>
              <a:t>Click icon to add table</a:t>
            </a:r>
            <a:endParaRPr lang="en-AU"/>
          </a:p>
        </p:txBody>
      </p:sp>
    </p:spTree>
    <p:extLst>
      <p:ext uri="{BB962C8B-B14F-4D97-AF65-F5344CB8AC3E}">
        <p14:creationId xmlns:p14="http://schemas.microsoft.com/office/powerpoint/2010/main" val="323452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140851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3026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1148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598545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52685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776185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91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0798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257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716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31" name="Group 7"/>
          <p:cNvGrpSpPr>
            <a:grpSpLocks/>
          </p:cNvGrpSpPr>
          <p:nvPr/>
        </p:nvGrpSpPr>
        <p:grpSpPr bwMode="auto">
          <a:xfrm>
            <a:off x="7785100" y="0"/>
            <a:ext cx="1435100" cy="6862763"/>
            <a:chOff x="4904" y="-3"/>
            <a:chExt cx="904" cy="4323"/>
          </a:xfrm>
        </p:grpSpPr>
        <p:sp>
          <p:nvSpPr>
            <p:cNvPr id="1032" name="Rectangle 8"/>
            <p:cNvSpPr>
              <a:spLocks noChangeArrowheads="1"/>
            </p:cNvSpPr>
            <p:nvPr userDrawn="1"/>
          </p:nvSpPr>
          <p:spPr bwMode="auto">
            <a:xfrm rot="5400000">
              <a:off x="3216" y="1776"/>
              <a:ext cx="4320" cy="768"/>
            </a:xfrm>
            <a:prstGeom prst="rect">
              <a:avLst/>
            </a:prstGeom>
            <a:solidFill>
              <a:srgbClr val="D89F00"/>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aphicFrame>
          <p:nvGraphicFramePr>
            <p:cNvPr id="1033" name="Object 9"/>
            <p:cNvGraphicFramePr>
              <a:graphicFrameLocks noChangeAspect="1"/>
            </p:cNvGraphicFramePr>
            <p:nvPr userDrawn="1"/>
          </p:nvGraphicFramePr>
          <p:xfrm>
            <a:off x="5064" y="3552"/>
            <a:ext cx="624" cy="665"/>
          </p:xfrm>
          <a:graphic>
            <a:graphicData uri="http://schemas.openxmlformats.org/presentationml/2006/ole">
              <mc:AlternateContent xmlns:mc="http://schemas.openxmlformats.org/markup-compatibility/2006">
                <mc:Choice xmlns:v="urn:schemas-microsoft-com:vml" Requires="v">
                  <p:oleObj spid="_x0000_s1144" name="CorelDRAW" r:id="rId15" imgW="2877480" imgH="2906280" progId="CorelDRAW.Graphic.9">
                    <p:embed/>
                  </p:oleObj>
                </mc:Choice>
                <mc:Fallback>
                  <p:oleObj name="CorelDRAW" r:id="rId15" imgW="2877480" imgH="2906280" progId="CorelDRAW.Graphic.9">
                    <p:embed/>
                    <p:pic>
                      <p:nvPicPr>
                        <p:cNvPr id="0" name="Picture 3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64" y="3552"/>
                          <a:ext cx="624" cy="66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4" name="Text Box 10"/>
            <p:cNvSpPr txBox="1">
              <a:spLocks noChangeArrowheads="1"/>
            </p:cNvSpPr>
            <p:nvPr userDrawn="1"/>
          </p:nvSpPr>
          <p:spPr bwMode="auto">
            <a:xfrm>
              <a:off x="5040" y="1152"/>
              <a:ext cx="768" cy="2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000" b="1">
                  <a:solidFill>
                    <a:srgbClr val="000066"/>
                  </a:solidFill>
                  <a:latin typeface="Times New Roman" charset="0"/>
                </a:rPr>
                <a:t>U</a:t>
              </a:r>
            </a:p>
            <a:p>
              <a:r>
                <a:rPr lang="en-US" sz="8000" b="1">
                  <a:solidFill>
                    <a:srgbClr val="000066"/>
                  </a:solidFill>
                  <a:latin typeface="Times New Roman" charset="0"/>
                </a:rPr>
                <a:t>O</a:t>
              </a:r>
            </a:p>
            <a:p>
              <a:r>
                <a:rPr lang="en-US" sz="800" b="1">
                  <a:solidFill>
                    <a:srgbClr val="000066"/>
                  </a:solidFill>
                  <a:latin typeface="Times New Roman" charset="0"/>
                </a:rPr>
                <a:t>     </a:t>
              </a:r>
              <a:r>
                <a:rPr lang="en-US" sz="8800" b="1">
                  <a:solidFill>
                    <a:srgbClr val="000066"/>
                  </a:solidFill>
                  <a:latin typeface="Times New Roman" charset="0"/>
                </a:rPr>
                <a:t>S</a:t>
              </a:r>
            </a:p>
          </p:txBody>
        </p:sp>
        <p:pic>
          <p:nvPicPr>
            <p:cNvPr id="1035" name="Picture 11" descr="123"/>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4992" y="144"/>
              <a:ext cx="768" cy="1007"/>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12"/>
            <p:cNvSpPr>
              <a:spLocks noChangeArrowheads="1"/>
            </p:cNvSpPr>
            <p:nvPr userDrawn="1"/>
          </p:nvSpPr>
          <p:spPr bwMode="auto">
            <a:xfrm rot="5400000">
              <a:off x="2792" y="2109"/>
              <a:ext cx="4320" cy="96"/>
            </a:xfrm>
            <a:prstGeom prst="rect">
              <a:avLst/>
            </a:prstGeom>
            <a:solidFill>
              <a:srgbClr val="000066"/>
            </a:solidFill>
            <a:ln>
              <a:noFill/>
            </a:ln>
            <a:effectLst/>
            <a:extLst>
              <a:ext uri="{91240B29-F687-4F45-9708-019B960494DF}">
                <a14:hiddenLine xmlns:a14="http://schemas.microsoft.com/office/drawing/2010/main" w="9525">
                  <a:solidFill>
                    <a:srgbClr val="CE9D3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a:solidFill>
            <a:srgbClr val="000066"/>
          </a:solidFill>
          <a:latin typeface="+mj-lt"/>
          <a:ea typeface="+mj-ea"/>
          <a:cs typeface="+mj-cs"/>
        </a:defRPr>
      </a:lvl1pPr>
      <a:lvl2pPr algn="ctr" rtl="0" eaLnBrk="1" fontAlgn="base" hangingPunct="1">
        <a:spcBef>
          <a:spcPct val="0"/>
        </a:spcBef>
        <a:spcAft>
          <a:spcPct val="0"/>
        </a:spcAft>
        <a:defRPr sz="4400">
          <a:solidFill>
            <a:srgbClr val="000066"/>
          </a:solidFill>
          <a:latin typeface="Arial" charset="0"/>
        </a:defRPr>
      </a:lvl2pPr>
      <a:lvl3pPr algn="ctr" rtl="0" eaLnBrk="1" fontAlgn="base" hangingPunct="1">
        <a:spcBef>
          <a:spcPct val="0"/>
        </a:spcBef>
        <a:spcAft>
          <a:spcPct val="0"/>
        </a:spcAft>
        <a:defRPr sz="4400">
          <a:solidFill>
            <a:srgbClr val="000066"/>
          </a:solidFill>
          <a:latin typeface="Arial" charset="0"/>
        </a:defRPr>
      </a:lvl3pPr>
      <a:lvl4pPr algn="ctr" rtl="0" eaLnBrk="1" fontAlgn="base" hangingPunct="1">
        <a:spcBef>
          <a:spcPct val="0"/>
        </a:spcBef>
        <a:spcAft>
          <a:spcPct val="0"/>
        </a:spcAft>
        <a:defRPr sz="4400">
          <a:solidFill>
            <a:srgbClr val="000066"/>
          </a:solidFill>
          <a:latin typeface="Arial" charset="0"/>
        </a:defRPr>
      </a:lvl4pPr>
      <a:lvl5pPr algn="ctr" rtl="0" eaLnBrk="1" fontAlgn="base" hangingPunct="1">
        <a:spcBef>
          <a:spcPct val="0"/>
        </a:spcBef>
        <a:spcAft>
          <a:spcPct val="0"/>
        </a:spcAft>
        <a:defRPr sz="4400">
          <a:solidFill>
            <a:srgbClr val="000066"/>
          </a:solidFill>
          <a:latin typeface="Arial" charset="0"/>
        </a:defRPr>
      </a:lvl5pPr>
      <a:lvl6pPr marL="457200" algn="ctr" rtl="0" eaLnBrk="1" fontAlgn="base" hangingPunct="1">
        <a:spcBef>
          <a:spcPct val="0"/>
        </a:spcBef>
        <a:spcAft>
          <a:spcPct val="0"/>
        </a:spcAft>
        <a:defRPr sz="4400">
          <a:solidFill>
            <a:srgbClr val="000066"/>
          </a:solidFill>
          <a:latin typeface="Arial" charset="0"/>
        </a:defRPr>
      </a:lvl6pPr>
      <a:lvl7pPr marL="914400" algn="ctr" rtl="0" eaLnBrk="1" fontAlgn="base" hangingPunct="1">
        <a:spcBef>
          <a:spcPct val="0"/>
        </a:spcBef>
        <a:spcAft>
          <a:spcPct val="0"/>
        </a:spcAft>
        <a:defRPr sz="4400">
          <a:solidFill>
            <a:srgbClr val="000066"/>
          </a:solidFill>
          <a:latin typeface="Arial" charset="0"/>
        </a:defRPr>
      </a:lvl7pPr>
      <a:lvl8pPr marL="1371600" algn="ctr" rtl="0" eaLnBrk="1" fontAlgn="base" hangingPunct="1">
        <a:spcBef>
          <a:spcPct val="0"/>
        </a:spcBef>
        <a:spcAft>
          <a:spcPct val="0"/>
        </a:spcAft>
        <a:defRPr sz="4400">
          <a:solidFill>
            <a:srgbClr val="000066"/>
          </a:solidFill>
          <a:latin typeface="Arial" charset="0"/>
        </a:defRPr>
      </a:lvl8pPr>
      <a:lvl9pPr marL="1828800" algn="ctr" rtl="0" eaLnBrk="1" fontAlgn="base" hangingPunct="1">
        <a:spcBef>
          <a:spcPct val="0"/>
        </a:spcBef>
        <a:spcAft>
          <a:spcPct val="0"/>
        </a:spcAft>
        <a:defRPr sz="4400">
          <a:solidFill>
            <a:srgbClr val="000066"/>
          </a:solidFill>
          <a:latin typeface="Arial" charset="0"/>
        </a:defRPr>
      </a:lvl9pPr>
    </p:titleStyle>
    <p:bodyStyle>
      <a:lvl1pPr marL="342900" indent="-342900" algn="l" rtl="0" eaLnBrk="1" fontAlgn="base" hangingPunct="1">
        <a:spcBef>
          <a:spcPct val="20000"/>
        </a:spcBef>
        <a:spcAft>
          <a:spcPct val="0"/>
        </a:spcAft>
        <a:buChar char="•"/>
        <a:defRPr sz="3200">
          <a:solidFill>
            <a:srgbClr val="000066"/>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66"/>
          </a:solidFill>
          <a:latin typeface="+mn-lt"/>
        </a:defRPr>
      </a:lvl2pPr>
      <a:lvl3pPr marL="1143000" indent="-228600" algn="l" rtl="0" eaLnBrk="1" fontAlgn="base" hangingPunct="1">
        <a:spcBef>
          <a:spcPct val="20000"/>
        </a:spcBef>
        <a:spcAft>
          <a:spcPct val="0"/>
        </a:spcAft>
        <a:buChar char="•"/>
        <a:defRPr sz="2400">
          <a:solidFill>
            <a:srgbClr val="000066"/>
          </a:solidFill>
          <a:latin typeface="+mn-lt"/>
        </a:defRPr>
      </a:lvl3pPr>
      <a:lvl4pPr marL="1600200" indent="-228600" algn="l" rtl="0" eaLnBrk="1" fontAlgn="base" hangingPunct="1">
        <a:spcBef>
          <a:spcPct val="20000"/>
        </a:spcBef>
        <a:spcAft>
          <a:spcPct val="0"/>
        </a:spcAft>
        <a:buChar char="–"/>
        <a:defRPr sz="2000">
          <a:solidFill>
            <a:srgbClr val="000066"/>
          </a:solidFill>
          <a:latin typeface="+mn-lt"/>
        </a:defRPr>
      </a:lvl4pPr>
      <a:lvl5pPr marL="2057400" indent="-228600" algn="l" rtl="0" eaLnBrk="1" fontAlgn="base" hangingPunct="1">
        <a:spcBef>
          <a:spcPct val="20000"/>
        </a:spcBef>
        <a:spcAft>
          <a:spcPct val="0"/>
        </a:spcAft>
        <a:buChar char="»"/>
        <a:defRPr sz="2000">
          <a:solidFill>
            <a:srgbClr val="000066"/>
          </a:solidFill>
          <a:latin typeface="+mn-lt"/>
        </a:defRPr>
      </a:lvl5pPr>
      <a:lvl6pPr marL="2514600" indent="-228600" algn="l" rtl="0" eaLnBrk="1" fontAlgn="base" hangingPunct="1">
        <a:spcBef>
          <a:spcPct val="20000"/>
        </a:spcBef>
        <a:spcAft>
          <a:spcPct val="0"/>
        </a:spcAft>
        <a:buChar char="»"/>
        <a:defRPr sz="2000">
          <a:solidFill>
            <a:srgbClr val="000066"/>
          </a:solidFill>
          <a:latin typeface="+mn-lt"/>
        </a:defRPr>
      </a:lvl6pPr>
      <a:lvl7pPr marL="2971800" indent="-228600" algn="l" rtl="0" eaLnBrk="1" fontAlgn="base" hangingPunct="1">
        <a:spcBef>
          <a:spcPct val="20000"/>
        </a:spcBef>
        <a:spcAft>
          <a:spcPct val="0"/>
        </a:spcAft>
        <a:buChar char="»"/>
        <a:defRPr sz="2000">
          <a:solidFill>
            <a:srgbClr val="000066"/>
          </a:solidFill>
          <a:latin typeface="+mn-lt"/>
        </a:defRPr>
      </a:lvl7pPr>
      <a:lvl8pPr marL="3429000" indent="-228600" algn="l" rtl="0" eaLnBrk="1" fontAlgn="base" hangingPunct="1">
        <a:spcBef>
          <a:spcPct val="20000"/>
        </a:spcBef>
        <a:spcAft>
          <a:spcPct val="0"/>
        </a:spcAft>
        <a:buChar char="»"/>
        <a:defRPr sz="2000">
          <a:solidFill>
            <a:srgbClr val="000066"/>
          </a:solidFill>
          <a:latin typeface="+mn-lt"/>
        </a:defRPr>
      </a:lvl8pPr>
      <a:lvl9pPr marL="3886200" indent="-228600" algn="l" rtl="0" eaLnBrk="1" fontAlgn="base" hangingPunct="1">
        <a:spcBef>
          <a:spcPct val="20000"/>
        </a:spcBef>
        <a:spcAft>
          <a:spcPct val="0"/>
        </a:spcAft>
        <a:buChar char="»"/>
        <a:defRPr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462"/>
            <a:ext cx="7700963" cy="671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533400" y="260648"/>
            <a:ext cx="7010400" cy="1656184"/>
          </a:xfrm>
        </p:spPr>
        <p:txBody>
          <a:bodyPr/>
          <a:lstStyle/>
          <a:p>
            <a:r>
              <a:rPr lang="en-AU" sz="2400" b="1" dirty="0" smtClean="0">
                <a:solidFill>
                  <a:schemeClr val="tx1"/>
                </a:solidFill>
              </a:rPr>
              <a:t>Post harvest Technology-FST 508</a:t>
            </a:r>
            <a:endParaRPr lang="en-AU" sz="3600" b="1" dirty="0">
              <a:solidFill>
                <a:schemeClr val="tx1"/>
              </a:solidFill>
            </a:endParaRPr>
          </a:p>
        </p:txBody>
      </p:sp>
      <p:sp>
        <p:nvSpPr>
          <p:cNvPr id="6" name="Rectangle 3"/>
          <p:cNvSpPr txBox="1">
            <a:spLocks noChangeArrowheads="1"/>
          </p:cNvSpPr>
          <p:nvPr/>
        </p:nvSpPr>
        <p:spPr>
          <a:xfrm>
            <a:off x="251520" y="1600200"/>
            <a:ext cx="7216080" cy="2657872"/>
          </a:xfrm>
          <a:prstGeom prst="rect">
            <a:avLst/>
          </a:prstGeom>
          <a:noFill/>
        </p:spPr>
        <p:txBody>
          <a:bodyPr vert="horz" lIns="91440" tIns="45720" rIns="91440" bIns="45720" rtlCol="0">
            <a:noAutofit/>
          </a:bodyPr>
          <a:lstStyle/>
          <a:p>
            <a:pPr algn="ctr">
              <a:spcBef>
                <a:spcPct val="20000"/>
              </a:spcBef>
              <a:buFont typeface="Wingdings" pitchFamily="2" charset="2"/>
              <a:buNone/>
              <a:defRPr/>
            </a:pPr>
            <a:r>
              <a:rPr lang="en-US" sz="2800" b="1" dirty="0" smtClean="0">
                <a:solidFill>
                  <a:srgbClr val="000066"/>
                </a:solidFill>
                <a:latin typeface="+mj-lt"/>
                <a:ea typeface="+mj-ea"/>
                <a:cs typeface="+mj-cs"/>
              </a:rPr>
              <a:t>   </a:t>
            </a:r>
          </a:p>
          <a:p>
            <a:pPr algn="ctr">
              <a:spcBef>
                <a:spcPct val="20000"/>
              </a:spcBef>
              <a:buFont typeface="Wingdings" pitchFamily="2" charset="2"/>
              <a:buNone/>
              <a:defRPr/>
            </a:pPr>
            <a:r>
              <a:rPr lang="en-US" sz="2800" b="1" dirty="0" smtClean="0"/>
              <a:t>Prof. </a:t>
            </a:r>
            <a:r>
              <a:rPr lang="en-US" sz="2800" b="1" dirty="0" smtClean="0">
                <a:latin typeface="+mj-lt"/>
                <a:ea typeface="+mj-ea"/>
                <a:cs typeface="+mj-cs"/>
              </a:rPr>
              <a:t>Dr</a:t>
            </a:r>
            <a:r>
              <a:rPr lang="en-US" sz="2800" b="1" dirty="0">
                <a:latin typeface="+mj-lt"/>
                <a:ea typeface="+mj-ea"/>
                <a:cs typeface="+mj-cs"/>
              </a:rPr>
              <a:t>. SARFRAZ </a:t>
            </a:r>
            <a:r>
              <a:rPr lang="en-US" sz="2800" b="1" dirty="0" smtClean="0">
                <a:latin typeface="+mj-lt"/>
                <a:ea typeface="+mj-ea"/>
                <a:cs typeface="+mj-cs"/>
              </a:rPr>
              <a:t>HUSSAIN</a:t>
            </a:r>
          </a:p>
          <a:p>
            <a:pPr algn="ctr"/>
            <a:r>
              <a:rPr lang="en-US" sz="2800" b="1" dirty="0" smtClean="0"/>
              <a:t> </a:t>
            </a:r>
            <a:endParaRPr lang="en-US" sz="2800" b="1" dirty="0" smtClean="0">
              <a:latin typeface="+mj-lt"/>
              <a:ea typeface="+mj-ea"/>
              <a:cs typeface="+mj-cs"/>
            </a:endParaRPr>
          </a:p>
          <a:p>
            <a:pPr algn="ctr"/>
            <a:r>
              <a:rPr lang="en-US" sz="2800" b="1" dirty="0" smtClean="0">
                <a:latin typeface="+mj-lt"/>
                <a:ea typeface="+mj-ea"/>
                <a:cs typeface="+mj-cs"/>
              </a:rPr>
              <a:t>Institute of Food Science &amp; Nutrition</a:t>
            </a:r>
          </a:p>
          <a:p>
            <a:pPr algn="ctr"/>
            <a:r>
              <a:rPr lang="en-US" sz="2800" dirty="0" smtClean="0">
                <a:latin typeface="+mj-lt"/>
                <a:ea typeface="+mj-ea"/>
                <a:cs typeface="+mj-cs"/>
              </a:rPr>
              <a:t>       </a:t>
            </a:r>
            <a:endParaRPr lang="en-US" sz="2800" dirty="0">
              <a:latin typeface="+mj-lt"/>
              <a:ea typeface="+mj-ea"/>
              <a:cs typeface="+mj-cs"/>
            </a:endParaRPr>
          </a:p>
          <a:p>
            <a:endParaRPr lang="en-US" sz="2800" dirty="0">
              <a:solidFill>
                <a:srgbClr val="000066"/>
              </a:solidFill>
              <a:latin typeface="+mj-lt"/>
              <a:ea typeface="+mj-ea"/>
              <a:cs typeface="+mj-cs"/>
            </a:endParaRPr>
          </a:p>
          <a:p>
            <a:r>
              <a:rPr lang="en-US" sz="2800" dirty="0" smtClean="0">
                <a:solidFill>
                  <a:srgbClr val="000066"/>
                </a:solidFill>
                <a:latin typeface="+mj-lt"/>
                <a:ea typeface="+mj-ea"/>
                <a:cs typeface="+mj-cs"/>
              </a:rPr>
              <a:t> </a:t>
            </a:r>
            <a:endParaRPr lang="en-US" sz="2800" dirty="0">
              <a:solidFill>
                <a:srgbClr val="000066"/>
              </a:solidFill>
              <a:latin typeface="+mj-lt"/>
              <a:ea typeface="+mj-ea"/>
              <a:cs typeface="+mj-cs"/>
            </a:endParaRPr>
          </a:p>
        </p:txBody>
      </p:sp>
    </p:spTree>
    <p:extLst>
      <p:ext uri="{BB962C8B-B14F-4D97-AF65-F5344CB8AC3E}">
        <p14:creationId xmlns:p14="http://schemas.microsoft.com/office/powerpoint/2010/main" val="599290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7162800" cy="5211763"/>
          </a:xfrm>
        </p:spPr>
        <p:txBody>
          <a:bodyPr/>
          <a:lstStyle/>
          <a:p>
            <a:r>
              <a:rPr lang="en-US" sz="2800" dirty="0">
                <a:solidFill>
                  <a:schemeClr val="tx1"/>
                </a:solidFill>
              </a:rPr>
              <a:t>Pallets of strawberries are positioned so that the cold air must pass through the package openings and around individual berries. </a:t>
            </a:r>
          </a:p>
          <a:p>
            <a:r>
              <a:rPr lang="en-US" sz="2800" dirty="0">
                <a:solidFill>
                  <a:schemeClr val="tx1"/>
                </a:solidFill>
              </a:rPr>
              <a:t>The most common design consists of a tunnel, which is formed by leaving space between two rows of loaded pallets, and covering the top and one end of the tunnel with a tarp. </a:t>
            </a:r>
          </a:p>
          <a:p>
            <a:endParaRPr lang="en-US" dirty="0"/>
          </a:p>
        </p:txBody>
      </p:sp>
    </p:spTree>
    <p:extLst>
      <p:ext uri="{BB962C8B-B14F-4D97-AF65-F5344CB8AC3E}">
        <p14:creationId xmlns:p14="http://schemas.microsoft.com/office/powerpoint/2010/main" val="1489912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7162800" cy="5410200"/>
          </a:xfrm>
        </p:spPr>
        <p:txBody>
          <a:bodyPr/>
          <a:lstStyle/>
          <a:p>
            <a:r>
              <a:rPr lang="en-US" sz="2000" dirty="0">
                <a:solidFill>
                  <a:schemeClr val="tx1"/>
                </a:solidFill>
              </a:rPr>
              <a:t>With the exhaust fan operating, air is removed from the tunnel and a slightly negative air pressure is created. Cold air from the room then flows through package openings and around warm berries to reach the tunnel. </a:t>
            </a:r>
          </a:p>
          <a:p>
            <a:r>
              <a:rPr lang="en-US" sz="2000" dirty="0">
                <a:solidFill>
                  <a:schemeClr val="tx1"/>
                </a:solidFill>
              </a:rPr>
              <a:t>The cooling rate and efficiency of the system depend on a number of factors: </a:t>
            </a:r>
            <a:endParaRPr lang="en-US" sz="2000" dirty="0" smtClean="0">
              <a:solidFill>
                <a:schemeClr val="tx1"/>
              </a:solidFill>
            </a:endParaRPr>
          </a:p>
          <a:p>
            <a:pPr marL="0" indent="0">
              <a:buNone/>
            </a:pPr>
            <a:r>
              <a:rPr lang="en-US" sz="2000" dirty="0" smtClean="0">
                <a:solidFill>
                  <a:schemeClr val="tx1"/>
                </a:solidFill>
              </a:rPr>
              <a:t>1</a:t>
            </a:r>
            <a:r>
              <a:rPr lang="en-US" sz="2000" dirty="0">
                <a:solidFill>
                  <a:schemeClr val="tx1"/>
                </a:solidFill>
              </a:rPr>
              <a:t>) the temperature difference between the fruit and the cold air, </a:t>
            </a:r>
          </a:p>
          <a:p>
            <a:pPr marL="0" indent="0">
              <a:buNone/>
            </a:pPr>
            <a:r>
              <a:rPr lang="en-US" sz="2000" dirty="0">
                <a:solidFill>
                  <a:schemeClr val="tx1"/>
                </a:solidFill>
              </a:rPr>
              <a:t>2) the air flow rate, </a:t>
            </a:r>
          </a:p>
          <a:p>
            <a:pPr marL="0" indent="0">
              <a:buNone/>
            </a:pPr>
            <a:r>
              <a:rPr lang="en-US" sz="2000" dirty="0">
                <a:solidFill>
                  <a:schemeClr val="tx1"/>
                </a:solidFill>
              </a:rPr>
              <a:t>3) the accessibility of the fruit to the cold air, and </a:t>
            </a:r>
          </a:p>
          <a:p>
            <a:pPr marL="0" indent="0">
              <a:buNone/>
            </a:pPr>
            <a:r>
              <a:rPr lang="en-US" sz="2000" dirty="0">
                <a:solidFill>
                  <a:schemeClr val="tx1"/>
                </a:solidFill>
              </a:rPr>
              <a:t>4) the dimensions of the air channel. </a:t>
            </a:r>
          </a:p>
          <a:p>
            <a:r>
              <a:rPr lang="en-US" sz="2000" dirty="0">
                <a:solidFill>
                  <a:schemeClr val="tx1"/>
                </a:solidFill>
              </a:rPr>
              <a:t>An inefficient system will increase the cooling time, thus increasing the operating cost and reducing the marketable weight and quality of the fruit.</a:t>
            </a:r>
          </a:p>
          <a:p>
            <a:endParaRPr lang="en-US" dirty="0"/>
          </a:p>
        </p:txBody>
      </p:sp>
    </p:spTree>
    <p:extLst>
      <p:ext uri="{BB962C8B-B14F-4D97-AF65-F5344CB8AC3E}">
        <p14:creationId xmlns:p14="http://schemas.microsoft.com/office/powerpoint/2010/main" val="3509864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162800" cy="5821363"/>
          </a:xfrm>
        </p:spPr>
        <p:txBody>
          <a:bodyPr/>
          <a:lstStyle/>
          <a:p>
            <a:endParaRPr lang="en-US" sz="2400" dirty="0" smtClean="0">
              <a:solidFill>
                <a:schemeClr val="tx1"/>
              </a:solidFill>
            </a:endParaRPr>
          </a:p>
          <a:p>
            <a:pPr marL="0" indent="0" algn="ctr">
              <a:buNone/>
            </a:pPr>
            <a:r>
              <a:rPr lang="en-US" dirty="0" smtClean="0">
                <a:solidFill>
                  <a:schemeClr val="tx1"/>
                </a:solidFill>
                <a:latin typeface="Arial Black" pitchFamily="34" charset="0"/>
              </a:rPr>
              <a:t>Storage conditions</a:t>
            </a:r>
            <a:endParaRPr lang="en-US" sz="2800" dirty="0" smtClean="0">
              <a:solidFill>
                <a:schemeClr val="tx1"/>
              </a:solidFill>
              <a:latin typeface="Arial Black" pitchFamily="34" charset="0"/>
            </a:endParaRPr>
          </a:p>
          <a:p>
            <a:r>
              <a:rPr lang="en-US" sz="2000" dirty="0" smtClean="0">
                <a:solidFill>
                  <a:schemeClr val="tx1"/>
                </a:solidFill>
              </a:rPr>
              <a:t>Optimum </a:t>
            </a:r>
            <a:r>
              <a:rPr lang="en-US" sz="2000" dirty="0">
                <a:solidFill>
                  <a:schemeClr val="tx1"/>
                </a:solidFill>
              </a:rPr>
              <a:t>storage conditions for strawberries are 0°C and 90-95% relative humidity. In such conditions, strawberries can have 7-10 days of storage-life. </a:t>
            </a:r>
            <a:endParaRPr lang="en-US" sz="2000" dirty="0" smtClean="0">
              <a:solidFill>
                <a:schemeClr val="tx1"/>
              </a:solidFill>
            </a:endParaRPr>
          </a:p>
          <a:p>
            <a:r>
              <a:rPr lang="en-US" sz="2000" dirty="0" smtClean="0">
                <a:solidFill>
                  <a:schemeClr val="tx1"/>
                </a:solidFill>
              </a:rPr>
              <a:t>The </a:t>
            </a:r>
            <a:r>
              <a:rPr lang="en-US" sz="2000" dirty="0">
                <a:solidFill>
                  <a:schemeClr val="tx1"/>
                </a:solidFill>
              </a:rPr>
              <a:t>highest freezing point is 0.8°C for strawberries, although berries with high soluble solids content are less likely to freeze. </a:t>
            </a:r>
            <a:endParaRPr lang="en-US" sz="2000" dirty="0" smtClean="0">
              <a:solidFill>
                <a:schemeClr val="tx1"/>
              </a:solidFill>
            </a:endParaRPr>
          </a:p>
          <a:p>
            <a:r>
              <a:rPr lang="en-US" sz="2000" dirty="0" smtClean="0">
                <a:solidFill>
                  <a:schemeClr val="tx1"/>
                </a:solidFill>
              </a:rPr>
              <a:t>Strawberries are not stored for long time period</a:t>
            </a:r>
          </a:p>
          <a:p>
            <a:r>
              <a:rPr lang="en-US" sz="2000" dirty="0" smtClean="0">
                <a:solidFill>
                  <a:schemeClr val="tx1"/>
                </a:solidFill>
              </a:rPr>
              <a:t> </a:t>
            </a:r>
            <a:r>
              <a:rPr lang="en-US" sz="2000" dirty="0">
                <a:solidFill>
                  <a:schemeClr val="tx1"/>
                </a:solidFill>
              </a:rPr>
              <a:t>Holding berries under optimum storage conditions even during short marketing periods is beneficial to quality retention</a:t>
            </a:r>
            <a:r>
              <a:rPr lang="en-US" sz="2000" dirty="0" smtClean="0">
                <a:solidFill>
                  <a:schemeClr val="tx1"/>
                </a:solidFill>
              </a:rPr>
              <a:t>.</a:t>
            </a:r>
          </a:p>
          <a:p>
            <a:r>
              <a:rPr lang="en-US" sz="2000" dirty="0" smtClean="0">
                <a:solidFill>
                  <a:schemeClr val="tx1"/>
                </a:solidFill>
              </a:rPr>
              <a:t> </a:t>
            </a:r>
            <a:r>
              <a:rPr lang="en-US" sz="2000" dirty="0">
                <a:solidFill>
                  <a:schemeClr val="tx1"/>
                </a:solidFill>
              </a:rPr>
              <a:t>Detrimental processes to berry quality are reduced at low temperatures, such as respiration, softening, moisture loss, and decay development. </a:t>
            </a:r>
            <a:br>
              <a:rPr lang="en-US" sz="2000" dirty="0">
                <a:solidFill>
                  <a:schemeClr val="tx1"/>
                </a:solidFill>
              </a:rPr>
            </a:br>
            <a:endParaRPr lang="en-US" sz="2000" dirty="0">
              <a:solidFill>
                <a:schemeClr val="tx1"/>
              </a:solidFill>
            </a:endParaRPr>
          </a:p>
        </p:txBody>
      </p:sp>
    </p:spTree>
    <p:extLst>
      <p:ext uri="{BB962C8B-B14F-4D97-AF65-F5344CB8AC3E}">
        <p14:creationId xmlns:p14="http://schemas.microsoft.com/office/powerpoint/2010/main" val="2104034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639762"/>
          </a:xfrm>
        </p:spPr>
        <p:txBody>
          <a:bodyPr/>
          <a:lstStyle/>
          <a:p>
            <a:r>
              <a:rPr lang="en-US" sz="3200" dirty="0" smtClean="0">
                <a:solidFill>
                  <a:schemeClr val="tx1"/>
                </a:solidFill>
                <a:latin typeface="Arial Black" pitchFamily="34" charset="0"/>
              </a:rPr>
              <a:t>Storage Conditions</a:t>
            </a:r>
            <a:endParaRPr lang="en-US" sz="3200" dirty="0">
              <a:solidFill>
                <a:schemeClr val="tx1"/>
              </a:solidFill>
              <a:latin typeface="Arial Black" pitchFamily="34" charset="0"/>
            </a:endParaRPr>
          </a:p>
        </p:txBody>
      </p:sp>
      <p:sp>
        <p:nvSpPr>
          <p:cNvPr id="3" name="Content Placeholder 2"/>
          <p:cNvSpPr>
            <a:spLocks noGrp="1"/>
          </p:cNvSpPr>
          <p:nvPr>
            <p:ph idx="1"/>
          </p:nvPr>
        </p:nvSpPr>
        <p:spPr>
          <a:xfrm>
            <a:off x="457200" y="914400"/>
            <a:ext cx="7162800" cy="5211763"/>
          </a:xfrm>
        </p:spPr>
        <p:txBody>
          <a:bodyPr/>
          <a:lstStyle/>
          <a:p>
            <a:r>
              <a:rPr lang="en-US" sz="2000" dirty="0">
                <a:solidFill>
                  <a:schemeClr val="tx1"/>
                </a:solidFill>
              </a:rPr>
              <a:t>Strawberries are subject to rapid water loss, causing them to shrivel and </a:t>
            </a:r>
            <a:r>
              <a:rPr lang="en-US" sz="2000" dirty="0" smtClean="0">
                <a:solidFill>
                  <a:schemeClr val="tx1"/>
                </a:solidFill>
              </a:rPr>
              <a:t>deteriorate, </a:t>
            </a:r>
          </a:p>
          <a:p>
            <a:r>
              <a:rPr lang="en-US" sz="2000" dirty="0" smtClean="0">
                <a:solidFill>
                  <a:schemeClr val="tx1"/>
                </a:solidFill>
              </a:rPr>
              <a:t>These </a:t>
            </a:r>
            <a:r>
              <a:rPr lang="en-US" sz="2000" dirty="0">
                <a:solidFill>
                  <a:schemeClr val="tx1"/>
                </a:solidFill>
              </a:rPr>
              <a:t>symptoms will affect berry appearance before they affect eating </a:t>
            </a:r>
            <a:r>
              <a:rPr lang="en-US" sz="2000" dirty="0" smtClean="0">
                <a:solidFill>
                  <a:schemeClr val="tx1"/>
                </a:solidFill>
              </a:rPr>
              <a:t>quality.</a:t>
            </a:r>
          </a:p>
          <a:p>
            <a:r>
              <a:rPr lang="en-US" sz="2000" dirty="0" smtClean="0">
                <a:solidFill>
                  <a:schemeClr val="tx1"/>
                </a:solidFill>
              </a:rPr>
              <a:t>Relative </a:t>
            </a:r>
            <a:r>
              <a:rPr lang="en-US" sz="2000" dirty="0">
                <a:solidFill>
                  <a:schemeClr val="tx1"/>
                </a:solidFill>
              </a:rPr>
              <a:t>humidity of a storage room should be maintained at 90-95%, as strawberries </a:t>
            </a:r>
            <a:r>
              <a:rPr lang="en-US" sz="2000" dirty="0" smtClean="0">
                <a:solidFill>
                  <a:schemeClr val="tx1"/>
                </a:solidFill>
              </a:rPr>
              <a:t>will </a:t>
            </a:r>
            <a:r>
              <a:rPr lang="en-US" sz="2000" dirty="0">
                <a:solidFill>
                  <a:schemeClr val="tx1"/>
                </a:solidFill>
              </a:rPr>
              <a:t>shrivel </a:t>
            </a:r>
            <a:r>
              <a:rPr lang="en-US" sz="2000" dirty="0" smtClean="0">
                <a:solidFill>
                  <a:schemeClr val="tx1"/>
                </a:solidFill>
              </a:rPr>
              <a:t>below </a:t>
            </a:r>
            <a:r>
              <a:rPr lang="en-US" sz="2000" dirty="0">
                <a:solidFill>
                  <a:schemeClr val="tx1"/>
                </a:solidFill>
              </a:rPr>
              <a:t>90% relative </a:t>
            </a:r>
            <a:r>
              <a:rPr lang="en-US" sz="2000" dirty="0" smtClean="0">
                <a:solidFill>
                  <a:schemeClr val="tx1"/>
                </a:solidFill>
              </a:rPr>
              <a:t>humidity.</a:t>
            </a:r>
          </a:p>
          <a:p>
            <a:r>
              <a:rPr lang="en-US" sz="2000" dirty="0" smtClean="0">
                <a:solidFill>
                  <a:schemeClr val="tx1"/>
                </a:solidFill>
              </a:rPr>
              <a:t>But excessive </a:t>
            </a:r>
            <a:r>
              <a:rPr lang="en-US" sz="2000" dirty="0">
                <a:solidFill>
                  <a:schemeClr val="tx1"/>
                </a:solidFill>
              </a:rPr>
              <a:t>condensation of free water on the berries should be avoided</a:t>
            </a:r>
            <a:r>
              <a:rPr lang="en-US" sz="2000" dirty="0" smtClean="0">
                <a:solidFill>
                  <a:schemeClr val="tx1"/>
                </a:solidFill>
              </a:rPr>
              <a:t>.</a:t>
            </a:r>
            <a:r>
              <a:rPr lang="en-US" sz="2000" dirty="0">
                <a:solidFill>
                  <a:schemeClr val="tx1"/>
                </a:solidFill>
              </a:rPr>
              <a:t> </a:t>
            </a:r>
            <a:endParaRPr lang="en-US" sz="2000" dirty="0" smtClean="0">
              <a:solidFill>
                <a:schemeClr val="tx1"/>
              </a:solidFill>
            </a:endParaRPr>
          </a:p>
          <a:p>
            <a:r>
              <a:rPr lang="en-US" sz="2000" dirty="0" smtClean="0">
                <a:solidFill>
                  <a:schemeClr val="tx1"/>
                </a:solidFill>
              </a:rPr>
              <a:t>Good </a:t>
            </a:r>
            <a:r>
              <a:rPr lang="en-US" sz="2000" dirty="0">
                <a:solidFill>
                  <a:schemeClr val="tx1"/>
                </a:solidFill>
              </a:rPr>
              <a:t>sanitation of the storage and handling facilities is important to minimize contamination by decay pathogens. In addition, some molds growing in storage rooms can impart off-flavors to the stored berries. </a:t>
            </a:r>
            <a:endParaRPr lang="en-US" sz="2000" dirty="0" smtClean="0">
              <a:solidFill>
                <a:schemeClr val="tx1"/>
              </a:solidFill>
            </a:endParaRPr>
          </a:p>
          <a:p>
            <a:r>
              <a:rPr lang="en-US" sz="2000" dirty="0" smtClean="0">
                <a:solidFill>
                  <a:schemeClr val="tx1"/>
                </a:solidFill>
              </a:rPr>
              <a:t>Therefore</a:t>
            </a:r>
            <a:r>
              <a:rPr lang="en-US" sz="2000" dirty="0">
                <a:solidFill>
                  <a:schemeClr val="tx1"/>
                </a:solidFill>
              </a:rPr>
              <a:t>, any decayed or contaminated berries and containers should be removed and disposed of promptly, and storage rooms should be periodically cleaned and sanitized.</a:t>
            </a:r>
            <a:br>
              <a:rPr lang="en-US" sz="2000" dirty="0">
                <a:solidFill>
                  <a:schemeClr val="tx1"/>
                </a:solidFill>
              </a:rPr>
            </a:br>
            <a:r>
              <a:rPr lang="en-US" sz="2000" dirty="0">
                <a:solidFill>
                  <a:schemeClr val="tx1"/>
                </a:solidFill>
              </a:rPr>
              <a:t> </a:t>
            </a:r>
            <a:br>
              <a:rPr lang="en-US" sz="2000" dirty="0">
                <a:solidFill>
                  <a:schemeClr val="tx1"/>
                </a:solidFill>
              </a:rPr>
            </a:br>
            <a:endParaRPr lang="en-US" sz="2000" dirty="0">
              <a:solidFill>
                <a:schemeClr val="tx1"/>
              </a:solidFill>
            </a:endParaRPr>
          </a:p>
        </p:txBody>
      </p:sp>
    </p:spTree>
    <p:extLst>
      <p:ext uri="{BB962C8B-B14F-4D97-AF65-F5344CB8AC3E}">
        <p14:creationId xmlns:p14="http://schemas.microsoft.com/office/powerpoint/2010/main" val="3882516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162800" cy="609600"/>
          </a:xfrm>
        </p:spPr>
        <p:txBody>
          <a:bodyPr/>
          <a:lstStyle/>
          <a:p>
            <a:r>
              <a:rPr lang="en-US" b="1" dirty="0">
                <a:solidFill>
                  <a:schemeClr val="tx1"/>
                </a:solidFill>
                <a:latin typeface="Arial Black" pitchFamily="34" charset="0"/>
              </a:rPr>
              <a:t>Modified Atmospheres</a:t>
            </a:r>
            <a:r>
              <a:rPr lang="en-US" dirty="0">
                <a:solidFill>
                  <a:schemeClr val="tx1"/>
                </a:solidFill>
                <a:latin typeface="Arial Black" pitchFamily="34" charset="0"/>
              </a:rPr>
              <a:t/>
            </a:r>
            <a:br>
              <a:rPr lang="en-US" dirty="0">
                <a:solidFill>
                  <a:schemeClr val="tx1"/>
                </a:solidFill>
                <a:latin typeface="Arial Black" pitchFamily="34" charset="0"/>
              </a:rPr>
            </a:br>
            <a:r>
              <a:rPr lang="en-US" dirty="0">
                <a:solidFill>
                  <a:schemeClr val="tx1"/>
                </a:solidFill>
                <a:latin typeface="Arial Black" pitchFamily="34" charset="0"/>
              </a:rPr>
              <a:t> </a:t>
            </a:r>
          </a:p>
        </p:txBody>
      </p:sp>
      <p:sp>
        <p:nvSpPr>
          <p:cNvPr id="3" name="Content Placeholder 2"/>
          <p:cNvSpPr>
            <a:spLocks noGrp="1"/>
          </p:cNvSpPr>
          <p:nvPr>
            <p:ph idx="1"/>
          </p:nvPr>
        </p:nvSpPr>
        <p:spPr/>
        <p:txBody>
          <a:bodyPr/>
          <a:lstStyle/>
          <a:p>
            <a:pPr>
              <a:buFont typeface="Arial" pitchFamily="34" charset="0"/>
              <a:buChar char="•"/>
            </a:pPr>
            <a:r>
              <a:rPr lang="en-US" sz="2000" dirty="0" smtClean="0">
                <a:solidFill>
                  <a:schemeClr val="tx1"/>
                </a:solidFill>
              </a:rPr>
              <a:t>Modified </a:t>
            </a:r>
            <a:r>
              <a:rPr lang="en-US" sz="2000" dirty="0">
                <a:solidFill>
                  <a:schemeClr val="tx1"/>
                </a:solidFill>
              </a:rPr>
              <a:t>atmosphere (MA) packaging or storage generally refers to enclosure within a sealed semi-permeable plastic </a:t>
            </a:r>
            <a:r>
              <a:rPr lang="en-US" sz="2000" dirty="0" smtClean="0">
                <a:solidFill>
                  <a:schemeClr val="tx1"/>
                </a:solidFill>
              </a:rPr>
              <a:t>film</a:t>
            </a:r>
          </a:p>
          <a:p>
            <a:pPr>
              <a:buFont typeface="Arial" pitchFamily="34" charset="0"/>
              <a:buChar char="•"/>
            </a:pPr>
            <a:r>
              <a:rPr lang="en-US" sz="2000" dirty="0" smtClean="0">
                <a:solidFill>
                  <a:schemeClr val="tx1"/>
                </a:solidFill>
              </a:rPr>
              <a:t>in </a:t>
            </a:r>
            <a:r>
              <a:rPr lang="en-US" sz="2000" dirty="0">
                <a:solidFill>
                  <a:schemeClr val="tx1"/>
                </a:solidFill>
              </a:rPr>
              <a:t>which the oxygen (O</a:t>
            </a:r>
            <a:r>
              <a:rPr lang="en-US" sz="2000" baseline="-25000" dirty="0">
                <a:solidFill>
                  <a:schemeClr val="tx1"/>
                </a:solidFill>
              </a:rPr>
              <a:t>2</a:t>
            </a:r>
            <a:r>
              <a:rPr lang="en-US" sz="2000" dirty="0">
                <a:solidFill>
                  <a:schemeClr val="tx1"/>
                </a:solidFill>
              </a:rPr>
              <a:t>) is lower </a:t>
            </a:r>
            <a:r>
              <a:rPr lang="en-US" sz="2000" dirty="0" smtClean="0">
                <a:solidFill>
                  <a:schemeClr val="tx1"/>
                </a:solidFill>
              </a:rPr>
              <a:t>and </a:t>
            </a:r>
            <a:r>
              <a:rPr lang="en-US" sz="2000" dirty="0">
                <a:solidFill>
                  <a:schemeClr val="tx1"/>
                </a:solidFill>
              </a:rPr>
              <a:t>the carbon dioxide (CO</a:t>
            </a:r>
            <a:r>
              <a:rPr lang="en-US" sz="2000" baseline="-25000" dirty="0">
                <a:solidFill>
                  <a:schemeClr val="tx1"/>
                </a:solidFill>
              </a:rPr>
              <a:t>2</a:t>
            </a:r>
            <a:r>
              <a:rPr lang="en-US" sz="2000" dirty="0">
                <a:solidFill>
                  <a:schemeClr val="tx1"/>
                </a:solidFill>
              </a:rPr>
              <a:t>) is higher than the concentrations found in fresh air</a:t>
            </a:r>
            <a:r>
              <a:rPr lang="en-US" sz="2000" dirty="0" smtClean="0">
                <a:solidFill>
                  <a:schemeClr val="tx1"/>
                </a:solidFill>
              </a:rPr>
              <a:t>.</a:t>
            </a:r>
          </a:p>
          <a:p>
            <a:pPr>
              <a:buFont typeface="Arial" pitchFamily="34" charset="0"/>
              <a:buChar char="•"/>
            </a:pPr>
            <a:r>
              <a:rPr lang="en-US" sz="2000" dirty="0" smtClean="0">
                <a:solidFill>
                  <a:schemeClr val="tx1"/>
                </a:solidFill>
              </a:rPr>
              <a:t> MA </a:t>
            </a:r>
            <a:r>
              <a:rPr lang="en-US" sz="2000" dirty="0">
                <a:solidFill>
                  <a:schemeClr val="tx1"/>
                </a:solidFill>
              </a:rPr>
              <a:t>with 15-20% </a:t>
            </a:r>
            <a:r>
              <a:rPr lang="en-US" sz="2000" dirty="0" smtClean="0">
                <a:solidFill>
                  <a:schemeClr val="tx1"/>
                </a:solidFill>
              </a:rPr>
              <a:t>CO</a:t>
            </a:r>
            <a:r>
              <a:rPr lang="en-US" sz="2000" baseline="-25000" dirty="0" smtClean="0">
                <a:solidFill>
                  <a:schemeClr val="tx1"/>
                </a:solidFill>
              </a:rPr>
              <a:t>2</a:t>
            </a:r>
            <a:r>
              <a:rPr lang="en-US" sz="2000" dirty="0" smtClean="0">
                <a:solidFill>
                  <a:schemeClr val="tx1"/>
                </a:solidFill>
              </a:rPr>
              <a:t> </a:t>
            </a:r>
            <a:r>
              <a:rPr lang="en-US" sz="2000" dirty="0">
                <a:solidFill>
                  <a:schemeClr val="tx1"/>
                </a:solidFill>
              </a:rPr>
              <a:t>and 5-10% O</a:t>
            </a:r>
            <a:r>
              <a:rPr lang="en-US" sz="2000" baseline="-25000" dirty="0">
                <a:solidFill>
                  <a:schemeClr val="tx1"/>
                </a:solidFill>
              </a:rPr>
              <a:t>2 </a:t>
            </a:r>
            <a:r>
              <a:rPr lang="en-US" sz="2000" dirty="0">
                <a:solidFill>
                  <a:schemeClr val="tx1"/>
                </a:solidFill>
              </a:rPr>
              <a:t>reduces the growth of Botrytis </a:t>
            </a:r>
            <a:r>
              <a:rPr lang="en-US" sz="2000" dirty="0" err="1">
                <a:solidFill>
                  <a:schemeClr val="tx1"/>
                </a:solidFill>
              </a:rPr>
              <a:t>cinerea</a:t>
            </a:r>
            <a:r>
              <a:rPr lang="en-US" sz="2000" dirty="0">
                <a:solidFill>
                  <a:schemeClr val="tx1"/>
                </a:solidFill>
              </a:rPr>
              <a:t> (grey mold rot) </a:t>
            </a:r>
            <a:r>
              <a:rPr lang="en-US" sz="2000" dirty="0" smtClean="0">
                <a:solidFill>
                  <a:schemeClr val="tx1"/>
                </a:solidFill>
              </a:rPr>
              <a:t>and decay </a:t>
            </a:r>
            <a:r>
              <a:rPr lang="en-US" sz="2000" dirty="0">
                <a:solidFill>
                  <a:schemeClr val="tx1"/>
                </a:solidFill>
              </a:rPr>
              <a:t>causing organisms in strawberries. </a:t>
            </a:r>
            <a:endParaRPr lang="en-US" sz="2000" dirty="0" smtClean="0">
              <a:solidFill>
                <a:schemeClr val="tx1"/>
              </a:solidFill>
            </a:endParaRPr>
          </a:p>
          <a:p>
            <a:pPr>
              <a:buFont typeface="Arial" pitchFamily="34" charset="0"/>
              <a:buChar char="•"/>
            </a:pPr>
            <a:r>
              <a:rPr lang="en-US" sz="2000" dirty="0" smtClean="0">
                <a:solidFill>
                  <a:schemeClr val="tx1"/>
                </a:solidFill>
              </a:rPr>
              <a:t>In addition MA </a:t>
            </a:r>
            <a:r>
              <a:rPr lang="en-US" sz="2000" dirty="0">
                <a:solidFill>
                  <a:schemeClr val="tx1"/>
                </a:solidFill>
              </a:rPr>
              <a:t>reduces the respiration and softening rates of berries, thereby extending the postharvest life. </a:t>
            </a:r>
            <a:endParaRPr lang="en-US" sz="2000" dirty="0" smtClean="0">
              <a:solidFill>
                <a:schemeClr val="tx1"/>
              </a:solidFill>
            </a:endParaRPr>
          </a:p>
          <a:p>
            <a:pPr>
              <a:buFont typeface="Arial" pitchFamily="34" charset="0"/>
              <a:buChar char="•"/>
            </a:pPr>
            <a:r>
              <a:rPr lang="en-US" sz="2000" dirty="0" smtClean="0">
                <a:solidFill>
                  <a:schemeClr val="tx1"/>
                </a:solidFill>
              </a:rPr>
              <a:t>Exposure </a:t>
            </a:r>
            <a:r>
              <a:rPr lang="en-US" sz="2000" dirty="0">
                <a:solidFill>
                  <a:schemeClr val="tx1"/>
                </a:solidFill>
              </a:rPr>
              <a:t>of strawberries to &lt;2% O2 and/or &gt;25% CO2 can cause off-flavors and brown discoloration, depending on cultivar, duration of exposure, and temperature. </a:t>
            </a:r>
            <a:br>
              <a:rPr lang="en-US" sz="2000" dirty="0">
                <a:solidFill>
                  <a:schemeClr val="tx1"/>
                </a:solidFill>
              </a:rPr>
            </a:br>
            <a:r>
              <a:rPr lang="en-US" sz="2000" dirty="0">
                <a:solidFill>
                  <a:schemeClr val="tx1"/>
                </a:solidFill>
              </a:rPr>
              <a:t> </a:t>
            </a:r>
          </a:p>
        </p:txBody>
      </p:sp>
    </p:spTree>
    <p:extLst>
      <p:ext uri="{BB962C8B-B14F-4D97-AF65-F5344CB8AC3E}">
        <p14:creationId xmlns:p14="http://schemas.microsoft.com/office/powerpoint/2010/main" val="2898785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7162800" cy="6049963"/>
          </a:xfrm>
        </p:spPr>
        <p:txBody>
          <a:bodyPr/>
          <a:lstStyle/>
          <a:p>
            <a:r>
              <a:rPr lang="en-US" sz="2400" dirty="0" smtClean="0">
                <a:solidFill>
                  <a:schemeClr val="tx1"/>
                </a:solidFill>
                <a:latin typeface="Times New Roman" pitchFamily="18" charset="0"/>
                <a:cs typeface="Times New Roman" pitchFamily="18" charset="0"/>
              </a:rPr>
              <a:t>The standard CO</a:t>
            </a:r>
            <a:r>
              <a:rPr lang="en-US" sz="2400" baseline="-25000" dirty="0" smtClean="0">
                <a:solidFill>
                  <a:schemeClr val="tx1"/>
                </a:solidFill>
                <a:latin typeface="Times New Roman" pitchFamily="18" charset="0"/>
                <a:cs typeface="Times New Roman" pitchFamily="18" charset="0"/>
              </a:rPr>
              <a:t>2 </a:t>
            </a:r>
            <a:r>
              <a:rPr lang="en-US" sz="2400" dirty="0" smtClean="0">
                <a:solidFill>
                  <a:schemeClr val="tx1"/>
                </a:solidFill>
                <a:latin typeface="Times New Roman" pitchFamily="18" charset="0"/>
                <a:cs typeface="Times New Roman" pitchFamily="18" charset="0"/>
              </a:rPr>
              <a:t>treatment for strawberries is to completely enclose pallet loads of berries in sealed plastic bags, pull a slight vacuum, then add CO</a:t>
            </a:r>
            <a:r>
              <a:rPr lang="en-US" sz="2400" baseline="-25000" dirty="0" smtClean="0">
                <a:solidFill>
                  <a:schemeClr val="tx1"/>
                </a:solidFill>
                <a:latin typeface="Times New Roman" pitchFamily="18" charset="0"/>
                <a:cs typeface="Times New Roman" pitchFamily="18" charset="0"/>
              </a:rPr>
              <a:t>2 </a:t>
            </a:r>
            <a:r>
              <a:rPr lang="en-US" sz="2400" dirty="0" smtClean="0">
                <a:solidFill>
                  <a:schemeClr val="tx1"/>
                </a:solidFill>
                <a:latin typeface="Times New Roman" pitchFamily="18" charset="0"/>
                <a:cs typeface="Times New Roman" pitchFamily="18" charset="0"/>
              </a:rPr>
              <a:t>to create a 12-15% CO</a:t>
            </a:r>
            <a:r>
              <a:rPr lang="en-US" sz="2400" baseline="-25000" dirty="0" smtClean="0">
                <a:solidFill>
                  <a:schemeClr val="tx1"/>
                </a:solidFill>
                <a:latin typeface="Times New Roman" pitchFamily="18" charset="0"/>
                <a:cs typeface="Times New Roman" pitchFamily="18" charset="0"/>
              </a:rPr>
              <a:t>2 </a:t>
            </a:r>
            <a:r>
              <a:rPr lang="en-US" sz="2400" dirty="0" smtClean="0">
                <a:solidFill>
                  <a:schemeClr val="tx1"/>
                </a:solidFill>
                <a:latin typeface="Times New Roman" pitchFamily="18" charset="0"/>
                <a:cs typeface="Times New Roman" pitchFamily="18" charset="0"/>
              </a:rPr>
              <a:t>atmosphere within the bag and around the fruit. </a:t>
            </a:r>
          </a:p>
          <a:p>
            <a:r>
              <a:rPr lang="en-US" sz="2400" dirty="0" smtClean="0">
                <a:solidFill>
                  <a:schemeClr val="tx1"/>
                </a:solidFill>
                <a:latin typeface="Times New Roman" pitchFamily="18" charset="0"/>
                <a:cs typeface="Times New Roman" pitchFamily="18" charset="0"/>
              </a:rPr>
              <a:t>To prevent any accumulation of excess CO2 by respiration, the amount of CO2 produced by the respiring berries should balance with the bag permeability.</a:t>
            </a:r>
          </a:p>
          <a:p>
            <a:r>
              <a:rPr lang="en-US" sz="2400" dirty="0" smtClean="0">
                <a:solidFill>
                  <a:schemeClr val="tx1"/>
                </a:solidFill>
                <a:latin typeface="Times New Roman" pitchFamily="18" charset="0"/>
                <a:cs typeface="Times New Roman" pitchFamily="18" charset="0"/>
              </a:rPr>
              <a:t> Attention should be paid to avoid puncturing the bags during handling. It is important that the berries are thoroughly cold prior to treatment, as the plastic pallet cover will impede further cooling and condensation can form when the fruit are not fully cooled. </a:t>
            </a:r>
            <a:br>
              <a:rPr lang="en-US" sz="2400" dirty="0" smtClean="0">
                <a:solidFill>
                  <a:schemeClr val="tx1"/>
                </a:solidFill>
                <a:latin typeface="Times New Roman" pitchFamily="18" charset="0"/>
                <a:cs typeface="Times New Roman" pitchFamily="18" charset="0"/>
              </a:rPr>
            </a:b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14688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Arial Black" pitchFamily="34" charset="0"/>
              </a:rPr>
              <a:t>Diseases</a:t>
            </a:r>
            <a:endParaRPr lang="en-US" dirty="0">
              <a:solidFill>
                <a:schemeClr val="tx1"/>
              </a:solidFill>
              <a:latin typeface="Arial Black" pitchFamily="34" charset="0"/>
            </a:endParaRPr>
          </a:p>
        </p:txBody>
      </p:sp>
      <p:sp>
        <p:nvSpPr>
          <p:cNvPr id="3" name="Content Placeholder 2"/>
          <p:cNvSpPr>
            <a:spLocks noGrp="1"/>
          </p:cNvSpPr>
          <p:nvPr>
            <p:ph idx="1"/>
          </p:nvPr>
        </p:nvSpPr>
        <p:spPr/>
        <p:txBody>
          <a:bodyPr/>
          <a:lstStyle/>
          <a:p>
            <a:pPr>
              <a:buFont typeface="Arial" pitchFamily="34" charset="0"/>
              <a:buChar char="•"/>
            </a:pPr>
            <a:r>
              <a:rPr lang="en-US" sz="2800" dirty="0" smtClean="0">
                <a:solidFill>
                  <a:schemeClr val="tx1"/>
                </a:solidFill>
                <a:latin typeface="Times New Roman" pitchFamily="18" charset="0"/>
                <a:cs typeface="Times New Roman" pitchFamily="18" charset="0"/>
              </a:rPr>
              <a:t>Diseases </a:t>
            </a:r>
            <a:r>
              <a:rPr lang="en-US" sz="2800" dirty="0">
                <a:solidFill>
                  <a:schemeClr val="tx1"/>
                </a:solidFill>
                <a:latin typeface="Times New Roman" pitchFamily="18" charset="0"/>
                <a:cs typeface="Times New Roman" pitchFamily="18" charset="0"/>
              </a:rPr>
              <a:t>are the greatest cause of postharvest losses in berries. Prompt cooling, storage at the lowest safe temperature, preventing physical injury to the fruit, and utilizing high CO</a:t>
            </a:r>
            <a:r>
              <a:rPr lang="en-US" sz="2800" baseline="-25000" dirty="0">
                <a:solidFill>
                  <a:schemeClr val="tx1"/>
                </a:solidFill>
                <a:latin typeface="Times New Roman" pitchFamily="18" charset="0"/>
                <a:cs typeface="Times New Roman" pitchFamily="18" charset="0"/>
              </a:rPr>
              <a:t>2 </a:t>
            </a:r>
            <a:r>
              <a:rPr lang="en-US" sz="2800" dirty="0">
                <a:solidFill>
                  <a:schemeClr val="tx1"/>
                </a:solidFill>
                <a:latin typeface="Times New Roman" pitchFamily="18" charset="0"/>
                <a:cs typeface="Times New Roman" pitchFamily="18" charset="0"/>
              </a:rPr>
              <a:t>(10-15%) are the best methods for disease control</a:t>
            </a:r>
            <a:r>
              <a:rPr lang="en-US" sz="2800" dirty="0" smtClean="0">
                <a:solidFill>
                  <a:schemeClr val="tx1"/>
                </a:solidFill>
                <a:latin typeface="Times New Roman" pitchFamily="18" charset="0"/>
                <a:cs typeface="Times New Roman" pitchFamily="18" charset="0"/>
              </a:rPr>
              <a:t>.</a:t>
            </a:r>
          </a:p>
          <a:p>
            <a:pPr>
              <a:buFont typeface="Arial" pitchFamily="34" charset="0"/>
              <a:buChar char="•"/>
            </a:pPr>
            <a:r>
              <a:rPr lang="en-US" sz="2800" dirty="0" smtClean="0">
                <a:solidFill>
                  <a:schemeClr val="tx1"/>
                </a:solidFill>
                <a:latin typeface="Times New Roman" pitchFamily="18" charset="0"/>
                <a:cs typeface="Times New Roman" pitchFamily="18" charset="0"/>
              </a:rPr>
              <a:t> </a:t>
            </a:r>
            <a:r>
              <a:rPr lang="en-US" sz="2800" dirty="0">
                <a:solidFill>
                  <a:schemeClr val="tx1"/>
                </a:solidFill>
                <a:latin typeface="Times New Roman" pitchFamily="18" charset="0"/>
                <a:cs typeface="Times New Roman" pitchFamily="18" charset="0"/>
              </a:rPr>
              <a:t>In addition, care should be taken to keep diseased or wounded berries out of packages, as rot can spread from diseased to nearby healthy berries.</a:t>
            </a:r>
            <a:br>
              <a:rPr lang="en-US" sz="2800" dirty="0">
                <a:solidFill>
                  <a:schemeClr val="tx1"/>
                </a:solidFill>
                <a:latin typeface="Times New Roman" pitchFamily="18" charset="0"/>
                <a:cs typeface="Times New Roman" pitchFamily="18" charset="0"/>
              </a:rPr>
            </a:br>
            <a:endParaRPr lang="en-US" sz="2800" dirty="0">
              <a:solidFill>
                <a:schemeClr val="tx1"/>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216683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7162800" cy="5973763"/>
          </a:xfrm>
        </p:spPr>
        <p:txBody>
          <a:bodyPr/>
          <a:lstStyle/>
          <a:p>
            <a:r>
              <a:rPr lang="en-US" sz="2000" dirty="0">
                <a:solidFill>
                  <a:schemeClr val="tx1"/>
                </a:solidFill>
              </a:rPr>
              <a:t>Gray mold (Botrytis </a:t>
            </a:r>
            <a:r>
              <a:rPr lang="en-US" sz="2000" dirty="0" err="1">
                <a:solidFill>
                  <a:schemeClr val="tx1"/>
                </a:solidFill>
              </a:rPr>
              <a:t>cinerea</a:t>
            </a:r>
            <a:r>
              <a:rPr lang="en-US" sz="2000" dirty="0">
                <a:solidFill>
                  <a:schemeClr val="tx1"/>
                </a:solidFill>
              </a:rPr>
              <a:t>) is the most common problem in strawberries</a:t>
            </a:r>
            <a:r>
              <a:rPr lang="en-US" sz="2000" dirty="0" smtClean="0">
                <a:solidFill>
                  <a:schemeClr val="tx1"/>
                </a:solidFill>
              </a:rPr>
              <a:t>.</a:t>
            </a:r>
          </a:p>
          <a:p>
            <a:r>
              <a:rPr lang="en-US" sz="2000" dirty="0" smtClean="0">
                <a:solidFill>
                  <a:schemeClr val="tx1"/>
                </a:solidFill>
              </a:rPr>
              <a:t> </a:t>
            </a:r>
            <a:r>
              <a:rPr lang="en-US" sz="2000" dirty="0">
                <a:solidFill>
                  <a:schemeClr val="tx1"/>
                </a:solidFill>
              </a:rPr>
              <a:t>This disease can develop during storage if berries have been contaminated though harvest and handling </a:t>
            </a:r>
            <a:r>
              <a:rPr lang="en-US" sz="2000" dirty="0" smtClean="0">
                <a:solidFill>
                  <a:schemeClr val="tx1"/>
                </a:solidFill>
              </a:rPr>
              <a:t>wounds</a:t>
            </a:r>
          </a:p>
          <a:p>
            <a:r>
              <a:rPr lang="en-US" sz="2000" dirty="0" smtClean="0">
                <a:solidFill>
                  <a:schemeClr val="tx1"/>
                </a:solidFill>
              </a:rPr>
              <a:t>The </a:t>
            </a:r>
            <a:r>
              <a:rPr lang="en-US" sz="2000" dirty="0">
                <a:solidFill>
                  <a:schemeClr val="tx1"/>
                </a:solidFill>
              </a:rPr>
              <a:t>organism can also invade flower blossoms and remain dormant in the berry until ripening begins. </a:t>
            </a:r>
            <a:endParaRPr lang="en-US" sz="2000" dirty="0" smtClean="0">
              <a:solidFill>
                <a:schemeClr val="tx1"/>
              </a:solidFill>
            </a:endParaRPr>
          </a:p>
          <a:p>
            <a:r>
              <a:rPr lang="en-US" sz="2000" dirty="0" smtClean="0">
                <a:solidFill>
                  <a:schemeClr val="tx1"/>
                </a:solidFill>
              </a:rPr>
              <a:t>Gray </a:t>
            </a:r>
            <a:r>
              <a:rPr lang="en-US" sz="2000" dirty="0">
                <a:solidFill>
                  <a:schemeClr val="tx1"/>
                </a:solidFill>
              </a:rPr>
              <a:t>mold is most serious during rainy or foggy periods in the field</a:t>
            </a:r>
            <a:r>
              <a:rPr lang="en-US" sz="2000" dirty="0" smtClean="0">
                <a:solidFill>
                  <a:schemeClr val="tx1"/>
                </a:solidFill>
              </a:rPr>
              <a:t>.</a:t>
            </a:r>
          </a:p>
          <a:p>
            <a:r>
              <a:rPr lang="en-US" sz="2000" dirty="0" smtClean="0">
                <a:solidFill>
                  <a:schemeClr val="tx1"/>
                </a:solidFill>
              </a:rPr>
              <a:t> </a:t>
            </a:r>
            <a:r>
              <a:rPr lang="en-US" sz="2000" dirty="0">
                <a:solidFill>
                  <a:schemeClr val="tx1"/>
                </a:solidFill>
              </a:rPr>
              <a:t>Surface mycelia from infected berries can directly penetrate adjacent healthy berries to produce a nest of rotting berries. </a:t>
            </a:r>
            <a:endParaRPr lang="en-US" sz="2000" dirty="0" smtClean="0">
              <a:solidFill>
                <a:schemeClr val="tx1"/>
              </a:solidFill>
            </a:endParaRPr>
          </a:p>
          <a:p>
            <a:r>
              <a:rPr lang="en-US" sz="2000" dirty="0" smtClean="0">
                <a:solidFill>
                  <a:schemeClr val="tx1"/>
                </a:solidFill>
              </a:rPr>
              <a:t>this </a:t>
            </a:r>
            <a:r>
              <a:rPr lang="en-US" sz="2000" dirty="0">
                <a:solidFill>
                  <a:schemeClr val="tx1"/>
                </a:solidFill>
              </a:rPr>
              <a:t>nest can continue to enlarge and may spread throughout the basket or flat</a:t>
            </a:r>
            <a:r>
              <a:rPr lang="en-US" sz="2000" dirty="0" smtClean="0">
                <a:solidFill>
                  <a:schemeClr val="tx1"/>
                </a:solidFill>
              </a:rPr>
              <a:t>.</a:t>
            </a:r>
          </a:p>
          <a:p>
            <a:r>
              <a:rPr lang="en-US" sz="2000" dirty="0" smtClean="0">
                <a:solidFill>
                  <a:schemeClr val="tx1"/>
                </a:solidFill>
              </a:rPr>
              <a:t> </a:t>
            </a:r>
            <a:r>
              <a:rPr lang="en-US" sz="2000" dirty="0">
                <a:solidFill>
                  <a:schemeClr val="tx1"/>
                </a:solidFill>
              </a:rPr>
              <a:t>Avoiding mechanical injuries and good temperature management are effective control measures. </a:t>
            </a:r>
            <a:endParaRPr lang="en-US" sz="2000" dirty="0" smtClean="0">
              <a:solidFill>
                <a:schemeClr val="tx1"/>
              </a:solidFill>
            </a:endParaRPr>
          </a:p>
          <a:p>
            <a:r>
              <a:rPr lang="en-US" sz="2000" dirty="0" smtClean="0">
                <a:solidFill>
                  <a:schemeClr val="tx1"/>
                </a:solidFill>
              </a:rPr>
              <a:t>This </a:t>
            </a:r>
            <a:r>
              <a:rPr lang="en-US" sz="2000" dirty="0">
                <a:solidFill>
                  <a:schemeClr val="tx1"/>
                </a:solidFill>
              </a:rPr>
              <a:t>fungus continues to grow at 0°C, albeit growth is very slow at this temperature.</a:t>
            </a:r>
            <a:br>
              <a:rPr lang="en-US" sz="2000" dirty="0">
                <a:solidFill>
                  <a:schemeClr val="tx1"/>
                </a:solidFill>
              </a:rPr>
            </a:br>
            <a:r>
              <a:rPr lang="en-US" sz="2000" dirty="0">
                <a:solidFill>
                  <a:schemeClr val="tx1"/>
                </a:solidFill>
              </a:rPr>
              <a:t> </a:t>
            </a:r>
            <a:br>
              <a:rPr lang="en-US" sz="2000" dirty="0">
                <a:solidFill>
                  <a:schemeClr val="tx1"/>
                </a:solidFill>
              </a:rPr>
            </a:br>
            <a:endParaRPr lang="en-US" sz="2000" dirty="0">
              <a:solidFill>
                <a:schemeClr val="tx1"/>
              </a:solidFill>
            </a:endParaRPr>
          </a:p>
        </p:txBody>
      </p:sp>
    </p:spTree>
    <p:extLst>
      <p:ext uri="{BB962C8B-B14F-4D97-AF65-F5344CB8AC3E}">
        <p14:creationId xmlns:p14="http://schemas.microsoft.com/office/powerpoint/2010/main" val="2826397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Continued….</a:t>
            </a:r>
            <a:endParaRPr lang="en-US" dirty="0">
              <a:solidFill>
                <a:schemeClr val="tx1"/>
              </a:solidFill>
            </a:endParaRPr>
          </a:p>
        </p:txBody>
      </p:sp>
      <p:sp>
        <p:nvSpPr>
          <p:cNvPr id="3" name="Content Placeholder 2"/>
          <p:cNvSpPr>
            <a:spLocks noGrp="1"/>
          </p:cNvSpPr>
          <p:nvPr>
            <p:ph idx="1"/>
          </p:nvPr>
        </p:nvSpPr>
        <p:spPr/>
        <p:txBody>
          <a:bodyPr/>
          <a:lstStyle/>
          <a:p>
            <a:pPr>
              <a:buFont typeface="Arial" pitchFamily="34" charset="0"/>
              <a:buChar char="•"/>
            </a:pPr>
            <a:r>
              <a:rPr lang="en-US" sz="2000" b="1" dirty="0" err="1" smtClean="0">
                <a:solidFill>
                  <a:schemeClr val="tx1"/>
                </a:solidFill>
              </a:rPr>
              <a:t>Rhizopus</a:t>
            </a:r>
            <a:r>
              <a:rPr lang="en-US" sz="2000" b="1" dirty="0" smtClean="0">
                <a:solidFill>
                  <a:schemeClr val="tx1"/>
                </a:solidFill>
              </a:rPr>
              <a:t> </a:t>
            </a:r>
            <a:r>
              <a:rPr lang="en-US" sz="2000" b="1" dirty="0">
                <a:solidFill>
                  <a:schemeClr val="tx1"/>
                </a:solidFill>
              </a:rPr>
              <a:t>rot </a:t>
            </a:r>
            <a:r>
              <a:rPr lang="en-US" sz="2000" dirty="0">
                <a:solidFill>
                  <a:schemeClr val="tx1"/>
                </a:solidFill>
              </a:rPr>
              <a:t>(</a:t>
            </a:r>
            <a:r>
              <a:rPr lang="en-US" sz="2000" dirty="0" err="1">
                <a:solidFill>
                  <a:schemeClr val="tx1"/>
                </a:solidFill>
              </a:rPr>
              <a:t>Rhizopus</a:t>
            </a:r>
            <a:r>
              <a:rPr lang="en-US" sz="2000" dirty="0">
                <a:solidFill>
                  <a:schemeClr val="tx1"/>
                </a:solidFill>
              </a:rPr>
              <a:t> </a:t>
            </a:r>
            <a:r>
              <a:rPr lang="en-US" sz="2000" dirty="0" err="1">
                <a:solidFill>
                  <a:schemeClr val="tx1"/>
                </a:solidFill>
              </a:rPr>
              <a:t>stolonifer</a:t>
            </a:r>
            <a:r>
              <a:rPr lang="en-US" sz="2000" dirty="0">
                <a:solidFill>
                  <a:schemeClr val="tx1"/>
                </a:solidFill>
              </a:rPr>
              <a:t>) can also be a problem in strawberries. </a:t>
            </a:r>
          </a:p>
          <a:p>
            <a:pPr>
              <a:buFont typeface="Arial" pitchFamily="34" charset="0"/>
              <a:buChar char="•"/>
            </a:pPr>
            <a:r>
              <a:rPr lang="en-US" sz="2000" dirty="0" smtClean="0">
                <a:solidFill>
                  <a:schemeClr val="tx1"/>
                </a:solidFill>
              </a:rPr>
              <a:t>Cooling </a:t>
            </a:r>
            <a:r>
              <a:rPr lang="en-US" sz="2000" dirty="0">
                <a:solidFill>
                  <a:schemeClr val="tx1"/>
                </a:solidFill>
              </a:rPr>
              <a:t>the fruit and keeping them below 5°C is very effective against this fungus, since it will not grow at these temperatures. Therefore, good temperature management can make it a less severe problem during storage and marketing, but it may cause severe losses in the </a:t>
            </a:r>
            <a:r>
              <a:rPr lang="en-US" sz="2000" dirty="0" smtClean="0">
                <a:solidFill>
                  <a:schemeClr val="tx1"/>
                </a:solidFill>
              </a:rPr>
              <a:t>field.</a:t>
            </a:r>
          </a:p>
          <a:p>
            <a:pPr>
              <a:buFont typeface="Arial" pitchFamily="34" charset="0"/>
              <a:buChar char="•"/>
            </a:pPr>
            <a:r>
              <a:rPr lang="en-US" sz="2000" dirty="0" smtClean="0">
                <a:solidFill>
                  <a:schemeClr val="tx1"/>
                </a:solidFill>
              </a:rPr>
              <a:t>Infected </a:t>
            </a:r>
            <a:r>
              <a:rPr lang="en-US" sz="2000" dirty="0">
                <a:solidFill>
                  <a:schemeClr val="tx1"/>
                </a:solidFill>
              </a:rPr>
              <a:t>berries are soft and watery, and the fungus may produce long, whiskery growth on berries under high humidity conditions. Similar to gray mold, </a:t>
            </a:r>
            <a:r>
              <a:rPr lang="en-US" sz="2000" dirty="0" err="1">
                <a:solidFill>
                  <a:schemeClr val="tx1"/>
                </a:solidFill>
              </a:rPr>
              <a:t>rhizopus</a:t>
            </a:r>
            <a:r>
              <a:rPr lang="en-US" sz="2000" dirty="0">
                <a:solidFill>
                  <a:schemeClr val="tx1"/>
                </a:solidFill>
              </a:rPr>
              <a:t> rot can spread from infected berries to adjacent healthy ones, producing a nesting effect.</a:t>
            </a:r>
            <a:br>
              <a:rPr lang="en-US" sz="2000" dirty="0">
                <a:solidFill>
                  <a:schemeClr val="tx1"/>
                </a:solidFill>
              </a:rPr>
            </a:br>
            <a:endParaRPr lang="en-US" sz="2000" dirty="0">
              <a:solidFill>
                <a:schemeClr val="tx1"/>
              </a:solidFill>
            </a:endParaRPr>
          </a:p>
        </p:txBody>
      </p:sp>
    </p:spTree>
    <p:extLst>
      <p:ext uri="{BB962C8B-B14F-4D97-AF65-F5344CB8AC3E}">
        <p14:creationId xmlns:p14="http://schemas.microsoft.com/office/powerpoint/2010/main" val="2351084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Arial Black" pitchFamily="34" charset="0"/>
              </a:rPr>
              <a:t>Marketing</a:t>
            </a:r>
            <a:endParaRPr lang="en-US" dirty="0">
              <a:solidFill>
                <a:schemeClr val="tx1"/>
              </a:solidFill>
              <a:latin typeface="Arial Black" pitchFamily="34" charset="0"/>
            </a:endParaRPr>
          </a:p>
        </p:txBody>
      </p:sp>
      <p:sp>
        <p:nvSpPr>
          <p:cNvPr id="3" name="Content Placeholder 2"/>
          <p:cNvSpPr>
            <a:spLocks noGrp="1"/>
          </p:cNvSpPr>
          <p:nvPr>
            <p:ph idx="1"/>
          </p:nvPr>
        </p:nvSpPr>
        <p:spPr/>
        <p:txBody>
          <a:bodyPr/>
          <a:lstStyle/>
          <a:p>
            <a:r>
              <a:rPr lang="en-US" dirty="0">
                <a:solidFill>
                  <a:schemeClr val="tx1"/>
                </a:solidFill>
              </a:rPr>
              <a:t>During fresh marketing the strawberries are displayed on shops with frequent sprinkling of ice water</a:t>
            </a:r>
          </a:p>
          <a:p>
            <a:r>
              <a:rPr lang="en-US" dirty="0">
                <a:solidFill>
                  <a:schemeClr val="tx1"/>
                </a:solidFill>
              </a:rPr>
              <a:t>While in bigger stores they are kept under controlled </a:t>
            </a:r>
            <a:r>
              <a:rPr lang="en-US" dirty="0" smtClean="0">
                <a:solidFill>
                  <a:schemeClr val="tx1"/>
                </a:solidFill>
              </a:rPr>
              <a:t>temperatures </a:t>
            </a:r>
            <a:r>
              <a:rPr lang="en-US" dirty="0">
                <a:solidFill>
                  <a:schemeClr val="tx1"/>
                </a:solidFill>
              </a:rPr>
              <a:t>in </a:t>
            </a:r>
            <a:r>
              <a:rPr lang="en-US" dirty="0" smtClean="0">
                <a:solidFill>
                  <a:schemeClr val="tx1"/>
                </a:solidFill>
              </a:rPr>
              <a:t>display </a:t>
            </a:r>
            <a:r>
              <a:rPr lang="en-US" dirty="0">
                <a:solidFill>
                  <a:schemeClr val="tx1"/>
                </a:solidFill>
              </a:rPr>
              <a:t>freezer</a:t>
            </a:r>
          </a:p>
          <a:p>
            <a:endParaRPr lang="en-US" dirty="0"/>
          </a:p>
        </p:txBody>
      </p:sp>
    </p:spTree>
    <p:extLst>
      <p:ext uri="{BB962C8B-B14F-4D97-AF65-F5344CB8AC3E}">
        <p14:creationId xmlns:p14="http://schemas.microsoft.com/office/powerpoint/2010/main" val="3571659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066800"/>
            <a:ext cx="7162800" cy="5059363"/>
          </a:xfrm>
        </p:spPr>
        <p:txBody>
          <a:bodyPr/>
          <a:lstStyle/>
          <a:p>
            <a:r>
              <a:rPr lang="en-US" dirty="0" smtClean="0">
                <a:solidFill>
                  <a:schemeClr val="tx1"/>
                </a:solidFill>
                <a:latin typeface="Times New Roman" pitchFamily="18" charset="0"/>
                <a:cs typeface="Times New Roman" pitchFamily="18" charset="0"/>
              </a:rPr>
              <a:t>Strawberry is an attractive, </a:t>
            </a:r>
            <a:r>
              <a:rPr lang="en-US" dirty="0" smtClean="0">
                <a:solidFill>
                  <a:schemeClr val="tx1"/>
                </a:solidFill>
                <a:latin typeface="Times New Roman" pitchFamily="18" charset="0"/>
                <a:cs typeface="Times New Roman" pitchFamily="18" charset="0"/>
              </a:rPr>
              <a:t>luscious </a:t>
            </a:r>
            <a:r>
              <a:rPr lang="en-US" dirty="0" smtClean="0">
                <a:solidFill>
                  <a:schemeClr val="tx1"/>
                </a:solidFill>
                <a:latin typeface="Times New Roman" pitchFamily="18" charset="0"/>
                <a:cs typeface="Times New Roman" pitchFamily="18" charset="0"/>
              </a:rPr>
              <a:t>tasty and nutritious fruit with a distinct and pleasant aroma and delicate flavor.</a:t>
            </a:r>
          </a:p>
          <a:p>
            <a:pPr>
              <a:buFont typeface="Arial" pitchFamily="34" charset="0"/>
              <a:buChar char="•"/>
            </a:pPr>
            <a:r>
              <a:rPr lang="en-US" dirty="0" smtClean="0">
                <a:solidFill>
                  <a:schemeClr val="tx1"/>
                </a:solidFill>
                <a:latin typeface="Times New Roman" pitchFamily="18" charset="0"/>
                <a:cs typeface="Times New Roman" pitchFamily="18" charset="0"/>
              </a:rPr>
              <a:t> It has a unique place among the cultivated berry fruit it is a man made hybrid</a:t>
            </a:r>
            <a:endParaRPr lang="en-US" dirty="0">
              <a:solidFill>
                <a:schemeClr val="tx1"/>
              </a:solidFill>
              <a:latin typeface="Times New Roman" pitchFamily="18" charset="0"/>
              <a:cs typeface="Times New Roman" pitchFamily="18" charset="0"/>
            </a:endParaRPr>
          </a:p>
        </p:txBody>
      </p:sp>
      <p:sp>
        <p:nvSpPr>
          <p:cNvPr id="3" name="Title 2"/>
          <p:cNvSpPr>
            <a:spLocks noGrp="1"/>
          </p:cNvSpPr>
          <p:nvPr>
            <p:ph type="title"/>
          </p:nvPr>
        </p:nvSpPr>
        <p:spPr>
          <a:xfrm>
            <a:off x="457200" y="274638"/>
            <a:ext cx="7162800" cy="868362"/>
          </a:xfrm>
        </p:spPr>
        <p:txBody>
          <a:bodyPr/>
          <a:lstStyle/>
          <a:p>
            <a:r>
              <a:rPr lang="en-US" dirty="0">
                <a:solidFill>
                  <a:schemeClr val="tx1"/>
                </a:solidFill>
                <a:latin typeface="Arial Black" pitchFamily="34" charset="0"/>
                <a:cs typeface="Aharoni" pitchFamily="2" charset="-79"/>
              </a:rPr>
              <a:t>I</a:t>
            </a:r>
            <a:r>
              <a:rPr lang="en-US" dirty="0" smtClean="0">
                <a:solidFill>
                  <a:schemeClr val="tx1"/>
                </a:solidFill>
                <a:latin typeface="Arial Black" pitchFamily="34" charset="0"/>
                <a:cs typeface="Aharoni" pitchFamily="2" charset="-79"/>
              </a:rPr>
              <a:t>ntroduction</a:t>
            </a:r>
            <a:endParaRPr lang="en-US" dirty="0">
              <a:solidFill>
                <a:schemeClr val="tx1"/>
              </a:solidFill>
              <a:latin typeface="Arial Black" pitchFamily="34" charset="0"/>
              <a:cs typeface="Aharoni" pitchFamily="2" charset="-79"/>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3810000"/>
            <a:ext cx="5029200" cy="25908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2013" y="533400"/>
            <a:ext cx="740086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Arial Black" pitchFamily="34" charset="0"/>
              </a:rPr>
              <a:t>uses</a:t>
            </a:r>
            <a:endParaRPr lang="en-US" dirty="0">
              <a:solidFill>
                <a:schemeClr val="tx1"/>
              </a:solidFill>
              <a:latin typeface="Arial Black" pitchFamily="34" charset="0"/>
            </a:endParaRPr>
          </a:p>
        </p:txBody>
      </p:sp>
      <p:sp>
        <p:nvSpPr>
          <p:cNvPr id="3" name="Content Placeholder 2"/>
          <p:cNvSpPr>
            <a:spLocks noGrp="1"/>
          </p:cNvSpPr>
          <p:nvPr>
            <p:ph idx="1"/>
          </p:nvPr>
        </p:nvSpPr>
        <p:spPr/>
        <p:txBody>
          <a:bodyPr/>
          <a:lstStyle/>
          <a:p>
            <a:r>
              <a:rPr lang="en-US" sz="2400" dirty="0">
                <a:solidFill>
                  <a:schemeClr val="tx1"/>
                </a:solidFill>
              </a:rPr>
              <a:t>In addition to being consumed fresh, strawberries can be frozen, made into preserves, as well as dried and used in such things as cereal bars. Strawberries are a popular addition to dairy products, as in strawberry flavored ice cream, milkshakes, smoothies and </a:t>
            </a:r>
            <a:r>
              <a:rPr lang="en-US" sz="2400" dirty="0" smtClean="0">
                <a:solidFill>
                  <a:schemeClr val="tx1"/>
                </a:solidFill>
              </a:rPr>
              <a:t>yogurts.</a:t>
            </a:r>
            <a:endParaRPr lang="en-US" sz="2400" dirty="0">
              <a:solidFill>
                <a:schemeClr val="tx1"/>
              </a:solidFill>
            </a:endParaRPr>
          </a:p>
          <a:p>
            <a:endParaRPr lang="en-US"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solidFill>
                <a:latin typeface="Arial Black" pitchFamily="34" charset="0"/>
              </a:rPr>
              <a:t>Maturity and Harvesting</a:t>
            </a:r>
            <a:endParaRPr lang="en-US" sz="4000" dirty="0">
              <a:solidFill>
                <a:schemeClr val="tx1"/>
              </a:solidFill>
              <a:latin typeface="Arial Black" pitchFamily="34" charset="0"/>
            </a:endParaRPr>
          </a:p>
        </p:txBody>
      </p:sp>
      <p:sp>
        <p:nvSpPr>
          <p:cNvPr id="3" name="Content Placeholder 2"/>
          <p:cNvSpPr>
            <a:spLocks noGrp="1"/>
          </p:cNvSpPr>
          <p:nvPr>
            <p:ph idx="1"/>
          </p:nvPr>
        </p:nvSpPr>
        <p:spPr>
          <a:xfrm>
            <a:off x="457200" y="1600200"/>
            <a:ext cx="7162800" cy="4267201"/>
          </a:xfrm>
        </p:spPr>
        <p:txBody>
          <a:bodyPr/>
          <a:lstStyle/>
          <a:p>
            <a:r>
              <a:rPr lang="en-US" sz="2000" dirty="0" smtClean="0">
                <a:solidFill>
                  <a:schemeClr val="tx1"/>
                </a:solidFill>
              </a:rPr>
              <a:t>Harvesting is determined on the berry surface color</a:t>
            </a:r>
          </a:p>
          <a:p>
            <a:r>
              <a:rPr lang="en-US" sz="2000" dirty="0" smtClean="0">
                <a:solidFill>
                  <a:schemeClr val="tx1"/>
                </a:solidFill>
              </a:rPr>
              <a:t>They are harvested when fully matured because the  eating quality does not improve after harvested once</a:t>
            </a:r>
          </a:p>
          <a:p>
            <a:r>
              <a:rPr lang="en-US" sz="2000" dirty="0" smtClean="0">
                <a:solidFill>
                  <a:schemeClr val="tx1"/>
                </a:solidFill>
              </a:rPr>
              <a:t>For </a:t>
            </a:r>
            <a:r>
              <a:rPr lang="en-US" sz="2000" dirty="0">
                <a:solidFill>
                  <a:schemeClr val="tx1"/>
                </a:solidFill>
              </a:rPr>
              <a:t>acceptable flavor, a minimum 7% soluble solids </a:t>
            </a:r>
          </a:p>
          <a:p>
            <a:r>
              <a:rPr lang="en-US" sz="2000" dirty="0" smtClean="0">
                <a:solidFill>
                  <a:schemeClr val="tx1"/>
                </a:solidFill>
              </a:rPr>
              <a:t>maximum </a:t>
            </a:r>
            <a:r>
              <a:rPr lang="en-US" sz="2000" dirty="0">
                <a:solidFill>
                  <a:schemeClr val="tx1"/>
                </a:solidFill>
              </a:rPr>
              <a:t>0.8% titratable acidity are recommended. </a:t>
            </a:r>
          </a:p>
          <a:p>
            <a:r>
              <a:rPr lang="en-US" sz="2000" dirty="0">
                <a:solidFill>
                  <a:schemeClr val="tx1"/>
                </a:solidFill>
              </a:rPr>
              <a:t>Strawberries have a relatively high rate of respiration (50-100 mL of C02 per kg per hour at 20°C) </a:t>
            </a:r>
            <a:endParaRPr lang="en-US" sz="2000" dirty="0" smtClean="0">
              <a:solidFill>
                <a:schemeClr val="tx1"/>
              </a:solidFill>
            </a:endParaRPr>
          </a:p>
          <a:p>
            <a:r>
              <a:rPr lang="en-US" sz="2000" dirty="0">
                <a:solidFill>
                  <a:schemeClr val="tx1"/>
                </a:solidFill>
              </a:rPr>
              <a:t>They produce very little ethylene (&lt;0.1 ppm per kg per hour at 20°C) </a:t>
            </a:r>
            <a:endParaRPr lang="en-US" sz="2000" dirty="0" smtClean="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7467600" cy="6705600"/>
          </a:xfrm>
        </p:spPr>
        <p:txBody>
          <a:bodyPr/>
          <a:lstStyle/>
          <a:p>
            <a:r>
              <a:rPr lang="en-US" sz="2000" b="1" dirty="0">
                <a:solidFill>
                  <a:schemeClr val="tx1"/>
                </a:solidFill>
              </a:rPr>
              <a:t>Harvesting</a:t>
            </a:r>
          </a:p>
          <a:p>
            <a:r>
              <a:rPr lang="en-US" sz="2000" dirty="0">
                <a:solidFill>
                  <a:schemeClr val="tx1"/>
                </a:solidFill>
              </a:rPr>
              <a:t>Strawberries are usually hand harvested and packed in field</a:t>
            </a:r>
          </a:p>
          <a:p>
            <a:r>
              <a:rPr lang="en-US" sz="2000" dirty="0">
                <a:solidFill>
                  <a:schemeClr val="tx1"/>
                </a:solidFill>
              </a:rPr>
              <a:t> Berries are harvested with the calyxes attached  </a:t>
            </a:r>
          </a:p>
          <a:p>
            <a:r>
              <a:rPr lang="en-US" sz="2000" dirty="0">
                <a:solidFill>
                  <a:schemeClr val="tx1"/>
                </a:solidFill>
              </a:rPr>
              <a:t>must be held gently to avoid bruising injury and discoloration. </a:t>
            </a:r>
          </a:p>
          <a:p>
            <a:r>
              <a:rPr lang="en-US" sz="2000" dirty="0">
                <a:solidFill>
                  <a:schemeClr val="tx1"/>
                </a:solidFill>
              </a:rPr>
              <a:t>Place gently in packing material  and avoid </a:t>
            </a:r>
            <a:r>
              <a:rPr lang="en-US" sz="2000" dirty="0" err="1">
                <a:solidFill>
                  <a:schemeClr val="tx1"/>
                </a:solidFill>
              </a:rPr>
              <a:t>droping</a:t>
            </a:r>
            <a:r>
              <a:rPr lang="en-US" sz="2000" dirty="0">
                <a:solidFill>
                  <a:schemeClr val="tx1"/>
                </a:solidFill>
              </a:rPr>
              <a:t> to prevent impact bruising </a:t>
            </a:r>
          </a:p>
          <a:p>
            <a:r>
              <a:rPr lang="en-US" sz="2000" dirty="0">
                <a:solidFill>
                  <a:schemeClr val="tx1"/>
                </a:solidFill>
              </a:rPr>
              <a:t>Harvest should be as frequent as needed to avoid over-mature berries. </a:t>
            </a:r>
          </a:p>
          <a:p>
            <a:r>
              <a:rPr lang="en-US" sz="2000" dirty="0">
                <a:solidFill>
                  <a:schemeClr val="tx1"/>
                </a:solidFill>
              </a:rPr>
              <a:t>Fruit should be sorted carefully, to discard any fruit with fungal lesions or injuries. </a:t>
            </a:r>
          </a:p>
          <a:p>
            <a:r>
              <a:rPr lang="en-US" sz="2000" dirty="0">
                <a:solidFill>
                  <a:schemeClr val="tx1"/>
                </a:solidFill>
              </a:rPr>
              <a:t>Harvesting, sorting, and packing should be done simultaneously in the field. Packaging strawberries in the field has the advantage that berries are only handled once. </a:t>
            </a:r>
          </a:p>
          <a:p>
            <a:r>
              <a:rPr lang="en-US" sz="2000" dirty="0">
                <a:solidFill>
                  <a:schemeClr val="tx1"/>
                </a:solidFill>
              </a:rPr>
              <a:t>Studies of fruit quality loss have shown that most damage occurs in the field during picking and packing. Therefore, minimizing berry handling is critical to good quality maintenance and postharvest life. </a:t>
            </a:r>
          </a:p>
          <a:p>
            <a:endParaRPr lang="en-US" sz="2000" dirty="0">
              <a:solidFill>
                <a:schemeClr val="tx1"/>
              </a:solidFill>
            </a:endParaRPr>
          </a:p>
          <a:p>
            <a:endParaRPr lang="en-US" sz="2000" dirty="0">
              <a:solidFill>
                <a:schemeClr val="tx1"/>
              </a:solidFill>
            </a:endParaRPr>
          </a:p>
        </p:txBody>
      </p:sp>
    </p:spTree>
    <p:extLst>
      <p:ext uri="{BB962C8B-B14F-4D97-AF65-F5344CB8AC3E}">
        <p14:creationId xmlns:p14="http://schemas.microsoft.com/office/powerpoint/2010/main" val="1487858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tx1"/>
                </a:solidFill>
                <a:latin typeface="Arial Black" pitchFamily="34" charset="0"/>
              </a:rPr>
              <a:t>Cooling and low temperature</a:t>
            </a:r>
            <a:endParaRPr lang="en-US" sz="3200" dirty="0">
              <a:solidFill>
                <a:schemeClr val="tx1"/>
              </a:solidFill>
              <a:latin typeface="Arial Black" pitchFamily="34" charset="0"/>
            </a:endParaRPr>
          </a:p>
        </p:txBody>
      </p:sp>
      <p:sp>
        <p:nvSpPr>
          <p:cNvPr id="3" name="Content Placeholder 2"/>
          <p:cNvSpPr>
            <a:spLocks noGrp="1"/>
          </p:cNvSpPr>
          <p:nvPr>
            <p:ph idx="1"/>
          </p:nvPr>
        </p:nvSpPr>
        <p:spPr/>
        <p:txBody>
          <a:bodyPr/>
          <a:lstStyle/>
          <a:p>
            <a:r>
              <a:rPr lang="en-US" sz="2000" dirty="0">
                <a:solidFill>
                  <a:schemeClr val="tx1"/>
                </a:solidFill>
              </a:rPr>
              <a:t>Good temperature management is the single most important factor in reducing strawberry deterioration and maximizing postharvest life. The best way to slow spoilage is to quickly remove field heat </a:t>
            </a:r>
          </a:p>
          <a:p>
            <a:r>
              <a:rPr lang="en-US" sz="2000" dirty="0" smtClean="0">
                <a:solidFill>
                  <a:schemeClr val="tx1"/>
                </a:solidFill>
              </a:rPr>
              <a:t> harvest berries at cooler part of the day</a:t>
            </a:r>
          </a:p>
          <a:p>
            <a:r>
              <a:rPr lang="en-US" sz="2000" dirty="0" smtClean="0">
                <a:solidFill>
                  <a:schemeClr val="tx1"/>
                </a:solidFill>
              </a:rPr>
              <a:t>maintain </a:t>
            </a:r>
            <a:r>
              <a:rPr lang="en-US" sz="2000" dirty="0">
                <a:solidFill>
                  <a:schemeClr val="tx1"/>
                </a:solidFill>
              </a:rPr>
              <a:t>the berries as close to 0°C as possible. </a:t>
            </a:r>
            <a:endParaRPr lang="en-US" sz="2000" dirty="0" smtClean="0">
              <a:solidFill>
                <a:schemeClr val="tx1"/>
              </a:solidFill>
            </a:endParaRPr>
          </a:p>
          <a:p>
            <a:r>
              <a:rPr lang="en-US" sz="2000" dirty="0" smtClean="0">
                <a:solidFill>
                  <a:schemeClr val="tx1"/>
                </a:solidFill>
              </a:rPr>
              <a:t> </a:t>
            </a:r>
            <a:r>
              <a:rPr lang="en-US" sz="2000" dirty="0">
                <a:solidFill>
                  <a:schemeClr val="tx1"/>
                </a:solidFill>
              </a:rPr>
              <a:t>high fruit </a:t>
            </a:r>
            <a:r>
              <a:rPr lang="en-US" sz="2000" dirty="0" smtClean="0">
                <a:solidFill>
                  <a:schemeClr val="tx1"/>
                </a:solidFill>
              </a:rPr>
              <a:t>temperature</a:t>
            </a:r>
            <a:r>
              <a:rPr lang="en-US" sz="2000" dirty="0">
                <a:solidFill>
                  <a:schemeClr val="tx1"/>
                </a:solidFill>
              </a:rPr>
              <a:t> </a:t>
            </a:r>
            <a:r>
              <a:rPr lang="en-US" sz="2000" dirty="0" smtClean="0">
                <a:solidFill>
                  <a:schemeClr val="tx1"/>
                </a:solidFill>
              </a:rPr>
              <a:t>causes </a:t>
            </a:r>
            <a:r>
              <a:rPr lang="en-US" sz="2000" dirty="0">
                <a:solidFill>
                  <a:schemeClr val="tx1"/>
                </a:solidFill>
              </a:rPr>
              <a:t>metabolic activities, decay development, and internal breakdown</a:t>
            </a:r>
            <a:r>
              <a:rPr lang="en-US" sz="2000" dirty="0" smtClean="0">
                <a:solidFill>
                  <a:schemeClr val="tx1"/>
                </a:solidFill>
              </a:rPr>
              <a:t>.</a:t>
            </a:r>
          </a:p>
          <a:p>
            <a:r>
              <a:rPr lang="en-US" sz="2000" dirty="0" smtClean="0">
                <a:solidFill>
                  <a:schemeClr val="tx1"/>
                </a:solidFill>
              </a:rPr>
              <a:t> </a:t>
            </a:r>
            <a:r>
              <a:rPr lang="en-US" sz="2000" dirty="0">
                <a:solidFill>
                  <a:schemeClr val="tx1"/>
                </a:solidFill>
              </a:rPr>
              <a:t>Any failure to maintain produce at low temperatures during handling, storage, and transportation will result in loss of quality and marketability. </a:t>
            </a:r>
            <a:endParaRPr lang="en-US" sz="2000" dirty="0" smtClean="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162800" cy="5745163"/>
          </a:xfrm>
        </p:spPr>
        <p:txBody>
          <a:bodyPr/>
          <a:lstStyle/>
          <a:p>
            <a:r>
              <a:rPr lang="en-US" sz="2400" dirty="0" smtClean="0">
                <a:solidFill>
                  <a:schemeClr val="tx1"/>
                </a:solidFill>
              </a:rPr>
              <a:t>Berries </a:t>
            </a:r>
            <a:r>
              <a:rPr lang="en-US" sz="2400" dirty="0">
                <a:solidFill>
                  <a:schemeClr val="tx1"/>
                </a:solidFill>
              </a:rPr>
              <a:t>held at 20°C have only ¼ to ½ the life expectancy of those held at 0°C and market life will be reduced to only a few hours if strawberries are held near 30°C, as may occur in the field.</a:t>
            </a:r>
          </a:p>
          <a:p>
            <a:r>
              <a:rPr lang="en-US" sz="2400" dirty="0">
                <a:solidFill>
                  <a:schemeClr val="tx1"/>
                </a:solidFill>
              </a:rPr>
              <a:t>Due to their dark color, strawberries in direct sun exposure will absorb heat and quickly warm to above air </a:t>
            </a:r>
            <a:r>
              <a:rPr lang="en-US" sz="2400" dirty="0" smtClean="0">
                <a:solidFill>
                  <a:schemeClr val="tx1"/>
                </a:solidFill>
              </a:rPr>
              <a:t>temperature</a:t>
            </a:r>
            <a:endParaRPr lang="en-US" sz="2400" dirty="0">
              <a:solidFill>
                <a:schemeClr val="tx1"/>
              </a:solidFill>
            </a:endParaRPr>
          </a:p>
          <a:p>
            <a:endParaRPr lang="en-US" sz="24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162800" cy="5745163"/>
          </a:xfrm>
        </p:spPr>
        <p:txBody>
          <a:bodyPr/>
          <a:lstStyle/>
          <a:p>
            <a:pPr marL="0" indent="0" algn="ctr">
              <a:buNone/>
            </a:pPr>
            <a:r>
              <a:rPr lang="en-US" sz="2400" b="1" dirty="0">
                <a:solidFill>
                  <a:schemeClr val="tx1"/>
                </a:solidFill>
                <a:latin typeface="Arial Black" pitchFamily="34" charset="0"/>
              </a:rPr>
              <a:t>Precooling</a:t>
            </a:r>
            <a:endParaRPr lang="en-US" sz="2000" b="1" dirty="0" smtClean="0">
              <a:latin typeface="Arial Black" pitchFamily="34" charset="0"/>
            </a:endParaRPr>
          </a:p>
          <a:p>
            <a:endParaRPr lang="en-US" sz="2000" b="1" dirty="0"/>
          </a:p>
          <a:p>
            <a:r>
              <a:rPr lang="en-US" sz="2400" dirty="0" smtClean="0">
                <a:solidFill>
                  <a:schemeClr val="tx1"/>
                </a:solidFill>
              </a:rPr>
              <a:t>it </a:t>
            </a:r>
            <a:r>
              <a:rPr lang="en-US" sz="2400" dirty="0">
                <a:solidFill>
                  <a:schemeClr val="tx1"/>
                </a:solidFill>
              </a:rPr>
              <a:t>is essential for strawberries to cool down within 1 hour of harvest. </a:t>
            </a:r>
          </a:p>
          <a:p>
            <a:r>
              <a:rPr lang="en-US" sz="2400" dirty="0">
                <a:solidFill>
                  <a:schemeClr val="tx1"/>
                </a:solidFill>
              </a:rPr>
              <a:t>Cooling delays of 2, 4, 6, or 8 hours reduces marketability by 20, 37, 50, or 70%, respectively, after holding the fruit at 25°C. </a:t>
            </a:r>
          </a:p>
          <a:p>
            <a:r>
              <a:rPr lang="en-US" sz="2400" dirty="0">
                <a:solidFill>
                  <a:schemeClr val="tx1"/>
                </a:solidFill>
              </a:rPr>
              <a:t>The most common method to precool berries is forced-air cooling, which is the most widely adaptable and fastest cooling method for small-scale operations. </a:t>
            </a:r>
          </a:p>
          <a:p>
            <a:r>
              <a:rPr lang="en-US" sz="2400" dirty="0">
                <a:solidFill>
                  <a:schemeClr val="tx1"/>
                </a:solidFill>
              </a:rPr>
              <a:t>Cold air is forced to circulate rapidly through the containers (versus around the containers as in room cooling), allowing the cold air to be in direct contact with the warm berries. </a:t>
            </a:r>
          </a:p>
          <a:p>
            <a:endParaRPr lang="en-US" sz="1600" dirty="0"/>
          </a:p>
        </p:txBody>
      </p:sp>
    </p:spTree>
  </p:cSld>
  <p:clrMapOvr>
    <a:masterClrMapping/>
  </p:clrMapOvr>
</p:sld>
</file>

<file path=ppt/theme/theme1.xml><?xml version="1.0" encoding="utf-8"?>
<a:theme xmlns:a="http://schemas.openxmlformats.org/drawingml/2006/main" name="Theme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Theme2</Template>
  <TotalTime>2352</TotalTime>
  <Words>1568</Words>
  <Application>Microsoft Office PowerPoint</Application>
  <PresentationFormat>On-screen Show (4:3)</PresentationFormat>
  <Paragraphs>93</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Theme2</vt:lpstr>
      <vt:lpstr>CorelDRAW</vt:lpstr>
      <vt:lpstr>Post harvest Technology-FST 508</vt:lpstr>
      <vt:lpstr>Introduction</vt:lpstr>
      <vt:lpstr>PowerPoint Presentation</vt:lpstr>
      <vt:lpstr>uses</vt:lpstr>
      <vt:lpstr>Maturity and Harvesting</vt:lpstr>
      <vt:lpstr>PowerPoint Presentation</vt:lpstr>
      <vt:lpstr>Cooling and low temperature</vt:lpstr>
      <vt:lpstr>PowerPoint Presentation</vt:lpstr>
      <vt:lpstr>PowerPoint Presentation</vt:lpstr>
      <vt:lpstr>PowerPoint Presentation</vt:lpstr>
      <vt:lpstr>PowerPoint Presentation</vt:lpstr>
      <vt:lpstr>PowerPoint Presentation</vt:lpstr>
      <vt:lpstr>Storage Conditions</vt:lpstr>
      <vt:lpstr>Modified Atmospheres  </vt:lpstr>
      <vt:lpstr>PowerPoint Presentation</vt:lpstr>
      <vt:lpstr>Diseases</vt:lpstr>
      <vt:lpstr>PowerPoint Presentation</vt:lpstr>
      <vt:lpstr>Continued….</vt:lpstr>
      <vt:lpstr>Marketing</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to increase post harvest shelf life of fresh vegetables</dc:title>
  <dc:creator>Umar</dc:creator>
  <cp:lastModifiedBy>Dr Sarfaraz Hussain</cp:lastModifiedBy>
  <cp:revision>335</cp:revision>
  <dcterms:created xsi:type="dcterms:W3CDTF">2014-04-03T04:44:35Z</dcterms:created>
  <dcterms:modified xsi:type="dcterms:W3CDTF">2020-03-24T05:54:44Z</dcterms:modified>
</cp:coreProperties>
</file>