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2" r:id="rId3"/>
    <p:sldId id="263" r:id="rId4"/>
    <p:sldId id="257" r:id="rId5"/>
    <p:sldId id="258" r:id="rId6"/>
    <p:sldId id="259" r:id="rId7"/>
    <p:sldId id="261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A5F43-5CF7-4D6A-80D5-F8B6D12014D3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1A580-8145-44B5-93B3-F5BE9F048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1A580-8145-44B5-93B3-F5BE9F0488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E443-37BA-4C79-8C60-59DD52AC7812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0A2F-21B1-4A8E-96B0-44EAAE822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E443-37BA-4C79-8C60-59DD52AC7812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0A2F-21B1-4A8E-96B0-44EAAE822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E443-37BA-4C79-8C60-59DD52AC7812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0A2F-21B1-4A8E-96B0-44EAAE822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E443-37BA-4C79-8C60-59DD52AC7812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0A2F-21B1-4A8E-96B0-44EAAE822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E443-37BA-4C79-8C60-59DD52AC7812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0A2F-21B1-4A8E-96B0-44EAAE822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E443-37BA-4C79-8C60-59DD52AC7812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0A2F-21B1-4A8E-96B0-44EAAE822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E443-37BA-4C79-8C60-59DD52AC7812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0A2F-21B1-4A8E-96B0-44EAAE822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E443-37BA-4C79-8C60-59DD52AC7812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0A2F-21B1-4A8E-96B0-44EAAE822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E443-37BA-4C79-8C60-59DD52AC7812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0A2F-21B1-4A8E-96B0-44EAAE822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E443-37BA-4C79-8C60-59DD52AC7812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0A2F-21B1-4A8E-96B0-44EAAE822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E443-37BA-4C79-8C60-59DD52AC7812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0A2F-21B1-4A8E-96B0-44EAAE822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4E443-37BA-4C79-8C60-59DD52AC7812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A0A2F-21B1-4A8E-96B0-44EAAE822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Olea</a:t>
            </a:r>
            <a:r>
              <a:rPr lang="en-US" dirty="0" smtClean="0"/>
              <a:t> </a:t>
            </a:r>
            <a:r>
              <a:rPr lang="en-US" dirty="0" err="1" smtClean="0"/>
              <a:t>europaea</a:t>
            </a:r>
            <a:r>
              <a:rPr lang="en-US" dirty="0" smtClean="0"/>
              <a:t> L.  grown on over 8 million ha</a:t>
            </a:r>
          </a:p>
          <a:p>
            <a:r>
              <a:rPr lang="en-US" dirty="0" smtClean="0"/>
              <a:t>Traditionally concentrated in the Mediterranean area </a:t>
            </a:r>
          </a:p>
          <a:p>
            <a:r>
              <a:rPr lang="en-US" dirty="0" smtClean="0"/>
              <a:t>Southern European countries 74.9% of the world production </a:t>
            </a:r>
          </a:p>
          <a:p>
            <a:r>
              <a:rPr lang="en-US" dirty="0" smtClean="0"/>
              <a:t>Spain being the main producer (38.7%), followed by Italy (21%) and Greece (12.9%). </a:t>
            </a:r>
          </a:p>
          <a:p>
            <a:r>
              <a:rPr lang="en-US" dirty="0" smtClean="0"/>
              <a:t>Other important olive oil producers are Turkey, Tunisia and Syria (17.1%) as well as Jordan, Morocco and Algeria.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genus </a:t>
            </a:r>
            <a:r>
              <a:rPr lang="en-US" dirty="0" err="1" smtClean="0"/>
              <a:t>Olea</a:t>
            </a:r>
            <a:r>
              <a:rPr lang="en-US" dirty="0" smtClean="0"/>
              <a:t> belongs to the </a:t>
            </a:r>
            <a:r>
              <a:rPr lang="en-US" dirty="0" err="1" smtClean="0"/>
              <a:t>Oleaceae</a:t>
            </a:r>
            <a:r>
              <a:rPr lang="en-US" dirty="0" smtClean="0"/>
              <a:t> family, sub-family </a:t>
            </a:r>
            <a:r>
              <a:rPr lang="en-US" dirty="0" err="1" smtClean="0"/>
              <a:t>Oleideae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genus includes two sub-genera: </a:t>
            </a:r>
            <a:r>
              <a:rPr lang="en-US" dirty="0" err="1" smtClean="0"/>
              <a:t>Olea</a:t>
            </a:r>
            <a:r>
              <a:rPr lang="en-US" dirty="0" smtClean="0"/>
              <a:t> and </a:t>
            </a:r>
            <a:r>
              <a:rPr lang="en-US" dirty="0" err="1" smtClean="0"/>
              <a:t>Paniculatae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Olea</a:t>
            </a:r>
            <a:r>
              <a:rPr lang="en-US" dirty="0" smtClean="0"/>
              <a:t> </a:t>
            </a:r>
            <a:r>
              <a:rPr lang="en-US" dirty="0" err="1" smtClean="0"/>
              <a:t>europaea</a:t>
            </a:r>
            <a:r>
              <a:rPr lang="en-US" dirty="0"/>
              <a:t> </a:t>
            </a:r>
            <a:r>
              <a:rPr lang="en-US" dirty="0" smtClean="0"/>
              <a:t>taxonomy, the species includes six sub-species based on morphology and geographical distribution</a:t>
            </a:r>
          </a:p>
          <a:p>
            <a:r>
              <a:rPr lang="en-US" dirty="0" smtClean="0"/>
              <a:t>– subsp. </a:t>
            </a:r>
            <a:r>
              <a:rPr lang="en-US" dirty="0" err="1" smtClean="0"/>
              <a:t>europaea</a:t>
            </a:r>
            <a:r>
              <a:rPr lang="en-US" dirty="0" smtClean="0"/>
              <a:t>, represented by two botanical varieties: cultivated olive</a:t>
            </a:r>
          </a:p>
          <a:p>
            <a:r>
              <a:rPr lang="en-US" dirty="0" smtClean="0"/>
              <a:t>(var. </a:t>
            </a:r>
            <a:r>
              <a:rPr lang="en-US" dirty="0" err="1" smtClean="0"/>
              <a:t>europaea</a:t>
            </a:r>
            <a:r>
              <a:rPr lang="en-US" dirty="0" smtClean="0"/>
              <a:t>) and wild olive (var. </a:t>
            </a:r>
            <a:r>
              <a:rPr lang="en-US" dirty="0" err="1" smtClean="0"/>
              <a:t>sylvestris</a:t>
            </a:r>
            <a:r>
              <a:rPr lang="en-US" dirty="0" smtClean="0"/>
              <a:t>),</a:t>
            </a:r>
          </a:p>
          <a:p>
            <a:r>
              <a:rPr lang="en-US" dirty="0" smtClean="0"/>
              <a:t>– subsp. </a:t>
            </a:r>
            <a:r>
              <a:rPr lang="en-US" dirty="0" err="1" smtClean="0"/>
              <a:t>cuspidata</a:t>
            </a:r>
            <a:r>
              <a:rPr lang="en-US" dirty="0" smtClean="0"/>
              <a:t>, distributed along south Asia, on the Arabian peninsula,</a:t>
            </a:r>
          </a:p>
          <a:p>
            <a:r>
              <a:rPr lang="en-US" dirty="0" smtClean="0"/>
              <a:t>and throughout east and south Africa;</a:t>
            </a:r>
          </a:p>
          <a:p>
            <a:r>
              <a:rPr lang="en-US" dirty="0" smtClean="0"/>
              <a:t>– subsp. </a:t>
            </a:r>
            <a:r>
              <a:rPr lang="en-US" dirty="0" err="1" smtClean="0"/>
              <a:t>laperrinei</a:t>
            </a:r>
            <a:r>
              <a:rPr lang="en-US" dirty="0" smtClean="0"/>
              <a:t>, restricted to the Sahara region;</a:t>
            </a:r>
          </a:p>
          <a:p>
            <a:r>
              <a:rPr lang="en-US" dirty="0" smtClean="0"/>
              <a:t>– subsp. </a:t>
            </a:r>
            <a:r>
              <a:rPr lang="en-US" dirty="0" err="1" smtClean="0"/>
              <a:t>maroccana</a:t>
            </a:r>
            <a:r>
              <a:rPr lang="en-US" dirty="0" smtClean="0"/>
              <a:t>, present in Morocco;</a:t>
            </a:r>
          </a:p>
          <a:p>
            <a:r>
              <a:rPr lang="en-US" dirty="0" smtClean="0"/>
              <a:t>– subsp. </a:t>
            </a:r>
            <a:r>
              <a:rPr lang="en-US" dirty="0" err="1" smtClean="0"/>
              <a:t>cerasiformis</a:t>
            </a:r>
            <a:r>
              <a:rPr lang="en-US" dirty="0" smtClean="0"/>
              <a:t>, typical of Madeira island;</a:t>
            </a:r>
          </a:p>
          <a:p>
            <a:r>
              <a:rPr lang="en-US" dirty="0" smtClean="0"/>
              <a:t>– subsp. </a:t>
            </a:r>
            <a:r>
              <a:rPr lang="en-US" dirty="0" err="1" smtClean="0"/>
              <a:t>guanchica</a:t>
            </a:r>
            <a:r>
              <a:rPr lang="en-US" dirty="0" smtClean="0"/>
              <a:t>, restricted to the Canary Islands.</a:t>
            </a:r>
          </a:p>
          <a:p>
            <a:r>
              <a:rPr lang="en-US" dirty="0" smtClean="0"/>
              <a:t>Wild and cultivated olives are diploid (2n = 2x = 46)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Breeding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Shortening the unproductive period, </a:t>
            </a:r>
          </a:p>
          <a:p>
            <a:r>
              <a:rPr lang="en-US" dirty="0" smtClean="0"/>
              <a:t>Increasing fruit number and size, increasing oil content and quality (fatty acid composition, phenol content, etc.) </a:t>
            </a:r>
          </a:p>
          <a:p>
            <a:r>
              <a:rPr lang="en-US" dirty="0" smtClean="0"/>
              <a:t>Reduction of alternate bearing, dwarfing or modifying tree architecture to facilitate mechanical pruning and harvesting </a:t>
            </a:r>
          </a:p>
          <a:p>
            <a:r>
              <a:rPr lang="en-US" dirty="0" smtClean="0"/>
              <a:t>Improving resistance to pests, in particular olive fruit fly, </a:t>
            </a:r>
          </a:p>
          <a:p>
            <a:r>
              <a:rPr lang="en-US" dirty="0" smtClean="0"/>
              <a:t>and diseases such as leaf peacock spot </a:t>
            </a:r>
            <a:r>
              <a:rPr lang="en-US" dirty="0" err="1" smtClean="0"/>
              <a:t>Verticillium</a:t>
            </a:r>
            <a:r>
              <a:rPr lang="en-US" dirty="0" smtClean="0"/>
              <a:t> wilt, and olive knot. Pseudomonas </a:t>
            </a:r>
            <a:r>
              <a:rPr lang="en-US" dirty="0" err="1" smtClean="0"/>
              <a:t>savastanoi</a:t>
            </a:r>
            <a:r>
              <a:rPr lang="en-US" dirty="0" smtClean="0"/>
              <a:t>.</a:t>
            </a:r>
          </a:p>
          <a:p>
            <a:r>
              <a:rPr lang="en-US" dirty="0" smtClean="0"/>
              <a:t>Improve cold tolerance to allow cultivation in colder areas and to promote self-fertility in order to reduce </a:t>
            </a:r>
            <a:r>
              <a:rPr lang="en-US" smtClean="0"/>
              <a:t>reliance on pollinators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Problems of Olive Cultivation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Low mean production per unit area of about 2 t/ha of olives </a:t>
            </a:r>
          </a:p>
          <a:p>
            <a:r>
              <a:rPr lang="en-US" sz="3600" dirty="0" smtClean="0"/>
              <a:t>Low content of oil (24%) of fresh weight .</a:t>
            </a:r>
          </a:p>
          <a:p>
            <a:r>
              <a:rPr lang="en-US" sz="3600" dirty="0" smtClean="0"/>
              <a:t>Fruit production starts 3–5 years after planting</a:t>
            </a:r>
          </a:p>
          <a:p>
            <a:r>
              <a:rPr lang="en-US" sz="3600" dirty="0" smtClean="0"/>
              <a:t>Alternate bearing reduce of the lifetime of olive orchards to no more than 50–60 years.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Botany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olive is a long-living evergreen tree that grows up to 15 m at maturity. </a:t>
            </a:r>
          </a:p>
          <a:p>
            <a:r>
              <a:rPr lang="en-US" dirty="0" smtClean="0"/>
              <a:t>Life span is typically longer than 500 years.</a:t>
            </a:r>
          </a:p>
          <a:p>
            <a:r>
              <a:rPr lang="en-US" dirty="0" smtClean="0"/>
              <a:t>Trees older than 2,000 years are still under cultivation. </a:t>
            </a:r>
          </a:p>
          <a:p>
            <a:r>
              <a:rPr lang="en-US" dirty="0" smtClean="0"/>
              <a:t>Flowers are hermaphroditic and wind pollinated</a:t>
            </a:r>
          </a:p>
          <a:p>
            <a:r>
              <a:rPr lang="en-US" dirty="0" smtClean="0"/>
              <a:t>Cultivars are self-incompatible.</a:t>
            </a:r>
          </a:p>
          <a:p>
            <a:r>
              <a:rPr lang="en-US" dirty="0" smtClean="0"/>
              <a:t>Olive fruit is a drupe </a:t>
            </a:r>
          </a:p>
          <a:p>
            <a:r>
              <a:rPr lang="en-US" dirty="0" smtClean="0"/>
              <a:t>Oil accumulates in the </a:t>
            </a:r>
            <a:r>
              <a:rPr lang="en-US" dirty="0" err="1" smtClean="0"/>
              <a:t>mesocarp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0000" t="23333" r="28125" b="23334"/>
          <a:stretch>
            <a:fillRect/>
          </a:stretch>
        </p:blipFill>
        <p:spPr bwMode="auto">
          <a:xfrm>
            <a:off x="1447800" y="381000"/>
            <a:ext cx="5105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371600" y="42672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 Green olive drupes; at ripening the </a:t>
            </a:r>
            <a:r>
              <a:rPr lang="en-US" dirty="0" err="1" smtClean="0"/>
              <a:t>colour</a:t>
            </a:r>
            <a:r>
              <a:rPr lang="en-US" dirty="0" smtClean="0"/>
              <a:t> will turn to reddish or black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0000" t="12222" r="28125" b="5556"/>
          <a:stretch>
            <a:fillRect/>
          </a:stretch>
        </p:blipFill>
        <p:spPr bwMode="auto">
          <a:xfrm>
            <a:off x="1524000" y="5334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0" y="4724400"/>
            <a:ext cx="54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Ancient olive still under cultivation in Apulia (Italy). Olive trees may survive for thousands of years and many of them can be found along the entire Mediterranean</a:t>
            </a:r>
          </a:p>
          <a:p>
            <a:r>
              <a:rPr lang="en-US" dirty="0" smtClean="0"/>
              <a:t>area of cultivation. Plants like this represent the most ancient cultivated living plants of the</a:t>
            </a:r>
          </a:p>
          <a:p>
            <a:r>
              <a:rPr lang="en-US" dirty="0" smtClean="0"/>
              <a:t>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lives, Mount o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6667500" cy="38290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4800600"/>
            <a:ext cx="3332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view of mount olives Jerusalem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2500" t="10000" r="23125" b="17778"/>
          <a:stretch>
            <a:fillRect/>
          </a:stretch>
        </p:blipFill>
        <p:spPr bwMode="auto">
          <a:xfrm>
            <a:off x="1447800" y="533400"/>
            <a:ext cx="6629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057400" y="5791200"/>
            <a:ext cx="2716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Sisters Olive Trees of Noah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 olive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Virgin olive oil is mechanically extracted by pressing or centrifuging crushed fruits without any chemical treatment. </a:t>
            </a:r>
          </a:p>
          <a:p>
            <a:r>
              <a:rPr lang="en-US" dirty="0" smtClean="0"/>
              <a:t>Main component of triglycerides is the mono-unsaturated oleic acid (18:1), which represents 57–80% of total fatty acids, followed by </a:t>
            </a:r>
            <a:r>
              <a:rPr lang="en-US" dirty="0" err="1" smtClean="0"/>
              <a:t>linoleic</a:t>
            </a:r>
            <a:r>
              <a:rPr lang="en-US" dirty="0" smtClean="0"/>
              <a:t> (18:2) (7–19%), </a:t>
            </a:r>
            <a:r>
              <a:rPr lang="en-US" dirty="0" err="1" smtClean="0"/>
              <a:t>linolenic</a:t>
            </a:r>
            <a:r>
              <a:rPr lang="en-US" dirty="0" smtClean="0"/>
              <a:t> (18:3) (0.6–0.8%), </a:t>
            </a:r>
            <a:r>
              <a:rPr lang="en-US" dirty="0" err="1" smtClean="0"/>
              <a:t>palmitic</a:t>
            </a:r>
            <a:r>
              <a:rPr lang="en-US" dirty="0" smtClean="0"/>
              <a:t> (16:0) and stearic (18:0) acids.</a:t>
            </a:r>
          </a:p>
          <a:p>
            <a:r>
              <a:rPr lang="en-US" dirty="0" smtClean="0"/>
              <a:t>Virgin olive oil represents a vast range of </a:t>
            </a:r>
            <a:r>
              <a:rPr lang="en-US" dirty="0" err="1" smtClean="0"/>
              <a:t>microconstituents</a:t>
            </a:r>
            <a:r>
              <a:rPr lang="en-US" dirty="0"/>
              <a:t> </a:t>
            </a:r>
            <a:r>
              <a:rPr lang="en-US" dirty="0" smtClean="0"/>
              <a:t>(more than 230 compounds) including </a:t>
            </a:r>
            <a:r>
              <a:rPr lang="en-US" dirty="0" err="1" smtClean="0"/>
              <a:t>phenolics</a:t>
            </a:r>
            <a:r>
              <a:rPr lang="en-US" dirty="0" smtClean="0"/>
              <a:t>, </a:t>
            </a:r>
            <a:r>
              <a:rPr lang="en-US" dirty="0" err="1" smtClean="0"/>
              <a:t>tocopherols</a:t>
            </a:r>
            <a:r>
              <a:rPr lang="en-US" dirty="0" smtClean="0"/>
              <a:t>, aliphatic and </a:t>
            </a:r>
            <a:r>
              <a:rPr lang="en-US" dirty="0" err="1" smtClean="0"/>
              <a:t>triterpenic</a:t>
            </a:r>
            <a:r>
              <a:rPr lang="en-US" dirty="0" smtClean="0"/>
              <a:t> alcohols, sterols (and their precursor </a:t>
            </a:r>
            <a:r>
              <a:rPr lang="en-US" dirty="0" err="1" smtClean="0"/>
              <a:t>squalene</a:t>
            </a:r>
            <a:endParaRPr lang="en-US" dirty="0" smtClean="0"/>
          </a:p>
          <a:p>
            <a:r>
              <a:rPr lang="en-US" dirty="0" err="1" smtClean="0"/>
              <a:t>Oleuropein</a:t>
            </a:r>
            <a:r>
              <a:rPr lang="en-US" dirty="0" smtClean="0"/>
              <a:t> is a </a:t>
            </a:r>
            <a:r>
              <a:rPr lang="en-US" dirty="0" err="1" smtClean="0"/>
              <a:t>a</a:t>
            </a:r>
            <a:r>
              <a:rPr lang="en-US" dirty="0" smtClean="0"/>
              <a:t> non-toxic antioxidant which have anti-tumor agent with direct effects against tumor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Refined oil is obtained from low quality virgin olive oil after chemical and physical refining treatments, which lead to removal of contaminants or degraded compounds. </a:t>
            </a:r>
          </a:p>
          <a:p>
            <a:r>
              <a:rPr lang="en-US" dirty="0" smtClean="0"/>
              <a:t>Olive-</a:t>
            </a:r>
            <a:r>
              <a:rPr lang="en-US" dirty="0" err="1" smtClean="0"/>
              <a:t>pomace</a:t>
            </a:r>
            <a:r>
              <a:rPr lang="en-US" dirty="0" smtClean="0"/>
              <a:t> oil is obtained by treating olive </a:t>
            </a:r>
            <a:r>
              <a:rPr lang="en-US" dirty="0" err="1" smtClean="0"/>
              <a:t>pomace</a:t>
            </a:r>
            <a:r>
              <a:rPr lang="en-US" dirty="0" smtClean="0"/>
              <a:t> with solvents.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638</Words>
  <Application>Microsoft Office PowerPoint</Application>
  <PresentationFormat>On-screen Show (4:3)</PresentationFormat>
  <Paragraphs>54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Olives</vt:lpstr>
      <vt:lpstr>Major Problems of Olive Cultivation</vt:lpstr>
      <vt:lpstr>Plant Botany</vt:lpstr>
      <vt:lpstr>Slide 4</vt:lpstr>
      <vt:lpstr>Slide 5</vt:lpstr>
      <vt:lpstr>Slide 6</vt:lpstr>
      <vt:lpstr>Slide 7</vt:lpstr>
      <vt:lpstr>Virgin olive oil</vt:lpstr>
      <vt:lpstr>Other types</vt:lpstr>
      <vt:lpstr>Genetic resources</vt:lpstr>
      <vt:lpstr>Breeding Goals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14</cp:revision>
  <dcterms:created xsi:type="dcterms:W3CDTF">2019-12-17T03:20:07Z</dcterms:created>
  <dcterms:modified xsi:type="dcterms:W3CDTF">2019-12-17T05:28:30Z</dcterms:modified>
</cp:coreProperties>
</file>