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75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5/3/2018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5/3/2018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5/3/2018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5/3/2018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5/3/2018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5/3/2018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5/3/2018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5/3/2018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5/3/2018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5/3/2018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5/3/2018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5/3/2018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5/3/2018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err="1" smtClean="0"/>
              <a:t>Lec</a:t>
            </a:r>
            <a:r>
              <a:rPr lang="en-US" sz="5400" dirty="0" smtClean="0"/>
              <a:t> 13</a:t>
            </a:r>
            <a:br>
              <a:rPr lang="en-US" sz="5400" dirty="0" smtClean="0"/>
            </a:br>
            <a:r>
              <a:rPr lang="en-US" sz="5400" dirty="0" smtClean="0"/>
              <a:t>Nutrition during Infancy</a:t>
            </a:r>
            <a:endParaRPr lang="en-US" sz="5400" dirty="0"/>
          </a:p>
        </p:txBody>
      </p:sp>
      <p:sp>
        <p:nvSpPr>
          <p:cNvPr id="3" name="Subtitle 2"/>
          <p:cNvSpPr>
            <a:spLocks noGrp="1"/>
          </p:cNvSpPr>
          <p:nvPr>
            <p:ph type="subTitle" idx="1"/>
          </p:nvPr>
        </p:nvSpPr>
        <p:spPr/>
        <p:txBody>
          <a:bodyPr/>
          <a:lstStyle/>
          <a:p>
            <a:endParaRPr lang="en-US" dirty="0" smtClean="0"/>
          </a:p>
          <a:p>
            <a:r>
              <a:rPr lang="en-US" dirty="0" smtClean="0"/>
              <a:t>By dr. </a:t>
            </a:r>
            <a:r>
              <a:rPr lang="en-US" dirty="0" err="1" smtClean="0"/>
              <a:t>Umer</a:t>
            </a:r>
            <a:r>
              <a:rPr lang="en-US" dirty="0" smtClean="0"/>
              <a:t> farooq</a:t>
            </a:r>
            <a:endParaRPr lang="en-US" dirty="0"/>
          </a:p>
        </p:txBody>
      </p:sp>
    </p:spTree>
    <p:extLst>
      <p:ext uri="{BB962C8B-B14F-4D97-AF65-F5344CB8AC3E}">
        <p14:creationId xmlns:p14="http://schemas.microsoft.com/office/powerpoint/2010/main" val="4248472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3456" y="292231"/>
            <a:ext cx="5627802" cy="6438507"/>
          </a:xfrm>
        </p:spPr>
      </p:pic>
    </p:spTree>
    <p:extLst>
      <p:ext uri="{BB962C8B-B14F-4D97-AF65-F5344CB8AC3E}">
        <p14:creationId xmlns:p14="http://schemas.microsoft.com/office/powerpoint/2010/main" val="1401183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857839"/>
            <a:ext cx="8946541" cy="5390560"/>
          </a:xfrm>
        </p:spPr>
        <p:txBody>
          <a:bodyPr/>
          <a:lstStyle/>
          <a:p>
            <a:r>
              <a:rPr lang="en-US" b="1" u="sng" dirty="0"/>
              <a:t>Water</a:t>
            </a:r>
            <a:r>
              <a:rPr lang="en-US" dirty="0"/>
              <a:t> </a:t>
            </a:r>
            <a:endParaRPr lang="en-US" dirty="0" smtClean="0"/>
          </a:p>
          <a:p>
            <a:r>
              <a:rPr lang="en-US" dirty="0" smtClean="0"/>
              <a:t>One </a:t>
            </a:r>
            <a:r>
              <a:rPr lang="en-US" dirty="0"/>
              <a:t>of the most essential nutrients for infants, as for everyone, is water. The younger the infant, the greater the percentage of body weight is water. </a:t>
            </a:r>
            <a:endParaRPr lang="en-US" dirty="0" smtClean="0"/>
          </a:p>
          <a:p>
            <a:r>
              <a:rPr lang="en-US" dirty="0" smtClean="0"/>
              <a:t>During </a:t>
            </a:r>
            <a:r>
              <a:rPr lang="en-US" dirty="0"/>
              <a:t>early infancy, breast milk or infant formula normally provides enough water to replace fluid losses in a healthy infant. Even in hot, dry climates, neither breastfed nor bottle-fed infants need supplemental </a:t>
            </a:r>
            <a:r>
              <a:rPr lang="en-US" dirty="0" smtClean="0"/>
              <a:t>water.</a:t>
            </a:r>
          </a:p>
          <a:p>
            <a:r>
              <a:rPr lang="en-US" dirty="0" smtClean="0"/>
              <a:t>Because </a:t>
            </a:r>
            <a:r>
              <a:rPr lang="en-US" dirty="0"/>
              <a:t>much of the fluid in an infant’s body is located outside the cells—between the cells and in the blood vessels—rapid fluid losses and the resulting dehydration can be life-threatening. </a:t>
            </a:r>
            <a:endParaRPr lang="en-US" dirty="0" smtClean="0"/>
          </a:p>
          <a:p>
            <a:r>
              <a:rPr lang="en-US" dirty="0" smtClean="0"/>
              <a:t>Conditions </a:t>
            </a:r>
            <a:r>
              <a:rPr lang="en-US" dirty="0"/>
              <a:t>that cause rapid fluid loss, such as diarrhea or vomiting, require treatment with an electrolyte solution designed for infants.</a:t>
            </a:r>
          </a:p>
          <a:p>
            <a:endParaRPr lang="en-US" dirty="0"/>
          </a:p>
        </p:txBody>
      </p:sp>
    </p:spTree>
    <p:extLst>
      <p:ext uri="{BB962C8B-B14F-4D97-AF65-F5344CB8AC3E}">
        <p14:creationId xmlns:p14="http://schemas.microsoft.com/office/powerpoint/2010/main" val="1255406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Breast Milk </a:t>
            </a:r>
          </a:p>
        </p:txBody>
      </p:sp>
      <p:sp>
        <p:nvSpPr>
          <p:cNvPr id="3" name="Content Placeholder 2"/>
          <p:cNvSpPr>
            <a:spLocks noGrp="1"/>
          </p:cNvSpPr>
          <p:nvPr>
            <p:ph idx="1"/>
          </p:nvPr>
        </p:nvSpPr>
        <p:spPr/>
        <p:txBody>
          <a:bodyPr/>
          <a:lstStyle/>
          <a:p>
            <a:r>
              <a:rPr lang="en-US" dirty="0"/>
              <a:t>Breast milk excels as a source of nutrients for infants. </a:t>
            </a:r>
            <a:endParaRPr lang="en-US" dirty="0" smtClean="0"/>
          </a:p>
          <a:p>
            <a:r>
              <a:rPr lang="en-US" dirty="0" smtClean="0"/>
              <a:t>Its </a:t>
            </a:r>
            <a:r>
              <a:rPr lang="en-US" dirty="0"/>
              <a:t>unique nutrient composition and protective factors promote optimal infant health and development throughout the first year of life. </a:t>
            </a:r>
            <a:endParaRPr lang="en-US" dirty="0" smtClean="0"/>
          </a:p>
          <a:p>
            <a:r>
              <a:rPr lang="en-US" dirty="0" smtClean="0"/>
              <a:t>Exclusive </a:t>
            </a:r>
            <a:r>
              <a:rPr lang="en-US" dirty="0"/>
              <a:t>breastfeeding for 6 months, and breastfeeding with complementary foods for at least 12 months for </a:t>
            </a:r>
            <a:r>
              <a:rPr lang="en-US" dirty="0" smtClean="0"/>
              <a:t>infants is recommended.</a:t>
            </a:r>
          </a:p>
          <a:p>
            <a:r>
              <a:rPr lang="en-US" dirty="0" smtClean="0"/>
              <a:t>Experts </a:t>
            </a:r>
            <a:r>
              <a:rPr lang="en-US" dirty="0"/>
              <a:t>add, though, that iron-fortified formula, which imitates the nutrient composition of breast milk, is an acceptable alternative. After all, the primary goal is to provide the infant nourishment in a relaxed and loving environment</a:t>
            </a:r>
          </a:p>
        </p:txBody>
      </p:sp>
    </p:spTree>
    <p:extLst>
      <p:ext uri="{BB962C8B-B14F-4D97-AF65-F5344CB8AC3E}">
        <p14:creationId xmlns:p14="http://schemas.microsoft.com/office/powerpoint/2010/main" val="3504815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829560"/>
            <a:ext cx="8946541" cy="5418840"/>
          </a:xfrm>
        </p:spPr>
        <p:txBody>
          <a:bodyPr>
            <a:normAutofit fontScale="92500" lnSpcReduction="10000"/>
          </a:bodyPr>
          <a:lstStyle/>
          <a:p>
            <a:r>
              <a:rPr lang="en-US" b="1" dirty="0"/>
              <a:t>Frequency and Duration of Breastfeeding </a:t>
            </a:r>
            <a:endParaRPr lang="en-US" b="1" dirty="0" smtClean="0"/>
          </a:p>
          <a:p>
            <a:r>
              <a:rPr lang="en-US" dirty="0" smtClean="0"/>
              <a:t>Breast </a:t>
            </a:r>
            <a:r>
              <a:rPr lang="en-US" dirty="0"/>
              <a:t>milk is more easily and completely digested than formula, so breastfed infants usually need to eat more frequently than formula-fed infants do. </a:t>
            </a:r>
            <a:endParaRPr lang="en-US" dirty="0" smtClean="0"/>
          </a:p>
          <a:p>
            <a:r>
              <a:rPr lang="en-US" dirty="0" smtClean="0"/>
              <a:t>During </a:t>
            </a:r>
            <a:r>
              <a:rPr lang="en-US" dirty="0"/>
              <a:t>the first few weeks, approximately 8 to 12 feedings a day, on demand, as soon as the infant shows early signs of hunger such as increased alertness, activity, or suckling motions, promote optimal milk production and infant </a:t>
            </a:r>
            <a:r>
              <a:rPr lang="en-US" dirty="0" smtClean="0"/>
              <a:t>growth.</a:t>
            </a:r>
          </a:p>
          <a:p>
            <a:r>
              <a:rPr lang="en-US" dirty="0" smtClean="0"/>
              <a:t>Crying </a:t>
            </a:r>
            <a:r>
              <a:rPr lang="en-US" dirty="0"/>
              <a:t>is a late indicator of hunger. An infant who nurses every two to three hours and sleeps contentedly between feedings is adequately nourished. </a:t>
            </a:r>
            <a:endParaRPr lang="en-US" dirty="0" smtClean="0"/>
          </a:p>
          <a:p>
            <a:r>
              <a:rPr lang="en-US" dirty="0" smtClean="0"/>
              <a:t>As </a:t>
            </a:r>
            <a:r>
              <a:rPr lang="en-US" dirty="0"/>
              <a:t>the infant gets older, stomach capacity enlarges and the mother’s milk production increases, allowing for longer intervals between feedings. Even though the infant obtains about half the milk from the breast during the first two or three minutes of sucking, breastfeeding is encouraged for about 10 to 15 minutes on each breast. </a:t>
            </a:r>
            <a:endParaRPr lang="en-US" dirty="0" smtClean="0"/>
          </a:p>
          <a:p>
            <a:r>
              <a:rPr lang="en-US" dirty="0" smtClean="0"/>
              <a:t>The </a:t>
            </a:r>
            <a:r>
              <a:rPr lang="en-US" dirty="0"/>
              <a:t>infant’s sucking, as well as the complete removal of milk from the breast, stimulates lactation. </a:t>
            </a:r>
          </a:p>
        </p:txBody>
      </p:sp>
    </p:spTree>
    <p:extLst>
      <p:ext uri="{BB962C8B-B14F-4D97-AF65-F5344CB8AC3E}">
        <p14:creationId xmlns:p14="http://schemas.microsoft.com/office/powerpoint/2010/main" val="1038957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904972"/>
            <a:ext cx="7446799" cy="5343427"/>
          </a:xfrm>
        </p:spPr>
        <p:txBody>
          <a:bodyPr>
            <a:normAutofit lnSpcReduction="10000"/>
          </a:bodyPr>
          <a:lstStyle/>
          <a:p>
            <a:pPr algn="just"/>
            <a:r>
              <a:rPr lang="en-US" b="1" dirty="0"/>
              <a:t>Energy Nutrients </a:t>
            </a:r>
            <a:endParaRPr lang="en-US" b="1" dirty="0" smtClean="0"/>
          </a:p>
          <a:p>
            <a:pPr algn="just"/>
            <a:r>
              <a:rPr lang="en-US" dirty="0" smtClean="0"/>
              <a:t>The </a:t>
            </a:r>
            <a:r>
              <a:rPr lang="en-US" dirty="0"/>
              <a:t>energy-nutrient composition of breast milk differs dramatically from that recommended for adult diets (see Figure 15-3). Yet for infants, breast milk is nature’s most nearly perfect food, providing the clear lesson that people at different stages of life have different nutrient needs. </a:t>
            </a:r>
            <a:endParaRPr lang="en-US" dirty="0" smtClean="0"/>
          </a:p>
          <a:p>
            <a:pPr algn="just"/>
            <a:r>
              <a:rPr lang="en-US" dirty="0" smtClean="0"/>
              <a:t>The </a:t>
            </a:r>
            <a:r>
              <a:rPr lang="en-US" dirty="0"/>
              <a:t>carbohydrate in breast milk (and infant formula) is the disaccharide lactose. In addition to being easily digested, lactose enhances calcium absorption. </a:t>
            </a:r>
            <a:endParaRPr lang="en-US" dirty="0" smtClean="0"/>
          </a:p>
          <a:p>
            <a:pPr algn="just"/>
            <a:r>
              <a:rPr lang="en-US" dirty="0" smtClean="0"/>
              <a:t>The </a:t>
            </a:r>
            <a:r>
              <a:rPr lang="en-US" dirty="0"/>
              <a:t>amount of protein in breast milk is less than in cow’s milk, but this quantity is actually beneficial because it places less stress on the infant’s immature kidneys to excrete the major end product of protein metabolism, urea. Much of the protein in breast milk is alpha-</a:t>
            </a:r>
            <a:r>
              <a:rPr lang="en-US" dirty="0" err="1"/>
              <a:t>lactalbumin</a:t>
            </a:r>
            <a:r>
              <a:rPr lang="en-US" dirty="0"/>
              <a:t>, which is efficiently digested and absorbed.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0111" y="2450387"/>
            <a:ext cx="3641889" cy="4407613"/>
          </a:xfrm>
          <a:prstGeom prst="rect">
            <a:avLst/>
          </a:prstGeom>
        </p:spPr>
      </p:pic>
    </p:spTree>
    <p:extLst>
      <p:ext uri="{BB962C8B-B14F-4D97-AF65-F5344CB8AC3E}">
        <p14:creationId xmlns:p14="http://schemas.microsoft.com/office/powerpoint/2010/main" val="127952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1291472"/>
            <a:ext cx="8946541" cy="4956928"/>
          </a:xfrm>
        </p:spPr>
        <p:txBody>
          <a:bodyPr>
            <a:normAutofit fontScale="92500" lnSpcReduction="10000"/>
          </a:bodyPr>
          <a:lstStyle/>
          <a:p>
            <a:r>
              <a:rPr lang="en-US" dirty="0"/>
              <a:t>As for the lipids, breast milk contains a generous proportion of the essential fatty acids linoleic acid and linolenic acid, as well as their longer-chain derivatives arachidonic acid and DHA (docosahexaenoic acid). </a:t>
            </a:r>
            <a:endParaRPr lang="en-US" dirty="0" smtClean="0"/>
          </a:p>
          <a:p>
            <a:r>
              <a:rPr lang="en-US" dirty="0" smtClean="0"/>
              <a:t>Infant </a:t>
            </a:r>
            <a:r>
              <a:rPr lang="en-US" dirty="0"/>
              <a:t>formula used to provide only linoleic acid and linolenic acid, but </a:t>
            </a:r>
            <a:r>
              <a:rPr lang="en-US" dirty="0" smtClean="0"/>
              <a:t>now </a:t>
            </a:r>
            <a:r>
              <a:rPr lang="en-US" dirty="0"/>
              <a:t>arachidonic acid and DHA are also included</a:t>
            </a:r>
            <a:r>
              <a:rPr lang="en-US" dirty="0" smtClean="0"/>
              <a:t>.</a:t>
            </a:r>
          </a:p>
          <a:p>
            <a:r>
              <a:rPr lang="en-US" b="1" dirty="0"/>
              <a:t>Vitamins </a:t>
            </a:r>
            <a:endParaRPr lang="en-US" b="1" dirty="0" smtClean="0"/>
          </a:p>
          <a:p>
            <a:r>
              <a:rPr lang="en-US" dirty="0" smtClean="0"/>
              <a:t>With </a:t>
            </a:r>
            <a:r>
              <a:rPr lang="en-US" dirty="0"/>
              <a:t>the exception of vitamin D, the vitamins in breast milk are ample to support infant growth. </a:t>
            </a:r>
            <a:endParaRPr lang="en-US" dirty="0" smtClean="0"/>
          </a:p>
          <a:p>
            <a:r>
              <a:rPr lang="en-US" dirty="0" smtClean="0"/>
              <a:t>The </a:t>
            </a:r>
            <a:r>
              <a:rPr lang="en-US" dirty="0"/>
              <a:t>vitamin D in breast milk is low, and vitamin D deficiency impairs bone mineralization. Vitamin D deficiency is most likely in infants who are not exposed to sunlight daily, have darkly pigmented skin, and receive breast milk without vitamin D </a:t>
            </a:r>
            <a:r>
              <a:rPr lang="en-US" dirty="0" smtClean="0"/>
              <a:t>supplementation.</a:t>
            </a:r>
          </a:p>
          <a:p>
            <a:r>
              <a:rPr lang="en-US" dirty="0" smtClean="0"/>
              <a:t>It is recommended that a </a:t>
            </a:r>
            <a:r>
              <a:rPr lang="en-US" dirty="0"/>
              <a:t>vitamin D supplement for all infants who are breastfed exclusively, and for any infants who do not receive at least 500 milliliters (15 ounces) per day of vitamin D–fortified formula. </a:t>
            </a:r>
            <a:endParaRPr lang="en-US" dirty="0" smtClean="0"/>
          </a:p>
        </p:txBody>
      </p:sp>
    </p:spTree>
    <p:extLst>
      <p:ext uri="{BB962C8B-B14F-4D97-AF65-F5344CB8AC3E}">
        <p14:creationId xmlns:p14="http://schemas.microsoft.com/office/powerpoint/2010/main" val="1710687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1272620"/>
            <a:ext cx="8946541" cy="4975780"/>
          </a:xfrm>
        </p:spPr>
        <p:txBody>
          <a:bodyPr>
            <a:normAutofit fontScale="92500" lnSpcReduction="20000"/>
          </a:bodyPr>
          <a:lstStyle/>
          <a:p>
            <a:r>
              <a:rPr lang="en-US" b="1" dirty="0"/>
              <a:t>Minerals </a:t>
            </a:r>
            <a:endParaRPr lang="en-US" b="1" dirty="0" smtClean="0"/>
          </a:p>
          <a:p>
            <a:r>
              <a:rPr lang="en-US" dirty="0" smtClean="0"/>
              <a:t>The </a:t>
            </a:r>
            <a:r>
              <a:rPr lang="en-US" dirty="0"/>
              <a:t>calcium content of breast milk is ideal for infant bone growth, and the calcium is well absorbed. </a:t>
            </a:r>
            <a:endParaRPr lang="en-US" dirty="0" smtClean="0"/>
          </a:p>
          <a:p>
            <a:r>
              <a:rPr lang="en-US" dirty="0" smtClean="0"/>
              <a:t>Breast </a:t>
            </a:r>
            <a:r>
              <a:rPr lang="en-US" dirty="0"/>
              <a:t>milk contains relatively small amounts of iron, but the iron has a high bioavailability. </a:t>
            </a:r>
            <a:endParaRPr lang="en-US" dirty="0" smtClean="0"/>
          </a:p>
          <a:p>
            <a:r>
              <a:rPr lang="en-US" dirty="0" smtClean="0"/>
              <a:t>Zinc </a:t>
            </a:r>
            <a:r>
              <a:rPr lang="en-US" dirty="0"/>
              <a:t>also has a high bioavailability, thanks to the presence of a zinc-binding protein. </a:t>
            </a:r>
            <a:endParaRPr lang="en-US" dirty="0" smtClean="0"/>
          </a:p>
          <a:p>
            <a:r>
              <a:rPr lang="en-US" dirty="0" smtClean="0"/>
              <a:t>Breast </a:t>
            </a:r>
            <a:r>
              <a:rPr lang="en-US" dirty="0"/>
              <a:t>milk is low in sodium, another benefit for immature </a:t>
            </a:r>
            <a:r>
              <a:rPr lang="en-US" dirty="0" smtClean="0"/>
              <a:t>kidneys.</a:t>
            </a:r>
          </a:p>
          <a:p>
            <a:r>
              <a:rPr lang="en-US" dirty="0" smtClean="0"/>
              <a:t>Fluoride </a:t>
            </a:r>
            <a:r>
              <a:rPr lang="en-US" dirty="0"/>
              <a:t>promotes the development of strong teeth, but breast milk is not a good source. </a:t>
            </a:r>
            <a:endParaRPr lang="en-US" dirty="0" smtClean="0"/>
          </a:p>
          <a:p>
            <a:r>
              <a:rPr lang="en-US" b="1" dirty="0" smtClean="0"/>
              <a:t>Supplements </a:t>
            </a:r>
          </a:p>
          <a:p>
            <a:r>
              <a:rPr lang="en-US" dirty="0" smtClean="0"/>
              <a:t>Pediatricians </a:t>
            </a:r>
            <a:r>
              <a:rPr lang="en-US" dirty="0"/>
              <a:t>may routinely prescribe liquid supplements containing vitamin D, iron, and fluoride. Table 15-2 offers a schedule of supplements during infancy. In addition, </a:t>
            </a:r>
            <a:r>
              <a:rPr lang="en-US" dirty="0" smtClean="0"/>
              <a:t>giving </a:t>
            </a:r>
            <a:r>
              <a:rPr lang="en-US" dirty="0"/>
              <a:t>a single dose of vitamin K to infants at birth </a:t>
            </a:r>
            <a:r>
              <a:rPr lang="en-US" dirty="0" smtClean="0"/>
              <a:t>is recommended to </a:t>
            </a:r>
            <a:r>
              <a:rPr lang="en-US" dirty="0"/>
              <a:t>protect them from bleeding to death. </a:t>
            </a:r>
          </a:p>
        </p:txBody>
      </p:sp>
    </p:spTree>
    <p:extLst>
      <p:ext uri="{BB962C8B-B14F-4D97-AF65-F5344CB8AC3E}">
        <p14:creationId xmlns:p14="http://schemas.microsoft.com/office/powerpoint/2010/main" val="1769915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8730" y="912633"/>
            <a:ext cx="9690755" cy="5544727"/>
          </a:xfrm>
        </p:spPr>
      </p:pic>
    </p:spTree>
    <p:extLst>
      <p:ext uri="{BB962C8B-B14F-4D97-AF65-F5344CB8AC3E}">
        <p14:creationId xmlns:p14="http://schemas.microsoft.com/office/powerpoint/2010/main" val="2470420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754144"/>
            <a:ext cx="8946541" cy="5494255"/>
          </a:xfrm>
        </p:spPr>
        <p:txBody>
          <a:bodyPr>
            <a:normAutofit lnSpcReduction="10000"/>
          </a:bodyPr>
          <a:lstStyle/>
          <a:p>
            <a:r>
              <a:rPr lang="en-US" b="1" dirty="0"/>
              <a:t>Immunological Protection </a:t>
            </a:r>
            <a:endParaRPr lang="en-US" b="1" dirty="0" smtClean="0"/>
          </a:p>
          <a:p>
            <a:r>
              <a:rPr lang="en-US" dirty="0" smtClean="0"/>
              <a:t>In </a:t>
            </a:r>
            <a:r>
              <a:rPr lang="en-US" dirty="0"/>
              <a:t>addition to nutritional benefits, breast milk offers immunological protection. Not only is breast milk sterile, but it actively fights disease and protects infants from </a:t>
            </a:r>
            <a:r>
              <a:rPr lang="en-US" dirty="0" smtClean="0"/>
              <a:t>illnesses.</a:t>
            </a:r>
          </a:p>
          <a:p>
            <a:r>
              <a:rPr lang="en-US" dirty="0" smtClean="0"/>
              <a:t>Such </a:t>
            </a:r>
            <a:r>
              <a:rPr lang="en-US" dirty="0"/>
              <a:t>protection is most valuable during the first year, when the infant’s immune system is not fully prepared to mount a response against infection. </a:t>
            </a:r>
            <a:endParaRPr lang="en-US" dirty="0" smtClean="0"/>
          </a:p>
          <a:p>
            <a:r>
              <a:rPr lang="en-US" dirty="0" smtClean="0"/>
              <a:t>During </a:t>
            </a:r>
            <a:r>
              <a:rPr lang="en-US" dirty="0"/>
              <a:t>the first two or three days after delivery, the breasts produce colostrum, a </a:t>
            </a:r>
            <a:r>
              <a:rPr lang="en-US" dirty="0" err="1"/>
              <a:t>premilk</a:t>
            </a:r>
            <a:r>
              <a:rPr lang="en-US" dirty="0"/>
              <a:t> substance containing mostly serum with antibodies and white blood cells. </a:t>
            </a:r>
            <a:endParaRPr lang="en-US" dirty="0" smtClean="0"/>
          </a:p>
          <a:p>
            <a:r>
              <a:rPr lang="en-US" dirty="0" smtClean="0"/>
              <a:t>Colostrum </a:t>
            </a:r>
            <a:r>
              <a:rPr lang="en-US" dirty="0"/>
              <a:t>(like breast milk) helps protect the newborn from infections against which the mother has developed immunity. The maternal antibodies swallowed with the milk inactivate disease-causing bacteria within the digestive tract before they can start infections. </a:t>
            </a:r>
            <a:endParaRPr lang="en-US" dirty="0" smtClean="0"/>
          </a:p>
          <a:p>
            <a:r>
              <a:rPr lang="en-US" dirty="0" smtClean="0"/>
              <a:t>This </a:t>
            </a:r>
            <a:r>
              <a:rPr lang="en-US" dirty="0"/>
              <a:t>explains, in part, why breastfed infants have fewer intestinal infections than formula-fed </a:t>
            </a:r>
            <a:r>
              <a:rPr lang="en-US" dirty="0" smtClean="0"/>
              <a:t>infants</a:t>
            </a:r>
            <a:endParaRPr lang="en-US" dirty="0"/>
          </a:p>
        </p:txBody>
      </p:sp>
    </p:spTree>
    <p:extLst>
      <p:ext uri="{BB962C8B-B14F-4D97-AF65-F5344CB8AC3E}">
        <p14:creationId xmlns:p14="http://schemas.microsoft.com/office/powerpoint/2010/main" val="1966271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791852"/>
            <a:ext cx="8946541" cy="5456547"/>
          </a:xfrm>
        </p:spPr>
        <p:txBody>
          <a:bodyPr>
            <a:normAutofit fontScale="92500" lnSpcReduction="10000"/>
          </a:bodyPr>
          <a:lstStyle/>
          <a:p>
            <a:r>
              <a:rPr lang="en-US" dirty="0" smtClean="0"/>
              <a:t>In </a:t>
            </a:r>
            <a:r>
              <a:rPr lang="en-US" dirty="0"/>
              <a:t>addition to antibodies, colostrum and breast milk provide other powerful agents </a:t>
            </a:r>
            <a:r>
              <a:rPr lang="en-US" dirty="0" smtClean="0"/>
              <a:t>that </a:t>
            </a:r>
            <a:r>
              <a:rPr lang="en-US" dirty="0"/>
              <a:t>help to fight against bacterial infection. Among them are </a:t>
            </a:r>
            <a:r>
              <a:rPr lang="en-US" dirty="0" err="1"/>
              <a:t>bifidus</a:t>
            </a:r>
            <a:r>
              <a:rPr lang="en-US" dirty="0"/>
              <a:t> factors, which favor the growth of the “friendly” bacterium Lactobacillus </a:t>
            </a:r>
            <a:r>
              <a:rPr lang="en-US" dirty="0" err="1" smtClean="0"/>
              <a:t>bifidus</a:t>
            </a:r>
            <a:r>
              <a:rPr lang="en-US" dirty="0"/>
              <a:t> in the infant’s digestive tract, so that other, harmful bacteria cannot become </a:t>
            </a:r>
            <a:r>
              <a:rPr lang="en-US" dirty="0" smtClean="0"/>
              <a:t>established.</a:t>
            </a:r>
          </a:p>
          <a:p>
            <a:r>
              <a:rPr lang="en-US" dirty="0" smtClean="0"/>
              <a:t>An </a:t>
            </a:r>
            <a:r>
              <a:rPr lang="en-US" dirty="0"/>
              <a:t>iron-binding protein in breast milk, </a:t>
            </a:r>
            <a:r>
              <a:rPr lang="en-US" dirty="0" err="1"/>
              <a:t>lactoferrin</a:t>
            </a:r>
            <a:r>
              <a:rPr lang="en-US" dirty="0"/>
              <a:t>, keeps bacteria from getting the iron they need to grow, helps absorb iron into the infant’s bloodstream, and kills some bacteria </a:t>
            </a:r>
            <a:r>
              <a:rPr lang="en-US" dirty="0" smtClean="0"/>
              <a:t>directly. The </a:t>
            </a:r>
            <a:r>
              <a:rPr lang="en-US" dirty="0"/>
              <a:t>protein </a:t>
            </a:r>
            <a:r>
              <a:rPr lang="en-US" dirty="0" err="1"/>
              <a:t>lactadherin</a:t>
            </a:r>
            <a:r>
              <a:rPr lang="en-US" dirty="0"/>
              <a:t> in breast milk binds to, and inhibits replication of, the virus that causes most infant </a:t>
            </a:r>
            <a:r>
              <a:rPr lang="en-US" dirty="0" smtClean="0"/>
              <a:t>diarrhea.</a:t>
            </a:r>
          </a:p>
          <a:p>
            <a:r>
              <a:rPr lang="en-US" dirty="0" smtClean="0"/>
              <a:t>Breastfeeding </a:t>
            </a:r>
            <a:r>
              <a:rPr lang="en-US" dirty="0"/>
              <a:t>also protects against other common illnesses of infancy such as middle ear infection and respiratory </a:t>
            </a:r>
            <a:r>
              <a:rPr lang="en-US" dirty="0" smtClean="0"/>
              <a:t>illness.</a:t>
            </a:r>
          </a:p>
          <a:p>
            <a:r>
              <a:rPr lang="en-US" dirty="0" smtClean="0"/>
              <a:t>In </a:t>
            </a:r>
            <a:r>
              <a:rPr lang="en-US" dirty="0"/>
              <a:t>addition, a growth factor that is present in breast milk stimulates the development and maintenance of the infant’s digestive tract and its protective factors. </a:t>
            </a:r>
            <a:endParaRPr lang="en-US" dirty="0" smtClean="0"/>
          </a:p>
          <a:p>
            <a:r>
              <a:rPr lang="en-US" dirty="0" smtClean="0"/>
              <a:t>Several </a:t>
            </a:r>
            <a:r>
              <a:rPr lang="en-US" dirty="0"/>
              <a:t>breast milk enzymes such as lipase also help protect the infant against infection. Clearly, breast milk is a very special substance. </a:t>
            </a:r>
          </a:p>
        </p:txBody>
      </p:sp>
    </p:spTree>
    <p:extLst>
      <p:ext uri="{BB962C8B-B14F-4D97-AF65-F5344CB8AC3E}">
        <p14:creationId xmlns:p14="http://schemas.microsoft.com/office/powerpoint/2010/main" val="921653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Nutrition during Infancy</a:t>
            </a:r>
          </a:p>
        </p:txBody>
      </p:sp>
      <p:sp>
        <p:nvSpPr>
          <p:cNvPr id="3" name="Content Placeholder 2"/>
          <p:cNvSpPr>
            <a:spLocks noGrp="1"/>
          </p:cNvSpPr>
          <p:nvPr>
            <p:ph idx="1"/>
          </p:nvPr>
        </p:nvSpPr>
        <p:spPr/>
        <p:txBody>
          <a:bodyPr/>
          <a:lstStyle/>
          <a:p>
            <a:r>
              <a:rPr lang="en-US" dirty="0"/>
              <a:t>Initially, the infant drinks only breast milk or formula but later begins to eat some foods, as appropriate. </a:t>
            </a:r>
            <a:endParaRPr lang="en-US" dirty="0" smtClean="0"/>
          </a:p>
          <a:p>
            <a:r>
              <a:rPr lang="en-US" dirty="0" smtClean="0"/>
              <a:t>Common </a:t>
            </a:r>
            <a:r>
              <a:rPr lang="en-US" dirty="0"/>
              <a:t>sense in the selection of infant foods along with a nurturing, relaxed environment support an infant’s health and well-being.</a:t>
            </a:r>
          </a:p>
        </p:txBody>
      </p:sp>
    </p:spTree>
    <p:extLst>
      <p:ext uri="{BB962C8B-B14F-4D97-AF65-F5344CB8AC3E}">
        <p14:creationId xmlns:p14="http://schemas.microsoft.com/office/powerpoint/2010/main" val="660846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961534"/>
            <a:ext cx="8946541" cy="5286866"/>
          </a:xfrm>
        </p:spPr>
        <p:txBody>
          <a:bodyPr/>
          <a:lstStyle/>
          <a:p>
            <a:r>
              <a:rPr lang="en-US" b="1" dirty="0"/>
              <a:t>Allergy and Disease Protection </a:t>
            </a:r>
            <a:endParaRPr lang="en-US" b="1" dirty="0" smtClean="0"/>
          </a:p>
          <a:p>
            <a:r>
              <a:rPr lang="en-US" dirty="0" smtClean="0"/>
              <a:t>In </a:t>
            </a:r>
            <a:r>
              <a:rPr lang="en-US" dirty="0"/>
              <a:t>addition to protection against infection, breast milk may offer protection against the development of allergies. </a:t>
            </a:r>
            <a:endParaRPr lang="en-US" dirty="0" smtClean="0"/>
          </a:p>
          <a:p>
            <a:r>
              <a:rPr lang="en-US" dirty="0" smtClean="0"/>
              <a:t>Compared </a:t>
            </a:r>
            <a:r>
              <a:rPr lang="en-US" dirty="0"/>
              <a:t>with formula-fed infants, breastfed infants have a lower incidence of allergic reactions, such as asthma, recurrent wheezing, and skin </a:t>
            </a:r>
            <a:r>
              <a:rPr lang="en-US" dirty="0" smtClean="0"/>
              <a:t>rash.</a:t>
            </a:r>
          </a:p>
          <a:p>
            <a:r>
              <a:rPr lang="en-US" dirty="0" smtClean="0"/>
              <a:t>This </a:t>
            </a:r>
            <a:r>
              <a:rPr lang="en-US" dirty="0"/>
              <a:t>protection is especially noticeable among infants with a family history of </a:t>
            </a:r>
            <a:r>
              <a:rPr lang="en-US" dirty="0" smtClean="0"/>
              <a:t>allergies.</a:t>
            </a:r>
          </a:p>
          <a:p>
            <a:r>
              <a:rPr lang="en-US" smtClean="0"/>
              <a:t>Similarly</a:t>
            </a:r>
            <a:r>
              <a:rPr lang="en-US" dirty="0"/>
              <a:t>, breast milk may offer protection against the development of cardiovascular disease</a:t>
            </a:r>
            <a:r>
              <a:rPr lang="en-US"/>
              <a:t>. </a:t>
            </a:r>
            <a:endParaRPr lang="en-US" smtClean="0"/>
          </a:p>
          <a:p>
            <a:r>
              <a:rPr lang="en-US" smtClean="0"/>
              <a:t>Compared </a:t>
            </a:r>
            <a:r>
              <a:rPr lang="en-US" dirty="0"/>
              <a:t>with formula-fed infants, breastfed infants have lower blood pressure and lower blood cholesterol as adults.</a:t>
            </a:r>
          </a:p>
        </p:txBody>
      </p:sp>
    </p:spTree>
    <p:extLst>
      <p:ext uri="{BB962C8B-B14F-4D97-AF65-F5344CB8AC3E}">
        <p14:creationId xmlns:p14="http://schemas.microsoft.com/office/powerpoint/2010/main" val="3972948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and Nutrient Needs</a:t>
            </a:r>
          </a:p>
        </p:txBody>
      </p:sp>
      <p:sp>
        <p:nvSpPr>
          <p:cNvPr id="3" name="Content Placeholder 2"/>
          <p:cNvSpPr>
            <a:spLocks noGrp="1"/>
          </p:cNvSpPr>
          <p:nvPr>
            <p:ph idx="1"/>
          </p:nvPr>
        </p:nvSpPr>
        <p:spPr/>
        <p:txBody>
          <a:bodyPr/>
          <a:lstStyle/>
          <a:p>
            <a:r>
              <a:rPr lang="en-US" dirty="0"/>
              <a:t>An infant grows fast during the first </a:t>
            </a:r>
            <a:r>
              <a:rPr lang="en-US" dirty="0" smtClean="0"/>
              <a:t>year. </a:t>
            </a:r>
          </a:p>
          <a:p>
            <a:r>
              <a:rPr lang="en-US" dirty="0" smtClean="0"/>
              <a:t>Growth </a:t>
            </a:r>
            <a:r>
              <a:rPr lang="en-US" dirty="0"/>
              <a:t>directly reflects nutrient intake and is an important parameter in assessing the nutrition status of infants and </a:t>
            </a:r>
            <a:r>
              <a:rPr lang="en-US" dirty="0" smtClean="0"/>
              <a:t>children.</a:t>
            </a:r>
          </a:p>
          <a:p>
            <a:r>
              <a:rPr lang="en-US" dirty="0" smtClean="0"/>
              <a:t>Health </a:t>
            </a:r>
            <a:r>
              <a:rPr lang="en-US" dirty="0"/>
              <a:t>care professionals measure the heights and weights of infants and children at intervals and compare the measurements with standard growth curves for gender and age and with previous measures of each child (see the “How to,” </a:t>
            </a:r>
            <a:r>
              <a:rPr lang="en-US" dirty="0" smtClean="0"/>
              <a:t>on the next slide). </a:t>
            </a:r>
            <a:endParaRPr lang="en-US" dirty="0"/>
          </a:p>
        </p:txBody>
      </p:sp>
    </p:spTree>
    <p:extLst>
      <p:ext uri="{BB962C8B-B14F-4D97-AF65-F5344CB8AC3E}">
        <p14:creationId xmlns:p14="http://schemas.microsoft.com/office/powerpoint/2010/main" val="875880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1498" y="263951"/>
            <a:ext cx="7448939" cy="6466787"/>
          </a:xfrm>
        </p:spPr>
      </p:pic>
    </p:spTree>
    <p:extLst>
      <p:ext uri="{BB962C8B-B14F-4D97-AF65-F5344CB8AC3E}">
        <p14:creationId xmlns:p14="http://schemas.microsoft.com/office/powerpoint/2010/main" val="3476885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1206630"/>
            <a:ext cx="8946541" cy="5041769"/>
          </a:xfrm>
        </p:spPr>
        <p:txBody>
          <a:bodyPr>
            <a:normAutofit/>
          </a:bodyPr>
          <a:lstStyle/>
          <a:p>
            <a:r>
              <a:rPr lang="en-US" b="1" u="sng" dirty="0"/>
              <a:t>Energy Intake and Activity </a:t>
            </a:r>
            <a:endParaRPr lang="en-US" b="1" u="sng" dirty="0" smtClean="0"/>
          </a:p>
          <a:p>
            <a:r>
              <a:rPr lang="en-US" dirty="0" smtClean="0"/>
              <a:t>A </a:t>
            </a:r>
            <a:r>
              <a:rPr lang="en-US" dirty="0"/>
              <a:t>healthy infant’s birthweight doubles by about five months of age and triples by one year, typically reaching 20 to 25 pounds</a:t>
            </a:r>
            <a:r>
              <a:rPr lang="en-US" dirty="0" smtClean="0"/>
              <a:t>.</a:t>
            </a:r>
          </a:p>
          <a:p>
            <a:r>
              <a:rPr lang="en-US" dirty="0" smtClean="0"/>
              <a:t>The </a:t>
            </a:r>
            <a:r>
              <a:rPr lang="en-US" dirty="0"/>
              <a:t>infant’s length changes more slowly than weight, increasing about </a:t>
            </a:r>
            <a:r>
              <a:rPr lang="en-US" dirty="0" smtClean="0"/>
              <a:t>10 </a:t>
            </a:r>
            <a:r>
              <a:rPr lang="en-US" dirty="0"/>
              <a:t>inches from birth to one year. </a:t>
            </a:r>
            <a:endParaRPr lang="en-US" dirty="0" smtClean="0"/>
          </a:p>
          <a:p>
            <a:r>
              <a:rPr lang="en-US" dirty="0" smtClean="0"/>
              <a:t>By </a:t>
            </a:r>
            <a:r>
              <a:rPr lang="en-US" dirty="0"/>
              <a:t>the end of the first year, infant growth slows considerably; during the second year, an infant typically gains less than 10 pounds and grows about 5 inches in height. </a:t>
            </a:r>
            <a:endParaRPr lang="en-US" dirty="0" smtClean="0"/>
          </a:p>
          <a:p>
            <a:r>
              <a:rPr lang="en-US" dirty="0" smtClean="0"/>
              <a:t>Not </a:t>
            </a:r>
            <a:r>
              <a:rPr lang="en-US" dirty="0"/>
              <a:t>only do infants grow rapidly, but their energy requirement is remarkably high—about twice that of an adult, based on body weight. </a:t>
            </a:r>
          </a:p>
        </p:txBody>
      </p:sp>
    </p:spTree>
    <p:extLst>
      <p:ext uri="{BB962C8B-B14F-4D97-AF65-F5344CB8AC3E}">
        <p14:creationId xmlns:p14="http://schemas.microsoft.com/office/powerpoint/2010/main" val="4111178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1046376"/>
            <a:ext cx="8946541" cy="5202024"/>
          </a:xfrm>
        </p:spPr>
        <p:txBody>
          <a:bodyPr/>
          <a:lstStyle/>
          <a:p>
            <a:r>
              <a:rPr lang="en-US" dirty="0"/>
              <a:t>A newborn baby requires about 450 </a:t>
            </a:r>
            <a:r>
              <a:rPr lang="en-US" dirty="0" err="1"/>
              <a:t>kcalories</a:t>
            </a:r>
            <a:r>
              <a:rPr lang="en-US" dirty="0"/>
              <a:t> per day, whereas most adults require about 2000 </a:t>
            </a:r>
            <a:r>
              <a:rPr lang="en-US" dirty="0" err="1"/>
              <a:t>kcalories</a:t>
            </a:r>
            <a:r>
              <a:rPr lang="en-US" dirty="0"/>
              <a:t> per day. </a:t>
            </a:r>
            <a:endParaRPr lang="en-US" dirty="0" smtClean="0"/>
          </a:p>
          <a:p>
            <a:r>
              <a:rPr lang="en-US" dirty="0" smtClean="0"/>
              <a:t>In </a:t>
            </a:r>
            <a:r>
              <a:rPr lang="en-US" dirty="0"/>
              <a:t>terms of body weight, the difference is remarkable. Infants require about 100 </a:t>
            </a:r>
            <a:r>
              <a:rPr lang="en-US" dirty="0" err="1"/>
              <a:t>kcalories</a:t>
            </a:r>
            <a:r>
              <a:rPr lang="en-US" dirty="0"/>
              <a:t> per kilogram of body weight per day, whereas most adults need fewer than 40 (see Table </a:t>
            </a:r>
            <a:r>
              <a:rPr lang="en-US" dirty="0" smtClean="0"/>
              <a:t>15-1). </a:t>
            </a:r>
          </a:p>
          <a:p>
            <a:r>
              <a:rPr lang="en-US" dirty="0" smtClean="0"/>
              <a:t>After </a:t>
            </a:r>
            <a:r>
              <a:rPr lang="en-US" dirty="0"/>
              <a:t>six months, the infant’s energy needs decline as the growth rate slows, but some of the energy saved by slower growth is spent in increased activity.</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7113" y="3575786"/>
            <a:ext cx="4414887" cy="3260424"/>
          </a:xfrm>
          <a:prstGeom prst="rect">
            <a:avLst/>
          </a:prstGeom>
        </p:spPr>
      </p:pic>
    </p:spTree>
    <p:extLst>
      <p:ext uri="{BB962C8B-B14F-4D97-AF65-F5344CB8AC3E}">
        <p14:creationId xmlns:p14="http://schemas.microsoft.com/office/powerpoint/2010/main" val="2252256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631596"/>
            <a:ext cx="8946541" cy="5616803"/>
          </a:xfrm>
        </p:spPr>
        <p:txBody>
          <a:bodyPr/>
          <a:lstStyle/>
          <a:p>
            <a:r>
              <a:rPr lang="en-US" b="1" u="sng" dirty="0"/>
              <a:t>Energy Nutrients </a:t>
            </a:r>
            <a:endParaRPr lang="en-US" b="1" u="sng" dirty="0" smtClean="0"/>
          </a:p>
          <a:p>
            <a:r>
              <a:rPr lang="en-US" dirty="0" smtClean="0"/>
              <a:t>Recommendations </a:t>
            </a:r>
            <a:r>
              <a:rPr lang="en-US" dirty="0"/>
              <a:t>for the energy nutrients—carbohydrate, fat, and protein—during the first six months of life are based on the average intakes of healthy, full-term infants fed breast </a:t>
            </a:r>
            <a:r>
              <a:rPr lang="en-US" dirty="0" smtClean="0"/>
              <a:t>milk.</a:t>
            </a:r>
          </a:p>
          <a:p>
            <a:r>
              <a:rPr lang="en-US" dirty="0" smtClean="0"/>
              <a:t>During </a:t>
            </a:r>
            <a:r>
              <a:rPr lang="en-US" dirty="0"/>
              <a:t>the second six months of life, recommendations reflect typical intakes from solid foods as well as breast </a:t>
            </a:r>
            <a:r>
              <a:rPr lang="en-US" dirty="0" smtClean="0"/>
              <a:t>milk.</a:t>
            </a:r>
          </a:p>
          <a:p>
            <a:r>
              <a:rPr lang="en-US" dirty="0"/>
              <a:t>C</a:t>
            </a:r>
            <a:r>
              <a:rPr lang="en-US" dirty="0" smtClean="0"/>
              <a:t>arbohydrates </a:t>
            </a:r>
            <a:r>
              <a:rPr lang="en-US" dirty="0"/>
              <a:t>provide energy to all the cells of the body, especially those in the brain, which depend primarily on glucose to fuel activities. </a:t>
            </a:r>
            <a:endParaRPr lang="en-US" dirty="0" smtClean="0"/>
          </a:p>
          <a:p>
            <a:r>
              <a:rPr lang="en-US" dirty="0" smtClean="0"/>
              <a:t>Relative </a:t>
            </a:r>
            <a:r>
              <a:rPr lang="en-US" dirty="0"/>
              <a:t>to the size of the body, an infant’s brain is larger and uses relatively more glucose—about 60 percent of the day’s total energy </a:t>
            </a:r>
            <a:r>
              <a:rPr lang="en-US" dirty="0" smtClean="0"/>
              <a:t>intake.</a:t>
            </a:r>
          </a:p>
          <a:p>
            <a:r>
              <a:rPr lang="en-US" dirty="0" smtClean="0"/>
              <a:t>Fat </a:t>
            </a:r>
            <a:r>
              <a:rPr lang="en-US" dirty="0"/>
              <a:t>provides most of the energy in breast milk and standard infant formula. Its high energy density supports the rapid growth of early infancy. </a:t>
            </a:r>
          </a:p>
        </p:txBody>
      </p:sp>
    </p:spTree>
    <p:extLst>
      <p:ext uri="{BB962C8B-B14F-4D97-AF65-F5344CB8AC3E}">
        <p14:creationId xmlns:p14="http://schemas.microsoft.com/office/powerpoint/2010/main" val="2971178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1395166"/>
            <a:ext cx="8946541" cy="4853233"/>
          </a:xfrm>
        </p:spPr>
        <p:txBody>
          <a:bodyPr/>
          <a:lstStyle/>
          <a:p>
            <a:r>
              <a:rPr lang="en-US" dirty="0"/>
              <a:t>No single nutrient is more essential to growth than </a:t>
            </a:r>
            <a:r>
              <a:rPr lang="en-US" dirty="0" smtClean="0"/>
              <a:t>protein.</a:t>
            </a:r>
          </a:p>
          <a:p>
            <a:r>
              <a:rPr lang="en-US" dirty="0" smtClean="0"/>
              <a:t>All </a:t>
            </a:r>
            <a:r>
              <a:rPr lang="en-US" dirty="0"/>
              <a:t>of the body’s cells and most of its fluids contain protein; it is the basic building material of the body’s tissues. </a:t>
            </a:r>
            <a:endParaRPr lang="en-US" dirty="0" smtClean="0"/>
          </a:p>
          <a:p>
            <a:r>
              <a:rPr lang="en-US" dirty="0" smtClean="0"/>
              <a:t>Excess </a:t>
            </a:r>
            <a:r>
              <a:rPr lang="en-US" dirty="0"/>
              <a:t>dietary protein can cause problems, too, especially in a small infant. Too much protein stresses the liver and kidneys, which have to metabolize and excrete the excess nitrogen. Signs of protein overload include acidosis, dehydration, diarrhea, elevated blood ammonia, elevated blood urea, and fever. Such problems are not common, but they have been observed in infants fed inappropriate foods, such as </a:t>
            </a:r>
            <a:r>
              <a:rPr lang="en-US" dirty="0" err="1"/>
              <a:t>fatfree</a:t>
            </a:r>
            <a:r>
              <a:rPr lang="en-US" dirty="0"/>
              <a:t> milk or concentrated formula. </a:t>
            </a:r>
          </a:p>
        </p:txBody>
      </p:sp>
    </p:spTree>
    <p:extLst>
      <p:ext uri="{BB962C8B-B14F-4D97-AF65-F5344CB8AC3E}">
        <p14:creationId xmlns:p14="http://schemas.microsoft.com/office/powerpoint/2010/main" val="2144593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1451728"/>
            <a:ext cx="8946541" cy="4796672"/>
          </a:xfrm>
        </p:spPr>
        <p:txBody>
          <a:bodyPr/>
          <a:lstStyle/>
          <a:p>
            <a:r>
              <a:rPr lang="en-US" b="1" u="sng" dirty="0"/>
              <a:t>Vitamins and Minerals </a:t>
            </a:r>
            <a:endParaRPr lang="en-US" b="1" u="sng" dirty="0" smtClean="0"/>
          </a:p>
          <a:p>
            <a:r>
              <a:rPr lang="en-US" dirty="0" smtClean="0"/>
              <a:t>As </a:t>
            </a:r>
            <a:r>
              <a:rPr lang="en-US" dirty="0"/>
              <a:t>with the energy nutrients, the recommendations for the vitamins and minerals are based on the average amount of nutrients consumed by thriving infants breastfed by well-nourished </a:t>
            </a:r>
            <a:r>
              <a:rPr lang="en-US" dirty="0" smtClean="0"/>
              <a:t>mothers.</a:t>
            </a:r>
          </a:p>
          <a:p>
            <a:r>
              <a:rPr lang="en-US" dirty="0" smtClean="0"/>
              <a:t>An </a:t>
            </a:r>
            <a:r>
              <a:rPr lang="en-US" dirty="0"/>
              <a:t>infant’s needs for most of these nutrients, in proportion to body weight, are more than double those of an adult. Figure 15-2 illustrates this by comparing a five-month-old infant’s needs per unit of body weight with those of an adult man. Some of the differences are extraordinary</a:t>
            </a:r>
          </a:p>
        </p:txBody>
      </p:sp>
    </p:spTree>
    <p:extLst>
      <p:ext uri="{BB962C8B-B14F-4D97-AF65-F5344CB8AC3E}">
        <p14:creationId xmlns:p14="http://schemas.microsoft.com/office/powerpoint/2010/main" val="17315414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1392</TotalTime>
  <Words>1906</Words>
  <Application>Microsoft Office PowerPoint</Application>
  <PresentationFormat>Widescreen</PresentationFormat>
  <Paragraphs>81</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Century Gothic</vt:lpstr>
      <vt:lpstr>Wingdings 3</vt:lpstr>
      <vt:lpstr>Ion</vt:lpstr>
      <vt:lpstr>Lec 13 Nutrition during Infancy</vt:lpstr>
      <vt:lpstr>Nutrition during Infancy</vt:lpstr>
      <vt:lpstr>Energy and Nutrient Needs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Breast Milk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 13 Nutrition during Infancy</dc:title>
  <dc:creator>umar farooq</dc:creator>
  <cp:lastModifiedBy>umar farooq</cp:lastModifiedBy>
  <cp:revision>13</cp:revision>
  <dcterms:created xsi:type="dcterms:W3CDTF">2018-05-02T05:25:41Z</dcterms:created>
  <dcterms:modified xsi:type="dcterms:W3CDTF">2018-05-03T05:48:04Z</dcterms:modified>
</cp:coreProperties>
</file>