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436" r:id="rId3"/>
    <p:sldId id="471" r:id="rId4"/>
    <p:sldId id="472" r:id="rId5"/>
    <p:sldId id="474" r:id="rId6"/>
    <p:sldId id="475" r:id="rId7"/>
    <p:sldId id="476" r:id="rId8"/>
    <p:sldId id="479" r:id="rId9"/>
    <p:sldId id="480" r:id="rId10"/>
    <p:sldId id="481" r:id="rId11"/>
    <p:sldId id="482" r:id="rId12"/>
    <p:sldId id="483" r:id="rId13"/>
    <p:sldId id="576" r:id="rId14"/>
    <p:sldId id="503" r:id="rId15"/>
    <p:sldId id="505" r:id="rId16"/>
    <p:sldId id="506" r:id="rId17"/>
    <p:sldId id="508" r:id="rId18"/>
    <p:sldId id="509" r:id="rId19"/>
    <p:sldId id="510" r:id="rId20"/>
    <p:sldId id="511" r:id="rId21"/>
    <p:sldId id="516" r:id="rId22"/>
    <p:sldId id="458" r:id="rId23"/>
    <p:sldId id="459" r:id="rId24"/>
    <p:sldId id="460" r:id="rId25"/>
    <p:sldId id="461" r:id="rId26"/>
    <p:sldId id="464" r:id="rId27"/>
    <p:sldId id="465" r:id="rId28"/>
    <p:sldId id="466" r:id="rId29"/>
    <p:sldId id="467" r:id="rId30"/>
    <p:sldId id="560" r:id="rId31"/>
    <p:sldId id="577" r:id="rId32"/>
    <p:sldId id="522" r:id="rId33"/>
    <p:sldId id="523" r:id="rId34"/>
    <p:sldId id="530" r:id="rId35"/>
    <p:sldId id="552" r:id="rId36"/>
    <p:sldId id="561" r:id="rId37"/>
    <p:sldId id="524" r:id="rId38"/>
    <p:sldId id="531" r:id="rId39"/>
    <p:sldId id="532" r:id="rId40"/>
    <p:sldId id="533" r:id="rId41"/>
    <p:sldId id="534" r:id="rId42"/>
    <p:sldId id="563" r:id="rId43"/>
    <p:sldId id="526" r:id="rId44"/>
    <p:sldId id="535" r:id="rId45"/>
    <p:sldId id="536" r:id="rId46"/>
    <p:sldId id="537" r:id="rId47"/>
    <p:sldId id="540" r:id="rId48"/>
    <p:sldId id="541" r:id="rId49"/>
    <p:sldId id="578" r:id="rId50"/>
    <p:sldId id="568" r:id="rId51"/>
    <p:sldId id="553" r:id="rId52"/>
    <p:sldId id="554" r:id="rId53"/>
    <p:sldId id="538" r:id="rId54"/>
    <p:sldId id="543" r:id="rId55"/>
    <p:sldId id="544" r:id="rId56"/>
    <p:sldId id="545" r:id="rId57"/>
    <p:sldId id="546" r:id="rId58"/>
    <p:sldId id="547" r:id="rId59"/>
    <p:sldId id="548" r:id="rId60"/>
    <p:sldId id="551" r:id="rId61"/>
    <p:sldId id="574" r:id="rId62"/>
    <p:sldId id="579" r:id="rId63"/>
    <p:sldId id="555" r:id="rId64"/>
    <p:sldId id="556" r:id="rId65"/>
    <p:sldId id="557" r:id="rId66"/>
    <p:sldId id="558" r:id="rId67"/>
    <p:sldId id="565" r:id="rId68"/>
    <p:sldId id="559" r:id="rId69"/>
    <p:sldId id="570" r:id="rId70"/>
    <p:sldId id="571" r:id="rId71"/>
    <p:sldId id="573" r:id="rId72"/>
    <p:sldId id="452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24" autoAdjust="0"/>
  </p:normalViewPr>
  <p:slideViewPr>
    <p:cSldViewPr>
      <p:cViewPr varScale="1">
        <p:scale>
          <a:sx n="47" d="100"/>
          <a:sy n="47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AD688D-5E6A-4D49-9A6F-112062DF68B5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36B68C-7728-49EC-B11C-5C1A846087EB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4344F7-487C-4A57-B379-7FB6AAD7FF4F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6E071A0-10AA-46A1-A518-24227EAE68C1}" type="datetimeFigureOut">
              <a:rPr lang="en-US" smtClean="0"/>
              <a:pPr/>
              <a:t>8/21/2015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pt.org/videos/videos_details.php?videoID=47&amp;author_surname=Sydney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edu/medicine/sci/faqs-about-spinal-cord-injury-sci/what-recovery-is-expected-following-spinal-cord-injury" TargetMode="External"/><Relationship Id="rId2" Type="http://schemas.openxmlformats.org/officeDocument/2006/relationships/hyperlink" Target="http://www.asia-spinalinjury.org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59898"/>
            <a:ext cx="7391400" cy="3373902"/>
          </a:xfrm>
        </p:spPr>
        <p:txBody>
          <a:bodyPr/>
          <a:lstStyle/>
          <a:p>
            <a:r>
              <a:rPr lang="en-US" dirty="0" smtClean="0"/>
              <a:t>Spinal Cord Injury </a:t>
            </a:r>
            <a:br>
              <a:rPr lang="en-US" dirty="0" smtClean="0"/>
            </a:br>
            <a:r>
              <a:rPr lang="en-US" dirty="0" smtClean="0"/>
              <a:t>Management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143000" y="685800"/>
            <a:ext cx="7543800" cy="52117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1800" dirty="0" smtClean="0"/>
          </a:p>
          <a:p>
            <a:pPr eaLnBrk="1" hangingPunct="1"/>
            <a:r>
              <a:rPr lang="en-US" sz="1800" dirty="0" smtClean="0"/>
              <a:t>Power grip……</a:t>
            </a:r>
          </a:p>
          <a:p>
            <a:pPr eaLnBrk="1" hangingPunct="1"/>
            <a:r>
              <a:rPr lang="en-US" sz="1800" dirty="0" smtClean="0"/>
              <a:t>Precision grip…….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>
              <a:buFont typeface="Arial" charset="0"/>
              <a:buNone/>
            </a:pPr>
            <a:r>
              <a:rPr lang="en-US" sz="1800" b="1" dirty="0" smtClean="0"/>
              <a:t>Anticipatory to grip</a:t>
            </a:r>
          </a:p>
          <a:p>
            <a:pPr eaLnBrk="1" hangingPunct="1">
              <a:buFont typeface="Arial" charset="0"/>
              <a:buNone/>
            </a:pPr>
            <a:endParaRPr lang="en-US" sz="1800" b="1" dirty="0" smtClean="0"/>
          </a:p>
          <a:p>
            <a:pPr eaLnBrk="1" hangingPunct="1"/>
            <a:r>
              <a:rPr lang="en-US" sz="1800" dirty="0" smtClean="0"/>
              <a:t>Intrinsic……size , shape ,texture</a:t>
            </a:r>
          </a:p>
          <a:p>
            <a:pPr eaLnBrk="1" hangingPunct="1"/>
            <a:r>
              <a:rPr lang="en-US" sz="1800" dirty="0" smtClean="0"/>
              <a:t>Extrinsic….orientation, distance ,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78581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edia-2.web.britannica.com/eb-media/84/52984-050-784D61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934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14 Feb -June Courses\2014 MS Feb-June\2014-Spinal cord Injury\funny-education-teachers-students-com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4" y="847725"/>
            <a:ext cx="4886325" cy="516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Upper limb recovery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Tactile stimulation</a:t>
            </a:r>
          </a:p>
          <a:p>
            <a:r>
              <a:rPr lang="en-US" smtClean="0"/>
              <a:t>Different texture , temperature, vibration ,stroking  </a:t>
            </a:r>
          </a:p>
          <a:p>
            <a:r>
              <a:rPr lang="en-US" smtClean="0"/>
              <a:t>Proprioception </a:t>
            </a:r>
          </a:p>
          <a:p>
            <a:r>
              <a:rPr lang="en-US" smtClean="0"/>
              <a:t>Distraction</a:t>
            </a:r>
          </a:p>
          <a:p>
            <a:r>
              <a:rPr lang="en-US" smtClean="0"/>
              <a:t>Compression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61436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8" y="1447800"/>
            <a:ext cx="61817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13" y="271463"/>
            <a:ext cx="612457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 Pack Hand Exercise</a:t>
            </a:r>
            <a:endParaRPr lang="en-US" dirty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43063"/>
            <a:ext cx="79248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 function </a:t>
            </a:r>
          </a:p>
          <a:p>
            <a:endParaRPr lang="en-US" dirty="0" smtClean="0"/>
          </a:p>
          <a:p>
            <a:r>
              <a:rPr lang="en-US" dirty="0" smtClean="0"/>
              <a:t>Different level lesion</a:t>
            </a:r>
          </a:p>
          <a:p>
            <a:r>
              <a:rPr lang="en-US" dirty="0" smtClean="0"/>
              <a:t>Tendonesis grip </a:t>
            </a:r>
          </a:p>
          <a:p>
            <a:endParaRPr lang="en-US" dirty="0" smtClean="0"/>
          </a:p>
          <a:p>
            <a:r>
              <a:rPr lang="en-US" dirty="0" smtClean="0"/>
              <a:t>Muscle length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7543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neuroaid.com/en/blog/wp-content/uploads/hand-exerci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800"/>
            <a:ext cx="6781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effectLst/>
              </a:rPr>
              <a:t>Shoulder </a:t>
            </a:r>
            <a:r>
              <a:rPr lang="de-CH" dirty="0" smtClean="0">
                <a:effectLst/>
              </a:rPr>
              <a:t>positioning in SCI</a:t>
            </a:r>
            <a:endParaRPr lang="de-CH" dirty="0">
              <a:effectLst/>
            </a:endParaRPr>
          </a:p>
        </p:txBody>
      </p:sp>
      <p:pic>
        <p:nvPicPr>
          <p:cNvPr id="18436" name="Picture 4" descr="Joss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988" b="4163"/>
          <a:stretch>
            <a:fillRect/>
          </a:stretch>
        </p:blipFill>
        <p:spPr>
          <a:xfrm>
            <a:off x="1730375" y="1600200"/>
            <a:ext cx="5681663" cy="4525963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Protocol of shoulder positioning</a:t>
            </a:r>
          </a:p>
        </p:txBody>
      </p:sp>
      <p:pic>
        <p:nvPicPr>
          <p:cNvPr id="20484" name="Picture 4" descr="Joss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86050" y="1600200"/>
            <a:ext cx="3771900" cy="4525963"/>
          </a:xfrm>
          <a:noFill/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7813"/>
            <a:ext cx="7239000" cy="1139825"/>
          </a:xfrm>
        </p:spPr>
        <p:txBody>
          <a:bodyPr/>
          <a:lstStyle/>
          <a:p>
            <a:r>
              <a:rPr lang="de-CH" dirty="0"/>
              <a:t>Functional Hand Development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600200"/>
            <a:ext cx="3124200" cy="4525963"/>
          </a:xfrm>
        </p:spPr>
        <p:txBody>
          <a:bodyPr/>
          <a:lstStyle/>
          <a:p>
            <a:r>
              <a:rPr lang="de-CH" sz="2800" dirty="0"/>
              <a:t>A</a:t>
            </a:r>
            <a:r>
              <a:rPr lang="de-CH" sz="2800" dirty="0" smtClean="0"/>
              <a:t>ctiv </a:t>
            </a:r>
            <a:r>
              <a:rPr lang="de-CH" sz="2800" dirty="0"/>
              <a:t>functional hand C6 – C7</a:t>
            </a:r>
          </a:p>
          <a:p>
            <a:r>
              <a:rPr lang="de-CH" sz="2800" dirty="0"/>
              <a:t>C</a:t>
            </a:r>
            <a:r>
              <a:rPr lang="de-CH" sz="2800" dirty="0" smtClean="0"/>
              <a:t>loses </a:t>
            </a:r>
            <a:r>
              <a:rPr lang="de-CH" sz="2800" dirty="0"/>
              <a:t>due to wrist extension</a:t>
            </a:r>
          </a:p>
        </p:txBody>
      </p:sp>
      <p:pic>
        <p:nvPicPr>
          <p:cNvPr id="22532" name="Picture 4" descr="Joss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980" b="1958"/>
          <a:stretch>
            <a:fillRect/>
          </a:stretch>
        </p:blipFill>
        <p:spPr>
          <a:xfrm>
            <a:off x="4781550" y="1600200"/>
            <a:ext cx="3771900" cy="4525963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7813"/>
            <a:ext cx="7467600" cy="1139825"/>
          </a:xfrm>
        </p:spPr>
        <p:txBody>
          <a:bodyPr/>
          <a:lstStyle/>
          <a:p>
            <a:r>
              <a:rPr lang="de-CH" dirty="0"/>
              <a:t>Functional hand Development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600200"/>
            <a:ext cx="3200400" cy="4525963"/>
          </a:xfrm>
        </p:spPr>
        <p:txBody>
          <a:bodyPr/>
          <a:lstStyle/>
          <a:p>
            <a:r>
              <a:rPr lang="de-CH" sz="2800" dirty="0"/>
              <a:t>passiv funcional hand C5</a:t>
            </a:r>
          </a:p>
          <a:p>
            <a:r>
              <a:rPr lang="de-CH" sz="2800" dirty="0"/>
              <a:t>closes due to supination</a:t>
            </a:r>
          </a:p>
        </p:txBody>
      </p:sp>
      <p:pic>
        <p:nvPicPr>
          <p:cNvPr id="24582" name="Picture 6" descr="Jos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3011" b="4161"/>
          <a:stretch>
            <a:fillRect/>
          </a:stretch>
        </p:blipFill>
        <p:spPr>
          <a:xfrm>
            <a:off x="4781550" y="1600200"/>
            <a:ext cx="3771900" cy="4525963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7813"/>
            <a:ext cx="7543800" cy="1139825"/>
          </a:xfrm>
        </p:spPr>
        <p:txBody>
          <a:bodyPr/>
          <a:lstStyle/>
          <a:p>
            <a:r>
              <a:rPr lang="de-CH" dirty="0"/>
              <a:t>Positioning C6 – C7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4038600" cy="4525963"/>
          </a:xfrm>
        </p:spPr>
        <p:txBody>
          <a:bodyPr/>
          <a:lstStyle/>
          <a:p>
            <a:r>
              <a:rPr lang="de-CH" sz="2800" dirty="0"/>
              <a:t>Positioning of the thumb</a:t>
            </a:r>
          </a:p>
        </p:txBody>
      </p:sp>
      <p:pic>
        <p:nvPicPr>
          <p:cNvPr id="32774" name="Picture 6" descr="Joss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3024" t="3011" r="4170" b="4161"/>
          <a:stretch>
            <a:fillRect/>
          </a:stretch>
        </p:blipFill>
        <p:spPr>
          <a:xfrm>
            <a:off x="6019800" y="1628775"/>
            <a:ext cx="2462213" cy="2952750"/>
          </a:xfrm>
          <a:noFill/>
          <a:ln/>
        </p:spPr>
      </p:pic>
      <p:pic>
        <p:nvPicPr>
          <p:cNvPr id="32775" name="Picture 7" descr="Joss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27313" y="2781300"/>
            <a:ext cx="2725737" cy="3268663"/>
          </a:xfrm>
          <a:noFill/>
          <a:ln/>
        </p:spPr>
      </p:pic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2339975" y="3141663"/>
            <a:ext cx="3527425" cy="2951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7813"/>
            <a:ext cx="7315200" cy="1139825"/>
          </a:xfrm>
        </p:spPr>
        <p:txBody>
          <a:bodyPr/>
          <a:lstStyle/>
          <a:p>
            <a:r>
              <a:rPr lang="de-CH" dirty="0"/>
              <a:t>Positioning C5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72400" cy="2185988"/>
          </a:xfrm>
        </p:spPr>
        <p:txBody>
          <a:bodyPr/>
          <a:lstStyle/>
          <a:p>
            <a:r>
              <a:rPr lang="de-CH" sz="2800" dirty="0"/>
              <a:t>W</a:t>
            </a:r>
            <a:r>
              <a:rPr lang="de-CH" sz="2800" dirty="0" smtClean="0"/>
              <a:t>ith </a:t>
            </a:r>
            <a:r>
              <a:rPr lang="de-CH" sz="2800" dirty="0"/>
              <a:t>weak and/or non-innervated wrist extension</a:t>
            </a:r>
          </a:p>
        </p:txBody>
      </p:sp>
      <p:pic>
        <p:nvPicPr>
          <p:cNvPr id="35846" name="Picture 6" descr="Image2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8000"/>
          </a:blip>
          <a:srcRect l="5905"/>
          <a:stretch>
            <a:fillRect/>
          </a:stretch>
        </p:blipFill>
        <p:spPr>
          <a:xfrm>
            <a:off x="250825" y="2708275"/>
            <a:ext cx="3138488" cy="2187575"/>
          </a:xfrm>
          <a:noFill/>
          <a:ln/>
        </p:spPr>
      </p:pic>
      <p:pic>
        <p:nvPicPr>
          <p:cNvPr id="35847" name="Picture 7" descr="Image26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>
          <a:xfrm>
            <a:off x="2700338" y="3933825"/>
            <a:ext cx="3335337" cy="2187575"/>
          </a:xfrm>
          <a:noFill/>
          <a:ln/>
        </p:spPr>
      </p:pic>
      <p:pic>
        <p:nvPicPr>
          <p:cNvPr id="35850" name="Picture 10" descr="Image26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>
          <a:xfrm>
            <a:off x="5724525" y="4581525"/>
            <a:ext cx="3167063" cy="2078038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7813"/>
            <a:ext cx="7543800" cy="1139825"/>
          </a:xfrm>
        </p:spPr>
        <p:txBody>
          <a:bodyPr/>
          <a:lstStyle/>
          <a:p>
            <a:r>
              <a:rPr lang="de-CH" dirty="0" smtClean="0"/>
              <a:t>Passive </a:t>
            </a:r>
            <a:r>
              <a:rPr lang="de-CH" dirty="0"/>
              <a:t>Mobilization of the Hand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600200"/>
            <a:ext cx="3124200" cy="4525963"/>
          </a:xfrm>
        </p:spPr>
        <p:txBody>
          <a:bodyPr>
            <a:normAutofit fontScale="92500" lnSpcReduction="10000"/>
          </a:bodyPr>
          <a:lstStyle/>
          <a:p>
            <a:r>
              <a:rPr lang="de-CH" sz="2800" dirty="0"/>
              <a:t>T</a:t>
            </a:r>
            <a:r>
              <a:rPr lang="de-CH" sz="2800" dirty="0" smtClean="0"/>
              <a:t>he </a:t>
            </a:r>
            <a:r>
              <a:rPr lang="de-CH" sz="2800" dirty="0"/>
              <a:t>hand must be mobilized passively on a regular basis to keep the joins flexible. </a:t>
            </a:r>
            <a:endParaRPr lang="de-CH" sz="2800" dirty="0" smtClean="0"/>
          </a:p>
          <a:p>
            <a:r>
              <a:rPr lang="de-CH" sz="2800" dirty="0" smtClean="0"/>
              <a:t>The </a:t>
            </a:r>
            <a:r>
              <a:rPr lang="de-CH" sz="2800" dirty="0"/>
              <a:t>mobilization is performed according to the functional hand model to avoid stretching the shortened flexors.</a:t>
            </a:r>
          </a:p>
        </p:txBody>
      </p:sp>
      <p:pic>
        <p:nvPicPr>
          <p:cNvPr id="41991" name="Picture 7" descr="Ergodias Feb 04 06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25" y="1600200"/>
            <a:ext cx="3332163" cy="2185988"/>
          </a:xfrm>
        </p:spPr>
      </p:pic>
      <p:pic>
        <p:nvPicPr>
          <p:cNvPr id="41994" name="Picture 10" descr="Ergodias Feb 04 06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99038" y="3938588"/>
            <a:ext cx="3335337" cy="21875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Mobilization of the Hand</a:t>
            </a:r>
          </a:p>
        </p:txBody>
      </p:sp>
      <p:pic>
        <p:nvPicPr>
          <p:cNvPr id="44036" name="Picture 4" descr="Ergodias Feb 04 07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828800"/>
            <a:ext cx="6096000" cy="3998913"/>
          </a:xfrm>
          <a:noFill/>
          <a:ln/>
        </p:spPr>
      </p:pic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1042988" y="1916113"/>
            <a:ext cx="6842125" cy="4537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V="1">
            <a:off x="1042988" y="1989138"/>
            <a:ext cx="7200900" cy="4464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Upper limb function 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Stereognosis</a:t>
            </a:r>
          </a:p>
          <a:p>
            <a:r>
              <a:rPr lang="en-US" smtClean="0"/>
              <a:t>Dexterity</a:t>
            </a:r>
          </a:p>
          <a:p>
            <a:r>
              <a:rPr lang="en-US" smtClean="0"/>
              <a:t>Balance</a:t>
            </a:r>
          </a:p>
          <a:p>
            <a:r>
              <a:rPr lang="en-US" smtClean="0"/>
              <a:t>Support</a:t>
            </a:r>
          </a:p>
          <a:p>
            <a:r>
              <a:rPr lang="en-US" smtClean="0"/>
              <a:t>Communication</a:t>
            </a:r>
          </a:p>
          <a:p>
            <a:r>
              <a:rPr lang="en-US" smtClean="0"/>
              <a:t>Strength</a:t>
            </a:r>
          </a:p>
          <a:p>
            <a:r>
              <a:rPr lang="en-US" smtClean="0"/>
              <a:t>Manipulation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098" name="Picture 2" descr="E:\2014 Feb -June Courses\2014 MS Feb-June\2014-Spinal cord Injury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28800"/>
            <a:ext cx="3609975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7239001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14 Feb -June Courses\2014 MS Feb-June\2014-Spinal cord Injury\funny-pictures-student-teacher-study-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"/>
            <a:ext cx="4572000" cy="2895600"/>
          </a:xfrm>
          <a:prstGeom prst="rect">
            <a:avLst/>
          </a:prstGeom>
          <a:noFill/>
        </p:spPr>
      </p:pic>
      <p:pic>
        <p:nvPicPr>
          <p:cNvPr id="2051" name="Picture 3" descr="E:\2014 Feb -June Courses\2014 MS Feb-June\2014-Spinal cord Injury\teac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429000"/>
            <a:ext cx="5029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C1-C3 Upper limb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Dependent on ventilator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C4 upper limb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 upper limb function</a:t>
            </a:r>
          </a:p>
          <a:p>
            <a:r>
              <a:rPr lang="en-US" dirty="0" smtClean="0"/>
              <a:t>Innervated upper trapezius….shoulder shrugging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Preventing contractures</a:t>
            </a:r>
          </a:p>
          <a:p>
            <a:r>
              <a:rPr lang="en-US" dirty="0" smtClean="0"/>
              <a:t>Problem with hygiene and personal care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Prolong stretch and regular passive movements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Splints </a:t>
            </a:r>
          </a:p>
          <a:p>
            <a:r>
              <a:rPr lang="en-US" dirty="0" smtClean="0"/>
              <a:t>MCP hyper extension and IP joint flexion contracture commonly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7162801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breath, eye blinks, voice, head movements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Mouth stick to turn pages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8200"/>
            <a:ext cx="7086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C5 upper limb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Anti gravity strength in Biceps</a:t>
            </a:r>
          </a:p>
          <a:p>
            <a:r>
              <a:rPr lang="en-US" sz="2000" dirty="0" smtClean="0"/>
              <a:t>Deltoid sufficient strength </a:t>
            </a:r>
          </a:p>
          <a:p>
            <a:r>
              <a:rPr lang="en-US" sz="2000" dirty="0" smtClean="0"/>
              <a:t>No wrist muscle strength </a:t>
            </a:r>
          </a:p>
          <a:p>
            <a:r>
              <a:rPr lang="en-US" sz="2000" dirty="0" smtClean="0"/>
              <a:t>Hand to face</a:t>
            </a:r>
          </a:p>
          <a:p>
            <a:r>
              <a:rPr lang="en-US" sz="2000" dirty="0" smtClean="0"/>
              <a:t>Objects clamping between wrist </a:t>
            </a:r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581400"/>
            <a:ext cx="5638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C5 upper limb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Balancing on an up-turned hand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09800"/>
            <a:ext cx="59150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C5 upper limb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Orthotic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819400"/>
            <a:ext cx="79248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5" y="228600"/>
            <a:ext cx="4181475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Shoulder girdle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219200" y="2438400"/>
            <a:ext cx="7696200" cy="3687763"/>
          </a:xfrm>
        </p:spPr>
        <p:txBody>
          <a:bodyPr/>
          <a:lstStyle/>
          <a:p>
            <a:pPr eaLnBrk="1" hangingPunct="1"/>
            <a:r>
              <a:rPr lang="en-US" dirty="0" smtClean="0"/>
              <a:t>Scapula ……normal movements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Scapulo humeral rhythm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Elevation with external rotation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C5 upper limb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Splint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90800"/>
            <a:ext cx="7467601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C5 upper limb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7498080" cy="4419600"/>
          </a:xfrm>
        </p:spPr>
        <p:txBody>
          <a:bodyPr/>
          <a:lstStyle/>
          <a:p>
            <a:r>
              <a:rPr lang="en-US" sz="2000" dirty="0" smtClean="0"/>
              <a:t>Passive Tendonesis grip </a:t>
            </a:r>
          </a:p>
          <a:p>
            <a:r>
              <a:rPr lang="en-US" sz="2000" dirty="0" smtClean="0"/>
              <a:t>Splint </a:t>
            </a:r>
          </a:p>
          <a:p>
            <a:r>
              <a:rPr lang="en-US" sz="2000" dirty="0" smtClean="0"/>
              <a:t>OT</a:t>
            </a:r>
          </a:p>
          <a:p>
            <a:r>
              <a:rPr lang="en-US" sz="2000" dirty="0" smtClean="0"/>
              <a:t>Surgery </a:t>
            </a:r>
          </a:p>
          <a:p>
            <a:r>
              <a:rPr lang="en-US" sz="2000" dirty="0" smtClean="0"/>
              <a:t>Electrical stimulation 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0"/>
            <a:ext cx="74676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7772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81940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C6 and C7 Upper limb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Reasonable strength </a:t>
            </a:r>
          </a:p>
          <a:p>
            <a:r>
              <a:rPr lang="en-US" dirty="0" smtClean="0"/>
              <a:t>Paralysis of all fingers and thumb flexors</a:t>
            </a:r>
          </a:p>
          <a:p>
            <a:r>
              <a:rPr lang="en-US" dirty="0" smtClean="0"/>
              <a:t>Wrist extensors strength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C7 have strength in wrist flexors and finger extensors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Tendonesis and crude grip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Hand splint , surgery and electrical stimulation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C6 and C7 upper limb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996113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C6 and C7 Upper limb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73914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Tendonesis /Crude or Wrist Grip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C6 and C7</a:t>
            </a:r>
          </a:p>
          <a:p>
            <a:r>
              <a:rPr lang="en-US" dirty="0" smtClean="0"/>
              <a:t>Paralysis of thumb and finger flexor muscles but active wrist extension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Passive tension generated in paralyzed fingers extrinsic and thumb flexors muscles with wrist extension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Open hand with wrist flexed…..active extension in wrist…..passive flexion in fingers and thumb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Thumb and index finger….lateral key or pincer group</a:t>
            </a:r>
          </a:p>
          <a:p>
            <a:r>
              <a:rPr lang="en-US" dirty="0" smtClean="0"/>
              <a:t>Palm of hand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Tendonesis Grip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731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733800"/>
            <a:ext cx="708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Tendonesis grip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Extensibility of thumb adductor muscles</a:t>
            </a:r>
          </a:p>
          <a:p>
            <a:r>
              <a:rPr lang="en-US" dirty="0" smtClean="0"/>
              <a:t>Pincer group if thumb adductor extensible</a:t>
            </a:r>
          </a:p>
          <a:p>
            <a:r>
              <a:rPr lang="en-US" dirty="0" smtClean="0"/>
              <a:t>Lateral key grip if thumb adductors inextensible </a:t>
            </a:r>
          </a:p>
          <a:p>
            <a:endParaRPr lang="en-US" dirty="0" smtClean="0"/>
          </a:p>
          <a:p>
            <a:r>
              <a:rPr lang="en-US" dirty="0" smtClean="0"/>
              <a:t>Lateral key grip is easier and powerful</a:t>
            </a:r>
          </a:p>
          <a:p>
            <a:r>
              <a:rPr lang="en-US" dirty="0" smtClean="0"/>
              <a:t>Pincer grip difficult but good fine control and less powerful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Over stretching of thumb adductor </a:t>
            </a:r>
          </a:p>
          <a:p>
            <a:r>
              <a:rPr lang="en-US" dirty="0" smtClean="0"/>
              <a:t>Pincer in one hand and lateral in other  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2014 Feb -June Courses\2014 MS Feb-June\2014-Spinal cord Injury\funny+student+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38200"/>
            <a:ext cx="5334000" cy="5029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Hand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Hand position </a:t>
            </a:r>
          </a:p>
          <a:p>
            <a:pPr eaLnBrk="1" hangingPunct="1"/>
            <a:r>
              <a:rPr lang="en-US" smtClean="0"/>
              <a:t>Thumb movements</a:t>
            </a:r>
          </a:p>
          <a:p>
            <a:pPr eaLnBrk="1" hangingPunct="1"/>
            <a:r>
              <a:rPr lang="en-US" smtClean="0"/>
              <a:t>Function participation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z="2400" smtClean="0"/>
              <a:t>Position of relaxation</a:t>
            </a:r>
          </a:p>
          <a:p>
            <a:pPr eaLnBrk="1" hangingPunct="1"/>
            <a:r>
              <a:rPr lang="en-US" sz="2400" smtClean="0"/>
              <a:t>Position of function</a:t>
            </a:r>
          </a:p>
          <a:p>
            <a:pPr eaLnBrk="1" hangingPunct="1"/>
            <a:r>
              <a:rPr lang="en-US" sz="2400" smtClean="0"/>
              <a:t>Position of immobilization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498080" cy="48006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http://www.scipt.org/videos/videos_details.php?videoID=47&amp;author_surname=Sydney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538162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33400"/>
            <a:ext cx="745807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C5 Tendonesis grip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 wrist extension</a:t>
            </a:r>
          </a:p>
          <a:p>
            <a:r>
              <a:rPr lang="en-US" dirty="0" smtClean="0"/>
              <a:t>Forearm Supination and pronation</a:t>
            </a:r>
          </a:p>
          <a:p>
            <a:r>
              <a:rPr lang="en-US" dirty="0" smtClean="0"/>
              <a:t>Passive Tendonesis grip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Splinting and taping to promote a Tendonesis grip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Excessive extensibility of thumb extrinsic and finger flexors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Best is to produce shortening </a:t>
            </a:r>
          </a:p>
          <a:p>
            <a:r>
              <a:rPr lang="en-US" dirty="0" smtClean="0"/>
              <a:t>Splinting and taping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Withheld of patient are likely to have surgery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Surgery relied on good extensibility of finger and thumb flexors muscles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Splints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716280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10000"/>
            <a:ext cx="75438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"/>
            <a:ext cx="637698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3200400"/>
            <a:ext cx="36290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2766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6543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1" y="914400"/>
            <a:ext cx="66294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Recovery of function in hand needs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Specificity</a:t>
            </a:r>
          </a:p>
          <a:p>
            <a:pPr eaLnBrk="1" hangingPunct="1"/>
            <a:r>
              <a:rPr lang="en-US" smtClean="0"/>
              <a:t>Intensity</a:t>
            </a:r>
          </a:p>
          <a:p>
            <a:pPr eaLnBrk="1" hangingPunct="1"/>
            <a:r>
              <a:rPr lang="en-US" smtClean="0"/>
              <a:t>Motivation</a:t>
            </a:r>
          </a:p>
          <a:p>
            <a:pPr eaLnBrk="1" hangingPunct="1"/>
            <a:r>
              <a:rPr lang="en-US" smtClean="0"/>
              <a:t>Rich environment</a:t>
            </a:r>
          </a:p>
          <a:p>
            <a:pPr eaLnBrk="1" hangingPunct="1"/>
            <a:r>
              <a:rPr lang="en-US" smtClean="0"/>
              <a:t>Varied practice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14400"/>
            <a:ext cx="69723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C8 Upper limb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strength in thumb and finger</a:t>
            </a:r>
          </a:p>
          <a:p>
            <a:r>
              <a:rPr lang="en-US" dirty="0" smtClean="0"/>
              <a:t>Don’t use Tendonesis grip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Intrinsic muscles loss</a:t>
            </a:r>
          </a:p>
          <a:p>
            <a:r>
              <a:rPr lang="en-US" dirty="0" smtClean="0"/>
              <a:t>Fine control loss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Strengthening of fingers flexors, preventing contracture and practicing hand activities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Orthotic and surgery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2014 Feb -June Courses\2014 MS Feb-June\2014-Spinal cord Injury\funny-student-Alexander-world-tea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6477000" cy="3352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length 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Scalenes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The clinician extends the head and laterally</a:t>
            </a:r>
          </a:p>
          <a:p>
            <a:pPr>
              <a:buNone/>
            </a:pPr>
            <a:r>
              <a:rPr lang="en-US" sz="2000" dirty="0" smtClean="0"/>
              <a:t>flexes away and rotates towards the side of testing for</a:t>
            </a:r>
          </a:p>
          <a:p>
            <a:pPr>
              <a:buNone/>
            </a:pPr>
            <a:r>
              <a:rPr lang="en-US" sz="2000" dirty="0" smtClean="0"/>
              <a:t>anterior scalene; neutral rotation tests the middle fibers and</a:t>
            </a:r>
          </a:p>
          <a:p>
            <a:pPr>
              <a:buNone/>
            </a:pPr>
            <a:r>
              <a:rPr lang="en-US" sz="2000" dirty="0" smtClean="0"/>
              <a:t>Contra lateral rotation tests the posterior scalene muscle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505200"/>
            <a:ext cx="50101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Pect</a:t>
            </a:r>
            <a:r>
              <a:rPr lang="en-US" dirty="0" smtClean="0"/>
              <a:t> minor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14500"/>
            <a:ext cx="518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Erector </a:t>
            </a:r>
            <a:r>
              <a:rPr lang="en-US" dirty="0" err="1" smtClean="0"/>
              <a:t>spinae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6075" y="1619250"/>
            <a:ext cx="33718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http://www.asia-spinalinjury.org/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http://www.uab.edu/medicine/sci/faqs-about-spinal-cord-injury-sci/what-recovery-is-expected-following-spinal-cord-injury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SCIM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Which muscle preserve in the complete injury of C4 lesion.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Which muscle preserve in the complete injury of C5 lesion.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Which muscle preserve in the complete injury of C6 lesion.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Which muscle preserve in the complete injury of C7 lesion.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Which muscle preserve in the complete injury of C8 lesion.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Which muscle preserve in the complete injury of T1 lesion.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219200" y="609600"/>
            <a:ext cx="8229600" cy="5287963"/>
          </a:xfrm>
        </p:spPr>
        <p:txBody>
          <a:bodyPr/>
          <a:lstStyle/>
          <a:p>
            <a:pPr eaLnBrk="1" hangingPunct="1"/>
            <a:r>
              <a:rPr lang="en-US" sz="2000" b="1" smtClean="0"/>
              <a:t>Normal </a:t>
            </a:r>
          </a:p>
          <a:p>
            <a:pPr eaLnBrk="1" hangingPunct="1"/>
            <a:endParaRPr lang="en-US" sz="2000" b="1" smtClean="0"/>
          </a:p>
          <a:p>
            <a:pPr eaLnBrk="1" hangingPunct="1"/>
            <a:r>
              <a:rPr lang="en-US" sz="2000" b="1" smtClean="0"/>
              <a:t>Reach </a:t>
            </a:r>
          </a:p>
          <a:p>
            <a:pPr eaLnBrk="1" hangingPunct="1"/>
            <a:r>
              <a:rPr lang="en-US" sz="2000" b="1" smtClean="0"/>
              <a:t>Grasp</a:t>
            </a:r>
          </a:p>
          <a:p>
            <a:pPr eaLnBrk="1" hangingPunct="1"/>
            <a:r>
              <a:rPr lang="en-US" sz="2000" b="1" smtClean="0"/>
              <a:t>Manipulation</a:t>
            </a:r>
          </a:p>
          <a:p>
            <a:pPr eaLnBrk="1" hangingPunct="1"/>
            <a:r>
              <a:rPr lang="en-US" sz="2000" b="1" smtClean="0"/>
              <a:t>Release </a:t>
            </a:r>
          </a:p>
          <a:p>
            <a:pPr eaLnBrk="1" hangingPunct="1"/>
            <a:endParaRPr lang="en-US" sz="2000" b="1" smtClean="0"/>
          </a:p>
          <a:p>
            <a:pPr eaLnBrk="1" hangingPunct="1"/>
            <a:endParaRPr lang="en-US" sz="2000" b="1" smtClean="0"/>
          </a:p>
          <a:p>
            <a:pPr eaLnBrk="1" hangingPunct="1">
              <a:buFont typeface="Arial" charset="0"/>
              <a:buNone/>
            </a:pPr>
            <a:r>
              <a:rPr lang="en-US" sz="2000" b="1" smtClean="0"/>
              <a:t>HAND MANIPULATION</a:t>
            </a:r>
          </a:p>
          <a:p>
            <a:pPr eaLnBrk="1" hangingPunct="1">
              <a:buFont typeface="Arial" charset="0"/>
              <a:buNone/>
            </a:pPr>
            <a:endParaRPr lang="en-US" sz="2000" b="1" smtClean="0"/>
          </a:p>
          <a:p>
            <a:pPr eaLnBrk="1" hangingPunct="1"/>
            <a:r>
              <a:rPr lang="en-US" sz="2000" smtClean="0"/>
              <a:t>Translation</a:t>
            </a:r>
          </a:p>
          <a:p>
            <a:pPr eaLnBrk="1" hangingPunct="1"/>
            <a:r>
              <a:rPr lang="en-US" sz="2000" smtClean="0"/>
              <a:t>Shift</a:t>
            </a:r>
          </a:p>
          <a:p>
            <a:pPr eaLnBrk="1" hangingPunct="1"/>
            <a:r>
              <a:rPr lang="en-US" sz="2000" smtClean="0"/>
              <a:t>Rotation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Which hand grip is use for the lesion of C5 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Which hand grip is use for the lesion of C6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Which hand grip is use for the lesion of C7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 Which hand grip is use for the lesion of C8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498080" cy="4800600"/>
          </a:xfrm>
        </p:spPr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What are different types of hand grip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Which hand grip is easily achievable</a:t>
            </a:r>
          </a:p>
          <a:p>
            <a:pPr marL="596646" indent="-514350">
              <a:buFont typeface="+mj-lt"/>
              <a:buAutoNum type="arabicPeriod"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Which hand grip is strong </a:t>
            </a:r>
          </a:p>
          <a:p>
            <a:pPr marL="596646" indent="-514350">
              <a:buFont typeface="+mj-lt"/>
              <a:buAutoNum type="arabicPeriod"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What type of splinting used to improve the hand grip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Which hand grip used to grip the key 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had.nawaz.RIPHAH\Desktop\3973915-38409-thank-you-computer-key-as-online-thanks-mess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5791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Components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b="1" smtClean="0"/>
              <a:t>Reaching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smtClean="0"/>
              <a:t>Forward……flexion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smtClean="0"/>
              <a:t>Sideways…….abduction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smtClean="0"/>
              <a:t>Backward…….extension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1800" smtClean="0"/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Shoulder girdle elevation , elbow extension , different external rotation ,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smtClean="0"/>
              <a:t>Opening of aperture , extension of wrist , pronation supination different degree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180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1800" smtClean="0"/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b="1" smtClean="0"/>
              <a:t>Grasping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b="1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smtClean="0"/>
              <a:t>Extension wrist &amp; finger with abduction  CMP thumb &amp; fifth finger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smtClean="0"/>
              <a:t>Closing of fingers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295400" y="533400"/>
            <a:ext cx="7315200" cy="5668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000" b="1" smtClean="0"/>
              <a:t>Holding </a:t>
            </a:r>
          </a:p>
          <a:p>
            <a:pPr eaLnBrk="1" hangingPunct="1">
              <a:buFont typeface="Arial" charset="0"/>
              <a:buNone/>
            </a:pPr>
            <a:endParaRPr lang="en-US" sz="2000" b="1" smtClean="0"/>
          </a:p>
          <a:p>
            <a:pPr eaLnBrk="1" hangingPunct="1"/>
            <a:r>
              <a:rPr lang="en-US" sz="2000" smtClean="0"/>
              <a:t>Flexion &amp; extension of wrist</a:t>
            </a:r>
          </a:p>
          <a:p>
            <a:pPr eaLnBrk="1" hangingPunct="1"/>
            <a:endParaRPr lang="en-US" sz="2000" smtClean="0"/>
          </a:p>
          <a:p>
            <a:pPr eaLnBrk="1" hangingPunct="1">
              <a:buFont typeface="Arial" charset="0"/>
              <a:buNone/>
            </a:pPr>
            <a:r>
              <a:rPr lang="en-US" sz="2000" b="1" smtClean="0"/>
              <a:t>Manipulation </a:t>
            </a:r>
          </a:p>
          <a:p>
            <a:pPr eaLnBrk="1" hangingPunct="1">
              <a:buFont typeface="Arial" charset="0"/>
              <a:buNone/>
            </a:pPr>
            <a:endParaRPr lang="en-US" sz="2000" b="1" smtClean="0"/>
          </a:p>
          <a:p>
            <a:pPr eaLnBrk="1" hangingPunct="1"/>
            <a:r>
              <a:rPr lang="en-US" sz="2000" smtClean="0"/>
              <a:t>Flexion and extension </a:t>
            </a:r>
          </a:p>
          <a:p>
            <a:pPr eaLnBrk="1" hangingPunct="1"/>
            <a:endParaRPr lang="en-US" sz="2000" smtClean="0"/>
          </a:p>
          <a:p>
            <a:pPr eaLnBrk="1" hangingPunct="1">
              <a:buFont typeface="Arial" charset="0"/>
              <a:buNone/>
            </a:pPr>
            <a:r>
              <a:rPr lang="en-US" sz="2000" b="1" smtClean="0"/>
              <a:t>Lift</a:t>
            </a:r>
          </a:p>
          <a:p>
            <a:pPr eaLnBrk="1" hangingPunct="1">
              <a:buFont typeface="Arial" charset="0"/>
              <a:buNone/>
            </a:pPr>
            <a:endParaRPr lang="en-US" sz="2000" b="1" smtClean="0"/>
          </a:p>
          <a:p>
            <a:pPr eaLnBrk="1" hangingPunct="1"/>
            <a:r>
              <a:rPr lang="en-US" sz="2000" smtClean="0"/>
              <a:t>First phase….contact of fingers to object</a:t>
            </a:r>
          </a:p>
          <a:p>
            <a:pPr eaLnBrk="1" hangingPunct="1"/>
            <a:r>
              <a:rPr lang="en-US" sz="2000" smtClean="0"/>
              <a:t>2</a:t>
            </a:r>
            <a:r>
              <a:rPr lang="en-US" sz="2000" baseline="30000" smtClean="0"/>
              <a:t>nd</a:t>
            </a:r>
            <a:r>
              <a:rPr lang="en-US" sz="2000" smtClean="0"/>
              <a:t>….grip force and load force</a:t>
            </a:r>
          </a:p>
          <a:p>
            <a:pPr eaLnBrk="1" hangingPunct="1"/>
            <a:r>
              <a:rPr lang="en-US" sz="2000" smtClean="0"/>
              <a:t>3</a:t>
            </a:r>
            <a:r>
              <a:rPr lang="en-US" sz="2000" baseline="30000" smtClean="0"/>
              <a:t>rd</a:t>
            </a:r>
            <a:r>
              <a:rPr lang="en-US" sz="2000" smtClean="0"/>
              <a:t>….load force overcome weight</a:t>
            </a:r>
          </a:p>
          <a:p>
            <a:pPr eaLnBrk="1" hangingPunct="1"/>
            <a:r>
              <a:rPr lang="en-US" sz="2000" smtClean="0"/>
              <a:t>4</a:t>
            </a:r>
            <a:r>
              <a:rPr lang="en-US" sz="2000" baseline="30000" smtClean="0"/>
              <a:t>th</a:t>
            </a:r>
            <a:r>
              <a:rPr lang="en-US" sz="2000" smtClean="0"/>
              <a:t>…..when end of task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olst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1804</TotalTime>
  <Words>861</Words>
  <Application>Microsoft Office PowerPoint</Application>
  <PresentationFormat>On-screen Show (4:3)</PresentationFormat>
  <Paragraphs>240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1_Solstice</vt:lpstr>
      <vt:lpstr>Spinal Cord Injury  Management</vt:lpstr>
      <vt:lpstr>Outlines </vt:lpstr>
      <vt:lpstr>Upper limb function </vt:lpstr>
      <vt:lpstr>Shoulder girdle</vt:lpstr>
      <vt:lpstr>Hand </vt:lpstr>
      <vt:lpstr>Recovery of function in hand needs</vt:lpstr>
      <vt:lpstr>Slide 7</vt:lpstr>
      <vt:lpstr>Components </vt:lpstr>
      <vt:lpstr>Slide 9</vt:lpstr>
      <vt:lpstr>Slide 10</vt:lpstr>
      <vt:lpstr>Slide 11</vt:lpstr>
      <vt:lpstr>Slide 12</vt:lpstr>
      <vt:lpstr>Slide 13</vt:lpstr>
      <vt:lpstr>Upper limb recovery</vt:lpstr>
      <vt:lpstr>Slide 15</vt:lpstr>
      <vt:lpstr>Slide 16</vt:lpstr>
      <vt:lpstr>Slide 17</vt:lpstr>
      <vt:lpstr>6 Pack Hand Exercise</vt:lpstr>
      <vt:lpstr>Slide 19</vt:lpstr>
      <vt:lpstr>Slide 20</vt:lpstr>
      <vt:lpstr>Slide 21</vt:lpstr>
      <vt:lpstr>Shoulder positioning in SCI</vt:lpstr>
      <vt:lpstr>Protocol of shoulder positioning</vt:lpstr>
      <vt:lpstr>Functional Hand Development </vt:lpstr>
      <vt:lpstr>Functional hand Development</vt:lpstr>
      <vt:lpstr>Positioning C6 – C7</vt:lpstr>
      <vt:lpstr>Positioning C5</vt:lpstr>
      <vt:lpstr>Passive Mobilization of the Hand</vt:lpstr>
      <vt:lpstr>Mobilization of the Hand</vt:lpstr>
      <vt:lpstr>Slide 30</vt:lpstr>
      <vt:lpstr>Slide 31</vt:lpstr>
      <vt:lpstr>C1-C3 Upper limb function</vt:lpstr>
      <vt:lpstr>C4 upper limb </vt:lpstr>
      <vt:lpstr>C4</vt:lpstr>
      <vt:lpstr>C4</vt:lpstr>
      <vt:lpstr>Slide 36</vt:lpstr>
      <vt:lpstr>C5 upper limb </vt:lpstr>
      <vt:lpstr>C5 upper limb </vt:lpstr>
      <vt:lpstr>C5 upper limb </vt:lpstr>
      <vt:lpstr>C5 upper limb </vt:lpstr>
      <vt:lpstr>C5 upper limb</vt:lpstr>
      <vt:lpstr>Slide 42</vt:lpstr>
      <vt:lpstr>C6 and C7 Upper limb</vt:lpstr>
      <vt:lpstr>C6 and C7 upper limb</vt:lpstr>
      <vt:lpstr>C6 and C7 Upper limb</vt:lpstr>
      <vt:lpstr>Tendonesis /Crude or Wrist Grip </vt:lpstr>
      <vt:lpstr>Tendonesis Grip </vt:lpstr>
      <vt:lpstr>Tendonesis grip cont’d</vt:lpstr>
      <vt:lpstr>Slide 49</vt:lpstr>
      <vt:lpstr>Videos </vt:lpstr>
      <vt:lpstr>Slide 51</vt:lpstr>
      <vt:lpstr>Slide 52</vt:lpstr>
      <vt:lpstr>Slide 53</vt:lpstr>
      <vt:lpstr>Splinting and taping to promote a Tendonesis grip</vt:lpstr>
      <vt:lpstr>Splints </vt:lpstr>
      <vt:lpstr>Slide 56</vt:lpstr>
      <vt:lpstr>Slide 57</vt:lpstr>
      <vt:lpstr>Slide 58</vt:lpstr>
      <vt:lpstr>Slide 59</vt:lpstr>
      <vt:lpstr>Slide 60</vt:lpstr>
      <vt:lpstr>C8 Upper limb </vt:lpstr>
      <vt:lpstr>Slide 62</vt:lpstr>
      <vt:lpstr>Muscle length </vt:lpstr>
      <vt:lpstr>Scalenes</vt:lpstr>
      <vt:lpstr>Pect minor </vt:lpstr>
      <vt:lpstr>Erector spinae </vt:lpstr>
      <vt:lpstr>Slide 67</vt:lpstr>
      <vt:lpstr>Test  </vt:lpstr>
      <vt:lpstr>Questions </vt:lpstr>
      <vt:lpstr>Questions </vt:lpstr>
      <vt:lpstr>Questions </vt:lpstr>
      <vt:lpstr>Slide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Spinal cord injury management </dc:title>
  <dc:creator>arshad.nawaz</dc:creator>
  <cp:lastModifiedBy>SALEEM</cp:lastModifiedBy>
  <cp:revision>274</cp:revision>
  <dcterms:created xsi:type="dcterms:W3CDTF">2014-02-17T18:01:51Z</dcterms:created>
  <dcterms:modified xsi:type="dcterms:W3CDTF">2015-08-21T07:51:44Z</dcterms:modified>
</cp:coreProperties>
</file>