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4" r:id="rId7"/>
    <p:sldId id="265" r:id="rId8"/>
    <p:sldId id="258" r:id="rId9"/>
    <p:sldId id="259"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D0E4D5-8E5D-415B-A9BD-09A2DD488DEB}"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DFA6E-E74B-4020-83C7-1352481D6392}" type="slidenum">
              <a:rPr lang="en-US" smtClean="0"/>
              <a:t>‹#›</a:t>
            </a:fld>
            <a:endParaRPr lang="en-US"/>
          </a:p>
        </p:txBody>
      </p:sp>
    </p:spTree>
    <p:extLst>
      <p:ext uri="{BB962C8B-B14F-4D97-AF65-F5344CB8AC3E}">
        <p14:creationId xmlns:p14="http://schemas.microsoft.com/office/powerpoint/2010/main" val="1418411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0E4D5-8E5D-415B-A9BD-09A2DD488DEB}"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DFA6E-E74B-4020-83C7-1352481D6392}" type="slidenum">
              <a:rPr lang="en-US" smtClean="0"/>
              <a:t>‹#›</a:t>
            </a:fld>
            <a:endParaRPr lang="en-US"/>
          </a:p>
        </p:txBody>
      </p:sp>
    </p:spTree>
    <p:extLst>
      <p:ext uri="{BB962C8B-B14F-4D97-AF65-F5344CB8AC3E}">
        <p14:creationId xmlns:p14="http://schemas.microsoft.com/office/powerpoint/2010/main" val="45197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0E4D5-8E5D-415B-A9BD-09A2DD488DEB}"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DFA6E-E74B-4020-83C7-1352481D6392}" type="slidenum">
              <a:rPr lang="en-US" smtClean="0"/>
              <a:t>‹#›</a:t>
            </a:fld>
            <a:endParaRPr lang="en-US"/>
          </a:p>
        </p:txBody>
      </p:sp>
    </p:spTree>
    <p:extLst>
      <p:ext uri="{BB962C8B-B14F-4D97-AF65-F5344CB8AC3E}">
        <p14:creationId xmlns:p14="http://schemas.microsoft.com/office/powerpoint/2010/main" val="251633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0E4D5-8E5D-415B-A9BD-09A2DD488DEB}"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DFA6E-E74B-4020-83C7-1352481D6392}" type="slidenum">
              <a:rPr lang="en-US" smtClean="0"/>
              <a:t>‹#›</a:t>
            </a:fld>
            <a:endParaRPr lang="en-US"/>
          </a:p>
        </p:txBody>
      </p:sp>
    </p:spTree>
    <p:extLst>
      <p:ext uri="{BB962C8B-B14F-4D97-AF65-F5344CB8AC3E}">
        <p14:creationId xmlns:p14="http://schemas.microsoft.com/office/powerpoint/2010/main" val="73860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D0E4D5-8E5D-415B-A9BD-09A2DD488DEB}"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DFA6E-E74B-4020-83C7-1352481D6392}" type="slidenum">
              <a:rPr lang="en-US" smtClean="0"/>
              <a:t>‹#›</a:t>
            </a:fld>
            <a:endParaRPr lang="en-US"/>
          </a:p>
        </p:txBody>
      </p:sp>
    </p:spTree>
    <p:extLst>
      <p:ext uri="{BB962C8B-B14F-4D97-AF65-F5344CB8AC3E}">
        <p14:creationId xmlns:p14="http://schemas.microsoft.com/office/powerpoint/2010/main" val="355221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D0E4D5-8E5D-415B-A9BD-09A2DD488DEB}"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DFA6E-E74B-4020-83C7-1352481D6392}" type="slidenum">
              <a:rPr lang="en-US" smtClean="0"/>
              <a:t>‹#›</a:t>
            </a:fld>
            <a:endParaRPr lang="en-US"/>
          </a:p>
        </p:txBody>
      </p:sp>
    </p:spTree>
    <p:extLst>
      <p:ext uri="{BB962C8B-B14F-4D97-AF65-F5344CB8AC3E}">
        <p14:creationId xmlns:p14="http://schemas.microsoft.com/office/powerpoint/2010/main" val="160406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D0E4D5-8E5D-415B-A9BD-09A2DD488DEB}" type="datetimeFigureOut">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FDFA6E-E74B-4020-83C7-1352481D6392}" type="slidenum">
              <a:rPr lang="en-US" smtClean="0"/>
              <a:t>‹#›</a:t>
            </a:fld>
            <a:endParaRPr lang="en-US"/>
          </a:p>
        </p:txBody>
      </p:sp>
    </p:spTree>
    <p:extLst>
      <p:ext uri="{BB962C8B-B14F-4D97-AF65-F5344CB8AC3E}">
        <p14:creationId xmlns:p14="http://schemas.microsoft.com/office/powerpoint/2010/main" val="275362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D0E4D5-8E5D-415B-A9BD-09A2DD488DEB}" type="datetimeFigureOut">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FDFA6E-E74B-4020-83C7-1352481D6392}" type="slidenum">
              <a:rPr lang="en-US" smtClean="0"/>
              <a:t>‹#›</a:t>
            </a:fld>
            <a:endParaRPr lang="en-US"/>
          </a:p>
        </p:txBody>
      </p:sp>
    </p:spTree>
    <p:extLst>
      <p:ext uri="{BB962C8B-B14F-4D97-AF65-F5344CB8AC3E}">
        <p14:creationId xmlns:p14="http://schemas.microsoft.com/office/powerpoint/2010/main" val="153928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0E4D5-8E5D-415B-A9BD-09A2DD488DEB}" type="datetimeFigureOut">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FDFA6E-E74B-4020-83C7-1352481D6392}" type="slidenum">
              <a:rPr lang="en-US" smtClean="0"/>
              <a:t>‹#›</a:t>
            </a:fld>
            <a:endParaRPr lang="en-US"/>
          </a:p>
        </p:txBody>
      </p:sp>
    </p:spTree>
    <p:extLst>
      <p:ext uri="{BB962C8B-B14F-4D97-AF65-F5344CB8AC3E}">
        <p14:creationId xmlns:p14="http://schemas.microsoft.com/office/powerpoint/2010/main" val="98747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D0E4D5-8E5D-415B-A9BD-09A2DD488DEB}"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DFA6E-E74B-4020-83C7-1352481D6392}" type="slidenum">
              <a:rPr lang="en-US" smtClean="0"/>
              <a:t>‹#›</a:t>
            </a:fld>
            <a:endParaRPr lang="en-US"/>
          </a:p>
        </p:txBody>
      </p:sp>
    </p:spTree>
    <p:extLst>
      <p:ext uri="{BB962C8B-B14F-4D97-AF65-F5344CB8AC3E}">
        <p14:creationId xmlns:p14="http://schemas.microsoft.com/office/powerpoint/2010/main" val="302973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D0E4D5-8E5D-415B-A9BD-09A2DD488DEB}"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DFA6E-E74B-4020-83C7-1352481D6392}" type="slidenum">
              <a:rPr lang="en-US" smtClean="0"/>
              <a:t>‹#›</a:t>
            </a:fld>
            <a:endParaRPr lang="en-US"/>
          </a:p>
        </p:txBody>
      </p:sp>
    </p:spTree>
    <p:extLst>
      <p:ext uri="{BB962C8B-B14F-4D97-AF65-F5344CB8AC3E}">
        <p14:creationId xmlns:p14="http://schemas.microsoft.com/office/powerpoint/2010/main" val="1094289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0E4D5-8E5D-415B-A9BD-09A2DD488DEB}" type="datetimeFigureOut">
              <a:rPr lang="en-US" smtClean="0"/>
              <a:t>4/16/2020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DFA6E-E74B-4020-83C7-1352481D6392}" type="slidenum">
              <a:rPr lang="en-US" smtClean="0"/>
              <a:t>‹#›</a:t>
            </a:fld>
            <a:endParaRPr lang="en-US"/>
          </a:p>
        </p:txBody>
      </p:sp>
    </p:spTree>
    <p:extLst>
      <p:ext uri="{BB962C8B-B14F-4D97-AF65-F5344CB8AC3E}">
        <p14:creationId xmlns:p14="http://schemas.microsoft.com/office/powerpoint/2010/main" val="1693924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CITRUS DISEASES</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Dr. Salman Ahmad</a:t>
            </a:r>
          </a:p>
          <a:p>
            <a:r>
              <a:rPr lang="en-US" dirty="0" smtClean="0"/>
              <a:t>April 16, 2020</a:t>
            </a:r>
            <a:endParaRPr lang="en-US" dirty="0"/>
          </a:p>
        </p:txBody>
      </p:sp>
    </p:spTree>
    <p:extLst>
      <p:ext uri="{BB962C8B-B14F-4D97-AF65-F5344CB8AC3E}">
        <p14:creationId xmlns:p14="http://schemas.microsoft.com/office/powerpoint/2010/main" val="1189612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and Answers</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marL="0" lvl="0" indent="0">
              <a:buNone/>
            </a:pPr>
            <a:r>
              <a:rPr lang="en-US" b="1" dirty="0" smtClean="0"/>
              <a:t>Q. No. 1.</a:t>
            </a:r>
            <a:r>
              <a:rPr lang="en-US" dirty="0" smtClean="0"/>
              <a:t> </a:t>
            </a:r>
            <a:r>
              <a:rPr lang="en-US" dirty="0"/>
              <a:t>What is gummosis?</a:t>
            </a:r>
          </a:p>
          <a:p>
            <a:pPr marL="0" indent="0">
              <a:buNone/>
            </a:pPr>
            <a:r>
              <a:rPr lang="en-US" b="1" dirty="0" smtClean="0"/>
              <a:t>Answer: </a:t>
            </a:r>
            <a:r>
              <a:rPr lang="en-US" dirty="0" smtClean="0"/>
              <a:t>A disease in which gummy material also known as </a:t>
            </a:r>
            <a:r>
              <a:rPr lang="en-US" dirty="0" err="1" smtClean="0"/>
              <a:t>ozz</a:t>
            </a:r>
            <a:r>
              <a:rPr lang="en-US" dirty="0" smtClean="0"/>
              <a:t> comes out from  infected area of the plant/tree known as gummosis.</a:t>
            </a:r>
          </a:p>
          <a:p>
            <a:pPr marL="0" lvl="0" indent="0">
              <a:buNone/>
            </a:pPr>
            <a:r>
              <a:rPr lang="en-US" b="1" dirty="0" smtClean="0"/>
              <a:t>Q. No. 2. </a:t>
            </a:r>
            <a:r>
              <a:rPr lang="en-US" dirty="0"/>
              <a:t>Name out the nutritional deficiency of citrus having citrus greening like symptoms?</a:t>
            </a:r>
          </a:p>
          <a:p>
            <a:pPr marL="0" indent="0">
              <a:buNone/>
            </a:pPr>
            <a:r>
              <a:rPr lang="en-US" b="1" dirty="0" smtClean="0"/>
              <a:t>Answer: </a:t>
            </a:r>
            <a:r>
              <a:rPr lang="en-US" dirty="0" smtClean="0"/>
              <a:t>Zn deficiency has greening like symptoms on citrus plants. </a:t>
            </a:r>
          </a:p>
          <a:p>
            <a:pPr marL="0" lvl="0" indent="0">
              <a:buNone/>
            </a:pPr>
            <a:r>
              <a:rPr lang="en-US" b="1" dirty="0" smtClean="0"/>
              <a:t>Q. No. 3. </a:t>
            </a:r>
            <a:r>
              <a:rPr lang="en-US" dirty="0"/>
              <a:t>What is the name of bacterial group causing citrus greening?</a:t>
            </a:r>
          </a:p>
          <a:p>
            <a:pPr marL="0" indent="0">
              <a:buNone/>
            </a:pPr>
            <a:r>
              <a:rPr lang="en-US" b="1" dirty="0" smtClean="0"/>
              <a:t>Answer. </a:t>
            </a:r>
            <a:r>
              <a:rPr lang="en-US" dirty="0" err="1" smtClean="0"/>
              <a:t>Candidatus</a:t>
            </a:r>
            <a:r>
              <a:rPr lang="en-US" dirty="0" smtClean="0"/>
              <a:t> genus the cause of greening disease belongs to fastidious bacteria group</a:t>
            </a:r>
            <a:r>
              <a:rPr lang="en-US" b="1" dirty="0" smtClean="0"/>
              <a:t>. </a:t>
            </a:r>
          </a:p>
          <a:p>
            <a:pPr marL="0" indent="0">
              <a:buNone/>
            </a:pPr>
            <a:r>
              <a:rPr lang="en-US" b="1" dirty="0" smtClean="0"/>
              <a:t>Q. No. 4. </a:t>
            </a:r>
            <a:r>
              <a:rPr lang="en-US" dirty="0"/>
              <a:t>Do citrus greening bacteria attack xylem or phloem</a:t>
            </a:r>
            <a:r>
              <a:rPr lang="en-US" dirty="0" smtClean="0"/>
              <a:t>?</a:t>
            </a:r>
          </a:p>
          <a:p>
            <a:pPr marL="0" indent="0">
              <a:buNone/>
            </a:pPr>
            <a:r>
              <a:rPr lang="en-US" b="1" dirty="0" smtClean="0"/>
              <a:t>Answer: </a:t>
            </a:r>
            <a:r>
              <a:rPr lang="en-US" dirty="0" smtClean="0"/>
              <a:t>Phloem. </a:t>
            </a:r>
          </a:p>
          <a:p>
            <a:pPr marL="0" lvl="0" indent="0">
              <a:buNone/>
            </a:pPr>
            <a:r>
              <a:rPr lang="en-US" b="1" dirty="0" smtClean="0"/>
              <a:t>Q. No. 5. </a:t>
            </a:r>
            <a:r>
              <a:rPr lang="en-US" dirty="0"/>
              <a:t>Which is the insect vector of citrus greening? </a:t>
            </a:r>
          </a:p>
          <a:p>
            <a:pPr marL="0" indent="0">
              <a:buNone/>
            </a:pPr>
            <a:r>
              <a:rPr lang="en-US" b="1" dirty="0" smtClean="0"/>
              <a:t>Answer. </a:t>
            </a:r>
            <a:r>
              <a:rPr lang="en-US" dirty="0" smtClean="0"/>
              <a:t>The insect vector of greening disease is citrus psyllid. </a:t>
            </a:r>
            <a:endParaRPr lang="en-US" b="1" dirty="0" smtClean="0"/>
          </a:p>
          <a:p>
            <a:pPr marL="0" indent="0">
              <a:buNone/>
            </a:pPr>
            <a:endParaRPr lang="en-US" dirty="0"/>
          </a:p>
        </p:txBody>
      </p:sp>
    </p:spTree>
    <p:extLst>
      <p:ext uri="{BB962C8B-B14F-4D97-AF65-F5344CB8AC3E}">
        <p14:creationId xmlns:p14="http://schemas.microsoft.com/office/powerpoint/2010/main" val="1435463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CITRUS DISEASES</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Citrus is attacked by many pathological diseases.  Fungal, bacterial, viral and nematode diseases are causing severe yield losses in citrus. The important fungal and bacterial diseases of citrus are, citrus wither tip (</a:t>
            </a:r>
            <a:r>
              <a:rPr lang="en-US" i="1" dirty="0" err="1"/>
              <a:t>Colletotrichum</a:t>
            </a:r>
            <a:r>
              <a:rPr lang="en-US" i="1" dirty="0"/>
              <a:t> </a:t>
            </a:r>
            <a:r>
              <a:rPr lang="en-US" i="1" dirty="0" err="1"/>
              <a:t>gloeosporioides</a:t>
            </a:r>
            <a:r>
              <a:rPr lang="en-US" dirty="0"/>
              <a:t>); citrus scab (</a:t>
            </a:r>
            <a:r>
              <a:rPr lang="en-US" i="1" dirty="0" err="1"/>
              <a:t>Elsinoe</a:t>
            </a:r>
            <a:r>
              <a:rPr lang="en-US" i="1" dirty="0"/>
              <a:t> </a:t>
            </a:r>
            <a:r>
              <a:rPr lang="en-US" i="1" dirty="0" err="1"/>
              <a:t>fawcettii</a:t>
            </a:r>
            <a:r>
              <a:rPr lang="en-US" dirty="0"/>
              <a:t>); stem-end rot (</a:t>
            </a:r>
            <a:r>
              <a:rPr lang="en-US" i="1" dirty="0" err="1"/>
              <a:t>Lasiodiplodia</a:t>
            </a:r>
            <a:r>
              <a:rPr lang="en-US" i="1" dirty="0"/>
              <a:t> </a:t>
            </a:r>
            <a:r>
              <a:rPr lang="en-US" i="1" dirty="0" err="1"/>
              <a:t>theobromae</a:t>
            </a:r>
            <a:r>
              <a:rPr lang="en-US" dirty="0"/>
              <a:t>; </a:t>
            </a:r>
            <a:r>
              <a:rPr lang="en-US" i="1" dirty="0" err="1"/>
              <a:t>Diplodia</a:t>
            </a:r>
            <a:r>
              <a:rPr lang="en-US" i="1" dirty="0"/>
              <a:t> </a:t>
            </a:r>
            <a:r>
              <a:rPr lang="en-US" i="1" dirty="0" err="1"/>
              <a:t>natalensis</a:t>
            </a:r>
            <a:r>
              <a:rPr lang="en-US" dirty="0"/>
              <a:t>; </a:t>
            </a:r>
            <a:r>
              <a:rPr lang="en-US" i="1" dirty="0" err="1"/>
              <a:t>Botryodiplodia</a:t>
            </a:r>
            <a:r>
              <a:rPr lang="en-US" i="1" dirty="0"/>
              <a:t> </a:t>
            </a:r>
            <a:r>
              <a:rPr lang="en-US" i="1" dirty="0" err="1"/>
              <a:t>theobromae</a:t>
            </a:r>
            <a:r>
              <a:rPr lang="en-US" dirty="0"/>
              <a:t>); foot rot/ gummosis (</a:t>
            </a:r>
            <a:r>
              <a:rPr lang="en-US" i="1" dirty="0" err="1"/>
              <a:t>Phytophthora</a:t>
            </a:r>
            <a:r>
              <a:rPr lang="en-US" dirty="0"/>
              <a:t> spp.); citrus canker (</a:t>
            </a:r>
            <a:r>
              <a:rPr lang="en-US" i="1" dirty="0" err="1"/>
              <a:t>Xanthomonas</a:t>
            </a:r>
            <a:r>
              <a:rPr lang="en-US" i="1" dirty="0"/>
              <a:t> </a:t>
            </a:r>
            <a:r>
              <a:rPr lang="en-US" i="1" dirty="0" err="1"/>
              <a:t>axonopodis</a:t>
            </a:r>
            <a:r>
              <a:rPr lang="en-US" dirty="0"/>
              <a:t> </a:t>
            </a:r>
            <a:r>
              <a:rPr lang="en-US" dirty="0" err="1"/>
              <a:t>pv</a:t>
            </a:r>
            <a:r>
              <a:rPr lang="en-US" dirty="0"/>
              <a:t>. </a:t>
            </a:r>
            <a:r>
              <a:rPr lang="en-US" i="1" dirty="0" err="1"/>
              <a:t>citri</a:t>
            </a:r>
            <a:r>
              <a:rPr lang="en-US" dirty="0"/>
              <a:t>); and citrus greening (</a:t>
            </a:r>
            <a:r>
              <a:rPr lang="en-US" i="1" dirty="0" err="1"/>
              <a:t>Candidatus</a:t>
            </a:r>
            <a:r>
              <a:rPr lang="en-US" i="1" dirty="0"/>
              <a:t> </a:t>
            </a:r>
            <a:r>
              <a:rPr lang="en-US" i="1" dirty="0" err="1"/>
              <a:t>liberobacter</a:t>
            </a:r>
            <a:r>
              <a:rPr lang="en-US" i="1" dirty="0"/>
              <a:t> </a:t>
            </a:r>
            <a:r>
              <a:rPr lang="en-US" i="1" dirty="0" err="1"/>
              <a:t>asiaticus</a:t>
            </a:r>
            <a:r>
              <a:rPr lang="en-US" dirty="0"/>
              <a:t>). Among viral problems of citrus, citrus </a:t>
            </a:r>
            <a:r>
              <a:rPr lang="en-US" dirty="0" err="1"/>
              <a:t>tristeza</a:t>
            </a:r>
            <a:r>
              <a:rPr lang="en-US" dirty="0"/>
              <a:t> virus (CTV) is the most important. Citrus nematode i.e. </a:t>
            </a:r>
            <a:r>
              <a:rPr lang="en-US" i="1" dirty="0" err="1"/>
              <a:t>Tylenchulus</a:t>
            </a:r>
            <a:r>
              <a:rPr lang="en-US" i="1" dirty="0"/>
              <a:t> </a:t>
            </a:r>
            <a:r>
              <a:rPr lang="en-US" i="1" dirty="0" err="1"/>
              <a:t>semipenetrans</a:t>
            </a:r>
            <a:r>
              <a:rPr lang="en-US" dirty="0"/>
              <a:t> is responsible for slow decline in citrus trees. Former biotic factors collectively succumb the citrus towards decline know as citrus decline or citrus tree decline. </a:t>
            </a:r>
          </a:p>
        </p:txBody>
      </p:sp>
    </p:spTree>
    <p:extLst>
      <p:ext uri="{BB962C8B-B14F-4D97-AF65-F5344CB8AC3E}">
        <p14:creationId xmlns:p14="http://schemas.microsoft.com/office/powerpoint/2010/main" val="43438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Citrus greening               citrus scab</a:t>
            </a:r>
            <a:endParaRPr lang="en-US" dirty="0"/>
          </a:p>
        </p:txBody>
      </p:sp>
      <p:pic>
        <p:nvPicPr>
          <p:cNvPr id="8" name="Content Placeholder 7"/>
          <p:cNvPicPr>
            <a:picLocks noGrp="1" noChangeAspect="1"/>
          </p:cNvPicPr>
          <p:nvPr>
            <p:ph idx="1"/>
          </p:nvPr>
        </p:nvPicPr>
        <p:blipFill>
          <a:blip r:embed="rId2"/>
          <a:stretch>
            <a:fillRect/>
          </a:stretch>
        </p:blipFill>
        <p:spPr>
          <a:xfrm>
            <a:off x="1234097" y="1690688"/>
            <a:ext cx="2929939" cy="2897664"/>
          </a:xfrm>
          <a:prstGeom prst="rect">
            <a:avLst/>
          </a:prstGeom>
        </p:spPr>
      </p:pic>
      <p:sp>
        <p:nvSpPr>
          <p:cNvPr id="6" name="AutoShape 4" descr="Citrus greening disease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6252319" y="1684534"/>
            <a:ext cx="3013198" cy="2909973"/>
          </a:xfrm>
          <a:prstGeom prst="rect">
            <a:avLst/>
          </a:prstGeom>
        </p:spPr>
      </p:pic>
    </p:spTree>
    <p:extLst>
      <p:ext uri="{BB962C8B-B14F-4D97-AF65-F5344CB8AC3E}">
        <p14:creationId xmlns:p14="http://schemas.microsoft.com/office/powerpoint/2010/main" val="429951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End rot                    Citrus </a:t>
            </a:r>
            <a:r>
              <a:rPr lang="en-US" dirty="0" err="1" smtClean="0"/>
              <a:t>withertip</a:t>
            </a:r>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6710289" y="1793326"/>
            <a:ext cx="3643533" cy="3383585"/>
          </a:xfrm>
          <a:prstGeom prst="rect">
            <a:avLst/>
          </a:prstGeom>
        </p:spPr>
      </p:pic>
      <p:pic>
        <p:nvPicPr>
          <p:cNvPr id="5" name="Picture 4"/>
          <p:cNvPicPr>
            <a:picLocks noChangeAspect="1"/>
          </p:cNvPicPr>
          <p:nvPr/>
        </p:nvPicPr>
        <p:blipFill>
          <a:blip r:embed="rId3"/>
          <a:stretch>
            <a:fillRect/>
          </a:stretch>
        </p:blipFill>
        <p:spPr>
          <a:xfrm>
            <a:off x="1170915" y="1793326"/>
            <a:ext cx="3372950" cy="3608668"/>
          </a:xfrm>
          <a:prstGeom prst="rect">
            <a:avLst/>
          </a:prstGeom>
        </p:spPr>
      </p:pic>
    </p:spTree>
    <p:extLst>
      <p:ext uri="{BB962C8B-B14F-4D97-AF65-F5344CB8AC3E}">
        <p14:creationId xmlns:p14="http://schemas.microsoft.com/office/powerpoint/2010/main" val="2345837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Foot rot/Gummosis                     Citrus Canker </a:t>
            </a:r>
            <a:endParaRPr lang="en-US" b="1" dirty="0"/>
          </a:p>
        </p:txBody>
      </p:sp>
      <p:pic>
        <p:nvPicPr>
          <p:cNvPr id="4" name="Content Placeholder 3"/>
          <p:cNvPicPr>
            <a:picLocks noGrp="1" noChangeAspect="1"/>
          </p:cNvPicPr>
          <p:nvPr>
            <p:ph idx="1"/>
          </p:nvPr>
        </p:nvPicPr>
        <p:blipFill>
          <a:blip r:embed="rId2"/>
          <a:stretch>
            <a:fillRect/>
          </a:stretch>
        </p:blipFill>
        <p:spPr>
          <a:xfrm>
            <a:off x="7566733" y="1690688"/>
            <a:ext cx="3787067" cy="3598764"/>
          </a:xfrm>
          <a:prstGeom prst="rect">
            <a:avLst/>
          </a:prstGeom>
        </p:spPr>
      </p:pic>
      <p:pic>
        <p:nvPicPr>
          <p:cNvPr id="5" name="Picture 4"/>
          <p:cNvPicPr>
            <a:picLocks noChangeAspect="1"/>
          </p:cNvPicPr>
          <p:nvPr/>
        </p:nvPicPr>
        <p:blipFill>
          <a:blip r:embed="rId3"/>
          <a:stretch>
            <a:fillRect/>
          </a:stretch>
        </p:blipFill>
        <p:spPr>
          <a:xfrm>
            <a:off x="1190917" y="1690688"/>
            <a:ext cx="3887520" cy="3753509"/>
          </a:xfrm>
          <a:prstGeom prst="rect">
            <a:avLst/>
          </a:prstGeom>
        </p:spPr>
      </p:pic>
    </p:spTree>
    <p:extLst>
      <p:ext uri="{BB962C8B-B14F-4D97-AF65-F5344CB8AC3E}">
        <p14:creationId xmlns:p14="http://schemas.microsoft.com/office/powerpoint/2010/main" val="139722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Citrus </a:t>
            </a:r>
            <a:r>
              <a:rPr lang="en-US" dirty="0" err="1" smtClean="0"/>
              <a:t>Tristeza</a:t>
            </a:r>
            <a:r>
              <a:rPr lang="en-US" dirty="0" smtClean="0"/>
              <a:t> Virus </a:t>
            </a:r>
            <a:endParaRPr lang="en-US" dirty="0"/>
          </a:p>
        </p:txBody>
      </p:sp>
      <p:pic>
        <p:nvPicPr>
          <p:cNvPr id="4" name="Content Placeholder 3"/>
          <p:cNvPicPr>
            <a:picLocks noGrp="1" noChangeAspect="1"/>
          </p:cNvPicPr>
          <p:nvPr>
            <p:ph idx="1"/>
          </p:nvPr>
        </p:nvPicPr>
        <p:blipFill>
          <a:blip r:embed="rId2"/>
          <a:stretch>
            <a:fillRect/>
          </a:stretch>
        </p:blipFill>
        <p:spPr>
          <a:xfrm>
            <a:off x="1575582" y="1921902"/>
            <a:ext cx="8568543" cy="3941530"/>
          </a:xfrm>
          <a:prstGeom prst="rect">
            <a:avLst/>
          </a:prstGeom>
        </p:spPr>
      </p:pic>
    </p:spTree>
    <p:extLst>
      <p:ext uri="{BB962C8B-B14F-4D97-AF65-F5344CB8AC3E}">
        <p14:creationId xmlns:p14="http://schemas.microsoft.com/office/powerpoint/2010/main" val="86374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Citrus Nematode symptoms</a:t>
            </a:r>
            <a:endParaRPr lang="en-US" b="1" dirty="0"/>
          </a:p>
        </p:txBody>
      </p:sp>
      <p:pic>
        <p:nvPicPr>
          <p:cNvPr id="4" name="Content Placeholder 3"/>
          <p:cNvPicPr>
            <a:picLocks noGrp="1" noChangeAspect="1"/>
          </p:cNvPicPr>
          <p:nvPr>
            <p:ph idx="1"/>
          </p:nvPr>
        </p:nvPicPr>
        <p:blipFill>
          <a:blip r:embed="rId2"/>
          <a:stretch>
            <a:fillRect/>
          </a:stretch>
        </p:blipFill>
        <p:spPr>
          <a:xfrm>
            <a:off x="3714750" y="2577305"/>
            <a:ext cx="4762500" cy="3429599"/>
          </a:xfrm>
          <a:prstGeom prst="rect">
            <a:avLst/>
          </a:prstGeom>
        </p:spPr>
      </p:pic>
      <p:sp>
        <p:nvSpPr>
          <p:cNvPr id="5" name="Oval 4"/>
          <p:cNvSpPr/>
          <p:nvPr/>
        </p:nvSpPr>
        <p:spPr>
          <a:xfrm>
            <a:off x="3826413" y="2475913"/>
            <a:ext cx="2799470" cy="17725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594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Materials</a:t>
            </a:r>
            <a:endParaRPr lang="en-US" dirty="0"/>
          </a:p>
        </p:txBody>
      </p:sp>
      <p:sp>
        <p:nvSpPr>
          <p:cNvPr id="3" name="Content Placeholder 2"/>
          <p:cNvSpPr>
            <a:spLocks noGrp="1"/>
          </p:cNvSpPr>
          <p:nvPr>
            <p:ph idx="1"/>
          </p:nvPr>
        </p:nvSpPr>
        <p:spPr/>
        <p:txBody>
          <a:bodyPr/>
          <a:lstStyle/>
          <a:p>
            <a:r>
              <a:rPr lang="en-US" dirty="0" smtClean="0"/>
              <a:t>Diseased </a:t>
            </a:r>
            <a:r>
              <a:rPr lang="en-US" dirty="0"/>
              <a:t>samples of above mentioned diseases.</a:t>
            </a:r>
          </a:p>
        </p:txBody>
      </p:sp>
    </p:spTree>
    <p:extLst>
      <p:ext uri="{BB962C8B-B14F-4D97-AF65-F5344CB8AC3E}">
        <p14:creationId xmlns:p14="http://schemas.microsoft.com/office/powerpoint/2010/main" val="597992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 </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Visit </a:t>
            </a:r>
            <a:r>
              <a:rPr lang="en-US" dirty="0"/>
              <a:t>the nearby orchard, identify the above mentioned diseases and collect their samples.</a:t>
            </a:r>
          </a:p>
          <a:p>
            <a:pPr lvl="0"/>
            <a:r>
              <a:rPr lang="en-US" dirty="0"/>
              <a:t>Preserve the diseased samples and fix them on your practical manual.</a:t>
            </a:r>
          </a:p>
          <a:p>
            <a:pPr lvl="0"/>
            <a:r>
              <a:rPr lang="en-US" dirty="0"/>
              <a:t>Culture fungal pathogens and study them in detail.</a:t>
            </a:r>
          </a:p>
          <a:p>
            <a:pPr lvl="0"/>
            <a:r>
              <a:rPr lang="en-US" dirty="0"/>
              <a:t>Culture the possible bacterial pathogens and study their colonies morphology. </a:t>
            </a:r>
          </a:p>
          <a:p>
            <a:pPr lvl="0"/>
            <a:r>
              <a:rPr lang="en-US" dirty="0"/>
              <a:t>Cut the cross or transverse sections of infected portions and study the differences between healthy and diseased tissues.</a:t>
            </a:r>
          </a:p>
          <a:p>
            <a:r>
              <a:rPr lang="en-US" dirty="0"/>
              <a:t>Write down the characteristic symptoms of all above mentioned diseases on your practical manual.</a:t>
            </a:r>
          </a:p>
        </p:txBody>
      </p:sp>
    </p:spTree>
    <p:extLst>
      <p:ext uri="{BB962C8B-B14F-4D97-AF65-F5344CB8AC3E}">
        <p14:creationId xmlns:p14="http://schemas.microsoft.com/office/powerpoint/2010/main" val="166065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402</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CITRUS DISEASES </vt:lpstr>
      <vt:lpstr>CITRUS DISEASES </vt:lpstr>
      <vt:lpstr>Citrus greening               citrus scab</vt:lpstr>
      <vt:lpstr>Stem End rot                    Citrus withertip                      </vt:lpstr>
      <vt:lpstr>Foot rot/Gummosis                     Citrus Canker </vt:lpstr>
      <vt:lpstr>                         Citrus Tristeza Virus </vt:lpstr>
      <vt:lpstr>Citrus Nematode symptoms</vt:lpstr>
      <vt:lpstr>Materials</vt:lpstr>
      <vt:lpstr>Procedure </vt:lpstr>
      <vt:lpstr>Questions and Answers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CITRUS DISEASES </dc:title>
  <dc:creator>Windows User</dc:creator>
  <cp:lastModifiedBy>Windows User</cp:lastModifiedBy>
  <cp:revision>27</cp:revision>
  <dcterms:created xsi:type="dcterms:W3CDTF">2020-04-16T05:31:11Z</dcterms:created>
  <dcterms:modified xsi:type="dcterms:W3CDTF">2020-04-16T06:19:47Z</dcterms:modified>
</cp:coreProperties>
</file>