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411D0-00A6-489F-8961-2681899BA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3568-81A6-4783-954B-47E3C1BB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97CA40E-672F-44C6-93EE-E8A18CCB0C6E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/>
              <a:t>Horticulture?</a:t>
            </a:r>
          </a:p>
        </p:txBody>
      </p:sp>
      <p:pic>
        <p:nvPicPr>
          <p:cNvPr id="6147" name="Picture 4" descr="Fruits and  Vegetables groupi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962400"/>
            <a:ext cx="2895600" cy="2328863"/>
          </a:xfrm>
          <a:noFill/>
        </p:spPr>
      </p:pic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481263" y="2438400"/>
            <a:ext cx="505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latin typeface="Verdana" pitchFamily="34" charset="0"/>
              </a:rPr>
              <a:t>University College of Agriculture, </a:t>
            </a:r>
          </a:p>
          <a:p>
            <a:pPr algn="ctr"/>
            <a:r>
              <a:rPr lang="en-US" altLang="en-US" sz="2000" b="1">
                <a:latin typeface="Verdana" pitchFamily="34" charset="0"/>
              </a:rPr>
              <a:t>University of Sargodha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819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742920" y="434975"/>
            <a:ext cx="31438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0000"/>
                </a:solidFill>
                <a:latin typeface="Verdana" pitchFamily="34" charset="0"/>
              </a:rPr>
              <a:t>HORT-201</a:t>
            </a:r>
            <a:endParaRPr lang="en-US" altLang="en-US" sz="40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6151" name="Group 10"/>
          <p:cNvGrpSpPr>
            <a:grpSpLocks/>
          </p:cNvGrpSpPr>
          <p:nvPr/>
        </p:nvGrpSpPr>
        <p:grpSpPr bwMode="auto">
          <a:xfrm>
            <a:off x="762000" y="3962400"/>
            <a:ext cx="3048000" cy="2286000"/>
            <a:chOff x="0" y="0"/>
            <a:chExt cx="9372601" cy="7391400"/>
          </a:xfrm>
        </p:grpSpPr>
        <p:pic>
          <p:nvPicPr>
            <p:cNvPr id="6153" name="Picture 2" descr="Field 00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4876800"/>
              <a:ext cx="31242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3" descr="P10100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2330450"/>
              <a:ext cx="3048002" cy="254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4" descr="White-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62200"/>
              <a:ext cx="30480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5" descr="Carro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0"/>
              <a:ext cx="32004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6" descr="Pea V-2001-5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0"/>
              <a:ext cx="30480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9" descr="FD-8-1-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971800" cy="232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3" descr="Tomato Nagina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286000"/>
              <a:ext cx="3200400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3" descr="Onion Phulkara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953000"/>
              <a:ext cx="3048000" cy="24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10" descr="P101000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4824414"/>
              <a:ext cx="3200399" cy="256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3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610600" cy="6019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Of the total area planted to vegetables 17 % is under Potatoes</a:t>
            </a:r>
          </a:p>
          <a:p>
            <a:pPr eaLnBrk="1" hangingPunct="1"/>
            <a:r>
              <a:rPr lang="en-US" altLang="en-US" b="1" smtClean="0"/>
              <a:t>15% Under Chilies</a:t>
            </a:r>
          </a:p>
          <a:p>
            <a:pPr eaLnBrk="1" hangingPunct="1"/>
            <a:r>
              <a:rPr lang="en-US" altLang="en-US" b="1" smtClean="0"/>
              <a:t>12% Under onions</a:t>
            </a:r>
          </a:p>
          <a:p>
            <a:pPr eaLnBrk="1" hangingPunct="1"/>
            <a:r>
              <a:rPr lang="en-US" altLang="en-US" b="1" smtClean="0"/>
              <a:t>And rest of area under 30 different types of vegetables.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b="1" smtClean="0"/>
              <a:t>Major fruits are:</a:t>
            </a:r>
          </a:p>
          <a:p>
            <a:pPr lvl="4" eaLnBrk="1" hangingPunct="1">
              <a:buFont typeface="Wingdings" pitchFamily="2" charset="2"/>
              <a:buChar char="Ø"/>
            </a:pPr>
            <a:r>
              <a:rPr lang="en-US" altLang="en-US" sz="2800" b="1" smtClean="0"/>
              <a:t>Citrus</a:t>
            </a:r>
          </a:p>
          <a:p>
            <a:pPr lvl="4" eaLnBrk="1" hangingPunct="1">
              <a:buFont typeface="Wingdings" pitchFamily="2" charset="2"/>
              <a:buChar char="Ø"/>
            </a:pPr>
            <a:r>
              <a:rPr lang="en-US" altLang="en-US" sz="2800" b="1" smtClean="0"/>
              <a:t>Mango</a:t>
            </a:r>
          </a:p>
          <a:p>
            <a:pPr lvl="4" eaLnBrk="1" hangingPunct="1">
              <a:buFont typeface="Wingdings" pitchFamily="2" charset="2"/>
              <a:buChar char="Ø"/>
            </a:pPr>
            <a:r>
              <a:rPr lang="en-US" altLang="en-US" sz="2800" b="1" smtClean="0"/>
              <a:t>Guava</a:t>
            </a:r>
          </a:p>
          <a:p>
            <a:pPr lvl="4" eaLnBrk="1" hangingPunct="1">
              <a:buFont typeface="Wingdings" pitchFamily="2" charset="2"/>
              <a:buChar char="Ø"/>
            </a:pPr>
            <a:r>
              <a:rPr lang="en-US" altLang="en-US" sz="2800" b="1" smtClean="0"/>
              <a:t>Dates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1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686800" cy="5364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/>
              <a:t>Citrus is cultivated on 38% area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n-US" b="1" smtClean="0"/>
              <a:t>Punjab is the leading province in the country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Mango in Sindh, Punjab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Banana and Papaya in Sindh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Grapes in Balochistan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Litchi in Punjab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Stone fruits in NWFP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66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7315200" cy="5105400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In Pakistan, per capita consumption of fruits and vegetables are 88g and 90g per day per person, respectively.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According to WHO, a minimum of 450g of fruits and vegetables per day per person is necessary.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6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idx="1"/>
          </p:nvPr>
        </p:nvSpPr>
        <p:spPr>
          <a:xfrm>
            <a:off x="1371600" y="1524000"/>
            <a:ext cx="38862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/>
              <a:t>Food comprises of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Carbohydrates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Proteins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Fats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Vitamins 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Minerals 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altLang="en-US" b="1" smtClean="0"/>
              <a:t>Fiber </a:t>
            </a:r>
          </a:p>
        </p:txBody>
      </p:sp>
      <p:sp>
        <p:nvSpPr>
          <p:cNvPr id="55299" name="WordArt 3"/>
          <p:cNvSpPr>
            <a:spLocks noChangeArrowheads="1" noChangeShapeType="1" noTextEdit="1"/>
          </p:cNvSpPr>
          <p:nvPr/>
        </p:nvSpPr>
        <p:spPr bwMode="auto">
          <a:xfrm>
            <a:off x="990600" y="457200"/>
            <a:ext cx="67818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Dietary Importance</a:t>
            </a:r>
          </a:p>
        </p:txBody>
      </p:sp>
      <p:pic>
        <p:nvPicPr>
          <p:cNvPr id="553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Starch		Potato (19%), Sweet potato (27%)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Proteins	Peach, Beans, S. corn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Fats		Avocado, Olive, Nuts,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Fiber 		Cabbage, leafy vegetables, Lettuce, 			Spinach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Minerals 	Peach, Plums, Apricot, Dry fruits, 			Dates, Olive, Leafy vegetables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b="1" smtClean="0"/>
              <a:t>Vitamins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smtClean="0"/>
              <a:t>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smtClean="0"/>
              <a:t>		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 smtClean="0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3352800" y="39624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563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16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609600"/>
            <a:ext cx="8229600" cy="4525963"/>
          </a:xfrm>
        </p:spPr>
        <p:txBody>
          <a:bodyPr/>
          <a:lstStyle/>
          <a:p>
            <a:pPr eaLnBrk="1" hangingPunct="1">
              <a:buClr>
                <a:srgbClr val="99CC00"/>
              </a:buClr>
              <a:buFont typeface="Wingdings" pitchFamily="2" charset="2"/>
              <a:buChar char="ü"/>
            </a:pPr>
            <a:r>
              <a:rPr lang="en-US" altLang="en-US" b="1" smtClean="0"/>
              <a:t>Vit A	</a:t>
            </a:r>
            <a:r>
              <a:rPr lang="en-US" altLang="en-US" sz="2400" b="1" smtClean="0"/>
              <a:t>Mango, Spinach, Peaches, Carrot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None/>
            </a:pPr>
            <a:r>
              <a:rPr lang="en-US" altLang="en-US" sz="2400" b="1" smtClean="0"/>
              <a:t> 			Deff.:   Night Blindness, Stones in Kidney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Char char="ü"/>
            </a:pPr>
            <a:r>
              <a:rPr lang="en-US" altLang="en-US" b="1" smtClean="0"/>
              <a:t>Vit. B	</a:t>
            </a:r>
            <a:r>
              <a:rPr lang="en-US" altLang="en-US" sz="2400" b="1" smtClean="0"/>
              <a:t>Tomato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None/>
            </a:pPr>
            <a:r>
              <a:rPr lang="en-US" altLang="en-US" sz="2400" b="1" smtClean="0"/>
              <a:t>			Deff.:	Beri Beri, Heart enlargement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Char char="ü"/>
            </a:pPr>
            <a:r>
              <a:rPr lang="en-US" altLang="en-US" b="1" smtClean="0"/>
              <a:t>Vit. C 	</a:t>
            </a:r>
            <a:r>
              <a:rPr lang="en-US" altLang="en-US" sz="2400" b="1" smtClean="0"/>
              <a:t>Tomato, Citrus, Guava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Char char="ü"/>
            </a:pPr>
            <a:r>
              <a:rPr lang="en-US" altLang="en-US" b="1" smtClean="0"/>
              <a:t>Vit D	</a:t>
            </a:r>
            <a:r>
              <a:rPr lang="en-US" altLang="en-US" sz="2400" b="1" smtClean="0"/>
              <a:t>Leafy vegetables</a:t>
            </a:r>
          </a:p>
          <a:p>
            <a:pPr eaLnBrk="1" hangingPunct="1">
              <a:buClr>
                <a:srgbClr val="99CC00"/>
              </a:buClr>
              <a:buFont typeface="Wingdings" pitchFamily="2" charset="2"/>
              <a:buChar char="ü"/>
            </a:pPr>
            <a:r>
              <a:rPr lang="en-US" altLang="en-US" b="1" smtClean="0"/>
              <a:t>Vit E	</a:t>
            </a:r>
            <a:r>
              <a:rPr lang="en-US" altLang="en-US" sz="2400" b="1" smtClean="0"/>
              <a:t>Banana, Onion</a:t>
            </a:r>
          </a:p>
          <a:p>
            <a:pPr lvl="4" eaLnBrk="1" hangingPunct="1">
              <a:buClr>
                <a:srgbClr val="99CC00"/>
              </a:buClr>
              <a:buFont typeface="Wingdings" pitchFamily="2" charset="2"/>
              <a:buChar char="ü"/>
            </a:pPr>
            <a:endParaRPr lang="en-US" altLang="en-US" sz="2400" b="1" smtClean="0"/>
          </a:p>
          <a:p>
            <a:pPr eaLnBrk="1" hangingPunct="1"/>
            <a:endParaRPr lang="en-US" altLang="en-US" b="1" smtClean="0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58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High returns </a:t>
            </a:r>
          </a:p>
          <a:p>
            <a:pPr eaLnBrk="1" hangingPunct="1"/>
            <a:r>
              <a:rPr lang="en-US" altLang="en-US" b="1" smtClean="0"/>
              <a:t>Source of foreign exchange by exporting fruits, vegetable, flowers and ornamental plants</a:t>
            </a:r>
          </a:p>
          <a:p>
            <a:pPr eaLnBrk="1" hangingPunct="1"/>
            <a:r>
              <a:rPr lang="en-US" altLang="en-US" b="1" smtClean="0"/>
              <a:t>Source of raw material like paper, perfumes, furniture, medicines, and other cosmetics.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58371" name="WordArt 3"/>
          <p:cNvSpPr>
            <a:spLocks noChangeArrowheads="1" noChangeShapeType="1" noTextEdit="1"/>
          </p:cNvSpPr>
          <p:nvPr/>
        </p:nvSpPr>
        <p:spPr bwMode="auto">
          <a:xfrm>
            <a:off x="1295400" y="381000"/>
            <a:ext cx="61722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Economic Importance</a:t>
            </a:r>
          </a:p>
        </p:txBody>
      </p:sp>
      <p:pic>
        <p:nvPicPr>
          <p:cNvPr id="5837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9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Source of beautification and mental relaxation</a:t>
            </a:r>
          </a:p>
          <a:p>
            <a:pPr eaLnBrk="1" hangingPunct="1"/>
            <a:r>
              <a:rPr lang="en-US" altLang="en-US" b="1" smtClean="0"/>
              <a:t>Road side plantation</a:t>
            </a:r>
          </a:p>
          <a:p>
            <a:pPr eaLnBrk="1" hangingPunct="1"/>
            <a:r>
              <a:rPr lang="en-US" altLang="en-US" b="1" smtClean="0"/>
              <a:t>Green belts and green spaces</a:t>
            </a:r>
          </a:p>
          <a:p>
            <a:pPr eaLnBrk="1" hangingPunct="1"/>
            <a:r>
              <a:rPr lang="en-US" altLang="en-US" b="1" smtClean="0"/>
              <a:t>Parks and gardens</a:t>
            </a:r>
          </a:p>
          <a:p>
            <a:pPr eaLnBrk="1" hangingPunct="1"/>
            <a:r>
              <a:rPr lang="en-US" altLang="en-US" b="1" smtClean="0"/>
              <a:t>Lawns</a:t>
            </a:r>
          </a:p>
          <a:p>
            <a:pPr eaLnBrk="1" hangingPunct="1"/>
            <a:r>
              <a:rPr lang="en-US" altLang="en-US" b="1" smtClean="0"/>
              <a:t>Indoor beautification</a:t>
            </a:r>
          </a:p>
          <a:p>
            <a:pPr eaLnBrk="1" hangingPunct="1"/>
            <a:endParaRPr lang="en-US" altLang="en-US" b="1" smtClean="0"/>
          </a:p>
        </p:txBody>
      </p:sp>
      <p:sp>
        <p:nvSpPr>
          <p:cNvPr id="59395" name="WordArt 3"/>
          <p:cNvSpPr>
            <a:spLocks noChangeArrowheads="1" noChangeShapeType="1" noTextEdit="1"/>
          </p:cNvSpPr>
          <p:nvPr/>
        </p:nvSpPr>
        <p:spPr bwMode="auto">
          <a:xfrm>
            <a:off x="1828800" y="533400"/>
            <a:ext cx="510540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Aesthetic Value</a:t>
            </a:r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03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Plants serve as lungs in cleaning environment</a:t>
            </a:r>
          </a:p>
          <a:p>
            <a:pPr eaLnBrk="1" hangingPunct="1"/>
            <a:r>
              <a:rPr lang="en-US" altLang="en-US" b="1" smtClean="0"/>
              <a:t>Control pollution</a:t>
            </a:r>
          </a:p>
          <a:p>
            <a:pPr eaLnBrk="1" hangingPunct="1"/>
            <a:r>
              <a:rPr lang="en-US" altLang="en-US" b="1" smtClean="0"/>
              <a:t>Reduce soil erosion</a:t>
            </a:r>
          </a:p>
          <a:p>
            <a:pPr eaLnBrk="1" hangingPunct="1"/>
            <a:r>
              <a:rPr lang="en-US" altLang="en-US" b="1" smtClean="0"/>
              <a:t>Reduce wind velocity</a:t>
            </a:r>
          </a:p>
          <a:p>
            <a:pPr eaLnBrk="1" hangingPunct="1"/>
            <a:r>
              <a:rPr lang="en-US" altLang="en-US" b="1" smtClean="0"/>
              <a:t>Mild micro environment</a:t>
            </a:r>
          </a:p>
          <a:p>
            <a:pPr eaLnBrk="1" hangingPunct="1"/>
            <a:endParaRPr lang="en-US" altLang="en-US" b="1" smtClean="0"/>
          </a:p>
        </p:txBody>
      </p:sp>
      <p:sp>
        <p:nvSpPr>
          <p:cNvPr id="60419" name="WordArt 3"/>
          <p:cNvSpPr>
            <a:spLocks noChangeArrowheads="1" noChangeShapeType="1" noTextEdit="1"/>
          </p:cNvSpPr>
          <p:nvPr/>
        </p:nvSpPr>
        <p:spPr bwMode="auto">
          <a:xfrm>
            <a:off x="1219200" y="457200"/>
            <a:ext cx="62484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Role in the Environment </a:t>
            </a:r>
          </a:p>
        </p:txBody>
      </p:sp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2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Falsa, Sweet lime, Jaman --- cooling effect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Grape fruit excellent for  dieting patients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Bitter gourd and jaman  are good for Diabetes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Roses (rose water, rose hip syrup) many medicines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Calendula ---- facial cream</a:t>
            </a:r>
          </a:p>
        </p:txBody>
      </p:sp>
      <p:sp>
        <p:nvSpPr>
          <p:cNvPr id="61443" name="WordArt 3"/>
          <p:cNvSpPr>
            <a:spLocks noChangeArrowheads="1" noChangeShapeType="1" noTextEdit="1"/>
          </p:cNvSpPr>
          <p:nvPr/>
        </p:nvSpPr>
        <p:spPr bwMode="auto">
          <a:xfrm>
            <a:off x="1447800" y="457200"/>
            <a:ext cx="54864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Medicinal Plants</a:t>
            </a:r>
          </a:p>
        </p:txBody>
      </p:sp>
      <p:pic>
        <p:nvPicPr>
          <p:cNvPr id="6144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3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Present Status and Future Scope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/>
              <a:t> Of the total cultivated area in Pakistan only 6% is under horticultural crops.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3.5 % Fruits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2.0 % Vegetables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b="1" smtClean="0"/>
              <a:t>0.5 % Ornamental plants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smtClean="0"/>
              <a:t>In USA, the area under Horticultural crops is more than 20%.</a:t>
            </a:r>
          </a:p>
        </p:txBody>
      </p:sp>
      <p:pic>
        <p:nvPicPr>
          <p:cNvPr id="6246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4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303</Words>
  <Application>Microsoft Office PowerPoint</Application>
  <PresentationFormat>On-screen Show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Horticulture?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 Status and Future Scope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4</cp:revision>
  <dcterms:created xsi:type="dcterms:W3CDTF">2020-04-16T15:20:31Z</dcterms:created>
  <dcterms:modified xsi:type="dcterms:W3CDTF">2020-04-17T15:12:38Z</dcterms:modified>
</cp:coreProperties>
</file>