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7"/>
  </p:notesMasterIdLst>
  <p:sldIdLst>
    <p:sldId id="279" r:id="rId2"/>
    <p:sldId id="280" r:id="rId3"/>
    <p:sldId id="257" r:id="rId4"/>
    <p:sldId id="258" r:id="rId5"/>
    <p:sldId id="259" r:id="rId6"/>
    <p:sldId id="260" r:id="rId7"/>
    <p:sldId id="261" r:id="rId8"/>
    <p:sldId id="276" r:id="rId9"/>
    <p:sldId id="262" r:id="rId10"/>
    <p:sldId id="263" r:id="rId11"/>
    <p:sldId id="264" r:id="rId12"/>
    <p:sldId id="265" r:id="rId13"/>
    <p:sldId id="266" r:id="rId14"/>
    <p:sldId id="267" r:id="rId15"/>
    <p:sldId id="268" r:id="rId16"/>
    <p:sldId id="269" r:id="rId17"/>
    <p:sldId id="278" r:id="rId18"/>
    <p:sldId id="270" r:id="rId19"/>
    <p:sldId id="271" r:id="rId20"/>
    <p:sldId id="303" r:id="rId21"/>
    <p:sldId id="281" r:id="rId22"/>
    <p:sldId id="282" r:id="rId23"/>
    <p:sldId id="283" r:id="rId24"/>
    <p:sldId id="304" r:id="rId25"/>
    <p:sldId id="305" r:id="rId26"/>
    <p:sldId id="285" r:id="rId27"/>
    <p:sldId id="286" r:id="rId28"/>
    <p:sldId id="287" r:id="rId29"/>
    <p:sldId id="306" r:id="rId30"/>
    <p:sldId id="290" r:id="rId31"/>
    <p:sldId id="291" r:id="rId32"/>
    <p:sldId id="288" r:id="rId33"/>
    <p:sldId id="292" r:id="rId34"/>
    <p:sldId id="293" r:id="rId35"/>
    <p:sldId id="294"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7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16CB3A-A429-431F-A083-2FFEC1B68D3B}" type="doc">
      <dgm:prSet loTypeId="urn:microsoft.com/office/officeart/2005/8/layout/target3" loCatId="list" qsTypeId="urn:microsoft.com/office/officeart/2005/8/quickstyle/simple3" qsCatId="simple" csTypeId="urn:microsoft.com/office/officeart/2005/8/colors/accent1_2" csCatId="accent1" phldr="1"/>
      <dgm:spPr/>
      <dgm:t>
        <a:bodyPr/>
        <a:lstStyle/>
        <a:p>
          <a:endParaRPr lang="en-US"/>
        </a:p>
      </dgm:t>
    </dgm:pt>
    <dgm:pt modelId="{6AA7F448-6D42-450B-868C-359702266160}">
      <dgm:prSet custT="1"/>
      <dgm:spPr/>
      <dgm:t>
        <a:bodyPr/>
        <a:lstStyle/>
        <a:p>
          <a:r>
            <a:rPr lang="en-US" sz="2000" b="1" dirty="0">
              <a:latin typeface="Times New Roman" pitchFamily="18" charset="0"/>
              <a:cs typeface="Times New Roman" pitchFamily="18" charset="0"/>
            </a:rPr>
            <a:t>Sources of Information on Poverty over time</a:t>
          </a:r>
        </a:p>
      </dgm:t>
    </dgm:pt>
    <dgm:pt modelId="{66D95739-958B-4F8C-B864-F890993214B1}" type="parTrans" cxnId="{3DD71D25-A5E7-422C-A7E8-E7A6F6CAE4E1}">
      <dgm:prSet/>
      <dgm:spPr/>
      <dgm:t>
        <a:bodyPr/>
        <a:lstStyle/>
        <a:p>
          <a:endParaRPr lang="en-US"/>
        </a:p>
      </dgm:t>
    </dgm:pt>
    <dgm:pt modelId="{84DB1CCC-875D-419E-80C5-FE4F01193F2C}" type="sibTrans" cxnId="{3DD71D25-A5E7-422C-A7E8-E7A6F6CAE4E1}">
      <dgm:prSet/>
      <dgm:spPr/>
      <dgm:t>
        <a:bodyPr/>
        <a:lstStyle/>
        <a:p>
          <a:endParaRPr lang="en-US"/>
        </a:p>
      </dgm:t>
    </dgm:pt>
    <dgm:pt modelId="{8228AF28-C8FE-47CA-B0AC-1FEFCED7987E}">
      <dgm:prSet custT="1"/>
      <dgm:spPr/>
      <dgm:t>
        <a:bodyPr/>
        <a:lstStyle/>
        <a:p>
          <a:r>
            <a:rPr lang="en-US" sz="2000" b="1" dirty="0">
              <a:latin typeface="Times New Roman" pitchFamily="18" charset="0"/>
              <a:cs typeface="Times New Roman" pitchFamily="18" charset="0"/>
            </a:rPr>
            <a:t>Measurement Methods to poverty over time</a:t>
          </a:r>
        </a:p>
      </dgm:t>
    </dgm:pt>
    <dgm:pt modelId="{36267218-5BC5-4992-A5E1-5E740490008C}" type="parTrans" cxnId="{C8D541B5-0E17-45AC-9ACE-1A9C328FF2DC}">
      <dgm:prSet/>
      <dgm:spPr/>
      <dgm:t>
        <a:bodyPr/>
        <a:lstStyle/>
        <a:p>
          <a:endParaRPr lang="en-US"/>
        </a:p>
      </dgm:t>
    </dgm:pt>
    <dgm:pt modelId="{55FD059A-CAE6-4356-8A3D-5E420842805D}" type="sibTrans" cxnId="{C8D541B5-0E17-45AC-9ACE-1A9C328FF2DC}">
      <dgm:prSet/>
      <dgm:spPr/>
      <dgm:t>
        <a:bodyPr/>
        <a:lstStyle/>
        <a:p>
          <a:endParaRPr lang="en-US"/>
        </a:p>
      </dgm:t>
    </dgm:pt>
    <dgm:pt modelId="{E9E20E40-D3A5-43D0-942C-790CAF3086FF}">
      <dgm:prSet custT="1"/>
      <dgm:spPr/>
      <dgm:t>
        <a:bodyPr/>
        <a:lstStyle/>
        <a:p>
          <a:pPr algn="l"/>
          <a:endParaRPr lang="en-US" sz="1600" b="1" dirty="0">
            <a:latin typeface="Times New Roman" pitchFamily="18" charset="0"/>
            <a:cs typeface="Times New Roman" pitchFamily="18" charset="0"/>
          </a:endParaRPr>
        </a:p>
        <a:p>
          <a:pPr algn="l"/>
          <a:r>
            <a:rPr lang="en-US" sz="2000" b="1" dirty="0">
              <a:latin typeface="Times New Roman" pitchFamily="18" charset="0"/>
              <a:cs typeface="Times New Roman" pitchFamily="18" charset="0"/>
            </a:rPr>
            <a:t>          Panel Data</a:t>
          </a:r>
        </a:p>
        <a:p>
          <a:pPr algn="l"/>
          <a:r>
            <a:rPr lang="en-US" sz="1600" b="1" dirty="0">
              <a:latin typeface="Times New Roman" pitchFamily="18" charset="0"/>
              <a:cs typeface="Times New Roman" pitchFamily="18" charset="0"/>
            </a:rPr>
            <a:t>	 </a:t>
          </a:r>
          <a:r>
            <a:rPr lang="en-US" sz="1600" b="1" dirty="0">
              <a:solidFill>
                <a:srgbClr val="FF0000"/>
              </a:solidFill>
              <a:latin typeface="Times New Roman" pitchFamily="18" charset="0"/>
              <a:cs typeface="Times New Roman" pitchFamily="18" charset="0"/>
            </a:rPr>
            <a:t>Advantages of Panel Surveys</a:t>
          </a:r>
        </a:p>
        <a:p>
          <a:pPr algn="l"/>
          <a:r>
            <a:rPr lang="en-US" sz="1600" b="1" dirty="0">
              <a:solidFill>
                <a:srgbClr val="FF0000"/>
              </a:solidFill>
              <a:latin typeface="Times New Roman" pitchFamily="18" charset="0"/>
              <a:cs typeface="Times New Roman" pitchFamily="18" charset="0"/>
            </a:rPr>
            <a:t>               Drawbacks of Panel Surveys</a:t>
          </a:r>
        </a:p>
      </dgm:t>
    </dgm:pt>
    <dgm:pt modelId="{E744F0F4-2B18-4829-8C69-E620DC82542E}" type="parTrans" cxnId="{F4457219-D3DE-49BE-B59A-068C91E46884}">
      <dgm:prSet/>
      <dgm:spPr/>
      <dgm:t>
        <a:bodyPr/>
        <a:lstStyle/>
        <a:p>
          <a:endParaRPr lang="en-US"/>
        </a:p>
      </dgm:t>
    </dgm:pt>
    <dgm:pt modelId="{CD180E4D-2381-4F0D-826C-C574B9A94D16}" type="sibTrans" cxnId="{F4457219-D3DE-49BE-B59A-068C91E46884}">
      <dgm:prSet/>
      <dgm:spPr/>
      <dgm:t>
        <a:bodyPr/>
        <a:lstStyle/>
        <a:p>
          <a:endParaRPr lang="en-US"/>
        </a:p>
      </dgm:t>
    </dgm:pt>
    <dgm:pt modelId="{453EE695-1E01-4C6D-BE00-A9B10EE7900E}">
      <dgm:prSet custT="1"/>
      <dgm:spPr/>
      <dgm:t>
        <a:bodyPr/>
        <a:lstStyle/>
        <a:p>
          <a:r>
            <a:rPr lang="en-US" sz="2000" b="1" dirty="0">
              <a:latin typeface="Times New Roman" pitchFamily="18" charset="0"/>
              <a:cs typeface="Times New Roman" pitchFamily="18" charset="0"/>
            </a:rPr>
            <a:t>Chronic versus Transient Poverty</a:t>
          </a:r>
        </a:p>
      </dgm:t>
    </dgm:pt>
    <dgm:pt modelId="{92C7B62E-59F7-4880-8BB4-911A8130BF70}" type="parTrans" cxnId="{2D729925-6327-46BC-8AC7-E22CE0BE93E7}">
      <dgm:prSet/>
      <dgm:spPr/>
      <dgm:t>
        <a:bodyPr/>
        <a:lstStyle/>
        <a:p>
          <a:endParaRPr lang="en-US"/>
        </a:p>
      </dgm:t>
    </dgm:pt>
    <dgm:pt modelId="{29454CA7-F989-4E8E-A293-C199916A3077}" type="sibTrans" cxnId="{2D729925-6327-46BC-8AC7-E22CE0BE93E7}">
      <dgm:prSet/>
      <dgm:spPr/>
      <dgm:t>
        <a:bodyPr/>
        <a:lstStyle/>
        <a:p>
          <a:endParaRPr lang="en-US"/>
        </a:p>
      </dgm:t>
    </dgm:pt>
    <dgm:pt modelId="{E6AE5A31-6945-4CD9-8A73-E5CAAE93231C}">
      <dgm:prSet custT="1"/>
      <dgm:spPr/>
      <dgm:t>
        <a:bodyPr/>
        <a:lstStyle/>
        <a:p>
          <a:r>
            <a:rPr lang="en-US" sz="2000" b="1" dirty="0">
              <a:latin typeface="Times New Roman" pitchFamily="18" charset="0"/>
              <a:cs typeface="Times New Roman" pitchFamily="18" charset="0"/>
            </a:rPr>
            <a:t>Transition Matrix</a:t>
          </a:r>
          <a:endParaRPr lang="en-US" sz="2000" dirty="0"/>
        </a:p>
      </dgm:t>
    </dgm:pt>
    <dgm:pt modelId="{AF9967D2-3ACD-4F73-AE6F-D769141BA900}" type="parTrans" cxnId="{AC13059E-0A2E-40E1-A1F5-C955FCD70837}">
      <dgm:prSet/>
      <dgm:spPr/>
      <dgm:t>
        <a:bodyPr/>
        <a:lstStyle/>
        <a:p>
          <a:endParaRPr lang="en-US"/>
        </a:p>
      </dgm:t>
    </dgm:pt>
    <dgm:pt modelId="{63E0B01A-9B51-40E6-A890-C3FBB94786C4}" type="sibTrans" cxnId="{AC13059E-0A2E-40E1-A1F5-C955FCD70837}">
      <dgm:prSet/>
      <dgm:spPr/>
      <dgm:t>
        <a:bodyPr/>
        <a:lstStyle/>
        <a:p>
          <a:endParaRPr lang="en-US"/>
        </a:p>
      </dgm:t>
    </dgm:pt>
    <dgm:pt modelId="{2050691C-745C-4F35-B716-EB7030D5B090}">
      <dgm:prSet custT="1"/>
      <dgm:spPr/>
      <dgm:t>
        <a:bodyPr/>
        <a:lstStyle/>
        <a:p>
          <a:endParaRPr lang="en-US" sz="1600" b="1" dirty="0"/>
        </a:p>
        <a:p>
          <a:r>
            <a:rPr lang="en-US" sz="2000" b="1" dirty="0">
              <a:solidFill>
                <a:schemeClr val="tx1"/>
              </a:solidFill>
              <a:latin typeface="Times New Roman" pitchFamily="18" charset="0"/>
              <a:cs typeface="Times New Roman" pitchFamily="18" charset="0"/>
            </a:rPr>
            <a:t>A Case Study</a:t>
          </a:r>
          <a:r>
            <a:rPr lang="en-US" sz="2000" b="1" dirty="0">
              <a:solidFill>
                <a:schemeClr val="tx1"/>
              </a:solidFill>
            </a:rPr>
            <a:t/>
          </a:r>
          <a:br>
            <a:rPr lang="en-US" sz="2000" b="1" dirty="0">
              <a:solidFill>
                <a:schemeClr val="tx1"/>
              </a:solidFill>
            </a:rPr>
          </a:br>
          <a:endParaRPr lang="en-US" sz="2000" dirty="0">
            <a:solidFill>
              <a:schemeClr val="tx1"/>
            </a:solidFill>
          </a:endParaRPr>
        </a:p>
      </dgm:t>
    </dgm:pt>
    <dgm:pt modelId="{44D1FDC0-DEEB-4970-AA98-D557176E35ED}" type="parTrans" cxnId="{05DBE3BE-95A8-4136-809C-D31D02C74D93}">
      <dgm:prSet/>
      <dgm:spPr/>
      <dgm:t>
        <a:bodyPr/>
        <a:lstStyle/>
        <a:p>
          <a:endParaRPr lang="en-US"/>
        </a:p>
      </dgm:t>
    </dgm:pt>
    <dgm:pt modelId="{8A456DB2-7B8F-42A5-AD64-01250DCB29EB}" type="sibTrans" cxnId="{05DBE3BE-95A8-4136-809C-D31D02C74D93}">
      <dgm:prSet/>
      <dgm:spPr/>
      <dgm:t>
        <a:bodyPr/>
        <a:lstStyle/>
        <a:p>
          <a:endParaRPr lang="en-US"/>
        </a:p>
      </dgm:t>
    </dgm:pt>
    <dgm:pt modelId="{72519A5D-A456-4144-9826-C608B5F62C2A}" type="pres">
      <dgm:prSet presAssocID="{9616CB3A-A429-431F-A083-2FFEC1B68D3B}" presName="Name0" presStyleCnt="0">
        <dgm:presLayoutVars>
          <dgm:chMax val="7"/>
          <dgm:dir/>
          <dgm:animLvl val="lvl"/>
          <dgm:resizeHandles val="exact"/>
        </dgm:presLayoutVars>
      </dgm:prSet>
      <dgm:spPr/>
      <dgm:t>
        <a:bodyPr/>
        <a:lstStyle/>
        <a:p>
          <a:endParaRPr lang="en-US"/>
        </a:p>
      </dgm:t>
    </dgm:pt>
    <dgm:pt modelId="{ACBDB829-72F0-487F-9C3B-7B3ED61C86B7}" type="pres">
      <dgm:prSet presAssocID="{6AA7F448-6D42-450B-868C-359702266160}" presName="circle1" presStyleLbl="node1" presStyleIdx="0" presStyleCnt="6"/>
      <dgm:spPr/>
    </dgm:pt>
    <dgm:pt modelId="{7AAC1381-229C-4399-B8E8-A68AFE11057A}" type="pres">
      <dgm:prSet presAssocID="{6AA7F448-6D42-450B-868C-359702266160}" presName="space" presStyleCnt="0"/>
      <dgm:spPr/>
    </dgm:pt>
    <dgm:pt modelId="{E3E9747E-2262-4988-B198-73918BC85EB4}" type="pres">
      <dgm:prSet presAssocID="{6AA7F448-6D42-450B-868C-359702266160}" presName="rect1" presStyleLbl="alignAcc1" presStyleIdx="0" presStyleCnt="6"/>
      <dgm:spPr/>
      <dgm:t>
        <a:bodyPr/>
        <a:lstStyle/>
        <a:p>
          <a:endParaRPr lang="en-US"/>
        </a:p>
      </dgm:t>
    </dgm:pt>
    <dgm:pt modelId="{42D14EEA-FD95-4204-9857-1B0619344898}" type="pres">
      <dgm:prSet presAssocID="{8228AF28-C8FE-47CA-B0AC-1FEFCED7987E}" presName="vertSpace2" presStyleLbl="node1" presStyleIdx="0" presStyleCnt="6"/>
      <dgm:spPr/>
    </dgm:pt>
    <dgm:pt modelId="{61C846C2-CB64-447F-AE9F-77DA7F201DA1}" type="pres">
      <dgm:prSet presAssocID="{8228AF28-C8FE-47CA-B0AC-1FEFCED7987E}" presName="circle2" presStyleLbl="node1" presStyleIdx="1" presStyleCnt="6" custScaleX="30738" custScaleY="23369"/>
      <dgm:spPr/>
    </dgm:pt>
    <dgm:pt modelId="{F07AD151-1793-44B5-ACC1-A1C9AC150773}" type="pres">
      <dgm:prSet presAssocID="{8228AF28-C8FE-47CA-B0AC-1FEFCED7987E}" presName="rect2" presStyleLbl="alignAcc1" presStyleIdx="1" presStyleCnt="6" custLinFactNeighborY="2086"/>
      <dgm:spPr/>
      <dgm:t>
        <a:bodyPr/>
        <a:lstStyle/>
        <a:p>
          <a:endParaRPr lang="en-US"/>
        </a:p>
      </dgm:t>
    </dgm:pt>
    <dgm:pt modelId="{B0CCBBBE-474E-4AB3-AD2C-6D7C5118BFD8}" type="pres">
      <dgm:prSet presAssocID="{E9E20E40-D3A5-43D0-942C-790CAF3086FF}" presName="vertSpace3" presStyleLbl="node1" presStyleIdx="1" presStyleCnt="6"/>
      <dgm:spPr/>
    </dgm:pt>
    <dgm:pt modelId="{C862DBDE-5DE9-4657-971D-37CC991C8044}" type="pres">
      <dgm:prSet presAssocID="{E9E20E40-D3A5-43D0-942C-790CAF3086FF}" presName="circle3" presStyleLbl="node1" presStyleIdx="2" presStyleCnt="6"/>
      <dgm:spPr/>
    </dgm:pt>
    <dgm:pt modelId="{12CAC8BC-252D-4623-A764-0F8AA61B08A8}" type="pres">
      <dgm:prSet presAssocID="{E9E20E40-D3A5-43D0-942C-790CAF3086FF}" presName="rect3" presStyleLbl="alignAcc1" presStyleIdx="2" presStyleCnt="6"/>
      <dgm:spPr/>
      <dgm:t>
        <a:bodyPr/>
        <a:lstStyle/>
        <a:p>
          <a:endParaRPr lang="en-US"/>
        </a:p>
      </dgm:t>
    </dgm:pt>
    <dgm:pt modelId="{0FE5F381-2BE6-480C-BAC1-294C38D17D1E}" type="pres">
      <dgm:prSet presAssocID="{453EE695-1E01-4C6D-BE00-A9B10EE7900E}" presName="vertSpace4" presStyleLbl="node1" presStyleIdx="2" presStyleCnt="6"/>
      <dgm:spPr/>
    </dgm:pt>
    <dgm:pt modelId="{DCBD60CC-1A10-42C4-8D1D-0807546D4CA9}" type="pres">
      <dgm:prSet presAssocID="{453EE695-1E01-4C6D-BE00-A9B10EE7900E}" presName="circle4" presStyleLbl="node1" presStyleIdx="3" presStyleCnt="6"/>
      <dgm:spPr/>
    </dgm:pt>
    <dgm:pt modelId="{9AE4A25D-7189-41AD-A5B8-5BA567BEA79F}" type="pres">
      <dgm:prSet presAssocID="{453EE695-1E01-4C6D-BE00-A9B10EE7900E}" presName="rect4" presStyleLbl="alignAcc1" presStyleIdx="3" presStyleCnt="6" custScaleY="67951"/>
      <dgm:spPr/>
      <dgm:t>
        <a:bodyPr/>
        <a:lstStyle/>
        <a:p>
          <a:endParaRPr lang="en-US"/>
        </a:p>
      </dgm:t>
    </dgm:pt>
    <dgm:pt modelId="{B3444A79-B55D-4FB0-A3E5-57498ED35727}" type="pres">
      <dgm:prSet presAssocID="{E6AE5A31-6945-4CD9-8A73-E5CAAE93231C}" presName="vertSpace5" presStyleLbl="node1" presStyleIdx="3" presStyleCnt="6"/>
      <dgm:spPr/>
    </dgm:pt>
    <dgm:pt modelId="{1A6872B3-B487-4E2A-9664-1671B43F8AE3}" type="pres">
      <dgm:prSet presAssocID="{E6AE5A31-6945-4CD9-8A73-E5CAAE93231C}" presName="circle5" presStyleLbl="node1" presStyleIdx="4" presStyleCnt="6"/>
      <dgm:spPr/>
    </dgm:pt>
    <dgm:pt modelId="{A3CD29C4-0647-4012-8020-B47A8D10CA24}" type="pres">
      <dgm:prSet presAssocID="{E6AE5A31-6945-4CD9-8A73-E5CAAE93231C}" presName="rect5" presStyleLbl="alignAcc1" presStyleIdx="4" presStyleCnt="6" custScaleY="65410"/>
      <dgm:spPr/>
      <dgm:t>
        <a:bodyPr/>
        <a:lstStyle/>
        <a:p>
          <a:endParaRPr lang="en-US"/>
        </a:p>
      </dgm:t>
    </dgm:pt>
    <dgm:pt modelId="{3A4F1197-8D9B-4187-B4C5-28B33DD4A3FC}" type="pres">
      <dgm:prSet presAssocID="{2050691C-745C-4F35-B716-EB7030D5B090}" presName="vertSpace6" presStyleLbl="node1" presStyleIdx="4" presStyleCnt="6"/>
      <dgm:spPr/>
    </dgm:pt>
    <dgm:pt modelId="{46BDE2EC-E7FF-4BB2-AC0B-B9C90A9EF66C}" type="pres">
      <dgm:prSet presAssocID="{2050691C-745C-4F35-B716-EB7030D5B090}" presName="circle6" presStyleLbl="node1" presStyleIdx="5" presStyleCnt="6"/>
      <dgm:spPr/>
    </dgm:pt>
    <dgm:pt modelId="{14D7C21B-34B5-4AD6-8693-6EA460F92C2A}" type="pres">
      <dgm:prSet presAssocID="{2050691C-745C-4F35-B716-EB7030D5B090}" presName="rect6" presStyleLbl="alignAcc1" presStyleIdx="5" presStyleCnt="6" custScaleY="94365" custLinFactNeighborX="-645" custLinFactNeighborY="3484"/>
      <dgm:spPr/>
      <dgm:t>
        <a:bodyPr/>
        <a:lstStyle/>
        <a:p>
          <a:endParaRPr lang="en-US"/>
        </a:p>
      </dgm:t>
    </dgm:pt>
    <dgm:pt modelId="{70A58D5A-C110-480B-87F1-54C43D0BBBAA}" type="pres">
      <dgm:prSet presAssocID="{6AA7F448-6D42-450B-868C-359702266160}" presName="rect1ParTxNoCh" presStyleLbl="alignAcc1" presStyleIdx="5" presStyleCnt="6">
        <dgm:presLayoutVars>
          <dgm:chMax val="1"/>
          <dgm:bulletEnabled val="1"/>
        </dgm:presLayoutVars>
      </dgm:prSet>
      <dgm:spPr/>
      <dgm:t>
        <a:bodyPr/>
        <a:lstStyle/>
        <a:p>
          <a:endParaRPr lang="en-US"/>
        </a:p>
      </dgm:t>
    </dgm:pt>
    <dgm:pt modelId="{22244D49-DF6D-4F52-A992-C96FFCE64CCA}" type="pres">
      <dgm:prSet presAssocID="{8228AF28-C8FE-47CA-B0AC-1FEFCED7987E}" presName="rect2ParTxNoCh" presStyleLbl="alignAcc1" presStyleIdx="5" presStyleCnt="6">
        <dgm:presLayoutVars>
          <dgm:chMax val="1"/>
          <dgm:bulletEnabled val="1"/>
        </dgm:presLayoutVars>
      </dgm:prSet>
      <dgm:spPr/>
      <dgm:t>
        <a:bodyPr/>
        <a:lstStyle/>
        <a:p>
          <a:endParaRPr lang="en-US"/>
        </a:p>
      </dgm:t>
    </dgm:pt>
    <dgm:pt modelId="{87B8AB45-55EF-4347-A718-65F4EBDDCA8F}" type="pres">
      <dgm:prSet presAssocID="{E9E20E40-D3A5-43D0-942C-790CAF3086FF}" presName="rect3ParTxNoCh" presStyleLbl="alignAcc1" presStyleIdx="5" presStyleCnt="6">
        <dgm:presLayoutVars>
          <dgm:chMax val="1"/>
          <dgm:bulletEnabled val="1"/>
        </dgm:presLayoutVars>
      </dgm:prSet>
      <dgm:spPr/>
      <dgm:t>
        <a:bodyPr/>
        <a:lstStyle/>
        <a:p>
          <a:endParaRPr lang="en-US"/>
        </a:p>
      </dgm:t>
    </dgm:pt>
    <dgm:pt modelId="{6B5F72D1-7625-49E1-9531-5C2D06C53787}" type="pres">
      <dgm:prSet presAssocID="{453EE695-1E01-4C6D-BE00-A9B10EE7900E}" presName="rect4ParTxNoCh" presStyleLbl="alignAcc1" presStyleIdx="5" presStyleCnt="6">
        <dgm:presLayoutVars>
          <dgm:chMax val="1"/>
          <dgm:bulletEnabled val="1"/>
        </dgm:presLayoutVars>
      </dgm:prSet>
      <dgm:spPr/>
      <dgm:t>
        <a:bodyPr/>
        <a:lstStyle/>
        <a:p>
          <a:endParaRPr lang="en-US"/>
        </a:p>
      </dgm:t>
    </dgm:pt>
    <dgm:pt modelId="{FAFBCDEC-5441-4F8D-8048-F2705339E7A1}" type="pres">
      <dgm:prSet presAssocID="{E6AE5A31-6945-4CD9-8A73-E5CAAE93231C}" presName="rect5ParTxNoCh" presStyleLbl="alignAcc1" presStyleIdx="5" presStyleCnt="6">
        <dgm:presLayoutVars>
          <dgm:chMax val="1"/>
          <dgm:bulletEnabled val="1"/>
        </dgm:presLayoutVars>
      </dgm:prSet>
      <dgm:spPr/>
      <dgm:t>
        <a:bodyPr/>
        <a:lstStyle/>
        <a:p>
          <a:endParaRPr lang="en-US"/>
        </a:p>
      </dgm:t>
    </dgm:pt>
    <dgm:pt modelId="{B822FB63-98A0-4A11-A3F5-7F158819F753}" type="pres">
      <dgm:prSet presAssocID="{2050691C-745C-4F35-B716-EB7030D5B090}" presName="rect6ParTxNoCh" presStyleLbl="alignAcc1" presStyleIdx="5" presStyleCnt="6">
        <dgm:presLayoutVars>
          <dgm:chMax val="1"/>
          <dgm:bulletEnabled val="1"/>
        </dgm:presLayoutVars>
      </dgm:prSet>
      <dgm:spPr/>
      <dgm:t>
        <a:bodyPr/>
        <a:lstStyle/>
        <a:p>
          <a:endParaRPr lang="en-US"/>
        </a:p>
      </dgm:t>
    </dgm:pt>
  </dgm:ptLst>
  <dgm:cxnLst>
    <dgm:cxn modelId="{3DD71D25-A5E7-422C-A7E8-E7A6F6CAE4E1}" srcId="{9616CB3A-A429-431F-A083-2FFEC1B68D3B}" destId="{6AA7F448-6D42-450B-868C-359702266160}" srcOrd="0" destOrd="0" parTransId="{66D95739-958B-4F8C-B864-F890993214B1}" sibTransId="{84DB1CCC-875D-419E-80C5-FE4F01193F2C}"/>
    <dgm:cxn modelId="{AC58DA7C-5FCF-416B-A641-29E53A69CB68}" type="presOf" srcId="{453EE695-1E01-4C6D-BE00-A9B10EE7900E}" destId="{6B5F72D1-7625-49E1-9531-5C2D06C53787}" srcOrd="1" destOrd="0" presId="urn:microsoft.com/office/officeart/2005/8/layout/target3"/>
    <dgm:cxn modelId="{9090A138-815B-49B9-B3DD-6C7DFD37AFA8}" type="presOf" srcId="{453EE695-1E01-4C6D-BE00-A9B10EE7900E}" destId="{9AE4A25D-7189-41AD-A5B8-5BA567BEA79F}" srcOrd="0" destOrd="0" presId="urn:microsoft.com/office/officeart/2005/8/layout/target3"/>
    <dgm:cxn modelId="{99FB0B3A-9577-4085-9926-C3A811DE4654}" type="presOf" srcId="{E6AE5A31-6945-4CD9-8A73-E5CAAE93231C}" destId="{A3CD29C4-0647-4012-8020-B47A8D10CA24}" srcOrd="0" destOrd="0" presId="urn:microsoft.com/office/officeart/2005/8/layout/target3"/>
    <dgm:cxn modelId="{935830EB-A716-442D-BD70-254C98386247}" type="presOf" srcId="{2050691C-745C-4F35-B716-EB7030D5B090}" destId="{B822FB63-98A0-4A11-A3F5-7F158819F753}" srcOrd="1" destOrd="0" presId="urn:microsoft.com/office/officeart/2005/8/layout/target3"/>
    <dgm:cxn modelId="{7B5E3EE5-DCF4-433E-8160-BC465EFB6D56}" type="presOf" srcId="{6AA7F448-6D42-450B-868C-359702266160}" destId="{E3E9747E-2262-4988-B198-73918BC85EB4}" srcOrd="0" destOrd="0" presId="urn:microsoft.com/office/officeart/2005/8/layout/target3"/>
    <dgm:cxn modelId="{C8D541B5-0E17-45AC-9ACE-1A9C328FF2DC}" srcId="{9616CB3A-A429-431F-A083-2FFEC1B68D3B}" destId="{8228AF28-C8FE-47CA-B0AC-1FEFCED7987E}" srcOrd="1" destOrd="0" parTransId="{36267218-5BC5-4992-A5E1-5E740490008C}" sibTransId="{55FD059A-CAE6-4356-8A3D-5E420842805D}"/>
    <dgm:cxn modelId="{B80EB41C-3BB4-441E-BCD8-928ECF0FE572}" type="presOf" srcId="{6AA7F448-6D42-450B-868C-359702266160}" destId="{70A58D5A-C110-480B-87F1-54C43D0BBBAA}" srcOrd="1" destOrd="0" presId="urn:microsoft.com/office/officeart/2005/8/layout/target3"/>
    <dgm:cxn modelId="{4A86763B-A69B-43ED-9480-A9850105B67A}" type="presOf" srcId="{2050691C-745C-4F35-B716-EB7030D5B090}" destId="{14D7C21B-34B5-4AD6-8693-6EA460F92C2A}" srcOrd="0" destOrd="0" presId="urn:microsoft.com/office/officeart/2005/8/layout/target3"/>
    <dgm:cxn modelId="{8DA0D028-A2B8-4615-AD54-54832709C5B6}" type="presOf" srcId="{8228AF28-C8FE-47CA-B0AC-1FEFCED7987E}" destId="{F07AD151-1793-44B5-ACC1-A1C9AC150773}" srcOrd="0" destOrd="0" presId="urn:microsoft.com/office/officeart/2005/8/layout/target3"/>
    <dgm:cxn modelId="{05DBE3BE-95A8-4136-809C-D31D02C74D93}" srcId="{9616CB3A-A429-431F-A083-2FFEC1B68D3B}" destId="{2050691C-745C-4F35-B716-EB7030D5B090}" srcOrd="5" destOrd="0" parTransId="{44D1FDC0-DEEB-4970-AA98-D557176E35ED}" sibTransId="{8A456DB2-7B8F-42A5-AD64-01250DCB29EB}"/>
    <dgm:cxn modelId="{4B3C07F8-5468-4C11-8213-B03A8DD651EE}" type="presOf" srcId="{8228AF28-C8FE-47CA-B0AC-1FEFCED7987E}" destId="{22244D49-DF6D-4F52-A992-C96FFCE64CCA}" srcOrd="1" destOrd="0" presId="urn:microsoft.com/office/officeart/2005/8/layout/target3"/>
    <dgm:cxn modelId="{197EEC3F-CAED-4EF7-BAB6-84F7886771E4}" type="presOf" srcId="{9616CB3A-A429-431F-A083-2FFEC1B68D3B}" destId="{72519A5D-A456-4144-9826-C608B5F62C2A}" srcOrd="0" destOrd="0" presId="urn:microsoft.com/office/officeart/2005/8/layout/target3"/>
    <dgm:cxn modelId="{AC13059E-0A2E-40E1-A1F5-C955FCD70837}" srcId="{9616CB3A-A429-431F-A083-2FFEC1B68D3B}" destId="{E6AE5A31-6945-4CD9-8A73-E5CAAE93231C}" srcOrd="4" destOrd="0" parTransId="{AF9967D2-3ACD-4F73-AE6F-D769141BA900}" sibTransId="{63E0B01A-9B51-40E6-A890-C3FBB94786C4}"/>
    <dgm:cxn modelId="{F4457219-D3DE-49BE-B59A-068C91E46884}" srcId="{9616CB3A-A429-431F-A083-2FFEC1B68D3B}" destId="{E9E20E40-D3A5-43D0-942C-790CAF3086FF}" srcOrd="2" destOrd="0" parTransId="{E744F0F4-2B18-4829-8C69-E620DC82542E}" sibTransId="{CD180E4D-2381-4F0D-826C-C574B9A94D16}"/>
    <dgm:cxn modelId="{246E278F-7254-43F1-8BF3-D4B6655AAFAE}" type="presOf" srcId="{E9E20E40-D3A5-43D0-942C-790CAF3086FF}" destId="{87B8AB45-55EF-4347-A718-65F4EBDDCA8F}" srcOrd="1" destOrd="0" presId="urn:microsoft.com/office/officeart/2005/8/layout/target3"/>
    <dgm:cxn modelId="{818BCE7C-48A5-43C4-8E2B-0861304EEA20}" type="presOf" srcId="{E6AE5A31-6945-4CD9-8A73-E5CAAE93231C}" destId="{FAFBCDEC-5441-4F8D-8048-F2705339E7A1}" srcOrd="1" destOrd="0" presId="urn:microsoft.com/office/officeart/2005/8/layout/target3"/>
    <dgm:cxn modelId="{2D729925-6327-46BC-8AC7-E22CE0BE93E7}" srcId="{9616CB3A-A429-431F-A083-2FFEC1B68D3B}" destId="{453EE695-1E01-4C6D-BE00-A9B10EE7900E}" srcOrd="3" destOrd="0" parTransId="{92C7B62E-59F7-4880-8BB4-911A8130BF70}" sibTransId="{29454CA7-F989-4E8E-A293-C199916A3077}"/>
    <dgm:cxn modelId="{8A59E40E-CF70-451D-894C-1C82C9077432}" type="presOf" srcId="{E9E20E40-D3A5-43D0-942C-790CAF3086FF}" destId="{12CAC8BC-252D-4623-A764-0F8AA61B08A8}" srcOrd="0" destOrd="0" presId="urn:microsoft.com/office/officeart/2005/8/layout/target3"/>
    <dgm:cxn modelId="{389F85FC-DE44-455F-9CDE-BC3CBFE7A4B8}" type="presParOf" srcId="{72519A5D-A456-4144-9826-C608B5F62C2A}" destId="{ACBDB829-72F0-487F-9C3B-7B3ED61C86B7}" srcOrd="0" destOrd="0" presId="urn:microsoft.com/office/officeart/2005/8/layout/target3"/>
    <dgm:cxn modelId="{BF84F63F-4253-40B6-92AD-F7377EE1A1F0}" type="presParOf" srcId="{72519A5D-A456-4144-9826-C608B5F62C2A}" destId="{7AAC1381-229C-4399-B8E8-A68AFE11057A}" srcOrd="1" destOrd="0" presId="urn:microsoft.com/office/officeart/2005/8/layout/target3"/>
    <dgm:cxn modelId="{2BB958C6-777D-4820-86E4-8C9FB7169715}" type="presParOf" srcId="{72519A5D-A456-4144-9826-C608B5F62C2A}" destId="{E3E9747E-2262-4988-B198-73918BC85EB4}" srcOrd="2" destOrd="0" presId="urn:microsoft.com/office/officeart/2005/8/layout/target3"/>
    <dgm:cxn modelId="{FF2DF431-CD06-4C5A-AE98-E0663ED3D6F0}" type="presParOf" srcId="{72519A5D-A456-4144-9826-C608B5F62C2A}" destId="{42D14EEA-FD95-4204-9857-1B0619344898}" srcOrd="3" destOrd="0" presId="urn:microsoft.com/office/officeart/2005/8/layout/target3"/>
    <dgm:cxn modelId="{04F9F129-E2FE-465F-AA09-38FB8907F8D6}" type="presParOf" srcId="{72519A5D-A456-4144-9826-C608B5F62C2A}" destId="{61C846C2-CB64-447F-AE9F-77DA7F201DA1}" srcOrd="4" destOrd="0" presId="urn:microsoft.com/office/officeart/2005/8/layout/target3"/>
    <dgm:cxn modelId="{AE1200C4-6F8F-48A2-8DEE-9BBEE0DB0F7E}" type="presParOf" srcId="{72519A5D-A456-4144-9826-C608B5F62C2A}" destId="{F07AD151-1793-44B5-ACC1-A1C9AC150773}" srcOrd="5" destOrd="0" presId="urn:microsoft.com/office/officeart/2005/8/layout/target3"/>
    <dgm:cxn modelId="{95B983D2-DB81-4E49-9EA6-7EB8457FABBB}" type="presParOf" srcId="{72519A5D-A456-4144-9826-C608B5F62C2A}" destId="{B0CCBBBE-474E-4AB3-AD2C-6D7C5118BFD8}" srcOrd="6" destOrd="0" presId="urn:microsoft.com/office/officeart/2005/8/layout/target3"/>
    <dgm:cxn modelId="{62E5F208-961B-4986-A01A-137D890E0A1E}" type="presParOf" srcId="{72519A5D-A456-4144-9826-C608B5F62C2A}" destId="{C862DBDE-5DE9-4657-971D-37CC991C8044}" srcOrd="7" destOrd="0" presId="urn:microsoft.com/office/officeart/2005/8/layout/target3"/>
    <dgm:cxn modelId="{92D48F15-4279-4945-8617-C78881BD1265}" type="presParOf" srcId="{72519A5D-A456-4144-9826-C608B5F62C2A}" destId="{12CAC8BC-252D-4623-A764-0F8AA61B08A8}" srcOrd="8" destOrd="0" presId="urn:microsoft.com/office/officeart/2005/8/layout/target3"/>
    <dgm:cxn modelId="{04BD3D55-BBDA-44E9-9549-33D498DCE135}" type="presParOf" srcId="{72519A5D-A456-4144-9826-C608B5F62C2A}" destId="{0FE5F381-2BE6-480C-BAC1-294C38D17D1E}" srcOrd="9" destOrd="0" presId="urn:microsoft.com/office/officeart/2005/8/layout/target3"/>
    <dgm:cxn modelId="{FF4B24E0-4EBC-41E9-BA89-BC58E61B37BB}" type="presParOf" srcId="{72519A5D-A456-4144-9826-C608B5F62C2A}" destId="{DCBD60CC-1A10-42C4-8D1D-0807546D4CA9}" srcOrd="10" destOrd="0" presId="urn:microsoft.com/office/officeart/2005/8/layout/target3"/>
    <dgm:cxn modelId="{7D3C9E8A-0078-41FF-8220-F3DDF6ECC18A}" type="presParOf" srcId="{72519A5D-A456-4144-9826-C608B5F62C2A}" destId="{9AE4A25D-7189-41AD-A5B8-5BA567BEA79F}" srcOrd="11" destOrd="0" presId="urn:microsoft.com/office/officeart/2005/8/layout/target3"/>
    <dgm:cxn modelId="{42DE9565-12E1-4A67-8046-252B23907FE2}" type="presParOf" srcId="{72519A5D-A456-4144-9826-C608B5F62C2A}" destId="{B3444A79-B55D-4FB0-A3E5-57498ED35727}" srcOrd="12" destOrd="0" presId="urn:microsoft.com/office/officeart/2005/8/layout/target3"/>
    <dgm:cxn modelId="{CDE71BEE-106A-4E0F-9AF6-256691441FF6}" type="presParOf" srcId="{72519A5D-A456-4144-9826-C608B5F62C2A}" destId="{1A6872B3-B487-4E2A-9664-1671B43F8AE3}" srcOrd="13" destOrd="0" presId="urn:microsoft.com/office/officeart/2005/8/layout/target3"/>
    <dgm:cxn modelId="{79270957-2AB6-402F-AB26-F8B8CAFE72C4}" type="presParOf" srcId="{72519A5D-A456-4144-9826-C608B5F62C2A}" destId="{A3CD29C4-0647-4012-8020-B47A8D10CA24}" srcOrd="14" destOrd="0" presId="urn:microsoft.com/office/officeart/2005/8/layout/target3"/>
    <dgm:cxn modelId="{C18F3649-8E42-4E04-B4E3-97820454CA41}" type="presParOf" srcId="{72519A5D-A456-4144-9826-C608B5F62C2A}" destId="{3A4F1197-8D9B-4187-B4C5-28B33DD4A3FC}" srcOrd="15" destOrd="0" presId="urn:microsoft.com/office/officeart/2005/8/layout/target3"/>
    <dgm:cxn modelId="{F9A76A22-51EB-40C1-BDB6-C4D3F4A67BFB}" type="presParOf" srcId="{72519A5D-A456-4144-9826-C608B5F62C2A}" destId="{46BDE2EC-E7FF-4BB2-AC0B-B9C90A9EF66C}" srcOrd="16" destOrd="0" presId="urn:microsoft.com/office/officeart/2005/8/layout/target3"/>
    <dgm:cxn modelId="{378BC4DD-3BF7-43CF-A0FB-A34F15FAEDEA}" type="presParOf" srcId="{72519A5D-A456-4144-9826-C608B5F62C2A}" destId="{14D7C21B-34B5-4AD6-8693-6EA460F92C2A}" srcOrd="17" destOrd="0" presId="urn:microsoft.com/office/officeart/2005/8/layout/target3"/>
    <dgm:cxn modelId="{10A2B258-A8AF-4EDC-9997-4CE588D09857}" type="presParOf" srcId="{72519A5D-A456-4144-9826-C608B5F62C2A}" destId="{70A58D5A-C110-480B-87F1-54C43D0BBBAA}" srcOrd="18" destOrd="0" presId="urn:microsoft.com/office/officeart/2005/8/layout/target3"/>
    <dgm:cxn modelId="{29B6033A-2E13-4CEF-BC53-1E78D5646292}" type="presParOf" srcId="{72519A5D-A456-4144-9826-C608B5F62C2A}" destId="{22244D49-DF6D-4F52-A992-C96FFCE64CCA}" srcOrd="19" destOrd="0" presId="urn:microsoft.com/office/officeart/2005/8/layout/target3"/>
    <dgm:cxn modelId="{B0A35457-940A-4BB7-BF22-FC56BA6C8A08}" type="presParOf" srcId="{72519A5D-A456-4144-9826-C608B5F62C2A}" destId="{87B8AB45-55EF-4347-A718-65F4EBDDCA8F}" srcOrd="20" destOrd="0" presId="urn:microsoft.com/office/officeart/2005/8/layout/target3"/>
    <dgm:cxn modelId="{51D9004F-BA70-4868-B2E0-057D43129B1C}" type="presParOf" srcId="{72519A5D-A456-4144-9826-C608B5F62C2A}" destId="{6B5F72D1-7625-49E1-9531-5C2D06C53787}" srcOrd="21" destOrd="0" presId="urn:microsoft.com/office/officeart/2005/8/layout/target3"/>
    <dgm:cxn modelId="{0AD80B17-5F94-4B7D-B342-420E6525B3D6}" type="presParOf" srcId="{72519A5D-A456-4144-9826-C608B5F62C2A}" destId="{FAFBCDEC-5441-4F8D-8048-F2705339E7A1}" srcOrd="22" destOrd="0" presId="urn:microsoft.com/office/officeart/2005/8/layout/target3"/>
    <dgm:cxn modelId="{DA72C609-269F-4485-A412-1F2E9645F482}" type="presParOf" srcId="{72519A5D-A456-4144-9826-C608B5F62C2A}" destId="{B822FB63-98A0-4A11-A3F5-7F158819F753}" srcOrd="2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DB829-72F0-487F-9C3B-7B3ED61C86B7}">
      <dsp:nvSpPr>
        <dsp:cNvPr id="0" name=""/>
        <dsp:cNvSpPr/>
      </dsp:nvSpPr>
      <dsp:spPr>
        <a:xfrm>
          <a:off x="0" y="0"/>
          <a:ext cx="4648199" cy="4648199"/>
        </a:xfrm>
        <a:prstGeom prst="pie">
          <a:avLst>
            <a:gd name="adj1" fmla="val 5400000"/>
            <a:gd name="adj2" fmla="val 16200000"/>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E3E9747E-2262-4988-B198-73918BC85EB4}">
      <dsp:nvSpPr>
        <dsp:cNvPr id="0" name=""/>
        <dsp:cNvSpPr/>
      </dsp:nvSpPr>
      <dsp:spPr>
        <a:xfrm>
          <a:off x="2324099" y="0"/>
          <a:ext cx="6134100" cy="4648199"/>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a:latin typeface="Times New Roman" pitchFamily="18" charset="0"/>
              <a:cs typeface="Times New Roman" pitchFamily="18" charset="0"/>
            </a:rPr>
            <a:t>Sources of Information on Poverty over time</a:t>
          </a:r>
        </a:p>
      </dsp:txBody>
      <dsp:txXfrm>
        <a:off x="2324099" y="0"/>
        <a:ext cx="6134100" cy="581026"/>
      </dsp:txXfrm>
    </dsp:sp>
    <dsp:sp modelId="{61C846C2-CB64-447F-AE9F-77DA7F201DA1}">
      <dsp:nvSpPr>
        <dsp:cNvPr id="0" name=""/>
        <dsp:cNvSpPr/>
      </dsp:nvSpPr>
      <dsp:spPr>
        <a:xfrm>
          <a:off x="406718" y="581026"/>
          <a:ext cx="1178729" cy="896145"/>
        </a:xfrm>
        <a:prstGeom prst="pie">
          <a:avLst>
            <a:gd name="adj1" fmla="val 5400000"/>
            <a:gd name="adj2" fmla="val 16200000"/>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07AD151-1793-44B5-ACC1-A1C9AC150773}">
      <dsp:nvSpPr>
        <dsp:cNvPr id="0" name=""/>
        <dsp:cNvSpPr/>
      </dsp:nvSpPr>
      <dsp:spPr>
        <a:xfrm>
          <a:off x="2324099" y="661019"/>
          <a:ext cx="6134100" cy="3834762"/>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a:latin typeface="Times New Roman" pitchFamily="18" charset="0"/>
              <a:cs typeface="Times New Roman" pitchFamily="18" charset="0"/>
            </a:rPr>
            <a:t>Measurement Methods to poverty over time</a:t>
          </a:r>
        </a:p>
      </dsp:txBody>
      <dsp:txXfrm>
        <a:off x="2324099" y="661019"/>
        <a:ext cx="6134100" cy="581026"/>
      </dsp:txXfrm>
    </dsp:sp>
    <dsp:sp modelId="{C862DBDE-5DE9-4657-971D-37CC991C8044}">
      <dsp:nvSpPr>
        <dsp:cNvPr id="0" name=""/>
        <dsp:cNvSpPr/>
      </dsp:nvSpPr>
      <dsp:spPr>
        <a:xfrm>
          <a:off x="813436" y="1162052"/>
          <a:ext cx="3021326" cy="3021326"/>
        </a:xfrm>
        <a:prstGeom prst="pie">
          <a:avLst>
            <a:gd name="adj1" fmla="val 5400000"/>
            <a:gd name="adj2" fmla="val 16200000"/>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2CAC8BC-252D-4623-A764-0F8AA61B08A8}">
      <dsp:nvSpPr>
        <dsp:cNvPr id="0" name=""/>
        <dsp:cNvSpPr/>
      </dsp:nvSpPr>
      <dsp:spPr>
        <a:xfrm>
          <a:off x="2324099" y="1162052"/>
          <a:ext cx="6134100" cy="3021326"/>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endParaRPr lang="en-US" sz="1600" b="1" kern="1200" dirty="0">
            <a:latin typeface="Times New Roman" pitchFamily="18" charset="0"/>
            <a:cs typeface="Times New Roman" pitchFamily="18" charset="0"/>
          </a:endParaRPr>
        </a:p>
        <a:p>
          <a:pPr lvl="0" algn="l" defTabSz="711200">
            <a:lnSpc>
              <a:spcPct val="90000"/>
            </a:lnSpc>
            <a:spcBef>
              <a:spcPct val="0"/>
            </a:spcBef>
            <a:spcAft>
              <a:spcPct val="35000"/>
            </a:spcAft>
          </a:pPr>
          <a:r>
            <a:rPr lang="en-US" sz="2000" b="1" kern="1200" dirty="0">
              <a:latin typeface="Times New Roman" pitchFamily="18" charset="0"/>
              <a:cs typeface="Times New Roman" pitchFamily="18" charset="0"/>
            </a:rPr>
            <a:t>          Panel Data</a:t>
          </a:r>
        </a:p>
        <a:p>
          <a:pPr lvl="0" algn="l" defTabSz="711200">
            <a:lnSpc>
              <a:spcPct val="90000"/>
            </a:lnSpc>
            <a:spcBef>
              <a:spcPct val="0"/>
            </a:spcBef>
            <a:spcAft>
              <a:spcPct val="35000"/>
            </a:spcAft>
          </a:pPr>
          <a:r>
            <a:rPr lang="en-US" sz="1600" b="1" kern="1200" dirty="0">
              <a:latin typeface="Times New Roman" pitchFamily="18" charset="0"/>
              <a:cs typeface="Times New Roman" pitchFamily="18" charset="0"/>
            </a:rPr>
            <a:t>	 </a:t>
          </a:r>
          <a:r>
            <a:rPr lang="en-US" sz="1600" b="1" kern="1200" dirty="0">
              <a:solidFill>
                <a:srgbClr val="FF0000"/>
              </a:solidFill>
              <a:latin typeface="Times New Roman" pitchFamily="18" charset="0"/>
              <a:cs typeface="Times New Roman" pitchFamily="18" charset="0"/>
            </a:rPr>
            <a:t>Advantages of Panel Surveys</a:t>
          </a:r>
        </a:p>
        <a:p>
          <a:pPr lvl="0" algn="l" defTabSz="711200">
            <a:lnSpc>
              <a:spcPct val="90000"/>
            </a:lnSpc>
            <a:spcBef>
              <a:spcPct val="0"/>
            </a:spcBef>
            <a:spcAft>
              <a:spcPct val="35000"/>
            </a:spcAft>
          </a:pPr>
          <a:r>
            <a:rPr lang="en-US" sz="1600" b="1" kern="1200" dirty="0">
              <a:solidFill>
                <a:srgbClr val="FF0000"/>
              </a:solidFill>
              <a:latin typeface="Times New Roman" pitchFamily="18" charset="0"/>
              <a:cs typeface="Times New Roman" pitchFamily="18" charset="0"/>
            </a:rPr>
            <a:t>               Drawbacks of Panel Surveys</a:t>
          </a:r>
        </a:p>
      </dsp:txBody>
      <dsp:txXfrm>
        <a:off x="2324099" y="1162052"/>
        <a:ext cx="6134100" cy="581021"/>
      </dsp:txXfrm>
    </dsp:sp>
    <dsp:sp modelId="{DCBD60CC-1A10-42C4-8D1D-0807546D4CA9}">
      <dsp:nvSpPr>
        <dsp:cNvPr id="0" name=""/>
        <dsp:cNvSpPr/>
      </dsp:nvSpPr>
      <dsp:spPr>
        <a:xfrm>
          <a:off x="1220152" y="1743074"/>
          <a:ext cx="2207894" cy="2207894"/>
        </a:xfrm>
        <a:prstGeom prst="pie">
          <a:avLst>
            <a:gd name="adj1" fmla="val 5400000"/>
            <a:gd name="adj2" fmla="val 16200000"/>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9AE4A25D-7189-41AD-A5B8-5BA567BEA79F}">
      <dsp:nvSpPr>
        <dsp:cNvPr id="0" name=""/>
        <dsp:cNvSpPr/>
      </dsp:nvSpPr>
      <dsp:spPr>
        <a:xfrm>
          <a:off x="2324099" y="2096878"/>
          <a:ext cx="6134100" cy="1500286"/>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a:latin typeface="Times New Roman" pitchFamily="18" charset="0"/>
              <a:cs typeface="Times New Roman" pitchFamily="18" charset="0"/>
            </a:rPr>
            <a:t>Chronic versus Transient Poverty</a:t>
          </a:r>
        </a:p>
      </dsp:txBody>
      <dsp:txXfrm>
        <a:off x="2324099" y="2096878"/>
        <a:ext cx="6134100" cy="394813"/>
      </dsp:txXfrm>
    </dsp:sp>
    <dsp:sp modelId="{1A6872B3-B487-4E2A-9664-1671B43F8AE3}">
      <dsp:nvSpPr>
        <dsp:cNvPr id="0" name=""/>
        <dsp:cNvSpPr/>
      </dsp:nvSpPr>
      <dsp:spPr>
        <a:xfrm>
          <a:off x="1626870" y="2324100"/>
          <a:ext cx="1394458" cy="1394458"/>
        </a:xfrm>
        <a:prstGeom prst="pie">
          <a:avLst>
            <a:gd name="adj1" fmla="val 5400000"/>
            <a:gd name="adj2" fmla="val 16200000"/>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3CD29C4-0647-4012-8020-B47A8D10CA24}">
      <dsp:nvSpPr>
        <dsp:cNvPr id="0" name=""/>
        <dsp:cNvSpPr/>
      </dsp:nvSpPr>
      <dsp:spPr>
        <a:xfrm>
          <a:off x="2324099" y="2565272"/>
          <a:ext cx="6134100" cy="912115"/>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a:latin typeface="Times New Roman" pitchFamily="18" charset="0"/>
              <a:cs typeface="Times New Roman" pitchFamily="18" charset="0"/>
            </a:rPr>
            <a:t>Transition Matrix</a:t>
          </a:r>
          <a:endParaRPr lang="en-US" sz="2000" kern="1200" dirty="0"/>
        </a:p>
      </dsp:txBody>
      <dsp:txXfrm>
        <a:off x="2324099" y="2565272"/>
        <a:ext cx="6134100" cy="380049"/>
      </dsp:txXfrm>
    </dsp:sp>
    <dsp:sp modelId="{46BDE2EC-E7FF-4BB2-AC0B-B9C90A9EF66C}">
      <dsp:nvSpPr>
        <dsp:cNvPr id="0" name=""/>
        <dsp:cNvSpPr/>
      </dsp:nvSpPr>
      <dsp:spPr>
        <a:xfrm>
          <a:off x="2033588" y="2905127"/>
          <a:ext cx="581021" cy="581021"/>
        </a:xfrm>
        <a:prstGeom prst="pie">
          <a:avLst>
            <a:gd name="adj1" fmla="val 5400000"/>
            <a:gd name="adj2" fmla="val 16200000"/>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4D7C21B-34B5-4AD6-8693-6EA460F92C2A}">
      <dsp:nvSpPr>
        <dsp:cNvPr id="0" name=""/>
        <dsp:cNvSpPr/>
      </dsp:nvSpPr>
      <dsp:spPr>
        <a:xfrm>
          <a:off x="2284534" y="2941740"/>
          <a:ext cx="6134100" cy="548281"/>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1600" b="1" kern="1200" dirty="0"/>
        </a:p>
        <a:p>
          <a:pPr lvl="0" algn="ctr" defTabSz="711200">
            <a:lnSpc>
              <a:spcPct val="90000"/>
            </a:lnSpc>
            <a:spcBef>
              <a:spcPct val="0"/>
            </a:spcBef>
            <a:spcAft>
              <a:spcPct val="35000"/>
            </a:spcAft>
          </a:pPr>
          <a:r>
            <a:rPr lang="en-US" sz="2000" b="1" kern="1200" dirty="0">
              <a:solidFill>
                <a:schemeClr val="tx1"/>
              </a:solidFill>
              <a:latin typeface="Times New Roman" pitchFamily="18" charset="0"/>
              <a:cs typeface="Times New Roman" pitchFamily="18" charset="0"/>
            </a:rPr>
            <a:t>A Case Study</a:t>
          </a:r>
          <a:r>
            <a:rPr lang="en-US" sz="2000" b="1" kern="1200" dirty="0">
              <a:solidFill>
                <a:schemeClr val="tx1"/>
              </a:solidFill>
            </a:rPr>
            <a:t/>
          </a:r>
          <a:br>
            <a:rPr lang="en-US" sz="2000" b="1" kern="1200" dirty="0">
              <a:solidFill>
                <a:schemeClr val="tx1"/>
              </a:solidFill>
            </a:rPr>
          </a:br>
          <a:endParaRPr lang="en-US" sz="2000" kern="1200" dirty="0">
            <a:solidFill>
              <a:schemeClr val="tx1"/>
            </a:solidFill>
          </a:endParaRPr>
        </a:p>
      </dsp:txBody>
      <dsp:txXfrm>
        <a:off x="2284534" y="2941740"/>
        <a:ext cx="6134100" cy="548281"/>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E95968-7B69-4DDD-ACAF-9A45003B0668}" type="datetimeFigureOut">
              <a:rPr lang="en-US" smtClean="0"/>
              <a:t>12/20/2019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86E814-F9B5-44CC-8237-4C4348B934C2}" type="slidenum">
              <a:rPr lang="en-US" smtClean="0"/>
              <a:t>‹#›</a:t>
            </a:fld>
            <a:endParaRPr lang="en-US"/>
          </a:p>
        </p:txBody>
      </p:sp>
    </p:spTree>
    <p:extLst>
      <p:ext uri="{BB962C8B-B14F-4D97-AF65-F5344CB8AC3E}">
        <p14:creationId xmlns:p14="http://schemas.microsoft.com/office/powerpoint/2010/main" val="2441945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6E814-F9B5-44CC-8237-4C4348B934C2}" type="slidenum">
              <a:rPr lang="en-US" smtClean="0"/>
              <a:t>7</a:t>
            </a:fld>
            <a:endParaRPr lang="en-US"/>
          </a:p>
        </p:txBody>
      </p:sp>
    </p:spTree>
    <p:extLst>
      <p:ext uri="{BB962C8B-B14F-4D97-AF65-F5344CB8AC3E}">
        <p14:creationId xmlns:p14="http://schemas.microsoft.com/office/powerpoint/2010/main" val="2532783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4BAF3C83-0058-47FE-BE3A-A54D9B376122}" type="datetimeFigureOut">
              <a:rPr lang="en-US" smtClean="0"/>
              <a:pPr/>
              <a:t>12/20/2019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EB7D920-6075-4C80-9772-09292B5B7224}"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transition>
    <p:checke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BAF3C83-0058-47FE-BE3A-A54D9B376122}" type="datetimeFigureOut">
              <a:rPr lang="en-US" smtClean="0"/>
              <a:pPr/>
              <a:t>12/20/2019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B7D920-6075-4C80-9772-09292B5B7224}" type="slidenum">
              <a:rPr lang="en-US" smtClean="0"/>
              <a:pPr/>
              <a:t>‹#›</a:t>
            </a:fld>
            <a:endParaRPr lang="en-US"/>
          </a:p>
        </p:txBody>
      </p:sp>
    </p:spTree>
  </p:cSld>
  <p:clrMapOvr>
    <a:masterClrMapping/>
  </p:clrMapOvr>
  <p:transition>
    <p:checke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BAF3C83-0058-47FE-BE3A-A54D9B376122}" type="datetimeFigureOut">
              <a:rPr lang="en-US" smtClean="0"/>
              <a:pPr/>
              <a:t>12/20/2019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B7D920-6075-4C80-9772-09292B5B7224}" type="slidenum">
              <a:rPr lang="en-US" smtClean="0"/>
              <a:pPr/>
              <a:t>‹#›</a:t>
            </a:fld>
            <a:endParaRPr lang="en-US"/>
          </a:p>
        </p:txBody>
      </p:sp>
    </p:spTree>
  </p:cSld>
  <p:clrMapOvr>
    <a:masterClrMapping/>
  </p:clrMapOvr>
  <p:transition>
    <p:checke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4BAF3C83-0058-47FE-BE3A-A54D9B376122}" type="datetimeFigureOut">
              <a:rPr lang="en-US" smtClean="0"/>
              <a:pPr/>
              <a:t>12/20/2019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B7D920-6075-4C80-9772-09292B5B7224}"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p:checke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4BAF3C83-0058-47FE-BE3A-A54D9B376122}" type="datetimeFigureOut">
              <a:rPr lang="en-US" smtClean="0"/>
              <a:pPr/>
              <a:t>12/20/2019</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8EB7D920-6075-4C80-9772-09292B5B722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checke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4BAF3C83-0058-47FE-BE3A-A54D9B376122}" type="datetimeFigureOut">
              <a:rPr lang="en-US" smtClean="0"/>
              <a:pPr/>
              <a:t>12/20/2019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B7D920-6075-4C80-9772-09292B5B7224}"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p:checke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4BAF3C83-0058-47FE-BE3A-A54D9B376122}" type="datetimeFigureOut">
              <a:rPr lang="en-US" smtClean="0"/>
              <a:pPr/>
              <a:t>12/20/2019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B7D920-6075-4C80-9772-09292B5B7224}"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p:checke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BAF3C83-0058-47FE-BE3A-A54D9B376122}" type="datetimeFigureOut">
              <a:rPr lang="en-US" smtClean="0"/>
              <a:pPr/>
              <a:t>12/20/2019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B7D920-6075-4C80-9772-09292B5B7224}" type="slidenum">
              <a:rPr lang="en-US" smtClean="0"/>
              <a:pPr/>
              <a:t>‹#›</a:t>
            </a:fld>
            <a:endParaRPr lang="en-US"/>
          </a:p>
        </p:txBody>
      </p:sp>
    </p:spTree>
  </p:cSld>
  <p:clrMapOvr>
    <a:masterClrMapping/>
  </p:clrMapOvr>
  <p:transition>
    <p:checke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AF3C83-0058-47FE-BE3A-A54D9B376122}" type="datetimeFigureOut">
              <a:rPr lang="en-US" smtClean="0"/>
              <a:pPr/>
              <a:t>12/20/2019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B7D920-6075-4C80-9772-09292B5B7224}" type="slidenum">
              <a:rPr lang="en-US" smtClean="0"/>
              <a:pPr/>
              <a:t>‹#›</a:t>
            </a:fld>
            <a:endParaRPr lang="en-US"/>
          </a:p>
        </p:txBody>
      </p:sp>
    </p:spTree>
  </p:cSld>
  <p:clrMapOvr>
    <a:masterClrMapping/>
  </p:clrMapOvr>
  <p:transition>
    <p:checke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BAF3C83-0058-47FE-BE3A-A54D9B376122}" type="datetimeFigureOut">
              <a:rPr lang="en-US" smtClean="0"/>
              <a:pPr/>
              <a:t>12/20/2019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B7D920-6075-4C80-9772-09292B5B7224}"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p:checke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BAF3C83-0058-47FE-BE3A-A54D9B376122}" type="datetimeFigureOut">
              <a:rPr lang="en-US" smtClean="0"/>
              <a:pPr/>
              <a:t>12/20/2019</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8EB7D920-6075-4C80-9772-09292B5B7224}"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transition>
    <p:checke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BAF3C83-0058-47FE-BE3A-A54D9B376122}" type="datetimeFigureOut">
              <a:rPr lang="en-US" smtClean="0"/>
              <a:pPr/>
              <a:t>12/20/2019</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EB7D920-6075-4C80-9772-09292B5B722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checker dir="vert"/>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533400" y="2362200"/>
            <a:ext cx="63246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The </a:t>
            </a:r>
            <a:r>
              <a:rPr lang="en-US" sz="20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Analysis</a:t>
            </a: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of Poverty over Time</a:t>
            </a:r>
            <a:endPar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checke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1066801"/>
            <a:ext cx="7924800" cy="4572000"/>
          </a:xfrm>
        </p:spPr>
        <p:txBody>
          <a:bodyPr>
            <a:normAutofit fontScale="85000" lnSpcReduction="20000"/>
          </a:bodyPr>
          <a:lstStyle/>
          <a:p>
            <a:pPr>
              <a:buFont typeface="Wingdings" pitchFamily="2" charset="2"/>
              <a:buChar char="v"/>
            </a:pPr>
            <a:r>
              <a:rPr lang="en-US" dirty="0">
                <a:solidFill>
                  <a:srgbClr val="7030A0"/>
                </a:solidFill>
                <a:latin typeface="Times New Roman" pitchFamily="18" charset="0"/>
                <a:cs typeface="Times New Roman" pitchFamily="18" charset="0"/>
              </a:rPr>
              <a:t>Use a sample of individuals:</a:t>
            </a:r>
          </a:p>
          <a:p>
            <a:pPr>
              <a:buNone/>
            </a:pPr>
            <a:endParaRPr lang="en-US" dirty="0">
              <a:solidFill>
                <a:srgbClr val="7030A0"/>
              </a:solidFill>
              <a:latin typeface="Times New Roman" pitchFamily="18" charset="0"/>
              <a:cs typeface="Times New Roman" pitchFamily="18" charset="0"/>
            </a:endParaRPr>
          </a:p>
          <a:p>
            <a:pPr lvl="2" algn="just"/>
            <a:r>
              <a:rPr lang="en-US" sz="2600" dirty="0">
                <a:latin typeface="Times New Roman" pitchFamily="18" charset="0"/>
                <a:cs typeface="Times New Roman" pitchFamily="18" charset="0"/>
              </a:rPr>
              <a:t>Given that households change shape and size over time, it is frequently more satisfactory to sample individuals.</a:t>
            </a:r>
          </a:p>
          <a:p>
            <a:pPr lvl="2" algn="just"/>
            <a:r>
              <a:rPr lang="en-US" sz="2600" dirty="0">
                <a:latin typeface="Times New Roman" pitchFamily="18" charset="0"/>
                <a:cs typeface="Times New Roman" pitchFamily="18" charset="0"/>
              </a:rPr>
              <a:t>The biggest problem in practice is keeping track of individuals over time, an expensive process.</a:t>
            </a:r>
          </a:p>
          <a:p>
            <a:pPr lvl="2" algn="just"/>
            <a:endParaRPr lang="en-US" sz="2200" dirty="0">
              <a:latin typeface="Times New Roman" pitchFamily="18" charset="0"/>
              <a:cs typeface="Times New Roman" pitchFamily="18" charset="0"/>
            </a:endParaRPr>
          </a:p>
          <a:p>
            <a:pPr>
              <a:buFont typeface="Wingdings" pitchFamily="2" charset="2"/>
              <a:buChar char="v"/>
            </a:pPr>
            <a:r>
              <a:rPr lang="en-US" sz="2800" dirty="0">
                <a:solidFill>
                  <a:srgbClr val="7030A0"/>
                </a:solidFill>
                <a:latin typeface="Times New Roman" pitchFamily="18" charset="0"/>
                <a:cs typeface="Times New Roman" pitchFamily="18" charset="0"/>
              </a:rPr>
              <a:t>Constructing a panel from repeated cross-sections:</a:t>
            </a:r>
          </a:p>
          <a:p>
            <a:pPr>
              <a:buNone/>
            </a:pPr>
            <a:endParaRPr lang="en-US" sz="2800" dirty="0">
              <a:solidFill>
                <a:srgbClr val="7030A0"/>
              </a:solidFill>
              <a:latin typeface="Times New Roman" pitchFamily="18" charset="0"/>
              <a:cs typeface="Times New Roman" pitchFamily="18" charset="0"/>
            </a:endParaRPr>
          </a:p>
          <a:p>
            <a:pPr lvl="2" algn="just"/>
            <a:r>
              <a:rPr lang="en-US" sz="2600" dirty="0">
                <a:latin typeface="Times New Roman" pitchFamily="18" charset="0"/>
                <a:cs typeface="Times New Roman" pitchFamily="18" charset="0"/>
              </a:rPr>
              <a:t>If there are repeated cross sections that sample the same set of communities (for example, villages, districts, city wards), then one could aggregate the data to the community level.</a:t>
            </a:r>
          </a:p>
          <a:p>
            <a:pPr lvl="2" algn="just"/>
            <a:r>
              <a:rPr lang="en-US" sz="2600" dirty="0">
                <a:latin typeface="Times New Roman" pitchFamily="18" charset="0"/>
                <a:cs typeface="Times New Roman" pitchFamily="18" charset="0"/>
              </a:rPr>
              <a:t>In this case, the observational unit is the community, and there is information on the community over time.</a:t>
            </a:r>
          </a:p>
          <a:p>
            <a:endParaRPr lang="en-US" sz="2800" dirty="0">
              <a:latin typeface="Times New Roman" pitchFamily="18" charset="0"/>
              <a:cs typeface="Times New Roman" pitchFamily="18" charset="0"/>
            </a:endParaRPr>
          </a:p>
        </p:txBody>
      </p:sp>
    </p:spTree>
  </p:cSld>
  <p:clrMapOvr>
    <a:masterClrMapping/>
  </p:clrMapOvr>
  <p:transition>
    <p:checke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solidFill>
                  <a:schemeClr val="tx1"/>
                </a:solidFill>
                <a:latin typeface="Times New Roman" pitchFamily="18" charset="0"/>
                <a:cs typeface="Times New Roman" pitchFamily="18" charset="0"/>
              </a:rPr>
              <a:t>Advantages of Panel Surveys</a:t>
            </a:r>
          </a:p>
        </p:txBody>
      </p:sp>
      <p:sp>
        <p:nvSpPr>
          <p:cNvPr id="3" name="Content Placeholder 2"/>
          <p:cNvSpPr>
            <a:spLocks noGrp="1"/>
          </p:cNvSpPr>
          <p:nvPr>
            <p:ph sz="quarter" idx="1"/>
          </p:nvPr>
        </p:nvSpPr>
        <p:spPr>
          <a:xfrm>
            <a:off x="609600" y="1447800"/>
            <a:ext cx="7696200" cy="4724400"/>
          </a:xfrm>
        </p:spPr>
        <p:txBody>
          <a:bodyPr>
            <a:normAutofit/>
          </a:bodyPr>
          <a:lstStyle/>
          <a:p>
            <a:pPr algn="just">
              <a:buFont typeface="Wingdings" pitchFamily="2" charset="2"/>
              <a:buChar char="v"/>
            </a:pPr>
            <a:r>
              <a:rPr lang="en-US" sz="2400" dirty="0">
                <a:latin typeface="Times New Roman" pitchFamily="18" charset="0"/>
                <a:cs typeface="Times New Roman" pitchFamily="18" charset="0"/>
              </a:rPr>
              <a:t>Only panel data allow one to measure transitions over time  </a:t>
            </a:r>
            <a:r>
              <a:rPr lang="en-US" sz="1800" i="1" dirty="0">
                <a:solidFill>
                  <a:srgbClr val="7030A0"/>
                </a:solidFill>
                <a:latin typeface="Times New Roman" pitchFamily="18" charset="0"/>
                <a:cs typeface="Times New Roman" pitchFamily="18" charset="0"/>
              </a:rPr>
              <a:t>that is, gross changes</a:t>
            </a:r>
            <a:r>
              <a:rPr lang="en-US" sz="2400" i="1" dirty="0">
                <a:solidFill>
                  <a:srgbClr val="7030A0"/>
                </a:solidFill>
                <a:latin typeface="Times New Roman" pitchFamily="18" charset="0"/>
                <a:cs typeface="Times New Roman" pitchFamily="18" charset="0"/>
              </a:rPr>
              <a:t>.</a:t>
            </a:r>
          </a:p>
          <a:p>
            <a:pPr algn="just">
              <a:buFont typeface="Wingdings" pitchFamily="2" charset="2"/>
              <a:buChar char="v"/>
            </a:pPr>
            <a:r>
              <a:rPr lang="en-US" sz="2400" dirty="0">
                <a:latin typeface="Times New Roman" pitchFamily="18" charset="0"/>
                <a:cs typeface="Times New Roman" pitchFamily="18" charset="0"/>
              </a:rPr>
              <a:t>With panel data there is less reliance on </a:t>
            </a:r>
            <a:r>
              <a:rPr lang="en-US" sz="1800" i="1" dirty="0">
                <a:solidFill>
                  <a:srgbClr val="7030A0"/>
                </a:solidFill>
                <a:latin typeface="Times New Roman" pitchFamily="18" charset="0"/>
                <a:cs typeface="Times New Roman" pitchFamily="18" charset="0"/>
              </a:rPr>
              <a:t>retrospective reporting. </a:t>
            </a:r>
          </a:p>
          <a:p>
            <a:pPr algn="just">
              <a:buFont typeface="Wingdings" pitchFamily="2" charset="2"/>
              <a:buChar char="v"/>
            </a:pPr>
            <a:r>
              <a:rPr lang="en-US" sz="2400" dirty="0">
                <a:latin typeface="Times New Roman" pitchFamily="18" charset="0"/>
                <a:cs typeface="Times New Roman" pitchFamily="18" charset="0"/>
              </a:rPr>
              <a:t>Panel data allow </a:t>
            </a:r>
            <a:r>
              <a:rPr lang="en-US" sz="1800" i="1" dirty="0">
                <a:solidFill>
                  <a:srgbClr val="7030A0"/>
                </a:solidFill>
                <a:latin typeface="Times New Roman" pitchFamily="18" charset="0"/>
                <a:cs typeface="Times New Roman" pitchFamily="18" charset="0"/>
              </a:rPr>
              <a:t>one to compare changes in the means of variables (such as expenditure per capita) more precisely.</a:t>
            </a:r>
          </a:p>
          <a:p>
            <a:pPr algn="just">
              <a:buFont typeface="Wingdings" pitchFamily="2" charset="2"/>
              <a:buChar char="v"/>
            </a:pPr>
            <a:r>
              <a:rPr lang="en-US" sz="2400" dirty="0">
                <a:latin typeface="Times New Roman" pitchFamily="18" charset="0"/>
                <a:cs typeface="Times New Roman" pitchFamily="18" charset="0"/>
              </a:rPr>
              <a:t>In principle, the collection of panel data allows one to </a:t>
            </a:r>
            <a:r>
              <a:rPr lang="en-US" sz="1800" i="1" dirty="0">
                <a:solidFill>
                  <a:srgbClr val="7030A0"/>
                </a:solidFill>
                <a:latin typeface="Times New Roman" pitchFamily="18" charset="0"/>
                <a:cs typeface="Times New Roman" pitchFamily="18" charset="0"/>
              </a:rPr>
              <a:t>reduce the costs of interviewing and sampling.</a:t>
            </a:r>
          </a:p>
          <a:p>
            <a:pPr algn="just">
              <a:buFont typeface="Wingdings" pitchFamily="2" charset="2"/>
              <a:buChar char="v"/>
            </a:pPr>
            <a:r>
              <a:rPr lang="en-US" sz="2400" dirty="0">
                <a:latin typeface="Times New Roman" pitchFamily="18" charset="0"/>
                <a:cs typeface="Times New Roman" pitchFamily="18" charset="0"/>
              </a:rPr>
              <a:t>With panel data one may control for </a:t>
            </a:r>
            <a:r>
              <a:rPr lang="en-US" sz="1800" i="1" dirty="0">
                <a:solidFill>
                  <a:srgbClr val="7030A0"/>
                </a:solidFill>
                <a:latin typeface="Times New Roman" pitchFamily="18" charset="0"/>
                <a:cs typeface="Times New Roman" pitchFamily="18" charset="0"/>
              </a:rPr>
              <a:t>unobserved characteristics (heterogeneity).</a:t>
            </a:r>
          </a:p>
          <a:p>
            <a:pPr algn="just">
              <a:buFont typeface="Wingdings" pitchFamily="2" charset="2"/>
              <a:buChar char="v"/>
            </a:pPr>
            <a:r>
              <a:rPr lang="en-US" sz="2400" dirty="0">
                <a:latin typeface="Times New Roman" pitchFamily="18" charset="0"/>
                <a:cs typeface="Times New Roman" pitchFamily="18" charset="0"/>
              </a:rPr>
              <a:t>Panel data are useful in evaluating the </a:t>
            </a:r>
            <a:r>
              <a:rPr lang="en-US" sz="1800" i="1" dirty="0">
                <a:solidFill>
                  <a:srgbClr val="7030A0"/>
                </a:solidFill>
                <a:latin typeface="Times New Roman" pitchFamily="18" charset="0"/>
                <a:cs typeface="Times New Roman" pitchFamily="18" charset="0"/>
              </a:rPr>
              <a:t>impact of government programs</a:t>
            </a:r>
          </a:p>
          <a:p>
            <a:pPr>
              <a:buFont typeface="Wingdings" pitchFamily="2" charset="2"/>
              <a:buChar char="v"/>
            </a:pPr>
            <a:endParaRPr lang="en-US" sz="2400" dirty="0"/>
          </a:p>
          <a:p>
            <a:pPr algn="just">
              <a:buFont typeface="Wingdings" pitchFamily="2" charset="2"/>
              <a:buChar char="v"/>
            </a:pPr>
            <a:endParaRPr lang="en-US" sz="2400" dirty="0">
              <a:latin typeface="Times New Roman" pitchFamily="18" charset="0"/>
              <a:cs typeface="Times New Roman" pitchFamily="18" charset="0"/>
            </a:endParaRPr>
          </a:p>
        </p:txBody>
      </p:sp>
    </p:spTree>
  </p:cSld>
  <p:clrMapOvr>
    <a:masterClrMapping/>
  </p:clrMapOvr>
  <p:transition>
    <p:checke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pPr algn="ctr"/>
            <a:r>
              <a:rPr lang="en-US" sz="3600" b="1" dirty="0">
                <a:solidFill>
                  <a:schemeClr val="tx1"/>
                </a:solidFill>
                <a:latin typeface="Times New Roman" pitchFamily="18" charset="0"/>
                <a:cs typeface="Times New Roman" pitchFamily="18" charset="0"/>
              </a:rPr>
              <a:t>Drawbacks of Panel Surveys</a:t>
            </a:r>
          </a:p>
        </p:txBody>
      </p:sp>
      <p:sp>
        <p:nvSpPr>
          <p:cNvPr id="3" name="Content Placeholder 2"/>
          <p:cNvSpPr>
            <a:spLocks noGrp="1"/>
          </p:cNvSpPr>
          <p:nvPr>
            <p:ph sz="quarter" idx="1"/>
          </p:nvPr>
        </p:nvSpPr>
        <p:spPr>
          <a:xfrm>
            <a:off x="1066800" y="1905000"/>
            <a:ext cx="7162800" cy="3276600"/>
          </a:xfrm>
        </p:spPr>
        <p:txBody>
          <a:bodyPr>
            <a:normAutofit/>
          </a:bodyPr>
          <a:lstStyle/>
          <a:p>
            <a:pPr algn="just">
              <a:buFont typeface="Wingdings" pitchFamily="2" charset="2"/>
              <a:buChar char="v"/>
            </a:pPr>
            <a:r>
              <a:rPr lang="en-US" sz="2400" dirty="0">
                <a:latin typeface="Times New Roman" pitchFamily="18" charset="0"/>
                <a:cs typeface="Times New Roman" pitchFamily="18" charset="0"/>
              </a:rPr>
              <a:t>Over time, a panel of households (or individuals) </a:t>
            </a:r>
            <a:r>
              <a:rPr lang="en-US" sz="1800" dirty="0">
                <a:solidFill>
                  <a:srgbClr val="7030A0"/>
                </a:solidFill>
                <a:latin typeface="Times New Roman" pitchFamily="18" charset="0"/>
                <a:cs typeface="Times New Roman" pitchFamily="18" charset="0"/>
              </a:rPr>
              <a:t>becomes smaller and smaller, creating potential attrition bias</a:t>
            </a:r>
            <a:r>
              <a:rPr lang="en-US" sz="1800" dirty="0">
                <a:solidFill>
                  <a:schemeClr val="bg2">
                    <a:lumMod val="50000"/>
                  </a:schemeClr>
                </a:solidFill>
                <a:latin typeface="Times New Roman" pitchFamily="18" charset="0"/>
                <a:cs typeface="Times New Roman" pitchFamily="18" charset="0"/>
              </a:rPr>
              <a:t>.</a:t>
            </a:r>
          </a:p>
          <a:p>
            <a:pPr algn="just">
              <a:buFont typeface="Wingdings" pitchFamily="2" charset="2"/>
              <a:buChar char="v"/>
            </a:pPr>
            <a:r>
              <a:rPr lang="en-US" sz="2400" dirty="0">
                <a:latin typeface="Times New Roman" pitchFamily="18" charset="0"/>
                <a:cs typeface="Times New Roman" pitchFamily="18" charset="0"/>
              </a:rPr>
              <a:t>Over time, a panel </a:t>
            </a:r>
            <a:r>
              <a:rPr lang="en-US" sz="1800" dirty="0">
                <a:solidFill>
                  <a:srgbClr val="7030A0"/>
                </a:solidFill>
                <a:latin typeface="Times New Roman" pitchFamily="18" charset="0"/>
                <a:cs typeface="Times New Roman" pitchFamily="18" charset="0"/>
              </a:rPr>
              <a:t>becomes less representative of the population at large.</a:t>
            </a:r>
          </a:p>
          <a:p>
            <a:pPr algn="just">
              <a:buFont typeface="Wingdings" pitchFamily="2" charset="2"/>
              <a:buChar char="v"/>
            </a:pPr>
            <a:r>
              <a:rPr lang="en-US" sz="2400" dirty="0">
                <a:latin typeface="Times New Roman" pitchFamily="18" charset="0"/>
                <a:cs typeface="Times New Roman" pitchFamily="18" charset="0"/>
              </a:rPr>
              <a:t>The construction of a viable panel </a:t>
            </a:r>
            <a:r>
              <a:rPr lang="en-US" sz="1800" dirty="0">
                <a:solidFill>
                  <a:srgbClr val="7030A0"/>
                </a:solidFill>
                <a:latin typeface="Times New Roman" pitchFamily="18" charset="0"/>
                <a:cs typeface="Times New Roman" pitchFamily="18" charset="0"/>
              </a:rPr>
              <a:t>requires considerable</a:t>
            </a:r>
            <a:r>
              <a:rPr lang="en-US" sz="1800" dirty="0">
                <a:solidFill>
                  <a:schemeClr val="bg2">
                    <a:lumMod val="50000"/>
                  </a:schemeClr>
                </a:solidFill>
                <a:latin typeface="Times New Roman" pitchFamily="18" charset="0"/>
                <a:cs typeface="Times New Roman" pitchFamily="18" charset="0"/>
              </a:rPr>
              <a:t> </a:t>
            </a:r>
            <a:r>
              <a:rPr lang="en-US" sz="1800" dirty="0">
                <a:solidFill>
                  <a:srgbClr val="7030A0"/>
                </a:solidFill>
                <a:latin typeface="Times New Roman" pitchFamily="18" charset="0"/>
                <a:cs typeface="Times New Roman" pitchFamily="18" charset="0"/>
              </a:rPr>
              <a:t>managerial capacity, and can be costly</a:t>
            </a:r>
            <a:r>
              <a:rPr lang="en-US" sz="2400" dirty="0">
                <a:solidFill>
                  <a:srgbClr val="7030A0"/>
                </a:solidFill>
                <a:latin typeface="Times New Roman" pitchFamily="18" charset="0"/>
                <a:cs typeface="Times New Roman" pitchFamily="18" charset="0"/>
              </a:rPr>
              <a:t>.</a:t>
            </a:r>
          </a:p>
          <a:p>
            <a:pPr algn="just">
              <a:buFont typeface="Wingdings" pitchFamily="2" charset="2"/>
              <a:buChar char="v"/>
            </a:pPr>
            <a:endParaRPr lang="en-US" sz="2400" dirty="0">
              <a:latin typeface="Times New Roman" pitchFamily="18" charset="0"/>
              <a:cs typeface="Times New Roman" pitchFamily="18" charset="0"/>
            </a:endParaRPr>
          </a:p>
        </p:txBody>
      </p:sp>
    </p:spTree>
  </p:cSld>
  <p:clrMapOvr>
    <a:masterClrMapping/>
  </p:clrMapOvr>
  <p:transition>
    <p:checke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a:solidFill>
                  <a:schemeClr val="tx1"/>
                </a:solidFill>
                <a:latin typeface="Times New Roman" pitchFamily="18" charset="0"/>
                <a:cs typeface="Times New Roman" pitchFamily="18" charset="0"/>
              </a:rPr>
              <a:t>Other Issues in Panel and Repeated Cross-Sectional Data</a:t>
            </a:r>
          </a:p>
        </p:txBody>
      </p:sp>
      <p:sp>
        <p:nvSpPr>
          <p:cNvPr id="3" name="Content Placeholder 2"/>
          <p:cNvSpPr>
            <a:spLocks noGrp="1"/>
          </p:cNvSpPr>
          <p:nvPr>
            <p:ph sz="quarter" idx="1"/>
          </p:nvPr>
        </p:nvSpPr>
        <p:spPr>
          <a:xfrm>
            <a:off x="457200" y="1600200"/>
            <a:ext cx="8382000" cy="4876800"/>
          </a:xfrm>
        </p:spPr>
        <p:txBody>
          <a:bodyPr>
            <a:normAutofit/>
          </a:bodyPr>
          <a:lstStyle/>
          <a:p>
            <a:pPr>
              <a:buFont typeface="Wingdings" pitchFamily="2" charset="2"/>
              <a:buChar char="v"/>
            </a:pPr>
            <a:r>
              <a:rPr lang="en-US" sz="2600" b="1" dirty="0">
                <a:solidFill>
                  <a:srgbClr val="7030A0"/>
                </a:solidFill>
                <a:latin typeface="Times New Roman" pitchFamily="18" charset="0"/>
                <a:ea typeface="+mj-ea"/>
                <a:cs typeface="Times New Roman" pitchFamily="18" charset="0"/>
              </a:rPr>
              <a:t>Comparability in questionnaire:</a:t>
            </a:r>
          </a:p>
          <a:p>
            <a:pPr lvl="1" algn="just"/>
            <a:r>
              <a:rPr lang="en-US" sz="2200" dirty="0">
                <a:latin typeface="Times New Roman" pitchFamily="18" charset="0"/>
                <a:cs typeface="Times New Roman" pitchFamily="18" charset="0"/>
              </a:rPr>
              <a:t>When the goal is to measure change over time, it is important to ensure that the questions are the same, and that the length of the recall period is also the same.</a:t>
            </a:r>
          </a:p>
          <a:p>
            <a:pPr algn="just">
              <a:buFont typeface="Wingdings" pitchFamily="2" charset="2"/>
              <a:buChar char="v"/>
            </a:pPr>
            <a:r>
              <a:rPr lang="en-US" sz="2600" b="1" dirty="0">
                <a:solidFill>
                  <a:srgbClr val="7030A0"/>
                </a:solidFill>
                <a:latin typeface="Times New Roman" pitchFamily="18" charset="0"/>
                <a:ea typeface="+mj-ea"/>
                <a:cs typeface="Times New Roman" pitchFamily="18" charset="0"/>
              </a:rPr>
              <a:t>Timing of fieldwork:</a:t>
            </a:r>
          </a:p>
          <a:p>
            <a:pPr lvl="1" algn="just"/>
            <a:r>
              <a:rPr lang="en-US" sz="2200" dirty="0">
                <a:latin typeface="Times New Roman" pitchFamily="18" charset="0"/>
                <a:cs typeface="Times New Roman" pitchFamily="18" charset="0"/>
              </a:rPr>
              <a:t> Ideally, one would interview any given household at the same time of the year.</a:t>
            </a:r>
          </a:p>
          <a:p>
            <a:pPr lvl="1" algn="just"/>
            <a:r>
              <a:rPr lang="en-US" sz="2200" dirty="0">
                <a:latin typeface="Times New Roman" pitchFamily="18" charset="0"/>
                <a:cs typeface="Times New Roman" pitchFamily="18" charset="0"/>
              </a:rPr>
              <a:t>  Some variables, such as school enrollments, or farm cash income, vary seasonally.</a:t>
            </a:r>
          </a:p>
          <a:p>
            <a:pPr lvl="1" algn="just"/>
            <a:r>
              <a:rPr lang="en-US" sz="2200" dirty="0">
                <a:latin typeface="Times New Roman" pitchFamily="18" charset="0"/>
                <a:cs typeface="Times New Roman" pitchFamily="18" charset="0"/>
              </a:rPr>
              <a:t> A farmer interviewed in August may remember the value of the recent harvest quite clearly; interviewed in March, the memory may have faded. </a:t>
            </a:r>
          </a:p>
          <a:p>
            <a:pPr>
              <a:buNone/>
            </a:pPr>
            <a:endParaRPr lang="en-US" sz="2800" dirty="0"/>
          </a:p>
        </p:txBody>
      </p:sp>
    </p:spTree>
  </p:cSld>
  <p:clrMapOvr>
    <a:masterClrMapping/>
  </p:clrMapOvr>
  <p:transition>
    <p:checke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914400"/>
            <a:ext cx="8153400" cy="5105400"/>
          </a:xfrm>
        </p:spPr>
        <p:txBody>
          <a:bodyPr>
            <a:noAutofit/>
          </a:bodyPr>
          <a:lstStyle/>
          <a:p>
            <a:pPr algn="just">
              <a:buFont typeface="Wingdings" pitchFamily="2" charset="2"/>
              <a:buChar char="Ø"/>
            </a:pPr>
            <a:r>
              <a:rPr lang="en-US" sz="2600" b="1" dirty="0">
                <a:solidFill>
                  <a:srgbClr val="7030A0"/>
                </a:solidFill>
                <a:latin typeface="Times New Roman" pitchFamily="18" charset="0"/>
                <a:cs typeface="Times New Roman" pitchFamily="18" charset="0"/>
              </a:rPr>
              <a:t>Defining the household:</a:t>
            </a:r>
          </a:p>
          <a:p>
            <a:pPr lvl="1" algn="just"/>
            <a:r>
              <a:rPr lang="en-US" sz="2400" dirty="0">
                <a:latin typeface="Times New Roman" pitchFamily="18" charset="0"/>
                <a:cs typeface="Times New Roman" pitchFamily="18" charset="0"/>
              </a:rPr>
              <a:t>At the time of the first survey, a couple is living together with a child. </a:t>
            </a:r>
          </a:p>
          <a:p>
            <a:pPr lvl="1" algn="just"/>
            <a:r>
              <a:rPr lang="en-US" sz="2400" dirty="0">
                <a:latin typeface="Times New Roman" pitchFamily="18" charset="0"/>
                <a:cs typeface="Times New Roman" pitchFamily="18" charset="0"/>
              </a:rPr>
              <a:t>Five years later, when the survey is repeated, the husband has divorced and remarried, and they have a new child; the former wife is now living alone with the original child. </a:t>
            </a:r>
          </a:p>
          <a:p>
            <a:pPr algn="just">
              <a:buFont typeface="Wingdings" pitchFamily="2" charset="2"/>
              <a:buChar char="Ø"/>
            </a:pPr>
            <a:r>
              <a:rPr lang="en-US" sz="2600" b="1" dirty="0">
                <a:solidFill>
                  <a:srgbClr val="7030A0"/>
                </a:solidFill>
                <a:latin typeface="Times New Roman" pitchFamily="18" charset="0"/>
                <a:cs typeface="Times New Roman" pitchFamily="18" charset="0"/>
              </a:rPr>
              <a:t>Deflating:</a:t>
            </a:r>
          </a:p>
          <a:p>
            <a:pPr lvl="1" algn="just"/>
            <a:r>
              <a:rPr lang="en-US" sz="2400" dirty="0">
                <a:latin typeface="Times New Roman" pitchFamily="18" charset="0"/>
                <a:cs typeface="Times New Roman" pitchFamily="18" charset="0"/>
              </a:rPr>
              <a:t> Over time, prices change. </a:t>
            </a:r>
          </a:p>
          <a:p>
            <a:pPr lvl="1" algn="just"/>
            <a:r>
              <a:rPr lang="en-US" sz="2400" dirty="0">
                <a:latin typeface="Times New Roman" pitchFamily="18" charset="0"/>
                <a:cs typeface="Times New Roman" pitchFamily="18" charset="0"/>
              </a:rPr>
              <a:t>This means that monetary measures, such as income or expenditure, have to be deflated to make comparisons over time. </a:t>
            </a:r>
          </a:p>
          <a:p>
            <a:pPr lvl="1" algn="just"/>
            <a:r>
              <a:rPr lang="en-US" sz="2400" dirty="0">
                <a:latin typeface="Times New Roman" pitchFamily="18" charset="0"/>
                <a:cs typeface="Times New Roman" pitchFamily="18" charset="0"/>
              </a:rPr>
              <a:t>This can be difficult, especially when prices change rapidly, as is likely in a crisis.</a:t>
            </a:r>
          </a:p>
        </p:txBody>
      </p:sp>
    </p:spTree>
  </p:cSld>
  <p:clrMapOvr>
    <a:masterClrMapping/>
  </p:clrMapOvr>
  <p:transition>
    <p:checke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a:bodyPr>
          <a:lstStyle/>
          <a:p>
            <a:pPr algn="ctr"/>
            <a:r>
              <a:rPr lang="en-US" sz="3600" b="1" dirty="0">
                <a:solidFill>
                  <a:schemeClr val="tx1"/>
                </a:solidFill>
                <a:latin typeface="Times New Roman" pitchFamily="18" charset="0"/>
                <a:cs typeface="Times New Roman" pitchFamily="18" charset="0"/>
              </a:rPr>
              <a:t>Chronic versus Transient Poverty</a:t>
            </a:r>
          </a:p>
        </p:txBody>
      </p:sp>
      <p:sp>
        <p:nvSpPr>
          <p:cNvPr id="3" name="Content Placeholder 2"/>
          <p:cNvSpPr>
            <a:spLocks noGrp="1"/>
          </p:cNvSpPr>
          <p:nvPr>
            <p:ph sz="quarter" idx="1"/>
          </p:nvPr>
        </p:nvSpPr>
        <p:spPr>
          <a:xfrm>
            <a:off x="609600" y="1905000"/>
            <a:ext cx="7924800" cy="4221163"/>
          </a:xfrm>
        </p:spPr>
        <p:txBody>
          <a:bodyPr>
            <a:noAutofit/>
          </a:bodyPr>
          <a:lstStyle/>
          <a:p>
            <a:pPr algn="just">
              <a:buFont typeface="Wingdings" pitchFamily="2" charset="2"/>
              <a:buChar char="v"/>
            </a:pPr>
            <a:r>
              <a:rPr lang="en-US" sz="2400" b="1" dirty="0">
                <a:latin typeface="Times New Roman" pitchFamily="18" charset="0"/>
                <a:cs typeface="Times New Roman" pitchFamily="18" charset="0"/>
              </a:rPr>
              <a:t> </a:t>
            </a:r>
            <a:r>
              <a:rPr lang="en-US" sz="2400" b="1" dirty="0">
                <a:solidFill>
                  <a:srgbClr val="7030A0"/>
                </a:solidFill>
                <a:latin typeface="Times New Roman" pitchFamily="18" charset="0"/>
                <a:cs typeface="Times New Roman" pitchFamily="18" charset="0"/>
              </a:rPr>
              <a:t>The chronically poor </a:t>
            </a:r>
            <a:r>
              <a:rPr lang="en-US" sz="2400" dirty="0">
                <a:latin typeface="Times New Roman" pitchFamily="18" charset="0"/>
                <a:cs typeface="Times New Roman" pitchFamily="18" charset="0"/>
              </a:rPr>
              <a:t>are those whose average consumption per capita over time (c –) is at or below the poverty line (z). </a:t>
            </a:r>
          </a:p>
          <a:p>
            <a:pPr lvl="1" algn="just"/>
            <a:r>
              <a:rPr lang="en-US" sz="2000" i="1" dirty="0">
                <a:latin typeface="Times New Roman" pitchFamily="18" charset="0"/>
                <a:cs typeface="Times New Roman" pitchFamily="18" charset="0"/>
              </a:rPr>
              <a:t>Clearly one of the priorities in such cases is to help raise average consumption levels above the poverty line. </a:t>
            </a:r>
          </a:p>
          <a:p>
            <a:pPr algn="just">
              <a:buFont typeface="Wingdings" pitchFamily="2" charset="2"/>
              <a:buChar char="v"/>
            </a:pPr>
            <a:r>
              <a:rPr lang="en-US" sz="2400" b="1" dirty="0">
                <a:solidFill>
                  <a:srgbClr val="7030A0"/>
                </a:solidFill>
                <a:latin typeface="Times New Roman" pitchFamily="18" charset="0"/>
                <a:cs typeface="Times New Roman" pitchFamily="18" charset="0"/>
              </a:rPr>
              <a:t>The persistently poor </a:t>
            </a:r>
            <a:r>
              <a:rPr lang="en-US" sz="2400" dirty="0">
                <a:latin typeface="Times New Roman" pitchFamily="18" charset="0"/>
                <a:cs typeface="Times New Roman" pitchFamily="18" charset="0"/>
              </a:rPr>
              <a:t>are those, among the chronically poor, who never emerge from poverty, not even for a year or two.</a:t>
            </a:r>
          </a:p>
          <a:p>
            <a:pPr lvl="1" algn="just"/>
            <a:r>
              <a:rPr lang="en-US" sz="2000" i="1" dirty="0">
                <a:latin typeface="Times New Roman" pitchFamily="18" charset="0"/>
                <a:cs typeface="Times New Roman" pitchFamily="18" charset="0"/>
              </a:rPr>
              <a:t> In this respect, they may be distinguished from those chronically poor who have an occasional good year when they escape from poverty for a while.</a:t>
            </a:r>
          </a:p>
          <a:p>
            <a:pPr algn="just">
              <a:buNone/>
            </a:pPr>
            <a:endParaRPr lang="en-US" sz="2400" dirty="0">
              <a:latin typeface="Times New Roman" pitchFamily="18" charset="0"/>
              <a:cs typeface="Times New Roman" pitchFamily="18" charset="0"/>
            </a:endParaRPr>
          </a:p>
        </p:txBody>
      </p:sp>
    </p:spTree>
  </p:cSld>
  <p:clrMapOvr>
    <a:masterClrMapping/>
  </p:clrMapOvr>
  <p:transition>
    <p:checke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38200" y="1143000"/>
            <a:ext cx="7543800" cy="3657599"/>
          </a:xfrm>
        </p:spPr>
        <p:txBody>
          <a:bodyPr>
            <a:normAutofit/>
          </a:bodyPr>
          <a:lstStyle/>
          <a:p>
            <a:pPr algn="just">
              <a:buFont typeface="Wingdings" pitchFamily="2" charset="2"/>
              <a:buChar char="Ø"/>
            </a:pPr>
            <a:r>
              <a:rPr lang="en-US" sz="2400" b="1" dirty="0">
                <a:solidFill>
                  <a:srgbClr val="7030A0"/>
                </a:solidFill>
                <a:latin typeface="Times New Roman" pitchFamily="18" charset="0"/>
                <a:cs typeface="Times New Roman" pitchFamily="18" charset="0"/>
              </a:rPr>
              <a:t>The transient poor </a:t>
            </a:r>
            <a:r>
              <a:rPr lang="en-US" sz="2400" dirty="0">
                <a:latin typeface="Times New Roman" pitchFamily="18" charset="0"/>
                <a:cs typeface="Times New Roman" pitchFamily="18" charset="0"/>
              </a:rPr>
              <a:t>are those who are poor from time to time, but who are not poor on average.</a:t>
            </a:r>
          </a:p>
          <a:p>
            <a:pPr lvl="1" algn="just"/>
            <a:r>
              <a:rPr lang="en-US" sz="2400" dirty="0">
                <a:latin typeface="Times New Roman" pitchFamily="18" charset="0"/>
                <a:cs typeface="Times New Roman" pitchFamily="18" charset="0"/>
              </a:rPr>
              <a:t> </a:t>
            </a:r>
            <a:r>
              <a:rPr lang="en-US" sz="2000" i="1" dirty="0">
                <a:latin typeface="Times New Roman" pitchFamily="18" charset="0"/>
                <a:cs typeface="Times New Roman" pitchFamily="18" charset="0"/>
              </a:rPr>
              <a:t>With better smoothing of their consumption stream they could, in principle, avoid all spells of poverty</a:t>
            </a:r>
            <a:r>
              <a:rPr lang="en-US" sz="2400" dirty="0">
                <a:latin typeface="Times New Roman" pitchFamily="18" charset="0"/>
                <a:cs typeface="Times New Roman" pitchFamily="18" charset="0"/>
              </a:rPr>
              <a:t>.</a:t>
            </a:r>
          </a:p>
          <a:p>
            <a:pPr algn="just">
              <a:buFont typeface="Wingdings" pitchFamily="2" charset="2"/>
              <a:buChar char="Ø"/>
            </a:pPr>
            <a:r>
              <a:rPr lang="en-US" sz="2400" dirty="0">
                <a:latin typeface="Times New Roman" pitchFamily="18" charset="0"/>
                <a:cs typeface="Times New Roman" pitchFamily="18" charset="0"/>
              </a:rPr>
              <a:t> </a:t>
            </a:r>
            <a:r>
              <a:rPr lang="en-US" sz="2400" b="1" dirty="0">
                <a:solidFill>
                  <a:srgbClr val="7030A0"/>
                </a:solidFill>
                <a:latin typeface="Times New Roman" pitchFamily="18" charset="0"/>
                <a:cs typeface="Times New Roman" pitchFamily="18" charset="0"/>
              </a:rPr>
              <a:t>The never poor</a:t>
            </a:r>
            <a:r>
              <a:rPr lang="en-US" sz="2400" dirty="0">
                <a:solidFill>
                  <a:srgbClr val="7030A0"/>
                </a:solidFill>
                <a:latin typeface="Times New Roman" pitchFamily="18" charset="0"/>
                <a:cs typeface="Times New Roman" pitchFamily="18" charset="0"/>
              </a:rPr>
              <a:t>, </a:t>
            </a:r>
            <a:r>
              <a:rPr lang="en-US" sz="2400" dirty="0">
                <a:latin typeface="Times New Roman" pitchFamily="18" charset="0"/>
                <a:cs typeface="Times New Roman" pitchFamily="18" charset="0"/>
              </a:rPr>
              <a:t>who do not even drop into poverty occasionally (at least in the time frame under study).</a:t>
            </a:r>
          </a:p>
          <a:p>
            <a:pPr algn="just">
              <a:buNone/>
            </a:pPr>
            <a:endParaRPr lang="en-US" sz="2800" dirty="0">
              <a:latin typeface="Times New Roman" pitchFamily="18" charset="0"/>
              <a:cs typeface="Times New Roman" pitchFamily="18" charset="0"/>
            </a:endParaRPr>
          </a:p>
          <a:p>
            <a:pPr algn="just">
              <a:buFont typeface="Wingdings" pitchFamily="2" charset="2"/>
              <a:buChar char="Ø"/>
            </a:pPr>
            <a:endParaRPr lang="en-US" sz="2800" dirty="0">
              <a:latin typeface="Times New Roman" pitchFamily="18" charset="0"/>
              <a:cs typeface="Times New Roman" pitchFamily="18" charset="0"/>
            </a:endParaRPr>
          </a:p>
          <a:p>
            <a:pPr algn="just">
              <a:buFont typeface="Wingdings" pitchFamily="2" charset="2"/>
              <a:buChar char="Ø"/>
            </a:pPr>
            <a:endParaRPr lang="en-US" sz="2800" dirty="0">
              <a:latin typeface="Times New Roman" pitchFamily="18" charset="0"/>
              <a:cs typeface="Times New Roman" pitchFamily="18" charset="0"/>
            </a:endParaRPr>
          </a:p>
        </p:txBody>
      </p:sp>
    </p:spTree>
  </p:cSld>
  <p:clrMapOvr>
    <a:masterClrMapping/>
  </p:clrMapOvr>
  <p:transition>
    <p:checke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609600" y="2133600"/>
            <a:ext cx="8305800" cy="19050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buNone/>
            </a:pPr>
            <a:endParaRPr lang="en-US" sz="2800" b="1" dirty="0">
              <a:solidFill>
                <a:srgbClr val="FF0000"/>
              </a:solidFill>
              <a:latin typeface="Times New Roman" pitchFamily="18" charset="0"/>
              <a:cs typeface="Times New Roman" pitchFamily="18" charset="0"/>
            </a:endParaRPr>
          </a:p>
          <a:p>
            <a:pPr algn="ctr">
              <a:buNone/>
            </a:pPr>
            <a:r>
              <a:rPr lang="en-US" sz="2800" b="1" i="1" dirty="0">
                <a:solidFill>
                  <a:srgbClr val="FF0000"/>
                </a:solidFill>
                <a:latin typeface="Times New Roman" pitchFamily="18" charset="0"/>
                <a:cs typeface="Times New Roman" pitchFamily="18" charset="0"/>
              </a:rPr>
              <a:t>These different definitions of poor are important for a number of reasons.</a:t>
            </a:r>
          </a:p>
          <a:p>
            <a:pPr>
              <a:buNone/>
            </a:pPr>
            <a:endParaRPr lang="en-US" sz="2800" dirty="0">
              <a:solidFill>
                <a:srgbClr val="FF0000"/>
              </a:solidFill>
            </a:endParaRPr>
          </a:p>
        </p:txBody>
      </p:sp>
    </p:spTree>
  </p:cSld>
  <p:clrMapOvr>
    <a:masterClrMapping/>
  </p:clrMapOvr>
  <p:transition>
    <p:checke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38200" y="990600"/>
            <a:ext cx="7467600" cy="4876801"/>
          </a:xfrm>
        </p:spPr>
        <p:txBody>
          <a:bodyPr>
            <a:normAutofit/>
          </a:bodyPr>
          <a:lstStyle/>
          <a:p>
            <a:pPr algn="just">
              <a:buFont typeface="Wingdings" pitchFamily="2" charset="2"/>
              <a:buChar char="v"/>
            </a:pPr>
            <a:r>
              <a:rPr lang="en-US" sz="2400" dirty="0">
                <a:latin typeface="Times New Roman" pitchFamily="18" charset="0"/>
                <a:cs typeface="Times New Roman" pitchFamily="18" charset="0"/>
              </a:rPr>
              <a:t>First, moving into and out of poverty looks less serious than remaining stuck in poverty.</a:t>
            </a:r>
          </a:p>
          <a:p>
            <a:pPr algn="just">
              <a:buFont typeface="Wingdings" pitchFamily="2" charset="2"/>
              <a:buChar char="v"/>
            </a:pPr>
            <a:r>
              <a:rPr lang="en-US" sz="2400" dirty="0">
                <a:latin typeface="Times New Roman" pitchFamily="18" charset="0"/>
                <a:cs typeface="Times New Roman" pitchFamily="18" charset="0"/>
              </a:rPr>
              <a:t>Someone who is poor now, but can reasonably expect to be out of poverty next year, is in a better position that someone who is equivalently poor now, and is likely to remain there in the future. </a:t>
            </a:r>
          </a:p>
          <a:p>
            <a:pPr algn="just">
              <a:buFont typeface="Wingdings" pitchFamily="2" charset="2"/>
              <a:buChar char="v"/>
            </a:pPr>
            <a:r>
              <a:rPr lang="en-US" sz="2400" dirty="0">
                <a:latin typeface="Times New Roman" pitchFamily="18" charset="0"/>
                <a:cs typeface="Times New Roman" pitchFamily="18" charset="0"/>
              </a:rPr>
              <a:t>Second, the policies needed to address the various types of poverty may differ. </a:t>
            </a:r>
          </a:p>
          <a:p>
            <a:pPr algn="just">
              <a:buFont typeface="Wingdings" pitchFamily="2" charset="2"/>
              <a:buChar char="v"/>
            </a:pPr>
            <a:r>
              <a:rPr lang="en-US" sz="2400" dirty="0">
                <a:latin typeface="Times New Roman" pitchFamily="18" charset="0"/>
                <a:cs typeface="Times New Roman" pitchFamily="18" charset="0"/>
              </a:rPr>
              <a:t>The transient poor are more likely to need short-term relief.</a:t>
            </a:r>
          </a:p>
          <a:p>
            <a:pPr algn="just">
              <a:buFont typeface="Wingdings" pitchFamily="2" charset="2"/>
              <a:buChar char="v"/>
            </a:pPr>
            <a:r>
              <a:rPr lang="en-US" sz="2400" dirty="0">
                <a:latin typeface="Times New Roman" pitchFamily="18" charset="0"/>
                <a:cs typeface="Times New Roman" pitchFamily="18" charset="0"/>
              </a:rPr>
              <a:t>Panel data are essential to measure these different types of poverty. </a:t>
            </a:r>
          </a:p>
        </p:txBody>
      </p:sp>
    </p:spTree>
  </p:cSld>
  <p:clrMapOvr>
    <a:masterClrMapping/>
  </p:clrMapOvr>
  <p:transition>
    <p:checke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7772400" cy="960438"/>
          </a:xfrm>
        </p:spPr>
        <p:txBody>
          <a:bodyPr>
            <a:noAutofit/>
          </a:bodyPr>
          <a:lstStyle/>
          <a:p>
            <a:pPr algn="ctr"/>
            <a:r>
              <a:rPr lang="en-US" sz="3600" b="1" dirty="0">
                <a:solidFill>
                  <a:srgbClr val="7030A0"/>
                </a:solidFill>
                <a:latin typeface="Times New Roman" pitchFamily="18" charset="0"/>
                <a:cs typeface="Times New Roman" pitchFamily="18" charset="0"/>
              </a:rPr>
              <a:t/>
            </a:r>
            <a:br>
              <a:rPr lang="en-US" sz="3600" b="1" dirty="0">
                <a:solidFill>
                  <a:srgbClr val="7030A0"/>
                </a:solidFill>
                <a:latin typeface="Times New Roman" pitchFamily="18" charset="0"/>
                <a:cs typeface="Times New Roman" pitchFamily="18" charset="0"/>
              </a:rPr>
            </a:br>
            <a:r>
              <a:rPr lang="en-US" sz="3600" b="1" dirty="0">
                <a:solidFill>
                  <a:srgbClr val="7030A0"/>
                </a:solidFill>
                <a:latin typeface="Times New Roman" pitchFamily="18" charset="0"/>
                <a:cs typeface="Times New Roman" pitchFamily="18" charset="0"/>
              </a:rPr>
              <a:t/>
            </a:r>
            <a:br>
              <a:rPr lang="en-US" sz="3600" b="1" dirty="0">
                <a:solidFill>
                  <a:srgbClr val="7030A0"/>
                </a:solidFill>
                <a:latin typeface="Times New Roman" pitchFamily="18" charset="0"/>
                <a:cs typeface="Times New Roman" pitchFamily="18" charset="0"/>
              </a:rPr>
            </a:br>
            <a:r>
              <a:rPr lang="en-US" sz="3600" b="1" dirty="0">
                <a:solidFill>
                  <a:srgbClr val="7030A0"/>
                </a:solidFill>
                <a:latin typeface="Times New Roman" pitchFamily="18" charset="0"/>
                <a:cs typeface="Times New Roman" pitchFamily="18" charset="0"/>
              </a:rPr>
              <a:t/>
            </a:r>
            <a:br>
              <a:rPr lang="en-US" sz="3600" b="1" dirty="0">
                <a:solidFill>
                  <a:srgbClr val="7030A0"/>
                </a:solidFill>
                <a:latin typeface="Times New Roman" pitchFamily="18" charset="0"/>
                <a:cs typeface="Times New Roman" pitchFamily="18" charset="0"/>
              </a:rPr>
            </a:br>
            <a:r>
              <a:rPr lang="en-US" sz="3600" b="1" dirty="0">
                <a:solidFill>
                  <a:srgbClr val="7030A0"/>
                </a:solidFill>
                <a:latin typeface="Times New Roman" pitchFamily="18" charset="0"/>
                <a:cs typeface="Times New Roman" pitchFamily="18" charset="0"/>
              </a:rPr>
              <a:t/>
            </a:r>
            <a:br>
              <a:rPr lang="en-US" sz="3600" b="1" dirty="0">
                <a:solidFill>
                  <a:srgbClr val="7030A0"/>
                </a:solidFill>
                <a:latin typeface="Times New Roman" pitchFamily="18" charset="0"/>
                <a:cs typeface="Times New Roman" pitchFamily="18" charset="0"/>
              </a:rPr>
            </a:br>
            <a:r>
              <a:rPr lang="en-US" sz="3600" b="1" dirty="0">
                <a:solidFill>
                  <a:srgbClr val="7030A0"/>
                </a:solidFill>
                <a:latin typeface="Times New Roman" pitchFamily="18" charset="0"/>
                <a:cs typeface="Times New Roman" pitchFamily="18" charset="0"/>
              </a:rPr>
              <a:t/>
            </a:r>
            <a:br>
              <a:rPr lang="en-US" sz="3600" b="1" dirty="0">
                <a:solidFill>
                  <a:srgbClr val="7030A0"/>
                </a:solidFill>
                <a:latin typeface="Times New Roman" pitchFamily="18" charset="0"/>
                <a:cs typeface="Times New Roman" pitchFamily="18" charset="0"/>
              </a:rPr>
            </a:br>
            <a:r>
              <a:rPr lang="en-US" sz="3600" b="1" dirty="0">
                <a:solidFill>
                  <a:srgbClr val="7030A0"/>
                </a:solidFill>
                <a:latin typeface="Times New Roman" pitchFamily="18" charset="0"/>
                <a:cs typeface="Times New Roman" pitchFamily="18" charset="0"/>
              </a:rPr>
              <a:t/>
            </a:r>
            <a:br>
              <a:rPr lang="en-US" sz="3600" b="1" dirty="0">
                <a:solidFill>
                  <a:srgbClr val="7030A0"/>
                </a:solidFill>
                <a:latin typeface="Times New Roman" pitchFamily="18" charset="0"/>
                <a:cs typeface="Times New Roman" pitchFamily="18" charset="0"/>
              </a:rPr>
            </a:br>
            <a:r>
              <a:rPr lang="en-US" sz="3600" b="1" dirty="0">
                <a:solidFill>
                  <a:srgbClr val="7030A0"/>
                </a:solidFill>
                <a:latin typeface="Times New Roman" pitchFamily="18" charset="0"/>
                <a:cs typeface="Times New Roman" pitchFamily="18" charset="0"/>
              </a:rPr>
              <a:t>Transition Matrix</a:t>
            </a:r>
            <a:br>
              <a:rPr lang="en-US" sz="3600" b="1" dirty="0">
                <a:solidFill>
                  <a:srgbClr val="7030A0"/>
                </a:solidFill>
                <a:latin typeface="Times New Roman" pitchFamily="18" charset="0"/>
                <a:cs typeface="Times New Roman" pitchFamily="18" charset="0"/>
              </a:rPr>
            </a:br>
            <a:endParaRPr lang="en-US" sz="3600" b="1" dirty="0">
              <a:solidFill>
                <a:srgbClr val="7030A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990600" y="1600200"/>
            <a:ext cx="7391400" cy="4525963"/>
          </a:xfrm>
        </p:spPr>
        <p:txBody>
          <a:bodyPr>
            <a:noAutofit/>
          </a:bodyPr>
          <a:lstStyle/>
          <a:p>
            <a:pPr algn="just">
              <a:buFont typeface="Wingdings" pitchFamily="2" charset="2"/>
              <a:buChar char="v"/>
            </a:pPr>
            <a:r>
              <a:rPr lang="en-US" sz="2400" dirty="0">
                <a:latin typeface="Times New Roman" pitchFamily="18" charset="0"/>
                <a:cs typeface="Times New Roman" pitchFamily="18" charset="0"/>
              </a:rPr>
              <a:t>Another way to show the effects of the movement of people in to and out of poverty over time is by means of a transition matrix. This can be done in a number of ways.</a:t>
            </a:r>
          </a:p>
          <a:p>
            <a:pPr algn="just">
              <a:buFont typeface="Wingdings" pitchFamily="2" charset="2"/>
              <a:buChar char="v"/>
            </a:pPr>
            <a:r>
              <a:rPr lang="en-US" sz="2400" dirty="0">
                <a:latin typeface="Times New Roman" pitchFamily="18" charset="0"/>
                <a:cs typeface="Times New Roman" pitchFamily="18" charset="0"/>
              </a:rPr>
              <a:t>Table 11.4 is based on panel data from Vietnam for 1993 and 1998, and shows how many households from any given quintile (defined by expenditure per capita) in 1993 are still in the same quintile in 1998, and how many have moved into each other quintile.</a:t>
            </a:r>
          </a:p>
        </p:txBody>
      </p:sp>
    </p:spTree>
  </p:cSld>
  <p:clrMapOvr>
    <a:masterClrMapping/>
  </p:clrMapOvr>
  <p:transition>
    <p:checke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quarter" idx="1"/>
          </p:nvPr>
        </p:nvGraphicFramePr>
        <p:xfrm>
          <a:off x="228600" y="1600200"/>
          <a:ext cx="8458200" cy="4648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Oval 9"/>
          <p:cNvSpPr/>
          <p:nvPr/>
        </p:nvSpPr>
        <p:spPr>
          <a:xfrm>
            <a:off x="1111348" y="414997"/>
            <a:ext cx="7270652" cy="8382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200" b="1" i="1" dirty="0">
                <a:ln w="18415" cmpd="sng">
                  <a:solidFill>
                    <a:srgbClr val="FFFFFF"/>
                  </a:solidFill>
                  <a:prstDash val="solid"/>
                </a:ln>
                <a:solidFill>
                  <a:schemeClr val="bg1"/>
                </a:solidFill>
                <a:effectLst>
                  <a:outerShdw blurRad="63500" dir="3600000" algn="tl" rotWithShape="0">
                    <a:srgbClr val="000000">
                      <a:alpha val="70000"/>
                    </a:srgbClr>
                  </a:outerShdw>
                </a:effectLst>
                <a:latin typeface="Times New Roman" pitchFamily="18" charset="0"/>
                <a:cs typeface="Times New Roman" pitchFamily="18" charset="0"/>
              </a:rPr>
              <a:t>Contents</a:t>
            </a:r>
            <a:endParaRPr lang="en-US" sz="3200" b="1" dirty="0">
              <a:ln w="18415" cmpd="sng">
                <a:solidFill>
                  <a:srgbClr val="FFFFFF"/>
                </a:solidFill>
                <a:prstDash val="solid"/>
              </a:ln>
              <a:solidFill>
                <a:schemeClr val="bg1"/>
              </a:solidFill>
              <a:effectLst>
                <a:outerShdw blurRad="63500" dir="3600000" algn="tl" rotWithShape="0">
                  <a:srgbClr val="000000">
                    <a:alpha val="70000"/>
                  </a:srgbClr>
                </a:outerShdw>
              </a:effectLst>
            </a:endParaRPr>
          </a:p>
        </p:txBody>
      </p:sp>
    </p:spTree>
  </p:cSld>
  <p:clrMapOvr>
    <a:masterClrMapping/>
  </p:clrMapOvr>
  <p:transition>
    <p:checker dir="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38200" y="1371600"/>
            <a:ext cx="7467600" cy="4038601"/>
          </a:xfrm>
        </p:spPr>
        <p:txBody>
          <a:bodyPr>
            <a:normAutofit/>
          </a:bodyPr>
          <a:lstStyle/>
          <a:p>
            <a:pPr algn="just">
              <a:buFont typeface="Wingdings" pitchFamily="2" charset="2"/>
              <a:buChar char="v"/>
            </a:pPr>
            <a:r>
              <a:rPr lang="en-US" sz="2400" dirty="0">
                <a:latin typeface="Times New Roman" pitchFamily="18" charset="0"/>
                <a:cs typeface="Times New Roman" pitchFamily="18" charset="0"/>
              </a:rPr>
              <a:t>The table, from Haughton et al. (2001), shows a high degree of mobility: of the 856 households in the middle quintile in 1993, only 234 were in the same quintile in 1998; 339 had moved up and 283 had moved down in the expenditure distribution.</a:t>
            </a:r>
          </a:p>
          <a:p>
            <a:pPr algn="just">
              <a:buFont typeface="Wingdings" pitchFamily="2" charset="2"/>
              <a:buChar char="v"/>
            </a:pPr>
            <a:r>
              <a:rPr lang="en-US" sz="2400" dirty="0">
                <a:latin typeface="Times New Roman" pitchFamily="18" charset="0"/>
                <a:cs typeface="Times New Roman" pitchFamily="18" charset="0"/>
              </a:rPr>
              <a:t>Haughton et al. (2001) refer to households that jumped at least two quintiles as </a:t>
            </a:r>
            <a:r>
              <a:rPr lang="en-US" sz="2400" i="1" dirty="0">
                <a:latin typeface="Times New Roman" pitchFamily="18" charset="0"/>
                <a:cs typeface="Times New Roman" pitchFamily="18" charset="0"/>
              </a:rPr>
              <a:t>shooting stars (the shaded cells in the northeast of table 11.4) and those that fell at least two </a:t>
            </a:r>
            <a:r>
              <a:rPr lang="en-US" sz="2400" dirty="0">
                <a:latin typeface="Times New Roman" pitchFamily="18" charset="0"/>
                <a:cs typeface="Times New Roman" pitchFamily="18" charset="0"/>
              </a:rPr>
              <a:t>quintiles as </a:t>
            </a:r>
            <a:r>
              <a:rPr lang="en-US" sz="2400" i="1" dirty="0">
                <a:latin typeface="Times New Roman" pitchFamily="18" charset="0"/>
                <a:cs typeface="Times New Roman" pitchFamily="18" charset="0"/>
              </a:rPr>
              <a:t>sinking stones.</a:t>
            </a:r>
            <a:endParaRPr lang="en-US" sz="2400" dirty="0">
              <a:latin typeface="Times New Roman" pitchFamily="18" charset="0"/>
              <a:cs typeface="Times New Roman" pitchFamily="18" charset="0"/>
            </a:endParaRPr>
          </a:p>
          <a:p>
            <a:pPr algn="just">
              <a:buFont typeface="Wingdings" pitchFamily="2" charset="2"/>
              <a:buChar char="v"/>
            </a:pPr>
            <a:endParaRPr lang="en-US" sz="2400" dirty="0">
              <a:latin typeface="Times New Roman" pitchFamily="18" charset="0"/>
              <a:cs typeface="Times New Roman" pitchFamily="18" charset="0"/>
            </a:endParaRPr>
          </a:p>
          <a:p>
            <a:pPr algn="just">
              <a:buFont typeface="Wingdings" pitchFamily="2" charset="2"/>
              <a:buChar char="v"/>
            </a:pPr>
            <a:endParaRPr lang="en-US" sz="2400" dirty="0"/>
          </a:p>
        </p:txBody>
      </p:sp>
    </p:spTree>
  </p:cSld>
  <p:clrMapOvr>
    <a:masterClrMapping/>
  </p:clrMapOvr>
  <p:transition>
    <p:checker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1371600"/>
            <a:ext cx="7391400" cy="4114801"/>
          </a:xfrm>
        </p:spPr>
        <p:txBody>
          <a:bodyPr>
            <a:normAutofit/>
          </a:bodyPr>
          <a:lstStyle/>
          <a:p>
            <a:pPr algn="just">
              <a:buFont typeface="Wingdings" pitchFamily="2" charset="2"/>
              <a:buChar char="v"/>
            </a:pPr>
            <a:r>
              <a:rPr lang="en-US" sz="2400" dirty="0">
                <a:latin typeface="Times New Roman" pitchFamily="18" charset="0"/>
                <a:cs typeface="Times New Roman" pitchFamily="18" charset="0"/>
              </a:rPr>
              <a:t>Households that were in one of the bottom three quintiles in 1993 and also in one of the bottom two quintiles in 1998 may be considered to be persistently poor and are shown in the block of shaded cells in the top left-hand corner of table 11.4. </a:t>
            </a:r>
          </a:p>
          <a:p>
            <a:pPr algn="just">
              <a:buFont typeface="Wingdings" pitchFamily="2" charset="2"/>
              <a:buChar char="v"/>
            </a:pPr>
            <a:r>
              <a:rPr lang="en-US" sz="2400" dirty="0">
                <a:latin typeface="Times New Roman" pitchFamily="18" charset="0"/>
                <a:cs typeface="Times New Roman" pitchFamily="18" charset="0"/>
              </a:rPr>
              <a:t>Other types of transition matrix are also possible. Table 12.1 (in chapter 12, on vulnerability) shows poor and non poor groups in each year, demonstrating how many people moved in to and out of poverty between the two survey years.</a:t>
            </a:r>
          </a:p>
        </p:txBody>
      </p:sp>
    </p:spTree>
  </p:cSld>
  <p:clrMapOvr>
    <a:masterClrMapping/>
  </p:clrMapOvr>
  <p:transition>
    <p:checker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l="27526" t="25521" r="24892" b="40625"/>
          <a:stretch>
            <a:fillRect/>
          </a:stretch>
        </p:blipFill>
        <p:spPr bwMode="auto">
          <a:xfrm>
            <a:off x="381000" y="228600"/>
            <a:ext cx="8229600" cy="5943600"/>
          </a:xfrm>
          <a:prstGeom prst="rect">
            <a:avLst/>
          </a:prstGeom>
          <a:noFill/>
          <a:ln w="9525">
            <a:noFill/>
            <a:miter lim="800000"/>
            <a:headEnd/>
            <a:tailEnd/>
          </a:ln>
        </p:spPr>
      </p:pic>
    </p:spTree>
  </p:cSld>
  <p:clrMapOvr>
    <a:masterClrMapping/>
  </p:clrMapOvr>
  <p:transition>
    <p:checker dir="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a:solidFill>
                  <a:schemeClr val="tx1"/>
                </a:solidFill>
                <a:latin typeface="Times New Roman" pitchFamily="18" charset="0"/>
                <a:cs typeface="Times New Roman" pitchFamily="18" charset="0"/>
              </a:rPr>
              <a:t>Case Study: The Asian Financial Crisis and Poverty in Indonesia</a:t>
            </a:r>
            <a:endParaRPr lang="en-US" sz="36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762000" y="1600200"/>
            <a:ext cx="7696200" cy="4525963"/>
          </a:xfrm>
        </p:spPr>
        <p:txBody>
          <a:bodyPr>
            <a:noAutofit/>
          </a:bodyPr>
          <a:lstStyle/>
          <a:p>
            <a:pPr algn="just">
              <a:buFont typeface="Wingdings" pitchFamily="2" charset="2"/>
              <a:buChar char="v"/>
            </a:pPr>
            <a:r>
              <a:rPr lang="en-US" sz="2400" dirty="0">
                <a:latin typeface="Times New Roman" pitchFamily="18" charset="0"/>
                <a:cs typeface="Times New Roman" pitchFamily="18" charset="0"/>
              </a:rPr>
              <a:t>By how much did the Asian financial crisis of 1997–98 reduce poverty in Indonesia? The case study touches on many of the practical issues that emerge when using panel data.</a:t>
            </a:r>
          </a:p>
          <a:p>
            <a:pPr algn="just">
              <a:buFont typeface="Wingdings" pitchFamily="2" charset="2"/>
              <a:buChar char="v"/>
            </a:pPr>
            <a:r>
              <a:rPr lang="en-US" sz="2400" dirty="0">
                <a:latin typeface="Times New Roman" pitchFamily="18" charset="0"/>
                <a:cs typeface="Times New Roman" pitchFamily="18" charset="0"/>
              </a:rPr>
              <a:t>After the devaluation of the Thai baht in July 1997, investors and bankers began to change their perceptions of the economic prospects of other countries in Southeast and East Asia. </a:t>
            </a:r>
          </a:p>
          <a:p>
            <a:pPr algn="just">
              <a:buFont typeface="Wingdings" pitchFamily="2" charset="2"/>
              <a:buChar char="v"/>
            </a:pPr>
            <a:r>
              <a:rPr lang="en-US" sz="2400" dirty="0">
                <a:latin typeface="Times New Roman" pitchFamily="18" charset="0"/>
                <a:cs typeface="Times New Roman" pitchFamily="18" charset="0"/>
              </a:rPr>
              <a:t>Indonesia was hard hit, as capital flight and a sharp drop in foreign direct investment created an exchange rate crisis.</a:t>
            </a:r>
          </a:p>
        </p:txBody>
      </p:sp>
    </p:spTree>
  </p:cSld>
  <p:clrMapOvr>
    <a:masterClrMapping/>
  </p:clrMapOvr>
  <p:transition>
    <p:checker dir="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66800" y="1143000"/>
            <a:ext cx="7391400" cy="4495799"/>
          </a:xfrm>
        </p:spPr>
        <p:txBody>
          <a:bodyPr>
            <a:normAutofit lnSpcReduction="10000"/>
          </a:bodyPr>
          <a:lstStyle/>
          <a:p>
            <a:pPr algn="just">
              <a:buFont typeface="Wingdings" pitchFamily="2" charset="2"/>
              <a:buChar char="v"/>
            </a:pPr>
            <a:r>
              <a:rPr lang="en-US" sz="2400" dirty="0">
                <a:latin typeface="Times New Roman" pitchFamily="18" charset="0"/>
                <a:cs typeface="Times New Roman" pitchFamily="18" charset="0"/>
              </a:rPr>
              <a:t>The rupiah fell from </a:t>
            </a:r>
            <a:r>
              <a:rPr lang="en-US" sz="2400" dirty="0" err="1">
                <a:latin typeface="Times New Roman" pitchFamily="18" charset="0"/>
                <a:cs typeface="Times New Roman" pitchFamily="18" charset="0"/>
              </a:rPr>
              <a:t>Rp</a:t>
            </a:r>
            <a:r>
              <a:rPr lang="en-US" sz="2400" dirty="0">
                <a:latin typeface="Times New Roman" pitchFamily="18" charset="0"/>
                <a:cs typeface="Times New Roman" pitchFamily="18" charset="0"/>
              </a:rPr>
              <a:t> 2,400 per U.S. dollar prior to the crisis to </a:t>
            </a:r>
            <a:r>
              <a:rPr lang="en-US" sz="2400" dirty="0" err="1">
                <a:latin typeface="Times New Roman" pitchFamily="18" charset="0"/>
                <a:cs typeface="Times New Roman" pitchFamily="18" charset="0"/>
              </a:rPr>
              <a:t>Rp</a:t>
            </a:r>
            <a:r>
              <a:rPr lang="en-US" sz="2400" dirty="0">
                <a:latin typeface="Times New Roman" pitchFamily="18" charset="0"/>
                <a:cs typeface="Times New Roman" pitchFamily="18" charset="0"/>
              </a:rPr>
              <a:t> 4,800 per dollar by December 1997; it collapsed to </a:t>
            </a:r>
            <a:r>
              <a:rPr lang="en-US" sz="2400" dirty="0" err="1">
                <a:latin typeface="Times New Roman" pitchFamily="18" charset="0"/>
                <a:cs typeface="Times New Roman" pitchFamily="18" charset="0"/>
              </a:rPr>
              <a:t>Rp</a:t>
            </a:r>
            <a:r>
              <a:rPr lang="en-US" sz="2400" dirty="0">
                <a:latin typeface="Times New Roman" pitchFamily="18" charset="0"/>
                <a:cs typeface="Times New Roman" pitchFamily="18" charset="0"/>
              </a:rPr>
              <a:t> 15,000 per dollar in January 1998, recovering by the end of the year to just under </a:t>
            </a:r>
            <a:r>
              <a:rPr lang="en-US" sz="2400" dirty="0" err="1">
                <a:latin typeface="Times New Roman" pitchFamily="18" charset="0"/>
                <a:cs typeface="Times New Roman" pitchFamily="18" charset="0"/>
              </a:rPr>
              <a:t>Rp</a:t>
            </a:r>
            <a:r>
              <a:rPr lang="en-US" sz="2400" dirty="0">
                <a:latin typeface="Times New Roman" pitchFamily="18" charset="0"/>
                <a:cs typeface="Times New Roman" pitchFamily="18" charset="0"/>
              </a:rPr>
              <a:t> 7,000 per dollar.</a:t>
            </a:r>
          </a:p>
          <a:p>
            <a:pPr algn="just">
              <a:buFont typeface="Wingdings" pitchFamily="2" charset="2"/>
              <a:buChar char="v"/>
            </a:pPr>
            <a:r>
              <a:rPr lang="en-US" sz="2400" dirty="0">
                <a:latin typeface="Times New Roman" pitchFamily="18" charset="0"/>
                <a:cs typeface="Times New Roman" pitchFamily="18" charset="0"/>
              </a:rPr>
              <a:t>As the rupiah fell, interest rates rose rapidly; many borrowers were unable to maintain loan payments, triggering a banking crisis. And the lack of credit meant that many businesses were starved of working capital and were forced to contract.</a:t>
            </a:r>
          </a:p>
          <a:p>
            <a:pPr algn="just">
              <a:buFont typeface="Wingdings" pitchFamily="2" charset="2"/>
              <a:buChar char="v"/>
            </a:pPr>
            <a:r>
              <a:rPr lang="en-US" sz="2400" dirty="0">
                <a:latin typeface="Times New Roman" pitchFamily="18" charset="0"/>
                <a:cs typeface="Times New Roman" pitchFamily="18" charset="0"/>
              </a:rPr>
              <a:t>The problem was compounded by a severe drought, related to El Niño, which hit the country in 1997. </a:t>
            </a:r>
          </a:p>
          <a:p>
            <a:pPr algn="just">
              <a:buFont typeface="Wingdings" pitchFamily="2" charset="2"/>
              <a:buChar char="v"/>
            </a:pPr>
            <a:endParaRPr lang="en-US" sz="2400" dirty="0">
              <a:latin typeface="Times New Roman" pitchFamily="18" charset="0"/>
              <a:cs typeface="Times New Roman" pitchFamily="18" charset="0"/>
            </a:endParaRPr>
          </a:p>
        </p:txBody>
      </p:sp>
    </p:spTree>
  </p:cSld>
  <p:clrMapOvr>
    <a:masterClrMapping/>
  </p:clrMapOvr>
  <p:transition>
    <p:checker dir="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1066801"/>
            <a:ext cx="7620000" cy="3886200"/>
          </a:xfrm>
        </p:spPr>
        <p:txBody>
          <a:bodyPr>
            <a:normAutofit/>
          </a:bodyPr>
          <a:lstStyle/>
          <a:p>
            <a:pPr algn="just">
              <a:buFont typeface="Wingdings" pitchFamily="2" charset="2"/>
              <a:buChar char="v"/>
            </a:pPr>
            <a:r>
              <a:rPr lang="en-US" sz="2400" dirty="0">
                <a:latin typeface="Times New Roman" pitchFamily="18" charset="0"/>
                <a:cs typeface="Times New Roman" pitchFamily="18" charset="0"/>
              </a:rPr>
              <a:t>Where gross domestic product (GDP) rose by 7 percent annually before the crisis, it fell by 13.2 percent in 1998 and rose by a mere 0.2 percent in 1999.</a:t>
            </a:r>
          </a:p>
          <a:p>
            <a:pPr algn="just">
              <a:buFont typeface="Wingdings" pitchFamily="2" charset="2"/>
              <a:buChar char="v"/>
            </a:pPr>
            <a:r>
              <a:rPr lang="en-US" sz="2400" dirty="0">
                <a:latin typeface="Times New Roman" pitchFamily="18" charset="0"/>
                <a:cs typeface="Times New Roman" pitchFamily="18" charset="0"/>
              </a:rPr>
              <a:t>The government responded by launching a Social Safety Net (SSN) program, which provided a rice price subsidy for the poor, more scholarships for children from poor families, a Health Card providing free basic health services for the poor, and a public works program.</a:t>
            </a:r>
          </a:p>
          <a:p>
            <a:pPr algn="just">
              <a:buFont typeface="Wingdings" pitchFamily="2" charset="2"/>
              <a:buChar char="v"/>
            </a:pPr>
            <a:endParaRPr lang="en-US" sz="2400" dirty="0">
              <a:latin typeface="Times New Roman" pitchFamily="18" charset="0"/>
              <a:cs typeface="Times New Roman" pitchFamily="18" charset="0"/>
            </a:endParaRPr>
          </a:p>
        </p:txBody>
      </p:sp>
    </p:spTree>
  </p:cSld>
  <p:clrMapOvr>
    <a:masterClrMapping/>
  </p:clrMapOvr>
  <p:transition>
    <p:checker dir="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848600" cy="1143000"/>
          </a:xfrm>
        </p:spPr>
        <p:txBody>
          <a:bodyPr>
            <a:noAutofit/>
          </a:bodyPr>
          <a:lstStyle/>
          <a:p>
            <a:pPr algn="ctr"/>
            <a:r>
              <a:rPr lang="en-US" sz="3600" b="1" dirty="0">
                <a:solidFill>
                  <a:schemeClr val="tx1"/>
                </a:solidFill>
                <a:latin typeface="Times New Roman" pitchFamily="18" charset="0"/>
                <a:cs typeface="Times New Roman" pitchFamily="18" charset="0"/>
              </a:rPr>
              <a:t>How much did poverty rise following the onset of the crisis?</a:t>
            </a:r>
            <a:endParaRPr lang="en-US" sz="36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762000" y="1600200"/>
            <a:ext cx="7772400" cy="4525963"/>
          </a:xfrm>
        </p:spPr>
        <p:txBody>
          <a:bodyPr>
            <a:normAutofit lnSpcReduction="10000"/>
          </a:bodyPr>
          <a:lstStyle/>
          <a:p>
            <a:pPr algn="just">
              <a:buFont typeface="Wingdings" pitchFamily="2" charset="2"/>
              <a:buChar char="v"/>
            </a:pPr>
            <a:r>
              <a:rPr lang="en-US" sz="2400" dirty="0">
                <a:latin typeface="Times New Roman" pitchFamily="18" charset="0"/>
                <a:cs typeface="Times New Roman" pitchFamily="18" charset="0"/>
              </a:rPr>
              <a:t>One way to answer this is to focus on current consumption expenditure deficit (CCED) poverty, looking at the households whose current expenditure levels fall below some predefined poverty line. </a:t>
            </a:r>
          </a:p>
          <a:p>
            <a:pPr algn="just">
              <a:buFont typeface="Wingdings" pitchFamily="2" charset="2"/>
              <a:buChar char="v"/>
            </a:pPr>
            <a:r>
              <a:rPr lang="en-US" sz="2400" dirty="0">
                <a:latin typeface="Times New Roman" pitchFamily="18" charset="0"/>
                <a:cs typeface="Times New Roman" pitchFamily="18" charset="0"/>
              </a:rPr>
              <a:t>A fuller answer would consider other dimensions of poverty, a point to which we return below. It is difficult even to compute “conventional” poverty rates for the periods before, during, and after the crisis.</a:t>
            </a:r>
          </a:p>
          <a:p>
            <a:pPr algn="just">
              <a:buFont typeface="Wingdings" pitchFamily="2" charset="2"/>
              <a:buChar char="v"/>
            </a:pPr>
            <a:r>
              <a:rPr lang="en-US" sz="2400" dirty="0">
                <a:latin typeface="Times New Roman" pitchFamily="18" charset="0"/>
                <a:cs typeface="Times New Roman" pitchFamily="18" charset="0"/>
              </a:rPr>
              <a:t> The problems are technical ones, mainly related to how to choose the appropriate price indexes during a period of rapid inflation, when food prices were rising particularly quickly.</a:t>
            </a:r>
          </a:p>
        </p:txBody>
      </p:sp>
    </p:spTree>
  </p:cSld>
  <p:clrMapOvr>
    <a:masterClrMapping/>
  </p:clrMapOvr>
  <p:transition>
    <p:checker dir="ver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914400"/>
            <a:ext cx="7848600" cy="5211763"/>
          </a:xfrm>
        </p:spPr>
        <p:txBody>
          <a:bodyPr>
            <a:noAutofit/>
          </a:bodyPr>
          <a:lstStyle/>
          <a:p>
            <a:pPr algn="just">
              <a:buFont typeface="Wingdings" pitchFamily="2" charset="2"/>
              <a:buChar char="v"/>
            </a:pPr>
            <a:r>
              <a:rPr lang="en-US" sz="2400" dirty="0">
                <a:latin typeface="Times New Roman" pitchFamily="18" charset="0"/>
                <a:cs typeface="Times New Roman" pitchFamily="18" charset="0"/>
              </a:rPr>
              <a:t>Consider the poverty rates shown in table 11.5, reported in table 1 of Said and </a:t>
            </a:r>
            <a:r>
              <a:rPr lang="en-US" sz="2400" dirty="0" err="1">
                <a:latin typeface="Times New Roman" pitchFamily="18" charset="0"/>
                <a:cs typeface="Times New Roman" pitchFamily="18" charset="0"/>
              </a:rPr>
              <a:t>Widyanti</a:t>
            </a:r>
            <a:r>
              <a:rPr lang="en-US" sz="2400" dirty="0">
                <a:latin typeface="Times New Roman" pitchFamily="18" charset="0"/>
                <a:cs typeface="Times New Roman" pitchFamily="18" charset="0"/>
              </a:rPr>
              <a:t> (2001). All of these numbers are based on National Socio-Economic Surveys (</a:t>
            </a:r>
            <a:r>
              <a:rPr lang="en-US" sz="2400" i="1" dirty="0" err="1">
                <a:latin typeface="Times New Roman" pitchFamily="18" charset="0"/>
                <a:cs typeface="Times New Roman" pitchFamily="18" charset="0"/>
              </a:rPr>
              <a:t>Susenas</a:t>
            </a:r>
            <a:r>
              <a:rPr lang="en-US" sz="2400" i="1" dirty="0">
                <a:latin typeface="Times New Roman" pitchFamily="18" charset="0"/>
                <a:cs typeface="Times New Roman" pitchFamily="18" charset="0"/>
              </a:rPr>
              <a:t>), including full surveys in February 1996 and February 1999, and Mini-</a:t>
            </a:r>
            <a:r>
              <a:rPr lang="en-US" sz="2400" i="1" dirty="0" err="1">
                <a:latin typeface="Times New Roman" pitchFamily="18" charset="0"/>
                <a:cs typeface="Times New Roman" pitchFamily="18" charset="0"/>
              </a:rPr>
              <a:t>Susenas</a:t>
            </a:r>
            <a:r>
              <a:rPr lang="en-US" sz="2400" i="1" dirty="0">
                <a:latin typeface="Times New Roman" pitchFamily="18" charset="0"/>
                <a:cs typeface="Times New Roman" pitchFamily="18" charset="0"/>
              </a:rPr>
              <a:t> surveys in December 1998 and August 1999. </a:t>
            </a:r>
          </a:p>
          <a:p>
            <a:pPr algn="just">
              <a:buFont typeface="Wingdings" pitchFamily="2" charset="2"/>
              <a:buChar char="v"/>
            </a:pPr>
            <a:r>
              <a:rPr lang="en-US" sz="2400" i="1" dirty="0">
                <a:latin typeface="Times New Roman" pitchFamily="18" charset="0"/>
                <a:cs typeface="Times New Roman" pitchFamily="18" charset="0"/>
              </a:rPr>
              <a:t>The </a:t>
            </a:r>
            <a:r>
              <a:rPr lang="en-US" sz="2400" i="1" dirty="0" err="1">
                <a:latin typeface="Times New Roman" pitchFamily="18" charset="0"/>
                <a:cs typeface="Times New Roman" pitchFamily="18" charset="0"/>
              </a:rPr>
              <a:t>Susenas</a:t>
            </a:r>
            <a:r>
              <a:rPr lang="en-US" sz="2400" i="1" dirty="0">
                <a:latin typeface="Times New Roman" pitchFamily="18" charset="0"/>
                <a:cs typeface="Times New Roman" pitchFamily="18" charset="0"/>
              </a:rPr>
              <a:t> surveys </a:t>
            </a:r>
            <a:r>
              <a:rPr lang="en-US" sz="2400" dirty="0">
                <a:latin typeface="Times New Roman" pitchFamily="18" charset="0"/>
                <a:cs typeface="Times New Roman" pitchFamily="18" charset="0"/>
              </a:rPr>
              <a:t>sample around 200,000 households every February, and collect core data annually; three large modules, including one on expenditure and income, are used on a rotating basis. The </a:t>
            </a:r>
            <a:r>
              <a:rPr lang="en-US" sz="2400" i="1" dirty="0">
                <a:latin typeface="Times New Roman" pitchFamily="18" charset="0"/>
                <a:cs typeface="Times New Roman" pitchFamily="18" charset="0"/>
              </a:rPr>
              <a:t>Mini-</a:t>
            </a:r>
            <a:r>
              <a:rPr lang="en-US" sz="2400" i="1" dirty="0" err="1">
                <a:latin typeface="Times New Roman" pitchFamily="18" charset="0"/>
                <a:cs typeface="Times New Roman" pitchFamily="18" charset="0"/>
              </a:rPr>
              <a:t>Susenas</a:t>
            </a:r>
            <a:r>
              <a:rPr lang="en-US" sz="2400" i="1" dirty="0">
                <a:latin typeface="Times New Roman" pitchFamily="18" charset="0"/>
                <a:cs typeface="Times New Roman" pitchFamily="18" charset="0"/>
              </a:rPr>
              <a:t> surveys sampled about 10,000 households and were </a:t>
            </a:r>
            <a:r>
              <a:rPr lang="en-US" sz="2400" dirty="0">
                <a:latin typeface="Times New Roman" pitchFamily="18" charset="0"/>
                <a:cs typeface="Times New Roman" pitchFamily="18" charset="0"/>
              </a:rPr>
              <a:t>designed to collect data in a more timely manner than the full surveys.</a:t>
            </a:r>
          </a:p>
        </p:txBody>
      </p:sp>
    </p:spTree>
  </p:cSld>
  <p:clrMapOvr>
    <a:masterClrMapping/>
  </p:clrMapOvr>
  <p:transition>
    <p:checker dir="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1295400"/>
            <a:ext cx="7772400" cy="4830763"/>
          </a:xfrm>
        </p:spPr>
        <p:txBody>
          <a:bodyPr>
            <a:noAutofit/>
          </a:bodyPr>
          <a:lstStyle/>
          <a:p>
            <a:pPr algn="just">
              <a:buFont typeface="Wingdings" pitchFamily="2" charset="2"/>
              <a:buChar char="v"/>
            </a:pPr>
            <a:r>
              <a:rPr lang="en-US" sz="2400" dirty="0">
                <a:latin typeface="Times New Roman" pitchFamily="18" charset="0"/>
                <a:cs typeface="Times New Roman" pitchFamily="18" charset="0"/>
              </a:rPr>
              <a:t>The Indonesian Statistics Office (BPS) figures use the official methodology for computing the poverty line, as revised substantially in 2000. The steps taken are as follows (see appendix 2 of Said and </a:t>
            </a:r>
            <a:r>
              <a:rPr lang="en-US" sz="2400" dirty="0" err="1">
                <a:latin typeface="Times New Roman" pitchFamily="18" charset="0"/>
                <a:cs typeface="Times New Roman" pitchFamily="18" charset="0"/>
              </a:rPr>
              <a:t>Widyanti</a:t>
            </a:r>
            <a:r>
              <a:rPr lang="en-US" sz="2400" dirty="0">
                <a:latin typeface="Times New Roman" pitchFamily="18" charset="0"/>
                <a:cs typeface="Times New Roman" pitchFamily="18" charset="0"/>
              </a:rPr>
              <a:t> 2001):</a:t>
            </a:r>
          </a:p>
          <a:p>
            <a:pPr algn="just">
              <a:buNone/>
            </a:pPr>
            <a:endParaRPr lang="en-US" sz="2400" dirty="0">
              <a:latin typeface="Times New Roman" pitchFamily="18" charset="0"/>
              <a:cs typeface="Times New Roman" pitchFamily="18" charset="0"/>
            </a:endParaRPr>
          </a:p>
          <a:p>
            <a:pPr lvl="1" algn="just">
              <a:buNone/>
            </a:pPr>
            <a:r>
              <a:rPr lang="en-US" sz="2000" dirty="0">
                <a:latin typeface="Times New Roman" pitchFamily="18" charset="0"/>
                <a:cs typeface="Times New Roman" pitchFamily="18" charset="0"/>
              </a:rPr>
              <a:t>1. Identify those households whose nominal expenditures fall in the second and third deciles (the “initial reference population”).</a:t>
            </a:r>
          </a:p>
          <a:p>
            <a:pPr lvl="1" algn="just">
              <a:buNone/>
            </a:pPr>
            <a:r>
              <a:rPr lang="en-US" sz="2000" dirty="0">
                <a:latin typeface="Times New Roman" pitchFamily="18" charset="0"/>
                <a:cs typeface="Times New Roman" pitchFamily="18" charset="0"/>
              </a:rPr>
              <a:t>2. Identify the “national bundle” of 52 commodities that represent the most important expenditures of these households, along with their share in total expenditure.</a:t>
            </a:r>
          </a:p>
        </p:txBody>
      </p:sp>
    </p:spTree>
  </p:cSld>
  <p:clrMapOvr>
    <a:masterClrMapping/>
  </p:clrMapOvr>
  <p:transition>
    <p:checker dir="ver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066800"/>
            <a:ext cx="8229600" cy="5059363"/>
          </a:xfrm>
        </p:spPr>
        <p:txBody>
          <a:bodyPr>
            <a:normAutofit/>
          </a:bodyPr>
          <a:lstStyle/>
          <a:p>
            <a:pPr lvl="1" algn="just">
              <a:buNone/>
            </a:pPr>
            <a:r>
              <a:rPr lang="en-US" sz="2000" dirty="0">
                <a:latin typeface="Times New Roman" pitchFamily="18" charset="0"/>
                <a:cs typeface="Times New Roman" pitchFamily="18" charset="0"/>
              </a:rPr>
              <a:t>3. Construct the price of this “national bundle” in each province, using data on unit costs from the initial reference population, and express these regional price deflators as a proportion of the price level in Jakarta.</a:t>
            </a:r>
          </a:p>
          <a:p>
            <a:pPr lvl="1" algn="just">
              <a:buNone/>
            </a:pPr>
            <a:r>
              <a:rPr lang="en-US" sz="2000" dirty="0">
                <a:latin typeface="Times New Roman" pitchFamily="18" charset="0"/>
                <a:cs typeface="Times New Roman" pitchFamily="18" charset="0"/>
              </a:rPr>
              <a:t>4. Deflate total expenditures using the provincial deflators, to arrive at “real expenditure.”</a:t>
            </a:r>
          </a:p>
          <a:p>
            <a:pPr lvl="1" algn="just">
              <a:buNone/>
            </a:pPr>
            <a:r>
              <a:rPr lang="en-US" sz="2000" dirty="0">
                <a:latin typeface="Times New Roman" pitchFamily="18" charset="0"/>
                <a:cs typeface="Times New Roman" pitchFamily="18" charset="0"/>
              </a:rPr>
              <a:t>5. Use the distribution of real expenditure to identify the “new reference population” whose spending is in the second and third deciles. Use the consumption pattern of this group to compute the amount of calories consumed and the cost of these calories.</a:t>
            </a:r>
          </a:p>
          <a:p>
            <a:pPr lvl="1" algn="just">
              <a:buNone/>
            </a:pPr>
            <a:r>
              <a:rPr lang="en-US" sz="2000" dirty="0">
                <a:latin typeface="Times New Roman" pitchFamily="18" charset="0"/>
                <a:cs typeface="Times New Roman" pitchFamily="18" charset="0"/>
              </a:rPr>
              <a:t>6. Scale up this cost of calories to determine the annual cost of 2,100 Calories per person per day. This is the food poverty line. </a:t>
            </a:r>
          </a:p>
          <a:p>
            <a:pPr lvl="1" algn="just">
              <a:buNone/>
            </a:pPr>
            <a:r>
              <a:rPr lang="en-US" sz="2000" dirty="0">
                <a:latin typeface="Times New Roman" pitchFamily="18" charset="0"/>
                <a:cs typeface="Times New Roman" pitchFamily="18" charset="0"/>
              </a:rPr>
              <a:t>7. Add the cost of nonfood items. The BPS approach is to add the cost of  27 commodities (26 in rural areas), based on the results of the 1995 Survey of the Basic Needs Commodity Basket that covered 5,000 households in all 27 provinces.</a:t>
            </a:r>
          </a:p>
          <a:p>
            <a:pPr lvl="1" algn="just">
              <a:buNone/>
            </a:pPr>
            <a:endParaRPr lang="en-US" sz="2000" dirty="0">
              <a:latin typeface="Times New Roman" pitchFamily="18" charset="0"/>
              <a:cs typeface="Times New Roman" pitchFamily="18" charset="0"/>
            </a:endParaRPr>
          </a:p>
          <a:p>
            <a:pPr lvl="1" algn="just"/>
            <a:endParaRPr lang="en-US" sz="2000" dirty="0">
              <a:latin typeface="Times New Roman" pitchFamily="18" charset="0"/>
              <a:cs typeface="Times New Roman" pitchFamily="18" charset="0"/>
            </a:endParaRPr>
          </a:p>
          <a:p>
            <a:pPr lvl="1" algn="just"/>
            <a:endParaRPr lang="en-US" sz="2000" dirty="0">
              <a:latin typeface="Times New Roman" pitchFamily="18" charset="0"/>
              <a:cs typeface="Times New Roman" pitchFamily="18" charset="0"/>
            </a:endParaRPr>
          </a:p>
        </p:txBody>
      </p:sp>
    </p:spTree>
  </p:cSld>
  <p:clrMapOvr>
    <a:masterClrMapping/>
  </p:clrMapOvr>
  <p:transition>
    <p:checke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solidFill>
                  <a:srgbClr val="7030A0"/>
                </a:solidFill>
                <a:latin typeface="Times New Roman" pitchFamily="18" charset="0"/>
                <a:cs typeface="Times New Roman" pitchFamily="18" charset="0"/>
              </a:rPr>
              <a:t>Sources of Information on Poverty over Time</a:t>
            </a:r>
          </a:p>
        </p:txBody>
      </p:sp>
      <p:sp>
        <p:nvSpPr>
          <p:cNvPr id="3" name="Content Placeholder 2"/>
          <p:cNvSpPr>
            <a:spLocks noGrp="1"/>
          </p:cNvSpPr>
          <p:nvPr>
            <p:ph sz="quarter" idx="1"/>
          </p:nvPr>
        </p:nvSpPr>
        <p:spPr>
          <a:xfrm>
            <a:off x="609600" y="1524000"/>
            <a:ext cx="8077200" cy="4495800"/>
          </a:xfrm>
        </p:spPr>
        <p:txBody>
          <a:bodyPr>
            <a:normAutofit fontScale="92500" lnSpcReduction="10000"/>
          </a:bodyPr>
          <a:lstStyle/>
          <a:p>
            <a:pPr algn="just">
              <a:buFont typeface="Wingdings" pitchFamily="2" charset="2"/>
              <a:buChar char="v"/>
            </a:pPr>
            <a:r>
              <a:rPr lang="en-US" sz="2400" b="1" dirty="0">
                <a:latin typeface="Times New Roman" pitchFamily="18" charset="0"/>
                <a:cs typeface="Times New Roman" pitchFamily="18" charset="0"/>
              </a:rPr>
              <a:t>Information on the “dynamics of poverty” is needed for a number of purposes, including the following:</a:t>
            </a:r>
          </a:p>
          <a:p>
            <a:pPr algn="just">
              <a:buFont typeface="Wingdings" pitchFamily="2" charset="2"/>
              <a:buChar char="v"/>
            </a:pPr>
            <a:r>
              <a:rPr lang="en-US" sz="2400" dirty="0">
                <a:latin typeface="Times New Roman" pitchFamily="18" charset="0"/>
                <a:cs typeface="Times New Roman" pitchFamily="18" charset="0"/>
              </a:rPr>
              <a:t>Distinguishing households that are poor occasionally from those that are poor all the time. </a:t>
            </a:r>
          </a:p>
          <a:p>
            <a:pPr algn="just">
              <a:buNone/>
            </a:pPr>
            <a:endParaRPr lang="en-US" sz="2400" dirty="0">
              <a:latin typeface="Times New Roman" pitchFamily="18" charset="0"/>
              <a:cs typeface="Times New Roman" pitchFamily="18" charset="0"/>
            </a:endParaRPr>
          </a:p>
          <a:p>
            <a:pPr lvl="1" algn="just">
              <a:buNone/>
            </a:pPr>
            <a:r>
              <a:rPr lang="en-US" sz="2400" dirty="0">
                <a:latin typeface="Times New Roman" pitchFamily="18" charset="0"/>
                <a:cs typeface="Times New Roman" pitchFamily="18" charset="0"/>
              </a:rPr>
              <a:t>   </a:t>
            </a:r>
            <a:r>
              <a:rPr lang="en-US" sz="2000" i="1" dirty="0">
                <a:latin typeface="Times New Roman" pitchFamily="18" charset="0"/>
                <a:cs typeface="Times New Roman" pitchFamily="18" charset="0"/>
              </a:rPr>
              <a:t>This is of practical importance, because the types of intervention relevant for dealing with </a:t>
            </a:r>
            <a:r>
              <a:rPr lang="en-US" sz="2000" i="1" dirty="0">
                <a:solidFill>
                  <a:srgbClr val="0070C0"/>
                </a:solidFill>
                <a:latin typeface="Times New Roman" pitchFamily="18" charset="0"/>
                <a:cs typeface="Times New Roman" pitchFamily="18" charset="0"/>
              </a:rPr>
              <a:t>persistent and transient poverty </a:t>
            </a:r>
            <a:r>
              <a:rPr lang="en-US" sz="2000" i="1" dirty="0">
                <a:latin typeface="Times New Roman" pitchFamily="18" charset="0"/>
                <a:cs typeface="Times New Roman" pitchFamily="18" charset="0"/>
              </a:rPr>
              <a:t>are likely to be different</a:t>
            </a:r>
            <a:r>
              <a:rPr lang="en-US" sz="2400" i="1" dirty="0">
                <a:latin typeface="Times New Roman" pitchFamily="18" charset="0"/>
                <a:cs typeface="Times New Roman" pitchFamily="18" charset="0"/>
              </a:rPr>
              <a:t>.</a:t>
            </a:r>
          </a:p>
          <a:p>
            <a:pPr lvl="1" algn="just">
              <a:buNone/>
            </a:pPr>
            <a:endParaRPr lang="en-US" sz="2400" i="1" dirty="0">
              <a:latin typeface="Times New Roman" pitchFamily="18" charset="0"/>
              <a:cs typeface="Times New Roman" pitchFamily="18" charset="0"/>
            </a:endParaRPr>
          </a:p>
          <a:p>
            <a:pPr algn="just">
              <a:buFont typeface="Wingdings" pitchFamily="2" charset="2"/>
              <a:buChar char="v"/>
            </a:pPr>
            <a:r>
              <a:rPr lang="en-US" sz="2400" dirty="0">
                <a:latin typeface="Times New Roman" pitchFamily="18" charset="0"/>
                <a:cs typeface="Times New Roman" pitchFamily="18" charset="0"/>
              </a:rPr>
              <a:t>Monitoring and evaluating the effect of a specific shock, policy, or project on poverty</a:t>
            </a:r>
            <a:r>
              <a:rPr lang="en-US" sz="2800" dirty="0">
                <a:latin typeface="Times New Roman" pitchFamily="18" charset="0"/>
                <a:cs typeface="Times New Roman" pitchFamily="18" charset="0"/>
              </a:rPr>
              <a:t>—</a:t>
            </a:r>
          </a:p>
          <a:p>
            <a:pPr algn="ctr">
              <a:buNone/>
            </a:pPr>
            <a:r>
              <a:rPr lang="en-US" sz="2800" dirty="0">
                <a:latin typeface="Times New Roman" pitchFamily="18" charset="0"/>
                <a:cs typeface="Times New Roman" pitchFamily="18" charset="0"/>
              </a:rPr>
              <a:t>      </a:t>
            </a:r>
          </a:p>
          <a:p>
            <a:pPr algn="ctr">
              <a:buNone/>
            </a:pPr>
            <a:r>
              <a:rPr lang="en-US" sz="2800" dirty="0">
                <a:latin typeface="Times New Roman" pitchFamily="18" charset="0"/>
                <a:cs typeface="Times New Roman" pitchFamily="18" charset="0"/>
              </a:rPr>
              <a:t>   </a:t>
            </a:r>
            <a:r>
              <a:rPr lang="en-US" sz="1800" i="1" dirty="0">
                <a:latin typeface="Times New Roman" pitchFamily="18" charset="0"/>
                <a:cs typeface="Times New Roman" pitchFamily="18" charset="0"/>
              </a:rPr>
              <a:t>For instance, the degree to which a microcredit scheme might help the poor</a:t>
            </a:r>
            <a:r>
              <a:rPr lang="en-US" sz="1800" dirty="0">
                <a:latin typeface="Times New Roman" pitchFamily="18" charset="0"/>
                <a:cs typeface="Times New Roman" pitchFamily="18" charset="0"/>
              </a:rPr>
              <a:t>.</a:t>
            </a:r>
          </a:p>
        </p:txBody>
      </p:sp>
    </p:spTree>
  </p:cSld>
  <p:clrMapOvr>
    <a:masterClrMapping/>
  </p:clrMapOvr>
  <p:transition>
    <p:checker dir="ver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838199"/>
            <a:ext cx="7772400" cy="4876801"/>
          </a:xfrm>
        </p:spPr>
        <p:txBody>
          <a:bodyPr>
            <a:noAutofit/>
          </a:bodyPr>
          <a:lstStyle/>
          <a:p>
            <a:pPr algn="just">
              <a:buFont typeface="Wingdings" pitchFamily="2" charset="2"/>
              <a:buChar char="v"/>
            </a:pPr>
            <a:r>
              <a:rPr lang="en-US" sz="2400" dirty="0">
                <a:latin typeface="Times New Roman" pitchFamily="18" charset="0"/>
                <a:cs typeface="Times New Roman" pitchFamily="18" charset="0"/>
              </a:rPr>
              <a:t>The proportion of people in poverty rose by about half between February 1996 and December 1998, stabilizing thereafter and falling sharply in the first half of 1999 most, but not all, of the way back to their pre-crisis levels.</a:t>
            </a:r>
          </a:p>
          <a:p>
            <a:pPr algn="just">
              <a:buFont typeface="Wingdings" pitchFamily="2" charset="2"/>
              <a:buChar char="v"/>
            </a:pPr>
            <a:r>
              <a:rPr lang="en-US" sz="2400" dirty="0">
                <a:latin typeface="Times New Roman" pitchFamily="18" charset="0"/>
                <a:cs typeface="Times New Roman" pitchFamily="18" charset="0"/>
              </a:rPr>
              <a:t>Poverty rose in 1996–98 both in urban and rural areas; the BPS measures a larger rise in urban poverty, while Said and </a:t>
            </a:r>
            <a:r>
              <a:rPr lang="en-US" sz="2400" dirty="0" err="1">
                <a:latin typeface="Times New Roman" pitchFamily="18" charset="0"/>
                <a:cs typeface="Times New Roman" pitchFamily="18" charset="0"/>
              </a:rPr>
              <a:t>Widyanti</a:t>
            </a:r>
            <a:r>
              <a:rPr lang="en-US" sz="2400" dirty="0">
                <a:latin typeface="Times New Roman" pitchFamily="18" charset="0"/>
                <a:cs typeface="Times New Roman" pitchFamily="18" charset="0"/>
              </a:rPr>
              <a:t> find a much larger increase in rural than urban poverty.</a:t>
            </a:r>
          </a:p>
          <a:p>
            <a:pPr algn="just">
              <a:buFont typeface="Wingdings" pitchFamily="2" charset="2"/>
              <a:buChar char="v"/>
            </a:pPr>
            <a:r>
              <a:rPr lang="en-US" sz="2400" dirty="0">
                <a:latin typeface="Times New Roman" pitchFamily="18" charset="0"/>
                <a:cs typeface="Times New Roman" pitchFamily="18" charset="0"/>
              </a:rPr>
              <a:t>Even if the measures of poverty shown here are sound, they do not really measure the effect of the financial crisis (or El Niño). To measure this effect, it would be necessary first to determine what the poverty rates would have been if the crisis had not occurred at all.</a:t>
            </a:r>
          </a:p>
        </p:txBody>
      </p:sp>
    </p:spTree>
  </p:cSld>
  <p:clrMapOvr>
    <a:masterClrMapping/>
  </p:clrMapOvr>
  <p:transition>
    <p:checker dir="ver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just">
              <a:buFont typeface="Wingdings" pitchFamily="2" charset="2"/>
              <a:buChar char="v"/>
            </a:pPr>
            <a:r>
              <a:rPr lang="en-US" sz="2400" dirty="0">
                <a:latin typeface="Times New Roman" pitchFamily="18" charset="0"/>
                <a:cs typeface="Times New Roman" pitchFamily="18" charset="0"/>
              </a:rPr>
              <a:t>The fact that the poverty rate rose and fell so sharply suggests that it is worthwhile to distinguish between transient and persistent poverty. </a:t>
            </a:r>
          </a:p>
          <a:p>
            <a:pPr algn="just">
              <a:buFont typeface="Wingdings" pitchFamily="2" charset="2"/>
              <a:buChar char="v"/>
            </a:pPr>
            <a:r>
              <a:rPr lang="en-US" sz="2400" dirty="0">
                <a:latin typeface="Times New Roman" pitchFamily="18" charset="0"/>
                <a:cs typeface="Times New Roman" pitchFamily="18" charset="0"/>
              </a:rPr>
              <a:t>This is possible between December 1998 and August 1999 because the </a:t>
            </a:r>
            <a:r>
              <a:rPr lang="en-US" sz="2400" i="1" dirty="0">
                <a:latin typeface="Times New Roman" pitchFamily="18" charset="0"/>
                <a:cs typeface="Times New Roman" pitchFamily="18" charset="0"/>
              </a:rPr>
              <a:t>Mini-</a:t>
            </a:r>
            <a:r>
              <a:rPr lang="en-US" sz="2400" i="1" dirty="0" err="1">
                <a:latin typeface="Times New Roman" pitchFamily="18" charset="0"/>
                <a:cs typeface="Times New Roman" pitchFamily="18" charset="0"/>
              </a:rPr>
              <a:t>Susenas</a:t>
            </a:r>
            <a:r>
              <a:rPr lang="en-US" sz="2400" i="1" dirty="0">
                <a:latin typeface="Times New Roman" pitchFamily="18" charset="0"/>
                <a:cs typeface="Times New Roman" pitchFamily="18" charset="0"/>
              </a:rPr>
              <a:t> surveys constitute a </a:t>
            </a:r>
            <a:r>
              <a:rPr lang="en-US" sz="2400" dirty="0">
                <a:latin typeface="Times New Roman" pitchFamily="18" charset="0"/>
                <a:cs typeface="Times New Roman" pitchFamily="18" charset="0"/>
              </a:rPr>
              <a:t>panel. </a:t>
            </a:r>
          </a:p>
          <a:p>
            <a:pPr algn="just">
              <a:buFont typeface="Wingdings" pitchFamily="2" charset="2"/>
              <a:buChar char="v"/>
            </a:pPr>
            <a:r>
              <a:rPr lang="en-US" sz="2400" dirty="0">
                <a:latin typeface="Times New Roman" pitchFamily="18" charset="0"/>
                <a:cs typeface="Times New Roman" pitchFamily="18" charset="0"/>
              </a:rPr>
              <a:t>An example of this comes from table 7 in Said and </a:t>
            </a:r>
            <a:r>
              <a:rPr lang="en-US" sz="2400" dirty="0" err="1">
                <a:latin typeface="Times New Roman" pitchFamily="18" charset="0"/>
                <a:cs typeface="Times New Roman" pitchFamily="18" charset="0"/>
              </a:rPr>
              <a:t>Widyanti</a:t>
            </a:r>
            <a:r>
              <a:rPr lang="en-US" sz="2400" dirty="0">
                <a:latin typeface="Times New Roman" pitchFamily="18" charset="0"/>
                <a:cs typeface="Times New Roman" pitchFamily="18" charset="0"/>
              </a:rPr>
              <a:t> (2001), partly reproduced in table 11.6.</a:t>
            </a:r>
          </a:p>
        </p:txBody>
      </p:sp>
    </p:spTree>
  </p:cSld>
  <p:clrMapOvr>
    <a:masterClrMapping/>
  </p:clrMapOvr>
  <p:transition>
    <p:checker dir="ver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srcRect l="28697" t="57292" r="24451" b="11458"/>
          <a:stretch>
            <a:fillRect/>
          </a:stretch>
        </p:blipFill>
        <p:spPr bwMode="auto">
          <a:xfrm>
            <a:off x="533400" y="914400"/>
            <a:ext cx="7924800" cy="5105400"/>
          </a:xfrm>
          <a:prstGeom prst="rect">
            <a:avLst/>
          </a:prstGeom>
          <a:noFill/>
          <a:ln w="9525">
            <a:noFill/>
            <a:miter lim="800000"/>
            <a:headEnd/>
            <a:tailEnd/>
          </a:ln>
        </p:spPr>
      </p:pic>
    </p:spTree>
  </p:cSld>
  <p:clrMapOvr>
    <a:masterClrMapping/>
  </p:clrMapOvr>
  <p:transition>
    <p:checker dir="ver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sz="quarter" idx="1"/>
          </p:nvPr>
        </p:nvPicPr>
        <p:blipFill>
          <a:blip r:embed="rId2" cstate="print"/>
          <a:srcRect l="27282" t="25254" r="33908" b="41073"/>
          <a:stretch>
            <a:fillRect/>
          </a:stretch>
        </p:blipFill>
        <p:spPr bwMode="auto">
          <a:xfrm>
            <a:off x="457200" y="533400"/>
            <a:ext cx="8001000" cy="5715000"/>
          </a:xfrm>
          <a:prstGeom prst="rect">
            <a:avLst/>
          </a:prstGeom>
          <a:noFill/>
          <a:ln w="9525">
            <a:noFill/>
            <a:miter lim="800000"/>
            <a:headEnd/>
            <a:tailEnd/>
          </a:ln>
        </p:spPr>
      </p:pic>
    </p:spTree>
  </p:cSld>
  <p:clrMapOvr>
    <a:masterClrMapping/>
  </p:clrMapOvr>
  <p:transition>
    <p:checker dir="ver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219200"/>
            <a:ext cx="8229600" cy="4906963"/>
          </a:xfrm>
        </p:spPr>
        <p:txBody>
          <a:bodyPr>
            <a:normAutofit/>
          </a:bodyPr>
          <a:lstStyle/>
          <a:p>
            <a:pPr algn="just">
              <a:buFont typeface="Wingdings" pitchFamily="2" charset="2"/>
              <a:buChar char="v"/>
            </a:pPr>
            <a:r>
              <a:rPr lang="en-US" sz="2400" dirty="0">
                <a:latin typeface="Times New Roman" pitchFamily="18" charset="0"/>
                <a:cs typeface="Times New Roman" pitchFamily="18" charset="0"/>
              </a:rPr>
              <a:t>According to table 11.6, almost a third of the population was poor at some point between December 1998 and August 1999. </a:t>
            </a:r>
          </a:p>
          <a:p>
            <a:pPr algn="just">
              <a:buFont typeface="Wingdings" pitchFamily="2" charset="2"/>
              <a:buChar char="v"/>
            </a:pPr>
            <a:r>
              <a:rPr lang="en-US" sz="2400" dirty="0">
                <a:latin typeface="Times New Roman" pitchFamily="18" charset="0"/>
                <a:cs typeface="Times New Roman" pitchFamily="18" charset="0"/>
              </a:rPr>
              <a:t>Only one person in eight was poor both in December 1998 and August 1999 (“persistently poor”), while one person in five was poor at the time of one of the surveys but not both (“transitory poor”).</a:t>
            </a:r>
          </a:p>
        </p:txBody>
      </p:sp>
    </p:spTree>
  </p:cSld>
  <p:clrMapOvr>
    <a:masterClrMapping/>
  </p:clrMapOvr>
  <p:transition>
    <p:checker dir="ver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a:solidFill>
                  <a:schemeClr val="tx1"/>
                </a:solidFill>
                <a:latin typeface="Times New Roman" pitchFamily="18" charset="0"/>
                <a:cs typeface="Times New Roman" pitchFamily="18" charset="0"/>
              </a:rPr>
              <a:t/>
            </a:r>
            <a:br>
              <a:rPr lang="en-US" sz="3600" b="1" dirty="0">
                <a:solidFill>
                  <a:schemeClr val="tx1"/>
                </a:solidFill>
                <a:latin typeface="Times New Roman" pitchFamily="18" charset="0"/>
                <a:cs typeface="Times New Roman" pitchFamily="18" charset="0"/>
              </a:rPr>
            </a:br>
            <a:r>
              <a:rPr lang="en-US" sz="3600" b="1" dirty="0">
                <a:solidFill>
                  <a:schemeClr val="tx1"/>
                </a:solidFill>
                <a:latin typeface="Times New Roman" pitchFamily="18" charset="0"/>
                <a:cs typeface="Times New Roman" pitchFamily="18" charset="0"/>
              </a:rPr>
              <a:t>Controversies</a:t>
            </a:r>
            <a:br>
              <a:rPr lang="en-US" sz="3600" b="1" dirty="0">
                <a:solidFill>
                  <a:schemeClr val="tx1"/>
                </a:solidFill>
                <a:latin typeface="Times New Roman" pitchFamily="18" charset="0"/>
                <a:cs typeface="Times New Roman" pitchFamily="18" charset="0"/>
              </a:rPr>
            </a:br>
            <a:endParaRPr lang="en-US" sz="36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838200" y="1447800"/>
            <a:ext cx="7620000" cy="4678363"/>
          </a:xfrm>
        </p:spPr>
        <p:txBody>
          <a:bodyPr>
            <a:noAutofit/>
          </a:bodyPr>
          <a:lstStyle/>
          <a:p>
            <a:pPr algn="just">
              <a:buFont typeface="Wingdings" pitchFamily="2" charset="2"/>
              <a:buChar char="v"/>
            </a:pPr>
            <a:r>
              <a:rPr lang="en-US" sz="2400" dirty="0">
                <a:latin typeface="Times New Roman" pitchFamily="18" charset="0"/>
                <a:cs typeface="Times New Roman" pitchFamily="18" charset="0"/>
              </a:rPr>
              <a:t>The measurement of poverty in Indonesia is controversial. First, there is much debate about the appropriate techniques that should be used to arrive at a headcount measure of poverty. And second, a strong case can be made for measuring other dimensions of poverty.</a:t>
            </a:r>
          </a:p>
          <a:p>
            <a:pPr algn="just">
              <a:buNone/>
            </a:pPr>
            <a:r>
              <a:rPr lang="en-US" sz="2400" b="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transition>
    <p:checke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133600" y="2895600"/>
            <a:ext cx="5105400" cy="609600"/>
          </a:xfrm>
          <a:prstGeom prst="roundRect">
            <a:avLst/>
          </a:prstGeom>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effectLst/>
                <a:latin typeface="Times New Roman" pitchFamily="18" charset="0"/>
                <a:cs typeface="Times New Roman" pitchFamily="18" charset="0"/>
              </a:rPr>
              <a:t>Questions</a:t>
            </a:r>
            <a:r>
              <a:rPr lang="en-US" dirty="0">
                <a:latin typeface="Times New Roman" pitchFamily="18" charset="0"/>
                <a:cs typeface="Times New Roman" pitchFamily="18" charset="0"/>
              </a:rPr>
              <a:t> in a Single Cross-Sectional Survey</a:t>
            </a:r>
            <a:endParaRPr lang="en-US" dirty="0"/>
          </a:p>
        </p:txBody>
      </p:sp>
      <p:sp>
        <p:nvSpPr>
          <p:cNvPr id="5" name="Rounded Rectangle 4"/>
          <p:cNvSpPr/>
          <p:nvPr/>
        </p:nvSpPr>
        <p:spPr>
          <a:xfrm>
            <a:off x="2286000" y="3733800"/>
            <a:ext cx="48006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Times New Roman" pitchFamily="18" charset="0"/>
                <a:cs typeface="Times New Roman" pitchFamily="18" charset="0"/>
              </a:rPr>
              <a:t>Repeated Cross-Sectional Surveys</a:t>
            </a:r>
          </a:p>
        </p:txBody>
      </p:sp>
      <p:sp>
        <p:nvSpPr>
          <p:cNvPr id="6" name="Rounded Rectangle 5"/>
          <p:cNvSpPr/>
          <p:nvPr/>
        </p:nvSpPr>
        <p:spPr>
          <a:xfrm>
            <a:off x="2590800" y="4572000"/>
            <a:ext cx="41910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Times New Roman" pitchFamily="18" charset="0"/>
                <a:cs typeface="Times New Roman" pitchFamily="18" charset="0"/>
              </a:rPr>
              <a:t>Panel Data</a:t>
            </a:r>
          </a:p>
        </p:txBody>
      </p:sp>
      <p:sp>
        <p:nvSpPr>
          <p:cNvPr id="8" name="Oval 7"/>
          <p:cNvSpPr/>
          <p:nvPr/>
        </p:nvSpPr>
        <p:spPr>
          <a:xfrm>
            <a:off x="1295400" y="1295400"/>
            <a:ext cx="6629400" cy="914400"/>
          </a:xfrm>
          <a:prstGeom prst="ellipse">
            <a:avLst/>
          </a:prstGeom>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Measurement Methods to poverty over time</a:t>
            </a:r>
            <a:endParaRPr lang="en-US" b="1"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4" name="Down Arrow 13"/>
          <p:cNvSpPr/>
          <p:nvPr/>
        </p:nvSpPr>
        <p:spPr>
          <a:xfrm>
            <a:off x="4648200" y="2286000"/>
            <a:ext cx="152400" cy="381000"/>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cSld>
  <p:clrMapOvr>
    <a:masterClrMapping/>
  </p:clrMapOvr>
  <p:transition>
    <p:checke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82000" cy="914400"/>
          </a:xfrm>
        </p:spPr>
        <p:txBody>
          <a:bodyPr>
            <a:noAutofit/>
          </a:bodyPr>
          <a:lstStyle/>
          <a:p>
            <a:pPr algn="ctr"/>
            <a:r>
              <a:rPr lang="en-US" sz="3200" b="1" dirty="0">
                <a:solidFill>
                  <a:schemeClr val="tx1"/>
                </a:solidFill>
                <a:latin typeface="Times New Roman" pitchFamily="18" charset="0"/>
                <a:cs typeface="Times New Roman" pitchFamily="18" charset="0"/>
              </a:rPr>
              <a:t/>
            </a:r>
            <a:br>
              <a:rPr lang="en-US" sz="3200" b="1" dirty="0">
                <a:solidFill>
                  <a:schemeClr val="tx1"/>
                </a:solidFill>
                <a:latin typeface="Times New Roman" pitchFamily="18" charset="0"/>
                <a:cs typeface="Times New Roman" pitchFamily="18" charset="0"/>
              </a:rPr>
            </a:br>
            <a:r>
              <a:rPr lang="en-US" sz="3200" b="1" dirty="0">
                <a:solidFill>
                  <a:schemeClr val="tx1"/>
                </a:solidFill>
                <a:latin typeface="Times New Roman" pitchFamily="18" charset="0"/>
                <a:cs typeface="Times New Roman" pitchFamily="18" charset="0"/>
              </a:rPr>
              <a:t>Questions in a Single Cross-Sectional Survey</a:t>
            </a:r>
            <a:r>
              <a:rPr lang="en-US" sz="3200" dirty="0">
                <a:solidFill>
                  <a:schemeClr val="tx1"/>
                </a:solidFill>
                <a:latin typeface="Times New Roman" pitchFamily="18" charset="0"/>
                <a:cs typeface="Times New Roman" pitchFamily="18" charset="0"/>
              </a:rPr>
              <a:t/>
            </a:r>
            <a:br>
              <a:rPr lang="en-US" sz="3200" dirty="0">
                <a:solidFill>
                  <a:schemeClr val="tx1"/>
                </a:solidFill>
                <a:latin typeface="Times New Roman" pitchFamily="18" charset="0"/>
                <a:cs typeface="Times New Roman" pitchFamily="18" charset="0"/>
              </a:rPr>
            </a:br>
            <a:endParaRPr lang="en-US" sz="32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609600" y="1752600"/>
            <a:ext cx="7848600" cy="4373563"/>
          </a:xfrm>
        </p:spPr>
        <p:txBody>
          <a:bodyPr>
            <a:normAutofit/>
          </a:bodyPr>
          <a:lstStyle/>
          <a:p>
            <a:pPr algn="just">
              <a:buFont typeface="Wingdings" pitchFamily="2" charset="2"/>
              <a:buChar char="v"/>
            </a:pPr>
            <a:r>
              <a:rPr lang="en-US" sz="2400" b="1" dirty="0">
                <a:latin typeface="Times New Roman" pitchFamily="18" charset="0"/>
                <a:cs typeface="Times New Roman" pitchFamily="18" charset="0"/>
              </a:rPr>
              <a:t>In this case, we have information on a sample of households or individuals at a single point in time.</a:t>
            </a:r>
          </a:p>
          <a:p>
            <a:pPr algn="just">
              <a:buFont typeface="Wingdings" pitchFamily="2" charset="2"/>
              <a:buChar char="v"/>
            </a:pPr>
            <a:r>
              <a:rPr lang="en-US" sz="2400" dirty="0">
                <a:latin typeface="Times New Roman" pitchFamily="18" charset="0"/>
                <a:cs typeface="Times New Roman" pitchFamily="18" charset="0"/>
              </a:rPr>
              <a:t>Asking for information about current living standards, one could include some questions about living standards in the past, </a:t>
            </a:r>
          </a:p>
          <a:p>
            <a:pPr>
              <a:buNone/>
            </a:pPr>
            <a:r>
              <a:rPr lang="en-US" sz="2200" i="1" dirty="0">
                <a:solidFill>
                  <a:srgbClr val="FF0000"/>
                </a:solidFill>
                <a:latin typeface="Times New Roman" pitchFamily="18" charset="0"/>
                <a:cs typeface="Times New Roman" pitchFamily="18" charset="0"/>
              </a:rPr>
              <a:t>          </a:t>
            </a:r>
            <a:r>
              <a:rPr lang="en-US" sz="2200" i="1" dirty="0">
                <a:latin typeface="Times New Roman" pitchFamily="18" charset="0"/>
                <a:cs typeface="Times New Roman" pitchFamily="18" charset="0"/>
              </a:rPr>
              <a:t>such as </a:t>
            </a:r>
          </a:p>
          <a:p>
            <a:pPr algn="ctr">
              <a:buNone/>
            </a:pPr>
            <a:r>
              <a:rPr lang="en-US" sz="2200" i="1" dirty="0">
                <a:latin typeface="Times New Roman" pitchFamily="18" charset="0"/>
                <a:cs typeface="Times New Roman" pitchFamily="18" charset="0"/>
              </a:rPr>
              <a:t>“is your income higher now than it was a year ago?”</a:t>
            </a:r>
          </a:p>
          <a:p>
            <a:pPr algn="just">
              <a:buFont typeface="Wingdings" pitchFamily="2" charset="2"/>
              <a:buChar char="v"/>
            </a:pPr>
            <a:r>
              <a:rPr lang="en-US" sz="2400" dirty="0">
                <a:latin typeface="Times New Roman" pitchFamily="18" charset="0"/>
                <a:cs typeface="Times New Roman" pitchFamily="18" charset="0"/>
              </a:rPr>
              <a:t>This is the least satisfactory way to get a measure of how poverty or living standards have evolved, because few people can remember their situation a year before with any degree of accuracy.</a:t>
            </a:r>
          </a:p>
        </p:txBody>
      </p:sp>
    </p:spTree>
  </p:cSld>
  <p:clrMapOvr>
    <a:masterClrMapping/>
  </p:clrMapOvr>
  <p:transition>
    <p:checke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Autofit/>
          </a:bodyPr>
          <a:lstStyle/>
          <a:p>
            <a:pPr algn="ctr"/>
            <a:r>
              <a:rPr lang="en-US" sz="3600" b="1" dirty="0">
                <a:solidFill>
                  <a:schemeClr val="tx1"/>
                </a:solidFill>
                <a:latin typeface="Times New Roman" pitchFamily="18" charset="0"/>
                <a:cs typeface="Times New Roman" pitchFamily="18" charset="0"/>
              </a:rPr>
              <a:t/>
            </a:r>
            <a:br>
              <a:rPr lang="en-US" sz="3600" b="1" dirty="0">
                <a:solidFill>
                  <a:schemeClr val="tx1"/>
                </a:solidFill>
                <a:latin typeface="Times New Roman" pitchFamily="18" charset="0"/>
                <a:cs typeface="Times New Roman" pitchFamily="18" charset="0"/>
              </a:rPr>
            </a:br>
            <a:r>
              <a:rPr lang="en-US" sz="3600" b="1" dirty="0">
                <a:solidFill>
                  <a:schemeClr val="tx1"/>
                </a:solidFill>
                <a:latin typeface="Times New Roman" pitchFamily="18" charset="0"/>
                <a:cs typeface="Times New Roman" pitchFamily="18" charset="0"/>
              </a:rPr>
              <a:t>Repeated Cross-Sectional Surveys</a:t>
            </a:r>
            <a:r>
              <a:rPr lang="en-US" sz="3600" dirty="0">
                <a:solidFill>
                  <a:schemeClr val="tx1"/>
                </a:solidFill>
                <a:latin typeface="Times New Roman" pitchFamily="18" charset="0"/>
                <a:cs typeface="Times New Roman" pitchFamily="18" charset="0"/>
              </a:rPr>
              <a:t/>
            </a:r>
            <a:br>
              <a:rPr lang="en-US" sz="3600" dirty="0">
                <a:solidFill>
                  <a:schemeClr val="tx1"/>
                </a:solidFill>
                <a:latin typeface="Times New Roman" pitchFamily="18" charset="0"/>
                <a:cs typeface="Times New Roman" pitchFamily="18" charset="0"/>
              </a:rPr>
            </a:br>
            <a:endParaRPr lang="en-US" sz="36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609600" y="1600200"/>
            <a:ext cx="7848600" cy="4525963"/>
          </a:xfrm>
        </p:spPr>
        <p:txBody>
          <a:bodyPr>
            <a:normAutofit/>
          </a:bodyPr>
          <a:lstStyle/>
          <a:p>
            <a:pPr algn="just">
              <a:buFont typeface="Wingdings" pitchFamily="2" charset="2"/>
              <a:buChar char="v"/>
            </a:pPr>
            <a:r>
              <a:rPr lang="en-US" sz="2400" dirty="0">
                <a:latin typeface="Times New Roman" pitchFamily="18" charset="0"/>
                <a:cs typeface="Times New Roman" pitchFamily="18" charset="0"/>
              </a:rPr>
              <a:t>The most common way that poverty is tracked is by using the results from two or more household surveys over time.</a:t>
            </a:r>
          </a:p>
          <a:p>
            <a:pPr algn="just">
              <a:buFont typeface="Wingdings" pitchFamily="2" charset="2"/>
              <a:buChar char="v"/>
            </a:pPr>
            <a:r>
              <a:rPr lang="en-US" sz="2400" dirty="0">
                <a:latin typeface="Times New Roman" pitchFamily="18" charset="0"/>
                <a:cs typeface="Times New Roman" pitchFamily="18" charset="0"/>
              </a:rPr>
              <a:t>To allow for comparisons over time, the questions need to be comparable in each wave of the survey. </a:t>
            </a:r>
          </a:p>
          <a:p>
            <a:pPr algn="just">
              <a:buNone/>
            </a:pPr>
            <a:r>
              <a:rPr lang="en-US" sz="2800" dirty="0">
                <a:solidFill>
                  <a:srgbClr val="FF0000"/>
                </a:solidFill>
                <a:latin typeface="Times New Roman" pitchFamily="18" charset="0"/>
                <a:cs typeface="Times New Roman" pitchFamily="18" charset="0"/>
              </a:rPr>
              <a:t>Survey Examples :</a:t>
            </a:r>
          </a:p>
          <a:p>
            <a:pPr lvl="1" algn="just">
              <a:buFont typeface="Wingdings" pitchFamily="2" charset="2"/>
              <a:buChar char="Ø"/>
            </a:pPr>
            <a:r>
              <a:rPr lang="en-US" sz="2000" i="1" dirty="0">
                <a:latin typeface="Times New Roman" pitchFamily="18" charset="0"/>
                <a:cs typeface="Times New Roman" pitchFamily="18" charset="0"/>
              </a:rPr>
              <a:t>The annual national labor force survey in Indonesia (SAKERNAS)</a:t>
            </a:r>
          </a:p>
          <a:p>
            <a:pPr lvl="1" algn="just">
              <a:buFont typeface="Wingdings" pitchFamily="2" charset="2"/>
              <a:buChar char="Ø"/>
            </a:pPr>
            <a:r>
              <a:rPr lang="en-US" sz="2000" i="1" dirty="0">
                <a:latin typeface="Times New Roman" pitchFamily="18" charset="0"/>
                <a:cs typeface="Times New Roman" pitchFamily="18" charset="0"/>
              </a:rPr>
              <a:t>The Malaysian household income surveys</a:t>
            </a:r>
          </a:p>
          <a:p>
            <a:pPr lvl="1" algn="just">
              <a:buFont typeface="Wingdings" pitchFamily="2" charset="2"/>
              <a:buChar char="Ø"/>
            </a:pPr>
            <a:r>
              <a:rPr lang="en-US" sz="2000" i="1" dirty="0">
                <a:latin typeface="Times New Roman" pitchFamily="18" charset="0"/>
                <a:cs typeface="Times New Roman" pitchFamily="18" charset="0"/>
              </a:rPr>
              <a:t>The U.S. census long form (based on a longer questionnaire sent to a sample of households in the context of the decennial census)</a:t>
            </a:r>
          </a:p>
        </p:txBody>
      </p:sp>
    </p:spTree>
  </p:cSld>
  <p:clrMapOvr>
    <a:masterClrMapping/>
  </p:clrMapOvr>
  <p:transition>
    <p:checke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solidFill>
                  <a:schemeClr val="tx1"/>
                </a:solidFill>
                <a:latin typeface="Times New Roman" pitchFamily="18" charset="0"/>
                <a:cs typeface="Times New Roman" pitchFamily="18" charset="0"/>
              </a:rPr>
              <a:t>Panel Data</a:t>
            </a:r>
          </a:p>
        </p:txBody>
      </p:sp>
      <p:sp>
        <p:nvSpPr>
          <p:cNvPr id="3" name="Content Placeholder 2"/>
          <p:cNvSpPr>
            <a:spLocks noGrp="1"/>
          </p:cNvSpPr>
          <p:nvPr>
            <p:ph sz="quarter" idx="1"/>
          </p:nvPr>
        </p:nvSpPr>
        <p:spPr/>
        <p:txBody>
          <a:bodyPr>
            <a:normAutofit/>
          </a:bodyPr>
          <a:lstStyle/>
          <a:p>
            <a:pPr algn="just">
              <a:buFont typeface="Wingdings" pitchFamily="2" charset="2"/>
              <a:buChar char="v"/>
            </a:pPr>
            <a:r>
              <a:rPr lang="en-US" sz="2400" b="1" i="1" dirty="0">
                <a:solidFill>
                  <a:srgbClr val="FF0000"/>
                </a:solidFill>
                <a:latin typeface="Times New Roman" pitchFamily="18" charset="0"/>
                <a:cs typeface="Times New Roman" pitchFamily="18" charset="0"/>
              </a:rPr>
              <a:t>Definition </a:t>
            </a:r>
          </a:p>
          <a:p>
            <a:pPr algn="just">
              <a:buNone/>
            </a:pPr>
            <a:r>
              <a:rPr lang="en-US" sz="2400" dirty="0">
                <a:latin typeface="Times New Roman" pitchFamily="18" charset="0"/>
                <a:cs typeface="Times New Roman" pitchFamily="18" charset="0"/>
              </a:rPr>
              <a:t>    </a:t>
            </a:r>
          </a:p>
        </p:txBody>
      </p:sp>
      <p:sp>
        <p:nvSpPr>
          <p:cNvPr id="4" name="Oval 3"/>
          <p:cNvSpPr/>
          <p:nvPr/>
        </p:nvSpPr>
        <p:spPr>
          <a:xfrm>
            <a:off x="762000" y="2133600"/>
            <a:ext cx="8153400" cy="23622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None/>
            </a:pPr>
            <a:r>
              <a:rPr lang="en-US" sz="2400" dirty="0">
                <a:latin typeface="Times New Roman" pitchFamily="18" charset="0"/>
                <a:cs typeface="Times New Roman" pitchFamily="18" charset="0"/>
              </a:rPr>
              <a:t>When a survey is repeated, and we have multiple observations for the same person (or household, or firm, or community), then we have panel data. </a:t>
            </a:r>
          </a:p>
        </p:txBody>
      </p:sp>
    </p:spTree>
  </p:cSld>
  <p:clrMapOvr>
    <a:masterClrMapping/>
  </p:clrMapOvr>
  <p:transition>
    <p:checke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914400" y="914400"/>
            <a:ext cx="7239000" cy="25146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200" i="1" dirty="0">
                <a:ln w="18415" cmpd="sng">
                  <a:solidFill>
                    <a:srgbClr val="FFFFFF"/>
                  </a:solidFill>
                  <a:prstDash val="solid"/>
                </a:ln>
                <a:solidFill>
                  <a:srgbClr val="FFFF00"/>
                </a:solidFill>
                <a:effectLst>
                  <a:outerShdw blurRad="63500" dir="3600000" algn="tl" rotWithShape="0">
                    <a:srgbClr val="000000">
                      <a:alpha val="70000"/>
                    </a:srgbClr>
                  </a:outerShdw>
                </a:effectLst>
                <a:latin typeface="Times New Roman" pitchFamily="18" charset="0"/>
                <a:cs typeface="Times New Roman" pitchFamily="18" charset="0"/>
              </a:rPr>
              <a:t>There are a number of different ways to design a panel.</a:t>
            </a:r>
            <a:br>
              <a:rPr lang="en-US" sz="3200" i="1" dirty="0">
                <a:ln w="18415" cmpd="sng">
                  <a:solidFill>
                    <a:srgbClr val="FFFFFF"/>
                  </a:solidFill>
                  <a:prstDash val="solid"/>
                </a:ln>
                <a:solidFill>
                  <a:srgbClr val="FFFF00"/>
                </a:solidFill>
                <a:effectLst>
                  <a:outerShdw blurRad="63500" dir="3600000" algn="tl" rotWithShape="0">
                    <a:srgbClr val="000000">
                      <a:alpha val="70000"/>
                    </a:srgbClr>
                  </a:outerShdw>
                </a:effectLst>
                <a:latin typeface="Times New Roman" pitchFamily="18" charset="0"/>
                <a:cs typeface="Times New Roman" pitchFamily="18" charset="0"/>
              </a:rPr>
            </a:br>
            <a:endParaRPr lang="en-US" sz="3200" dirty="0">
              <a:ln w="18415" cmpd="sng">
                <a:solidFill>
                  <a:srgbClr val="FFFFFF"/>
                </a:solidFill>
                <a:prstDash val="solid"/>
              </a:ln>
              <a:solidFill>
                <a:srgbClr val="FFFF00"/>
              </a:solidFill>
              <a:effectLst>
                <a:outerShdw blurRad="63500" dir="3600000" algn="tl" rotWithShape="0">
                  <a:srgbClr val="000000">
                    <a:alpha val="70000"/>
                  </a:srgbClr>
                </a:outerShdw>
              </a:effectLst>
            </a:endParaRPr>
          </a:p>
        </p:txBody>
      </p:sp>
    </p:spTree>
  </p:cSld>
  <p:clrMapOvr>
    <a:masterClrMapping/>
  </p:clrMapOvr>
  <p:transition>
    <p:checke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solidFill>
                  <a:schemeClr val="tx1"/>
                </a:solidFill>
                <a:latin typeface="Times New Roman" pitchFamily="18" charset="0"/>
                <a:cs typeface="Times New Roman" pitchFamily="18" charset="0"/>
              </a:rPr>
              <a:t>Most common ways to design Panel </a:t>
            </a:r>
          </a:p>
        </p:txBody>
      </p:sp>
      <p:sp>
        <p:nvSpPr>
          <p:cNvPr id="3" name="Content Placeholder 2"/>
          <p:cNvSpPr>
            <a:spLocks noGrp="1"/>
          </p:cNvSpPr>
          <p:nvPr>
            <p:ph sz="quarter" idx="1"/>
          </p:nvPr>
        </p:nvSpPr>
        <p:spPr/>
        <p:txBody>
          <a:bodyPr>
            <a:normAutofit/>
          </a:bodyPr>
          <a:lstStyle/>
          <a:p>
            <a:pPr>
              <a:buFont typeface="Wingdings" pitchFamily="2" charset="2"/>
              <a:buChar char="v"/>
            </a:pPr>
            <a:r>
              <a:rPr lang="en-US" sz="2800" dirty="0">
                <a:solidFill>
                  <a:srgbClr val="7030A0"/>
                </a:solidFill>
                <a:latin typeface="Times New Roman" pitchFamily="18" charset="0"/>
                <a:cs typeface="Times New Roman" pitchFamily="18" charset="0"/>
              </a:rPr>
              <a:t>Use a sample of households:</a:t>
            </a:r>
          </a:p>
          <a:p>
            <a:pPr lvl="1"/>
            <a:r>
              <a:rPr lang="en-US" sz="2400" dirty="0">
                <a:latin typeface="Times New Roman" pitchFamily="18" charset="0"/>
                <a:cs typeface="Times New Roman" pitchFamily="18" charset="0"/>
              </a:rPr>
              <a:t>Here the sampling unit is the household, and subsequent rounds of the survey return to the same households each time.</a:t>
            </a:r>
          </a:p>
          <a:p>
            <a:pPr lvl="1"/>
            <a:r>
              <a:rPr lang="en-US" sz="2400" dirty="0">
                <a:latin typeface="Times New Roman" pitchFamily="18" charset="0"/>
                <a:cs typeface="Times New Roman" pitchFamily="18" charset="0"/>
              </a:rPr>
              <a:t>This is probably the commonest form of panel, but is not without problems.</a:t>
            </a:r>
          </a:p>
          <a:p>
            <a:pPr>
              <a:buFont typeface="Wingdings" pitchFamily="2" charset="2"/>
              <a:buChar char="v"/>
            </a:pPr>
            <a:r>
              <a:rPr lang="en-US" sz="2800" dirty="0">
                <a:solidFill>
                  <a:srgbClr val="7030A0"/>
                </a:solidFill>
                <a:latin typeface="Times New Roman" pitchFamily="18" charset="0"/>
                <a:cs typeface="Times New Roman" pitchFamily="18" charset="0"/>
              </a:rPr>
              <a:t>Use a sample of dwellings:</a:t>
            </a:r>
          </a:p>
          <a:p>
            <a:pPr lvl="1"/>
            <a:r>
              <a:rPr lang="en-US" sz="2400" dirty="0">
                <a:latin typeface="Times New Roman" pitchFamily="18" charset="0"/>
                <a:cs typeface="Times New Roman" pitchFamily="18" charset="0"/>
              </a:rPr>
              <a:t> In this case the sampling unit is the dwelling unit (house, apartment, boat, yurt, and so on).</a:t>
            </a:r>
          </a:p>
          <a:p>
            <a:pPr lvl="1"/>
            <a:r>
              <a:rPr lang="en-US" sz="2400" dirty="0">
                <a:latin typeface="Times New Roman" pitchFamily="18" charset="0"/>
                <a:cs typeface="Times New Roman" pitchFamily="18" charset="0"/>
              </a:rPr>
              <a:t>In practice, the subsequent analysis tends to focus on a panel of households that were surveyed in both rounds.</a:t>
            </a:r>
          </a:p>
        </p:txBody>
      </p:sp>
    </p:spTree>
  </p:cSld>
  <p:clrMapOvr>
    <a:masterClrMapping/>
  </p:clrMapOvr>
  <p:transition>
    <p:checker dir="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418</TotalTime>
  <Words>2608</Words>
  <Application>Microsoft Office PowerPoint</Application>
  <PresentationFormat>On-screen Show (4:3)</PresentationFormat>
  <Paragraphs>144</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Equity</vt:lpstr>
      <vt:lpstr>PowerPoint Presentation</vt:lpstr>
      <vt:lpstr>PowerPoint Presentation</vt:lpstr>
      <vt:lpstr>Sources of Information on Poverty over Time</vt:lpstr>
      <vt:lpstr>PowerPoint Presentation</vt:lpstr>
      <vt:lpstr> Questions in a Single Cross-Sectional Survey </vt:lpstr>
      <vt:lpstr> Repeated Cross-Sectional Surveys </vt:lpstr>
      <vt:lpstr>Panel Data</vt:lpstr>
      <vt:lpstr>PowerPoint Presentation</vt:lpstr>
      <vt:lpstr>Most common ways to design Panel </vt:lpstr>
      <vt:lpstr>PowerPoint Presentation</vt:lpstr>
      <vt:lpstr>Advantages of Panel Surveys</vt:lpstr>
      <vt:lpstr>Drawbacks of Panel Surveys</vt:lpstr>
      <vt:lpstr>Other Issues in Panel and Repeated Cross-Sectional Data</vt:lpstr>
      <vt:lpstr>PowerPoint Presentation</vt:lpstr>
      <vt:lpstr>Chronic versus Transient Poverty</vt:lpstr>
      <vt:lpstr>PowerPoint Presentation</vt:lpstr>
      <vt:lpstr>PowerPoint Presentation</vt:lpstr>
      <vt:lpstr>PowerPoint Presentation</vt:lpstr>
      <vt:lpstr>      Transition Matrix </vt:lpstr>
      <vt:lpstr>PowerPoint Presentation</vt:lpstr>
      <vt:lpstr>PowerPoint Presentation</vt:lpstr>
      <vt:lpstr>PowerPoint Presentation</vt:lpstr>
      <vt:lpstr>Case Study: The Asian Financial Crisis and Poverty in Indonesia</vt:lpstr>
      <vt:lpstr>PowerPoint Presentation</vt:lpstr>
      <vt:lpstr>PowerPoint Presentation</vt:lpstr>
      <vt:lpstr>How much did poverty rise following the onset of the crisis?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Controversies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Analysis of Poverty over Time</dc:title>
  <dc:creator>Sidra Gondal</dc:creator>
  <cp:lastModifiedBy>Ahmed Raza</cp:lastModifiedBy>
  <cp:revision>47</cp:revision>
  <dcterms:created xsi:type="dcterms:W3CDTF">2018-05-26T18:59:02Z</dcterms:created>
  <dcterms:modified xsi:type="dcterms:W3CDTF">2019-12-20T01:07:02Z</dcterms:modified>
</cp:coreProperties>
</file>