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18"/>
  </p:notesMasterIdLst>
  <p:sldIdLst>
    <p:sldId id="260" r:id="rId2"/>
    <p:sldId id="262" r:id="rId3"/>
    <p:sldId id="264" r:id="rId4"/>
    <p:sldId id="265" r:id="rId5"/>
    <p:sldId id="263" r:id="rId6"/>
    <p:sldId id="266" r:id="rId7"/>
    <p:sldId id="267" r:id="rId8"/>
    <p:sldId id="270" r:id="rId9"/>
    <p:sldId id="273" r:id="rId10"/>
    <p:sldId id="274" r:id="rId11"/>
    <p:sldId id="275" r:id="rId12"/>
    <p:sldId id="276" r:id="rId13"/>
    <p:sldId id="277" r:id="rId14"/>
    <p:sldId id="278" r:id="rId15"/>
    <p:sldId id="280" r:id="rId16"/>
    <p:sldId id="27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p:scale>
          <a:sx n="70" d="100"/>
          <a:sy n="70" d="100"/>
        </p:scale>
        <p:origin x="-336" y="-2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3D8686-4F54-4E09-9A17-1EC3B95BC999}" type="datetimeFigureOut">
              <a:rPr lang="en-US"/>
              <a:pPr/>
              <a:t>4/24/2018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B0EBC8-54C4-43CE-B49A-44D0E2AC0986}" type="slidenum">
              <a:rPr lang="en-US"/>
              <a:pPr/>
              <a:t>‹#›</a:t>
            </a:fld>
            <a:endParaRPr lang="en-US"/>
          </a:p>
        </p:txBody>
      </p:sp>
    </p:spTree>
    <p:extLst>
      <p:ext uri="{BB962C8B-B14F-4D97-AF65-F5344CB8AC3E}">
        <p14:creationId xmlns:p14="http://schemas.microsoft.com/office/powerpoint/2010/main" val="525125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8ABE3C1-DBE1-495D-B57B-2849774B866A}" type="datetimeFigureOut">
              <a:rPr lang="en-US" smtClean="0"/>
              <a:pPr/>
              <a:t>4/24/2018</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A3F48C-C7C6-4055-9F49-3777875E72AE}" type="datetimeFigureOut">
              <a:rPr lang="en-US" smtClean="0"/>
              <a:pPr/>
              <a:t>4/24/2018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78E61D-D431-422C-9764-11DAFE33AB63}" type="datetimeFigureOut">
              <a:rPr lang="en-US" smtClean="0"/>
              <a:pPr/>
              <a:t>4/24/2018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2DE42F4-6EEF-4EF7-8ED4-2208F0F89A08}" type="datetimeFigureOut">
              <a:rPr lang="en-US" smtClean="0"/>
              <a:pPr/>
              <a:t>4/24/2018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pPr/>
              <a:t>4/24/2018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E5A6C69-6797-4E8A-BF37-F2C3751466E9}" type="datetimeFigureOut">
              <a:rPr lang="en-US" smtClean="0"/>
              <a:pPr/>
              <a:t>4/24/2018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82014A1-A632-4878-A0D3-F52BA7563730}" type="datetimeFigureOut">
              <a:rPr lang="en-US" smtClean="0"/>
              <a:pPr/>
              <a:t>4/24/2018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E99F462-093F-4566-844B-4C71F2739DA5}" type="datetimeFigureOut">
              <a:rPr lang="en-US" smtClean="0"/>
              <a:pPr/>
              <a:t>4/24/2018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pPr/>
              <a:t>4/24/2018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331444B-B92B-4E27-8C94-BB93EAF5CB18}" type="datetimeFigureOut">
              <a:rPr lang="en-US" smtClean="0"/>
              <a:pPr/>
              <a:t>4/24/2018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pPr/>
              <a:t>4/24/2018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6D22F896-40B5-4ADD-8801-0D06FADFA095}" type="slidenum">
              <a:rPr lang="en-US" smtClean="0"/>
              <a:pPr/>
              <a:t>‹#›</a:t>
            </a:fld>
            <a:endParaRPr lang="en-US" dirty="0"/>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D6E9DEC-419B-4CC5-A080-3B06BD5A8291}" type="datetimeFigureOut">
              <a:rPr lang="en-US" smtClean="0"/>
              <a:pPr/>
              <a:t>4/24/2018</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D22F896-40B5-4ADD-8801-0D06FADFA095}" type="slidenum">
              <a:rPr lang="en-US" smtClean="0"/>
              <a:pPr/>
              <a:t>‹#›</a:t>
            </a:fld>
            <a:endParaRPr lang="en-US" dirty="0"/>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Methods of estimating activity duration</a:t>
            </a:r>
            <a:endParaRPr lang="en-US" dirty="0"/>
          </a:p>
        </p:txBody>
      </p:sp>
      <p:sp>
        <p:nvSpPr>
          <p:cNvPr id="3" name="Content Placeholder 2"/>
          <p:cNvSpPr>
            <a:spLocks noGrp="1"/>
          </p:cNvSpPr>
          <p:nvPr>
            <p:ph type="subTitle" idx="1"/>
          </p:nvPr>
        </p:nvSpPr>
        <p:spPr/>
        <p:txBody>
          <a:bodyPr>
            <a:noAutofit/>
          </a:bodyPr>
          <a:lstStyle/>
          <a:p>
            <a:pPr algn="l"/>
            <a:r>
              <a:rPr lang="en-US" sz="2400" b="1" dirty="0" smtClean="0"/>
              <a:t>Analogy</a:t>
            </a:r>
          </a:p>
          <a:p>
            <a:pPr algn="l"/>
            <a:r>
              <a:rPr lang="en-US" sz="2400" b="1" dirty="0" smtClean="0"/>
              <a:t>Historical data</a:t>
            </a:r>
          </a:p>
          <a:p>
            <a:pPr algn="l"/>
            <a:r>
              <a:rPr lang="en-US" sz="2400" b="1" dirty="0" smtClean="0"/>
              <a:t>Expert judgment/ Expert Advise</a:t>
            </a:r>
          </a:p>
          <a:p>
            <a:pPr algn="l"/>
            <a:r>
              <a:rPr lang="en-US" sz="2400" b="1" dirty="0" smtClean="0"/>
              <a:t>Delphi </a:t>
            </a:r>
            <a:r>
              <a:rPr lang="en-US" sz="2400" b="1" dirty="0" smtClean="0"/>
              <a:t>technique</a:t>
            </a:r>
          </a:p>
          <a:p>
            <a:pPr algn="l"/>
            <a:r>
              <a:rPr lang="en-US" sz="2400" b="1" dirty="0" smtClean="0"/>
              <a:t>Three-point technique</a:t>
            </a:r>
            <a:endParaRPr lang="en-US" sz="2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5" name="Rectangle 2"/>
          <p:cNvSpPr>
            <a:spLocks noGrp="1" noChangeArrowheads="1"/>
          </p:cNvSpPr>
          <p:nvPr>
            <p:ph type="title"/>
          </p:nvPr>
        </p:nvSpPr>
        <p:spPr/>
        <p:txBody>
          <a:bodyPr/>
          <a:lstStyle/>
          <a:p>
            <a:pPr eaLnBrk="1" hangingPunct="1"/>
            <a:r>
              <a:rPr lang="en-US" sz="4000" smtClean="0"/>
              <a:t>Code-based Estimates</a:t>
            </a:r>
          </a:p>
        </p:txBody>
      </p:sp>
      <p:sp>
        <p:nvSpPr>
          <p:cNvPr id="366595" name="Rectangle 3"/>
          <p:cNvSpPr>
            <a:spLocks noGrp="1" noChangeArrowheads="1"/>
          </p:cNvSpPr>
          <p:nvPr>
            <p:ph idx="1"/>
          </p:nvPr>
        </p:nvSpPr>
        <p:spPr/>
        <p:txBody>
          <a:bodyPr/>
          <a:lstStyle/>
          <a:p>
            <a:pPr eaLnBrk="1" hangingPunct="1"/>
            <a:r>
              <a:rPr lang="en-US" sz="2400" smtClean="0"/>
              <a:t>LOC Advantages</a:t>
            </a:r>
          </a:p>
          <a:p>
            <a:pPr lvl="1" eaLnBrk="1" hangingPunct="1"/>
            <a:r>
              <a:rPr lang="en-US" sz="2000" smtClean="0"/>
              <a:t>Commonly understood metric</a:t>
            </a:r>
          </a:p>
          <a:p>
            <a:pPr lvl="1" eaLnBrk="1" hangingPunct="1"/>
            <a:r>
              <a:rPr lang="en-US" sz="2000" smtClean="0"/>
              <a:t>Actuals easily measured</a:t>
            </a:r>
          </a:p>
          <a:p>
            <a:pPr eaLnBrk="1" hangingPunct="1"/>
            <a:r>
              <a:rPr lang="en-US" sz="2400" smtClean="0"/>
              <a:t>LOC Disadvantages</a:t>
            </a:r>
          </a:p>
          <a:p>
            <a:pPr lvl="1" eaLnBrk="1" hangingPunct="1"/>
            <a:r>
              <a:rPr lang="en-US" sz="2000" smtClean="0"/>
              <a:t>Difficult to estimate early in cycle</a:t>
            </a:r>
          </a:p>
          <a:p>
            <a:pPr lvl="1" eaLnBrk="1" hangingPunct="1"/>
            <a:r>
              <a:rPr lang="en-US" sz="2000" smtClean="0"/>
              <a:t>Counts vary by language</a:t>
            </a:r>
          </a:p>
          <a:p>
            <a:pPr lvl="1" eaLnBrk="1" hangingPunct="1"/>
            <a:r>
              <a:rPr lang="en-US" sz="2000" smtClean="0"/>
              <a:t>Many costs not considered (ex: requirements)</a:t>
            </a:r>
          </a:p>
          <a:p>
            <a:pPr lvl="1" eaLnBrk="1" hangingPunct="1"/>
            <a:r>
              <a:rPr lang="en-US" sz="2000" smtClean="0"/>
              <a:t>Code generators produce excess code</a:t>
            </a:r>
          </a:p>
        </p:txBody>
      </p:sp>
      <p:sp>
        <p:nvSpPr>
          <p:cNvPr id="49154" name="Slide Number Placeholder 5"/>
          <p:cNvSpPr>
            <a:spLocks noGrp="1"/>
          </p:cNvSpPr>
          <p:nvPr>
            <p:ph type="sldNum" sz="quarter" idx="12"/>
          </p:nvPr>
        </p:nvSpPr>
        <p:spPr>
          <a:noFill/>
        </p:spPr>
        <p:txBody>
          <a:bodyPr/>
          <a:lstStyle/>
          <a:p>
            <a:fld id="{8826A120-B973-4227-AA57-3E7E2764FA03}" type="slidenum">
              <a:rPr lang="en-US" smtClean="0"/>
              <a:pPr/>
              <a:t>10</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665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665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6659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6659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6659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6659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366595">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3665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659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2"/>
          <p:cNvSpPr>
            <a:spLocks noGrp="1" noChangeArrowheads="1"/>
          </p:cNvSpPr>
          <p:nvPr>
            <p:ph type="title"/>
          </p:nvPr>
        </p:nvSpPr>
        <p:spPr/>
        <p:txBody>
          <a:bodyPr/>
          <a:lstStyle/>
          <a:p>
            <a:pPr eaLnBrk="1" hangingPunct="1"/>
            <a:r>
              <a:rPr lang="en-US" sz="4000" smtClean="0"/>
              <a:t>LOC Estimate Issues</a:t>
            </a:r>
          </a:p>
        </p:txBody>
      </p:sp>
      <p:sp>
        <p:nvSpPr>
          <p:cNvPr id="368643" name="Rectangle 3"/>
          <p:cNvSpPr>
            <a:spLocks noGrp="1" noChangeArrowheads="1"/>
          </p:cNvSpPr>
          <p:nvPr>
            <p:ph idx="1"/>
          </p:nvPr>
        </p:nvSpPr>
        <p:spPr/>
        <p:txBody>
          <a:bodyPr/>
          <a:lstStyle/>
          <a:p>
            <a:pPr eaLnBrk="1" hangingPunct="1"/>
            <a:r>
              <a:rPr lang="en-US" sz="2800" smtClean="0"/>
              <a:t>How do you know how many in advance?</a:t>
            </a:r>
          </a:p>
          <a:p>
            <a:pPr eaLnBrk="1" hangingPunct="1"/>
            <a:r>
              <a:rPr lang="en-US" sz="2800" smtClean="0"/>
              <a:t>What about different languages?</a:t>
            </a:r>
          </a:p>
          <a:p>
            <a:pPr eaLnBrk="1" hangingPunct="1"/>
            <a:r>
              <a:rPr lang="en-US" sz="2800" smtClean="0"/>
              <a:t>What about programmer style?</a:t>
            </a:r>
          </a:p>
          <a:p>
            <a:pPr eaLnBrk="1" hangingPunct="1"/>
            <a:r>
              <a:rPr lang="en-US" sz="2800" smtClean="0"/>
              <a:t>Stat: avg. programmer productivity: 3,000 LOC/yr</a:t>
            </a:r>
          </a:p>
          <a:p>
            <a:pPr eaLnBrk="1" hangingPunct="1"/>
            <a:r>
              <a:rPr lang="en-US" sz="2800" smtClean="0"/>
              <a:t>Most algorithmic approaches are more effective after requirements (or have to be after)</a:t>
            </a:r>
          </a:p>
        </p:txBody>
      </p:sp>
      <p:sp>
        <p:nvSpPr>
          <p:cNvPr id="50178" name="Slide Number Placeholder 5"/>
          <p:cNvSpPr>
            <a:spLocks noGrp="1"/>
          </p:cNvSpPr>
          <p:nvPr>
            <p:ph type="sldNum" sz="quarter" idx="12"/>
          </p:nvPr>
        </p:nvSpPr>
        <p:spPr>
          <a:noFill/>
        </p:spPr>
        <p:txBody>
          <a:bodyPr/>
          <a:lstStyle/>
          <a:p>
            <a:fld id="{B1D898BE-B820-471D-A612-FBA2F3508196}" type="slidenum">
              <a:rPr lang="en-US" smtClean="0"/>
              <a:pPr/>
              <a:t>11</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686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686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686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6864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686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4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3" name="Rectangle 2"/>
          <p:cNvSpPr>
            <a:spLocks noGrp="1" noChangeArrowheads="1"/>
          </p:cNvSpPr>
          <p:nvPr>
            <p:ph type="title"/>
          </p:nvPr>
        </p:nvSpPr>
        <p:spPr/>
        <p:txBody>
          <a:bodyPr/>
          <a:lstStyle/>
          <a:p>
            <a:pPr eaLnBrk="1" hangingPunct="1"/>
            <a:r>
              <a:rPr lang="en-US" sz="4000" smtClean="0"/>
              <a:t>Function Points</a:t>
            </a:r>
          </a:p>
        </p:txBody>
      </p:sp>
      <p:sp>
        <p:nvSpPr>
          <p:cNvPr id="371715" name="Rectangle 3"/>
          <p:cNvSpPr>
            <a:spLocks noGrp="1" noChangeArrowheads="1"/>
          </p:cNvSpPr>
          <p:nvPr>
            <p:ph idx="1"/>
          </p:nvPr>
        </p:nvSpPr>
        <p:spPr/>
        <p:txBody>
          <a:bodyPr>
            <a:normAutofit lnSpcReduction="10000"/>
          </a:bodyPr>
          <a:lstStyle/>
          <a:p>
            <a:pPr eaLnBrk="1" hangingPunct="1">
              <a:defRPr/>
            </a:pPr>
            <a:r>
              <a:rPr lang="en-US" sz="2800" dirty="0" smtClean="0"/>
              <a:t>Software size measured by number &amp; complexity of functions it performs</a:t>
            </a:r>
          </a:p>
          <a:p>
            <a:pPr eaLnBrk="1" hangingPunct="1">
              <a:defRPr/>
            </a:pPr>
            <a:r>
              <a:rPr lang="en-US" sz="2800" dirty="0" smtClean="0"/>
              <a:t>More methodical than LOC counts</a:t>
            </a:r>
          </a:p>
          <a:p>
            <a:pPr eaLnBrk="1" hangingPunct="1">
              <a:lnSpc>
                <a:spcPct val="90000"/>
              </a:lnSpc>
              <a:defRPr/>
            </a:pPr>
            <a:r>
              <a:rPr lang="en-US" sz="2800" dirty="0" smtClean="0"/>
              <a:t>It is designed to estimate and measure the time, and thereby the cost, of developing new software applications and maintaining existing software applications.</a:t>
            </a:r>
          </a:p>
          <a:p>
            <a:pPr eaLnBrk="1" hangingPunct="1">
              <a:lnSpc>
                <a:spcPct val="90000"/>
              </a:lnSpc>
              <a:defRPr/>
            </a:pPr>
            <a:r>
              <a:rPr lang="en-US" sz="2800" dirty="0" smtClean="0"/>
              <a:t>It is also useful in comparing and highlighting opportunities for productivity improvements in software development.</a:t>
            </a:r>
          </a:p>
          <a:p>
            <a:pPr eaLnBrk="1" hangingPunct="1">
              <a:lnSpc>
                <a:spcPct val="90000"/>
              </a:lnSpc>
              <a:defRPr/>
            </a:pPr>
            <a:r>
              <a:rPr lang="en-US" sz="2800" dirty="0" smtClean="0"/>
              <a:t>It was developed by A.J. Albrecht of the IBM Corporation in the early 1980s.</a:t>
            </a:r>
          </a:p>
        </p:txBody>
      </p:sp>
      <p:sp>
        <p:nvSpPr>
          <p:cNvPr id="51202" name="Slide Number Placeholder 5"/>
          <p:cNvSpPr>
            <a:spLocks noGrp="1"/>
          </p:cNvSpPr>
          <p:nvPr>
            <p:ph type="sldNum" sz="quarter" idx="12"/>
          </p:nvPr>
        </p:nvSpPr>
        <p:spPr>
          <a:noFill/>
        </p:spPr>
        <p:txBody>
          <a:bodyPr/>
          <a:lstStyle/>
          <a:p>
            <a:fld id="{3DC9F71C-3725-48F8-A7AB-302DE5555FBF}" type="slidenum">
              <a:rPr lang="en-US" smtClean="0"/>
              <a:pPr/>
              <a:t>12</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717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717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1715"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eaLnBrk="1" hangingPunct="1"/>
            <a:r>
              <a:rPr lang="en-US" smtClean="0"/>
              <a:t>Important FPA notes</a:t>
            </a:r>
          </a:p>
        </p:txBody>
      </p:sp>
      <p:sp>
        <p:nvSpPr>
          <p:cNvPr id="52227" name="Content Placeholder 2"/>
          <p:cNvSpPr>
            <a:spLocks noGrp="1"/>
          </p:cNvSpPr>
          <p:nvPr>
            <p:ph idx="1"/>
          </p:nvPr>
        </p:nvSpPr>
        <p:spPr/>
        <p:txBody>
          <a:bodyPr/>
          <a:lstStyle/>
          <a:p>
            <a:pPr eaLnBrk="1" hangingPunct="1"/>
            <a:r>
              <a:rPr lang="en-US" sz="2800" smtClean="0"/>
              <a:t>Measured from the user's perspective</a:t>
            </a:r>
          </a:p>
          <a:p>
            <a:pPr eaLnBrk="1" hangingPunct="1"/>
            <a:r>
              <a:rPr lang="en-US" sz="2800" smtClean="0"/>
              <a:t>Technology-independent</a:t>
            </a:r>
          </a:p>
          <a:p>
            <a:pPr eaLnBrk="1" hangingPunct="1"/>
            <a:r>
              <a:rPr lang="en-US" sz="2800" smtClean="0"/>
              <a:t>Low cost</a:t>
            </a:r>
          </a:p>
          <a:p>
            <a:pPr eaLnBrk="1" hangingPunct="1"/>
            <a:r>
              <a:rPr lang="en-US" sz="2800" smtClean="0"/>
              <a:t>Repeatable</a:t>
            </a:r>
          </a:p>
          <a:p>
            <a:pPr eaLnBrk="1" hangingPunct="1"/>
            <a:r>
              <a:rPr lang="en-US" sz="2800" smtClean="0"/>
              <a:t>Work well with use cases </a:t>
            </a:r>
            <a:r>
              <a:rPr lang="en-US" smtClean="0"/>
              <a:t/>
            </a:r>
            <a:br>
              <a:rPr lang="en-US" smtClean="0"/>
            </a:br>
            <a:endParaRPr lang="en-US" smtClean="0"/>
          </a:p>
        </p:txBody>
      </p:sp>
      <p:sp>
        <p:nvSpPr>
          <p:cNvPr id="4" name="Slide Number Placeholder 3"/>
          <p:cNvSpPr>
            <a:spLocks noGrp="1"/>
          </p:cNvSpPr>
          <p:nvPr>
            <p:ph type="sldNum" sz="quarter" idx="12"/>
          </p:nvPr>
        </p:nvSpPr>
        <p:spPr/>
        <p:txBody>
          <a:bodyPr/>
          <a:lstStyle/>
          <a:p>
            <a:fld id="{6D22F896-40B5-4ADD-8801-0D06FADFA095}"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smtClean="0"/>
              <a:t>Functional Units of FP</a:t>
            </a:r>
          </a:p>
        </p:txBody>
      </p:sp>
      <p:sp>
        <p:nvSpPr>
          <p:cNvPr id="3" name="Content Placeholder 2"/>
          <p:cNvSpPr>
            <a:spLocks noGrp="1"/>
          </p:cNvSpPr>
          <p:nvPr>
            <p:ph idx="1"/>
          </p:nvPr>
        </p:nvSpPr>
        <p:spPr>
          <a:xfrm>
            <a:off x="680321" y="2336872"/>
            <a:ext cx="9613861" cy="4521127"/>
          </a:xfrm>
        </p:spPr>
        <p:txBody>
          <a:bodyPr>
            <a:normAutofit/>
          </a:bodyPr>
          <a:lstStyle/>
          <a:p>
            <a:pPr>
              <a:defRPr/>
            </a:pPr>
            <a:r>
              <a:rPr lang="en-US" b="1" dirty="0" smtClean="0"/>
              <a:t>External </a:t>
            </a:r>
            <a:r>
              <a:rPr lang="en-US" b="1" dirty="0"/>
              <a:t>Input (EI):</a:t>
            </a:r>
            <a:r>
              <a:rPr lang="en-US" dirty="0"/>
              <a:t> An EI is the information that comes from outside to the system for the processing.</a:t>
            </a:r>
          </a:p>
          <a:p>
            <a:pPr>
              <a:defRPr/>
            </a:pPr>
            <a:r>
              <a:rPr lang="en-US" b="1" dirty="0"/>
              <a:t>External Output (EO):</a:t>
            </a:r>
            <a:r>
              <a:rPr lang="en-US" dirty="0"/>
              <a:t> An EO is the processed information to the outside world.</a:t>
            </a:r>
          </a:p>
          <a:p>
            <a:pPr>
              <a:defRPr/>
            </a:pPr>
            <a:r>
              <a:rPr lang="en-US" b="1" dirty="0"/>
              <a:t>External </a:t>
            </a:r>
            <a:r>
              <a:rPr lang="en-US" b="1" dirty="0" smtClean="0"/>
              <a:t>Query </a:t>
            </a:r>
            <a:r>
              <a:rPr lang="en-US" b="1" dirty="0"/>
              <a:t>(EQ):</a:t>
            </a:r>
            <a:r>
              <a:rPr lang="en-US" dirty="0"/>
              <a:t> An EQ is the processed information to the outside world according to the information required by the user</a:t>
            </a:r>
            <a:r>
              <a:rPr lang="en-US" dirty="0" smtClean="0"/>
              <a:t>.</a:t>
            </a:r>
            <a:endParaRPr lang="en-US" dirty="0"/>
          </a:p>
        </p:txBody>
      </p:sp>
      <p:sp>
        <p:nvSpPr>
          <p:cNvPr id="53252" name="Slide Number Placeholder 3"/>
          <p:cNvSpPr>
            <a:spLocks noGrp="1"/>
          </p:cNvSpPr>
          <p:nvPr>
            <p:ph type="sldNum" sz="quarter" idx="12"/>
          </p:nvPr>
        </p:nvSpPr>
        <p:spPr>
          <a:noFill/>
        </p:spPr>
        <p:txBody>
          <a:bodyPr/>
          <a:lstStyle/>
          <a:p>
            <a:fld id="{33AA9C42-CF01-495B-A6C2-4DB17F32D313}" type="slidenum">
              <a:rPr lang="en-US" smtClean="0"/>
              <a:pPr/>
              <a:t>14</a:t>
            </a:fld>
            <a:endParaRPr 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b="1" dirty="0"/>
              <a:t>Internal Logical Files (ILF):</a:t>
            </a:r>
            <a:r>
              <a:rPr lang="en-US" dirty="0"/>
              <a:t> A user identifiable group of logically related data maintained with the system.</a:t>
            </a:r>
          </a:p>
          <a:p>
            <a:pPr>
              <a:defRPr/>
            </a:pPr>
            <a:r>
              <a:rPr lang="en-US" b="1" dirty="0"/>
              <a:t>External Logical Files (ELF): </a:t>
            </a:r>
            <a:r>
              <a:rPr lang="en-US" dirty="0"/>
              <a:t>A user identifiable group of logically related data referenced by the system, but maintained within another system.</a:t>
            </a:r>
          </a:p>
          <a:p>
            <a:pPr marL="0" indent="0">
              <a:buNone/>
            </a:pPr>
            <a:endParaRPr lang="en-US" dirty="0"/>
          </a:p>
        </p:txBody>
      </p:sp>
    </p:spTree>
    <p:extLst>
      <p:ext uri="{BB962C8B-B14F-4D97-AF65-F5344CB8AC3E}">
        <p14:creationId xmlns:p14="http://schemas.microsoft.com/office/powerpoint/2010/main" val="1167381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smtClean="0"/>
              <a:t>Functional Units of FP</a:t>
            </a:r>
          </a:p>
        </p:txBody>
      </p:sp>
      <p:pic>
        <p:nvPicPr>
          <p:cNvPr id="54276" name="Content Placeholder 4" descr="C:\Users\Atifa\Desktop\1.png"/>
          <p:cNvPicPr>
            <a:picLocks noGrp="1"/>
          </p:cNvPicPr>
          <p:nvPr>
            <p:ph idx="1"/>
          </p:nvPr>
        </p:nvPicPr>
        <p:blipFill>
          <a:blip r:embed="rId2"/>
          <a:srcRect/>
          <a:stretch>
            <a:fillRect/>
          </a:stretch>
        </p:blipFill>
        <p:spPr>
          <a:xfrm>
            <a:off x="1016000" y="2209800"/>
            <a:ext cx="10363200" cy="3810000"/>
          </a:xfrm>
        </p:spPr>
      </p:pic>
      <p:sp>
        <p:nvSpPr>
          <p:cNvPr id="54275" name="Slide Number Placeholder 3"/>
          <p:cNvSpPr>
            <a:spLocks noGrp="1"/>
          </p:cNvSpPr>
          <p:nvPr>
            <p:ph type="sldNum" sz="quarter" idx="12"/>
          </p:nvPr>
        </p:nvSpPr>
        <p:spPr>
          <a:noFill/>
        </p:spPr>
        <p:txBody>
          <a:bodyPr/>
          <a:lstStyle/>
          <a:p>
            <a:fld id="{7C3B897A-4019-45B8-B1A1-EC92351647B7}" type="slidenum">
              <a:rPr lang="en-US" smtClean="0"/>
              <a:pPr/>
              <a:t>16</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Analogy</a:t>
            </a:r>
            <a:endParaRPr lang="en-US" dirty="0"/>
          </a:p>
        </p:txBody>
      </p:sp>
      <p:sp>
        <p:nvSpPr>
          <p:cNvPr id="3" name="Content Placeholder 2"/>
          <p:cNvSpPr>
            <a:spLocks noGrp="1"/>
          </p:cNvSpPr>
          <p:nvPr>
            <p:ph idx="1"/>
          </p:nvPr>
        </p:nvSpPr>
        <p:spPr>
          <a:xfrm>
            <a:off x="680321" y="2336873"/>
            <a:ext cx="9613861" cy="4285996"/>
          </a:xfrm>
        </p:spPr>
        <p:txBody>
          <a:bodyPr>
            <a:normAutofit/>
          </a:bodyPr>
          <a:lstStyle/>
          <a:p>
            <a:pPr>
              <a:lnSpc>
                <a:spcPct val="110000"/>
              </a:lnSpc>
            </a:pPr>
            <a:r>
              <a:rPr lang="en-US" dirty="0" smtClean="0"/>
              <a:t>Some of the activities in your WBS may be similar to activities completed in other projects. Your or others’ recollections of those activities and their durations can be used to estimate the present task’s duration. In some cases, this process may require extrapolating from the other task to this one. </a:t>
            </a:r>
          </a:p>
          <a:p>
            <a:pPr>
              <a:lnSpc>
                <a:spcPct val="100000"/>
              </a:lnSpc>
            </a:pPr>
            <a:r>
              <a:rPr lang="en-US" dirty="0" smtClean="0"/>
              <a:t>In most cases, using the estimates from those activities provides estimates that are good enough.</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Historical </a:t>
            </a:r>
            <a:r>
              <a:rPr lang="en-US" i="1" dirty="0" smtClean="0"/>
              <a:t>Data</a:t>
            </a:r>
            <a:endParaRPr lang="en-US" dirty="0"/>
          </a:p>
        </p:txBody>
      </p:sp>
      <p:sp>
        <p:nvSpPr>
          <p:cNvPr id="3" name="Content Placeholder 2"/>
          <p:cNvSpPr>
            <a:spLocks noGrp="1"/>
          </p:cNvSpPr>
          <p:nvPr>
            <p:ph idx="1"/>
          </p:nvPr>
        </p:nvSpPr>
        <p:spPr>
          <a:xfrm>
            <a:off x="680321" y="2336873"/>
            <a:ext cx="9613861" cy="3985550"/>
          </a:xfrm>
        </p:spPr>
        <p:txBody>
          <a:bodyPr>
            <a:normAutofit/>
          </a:bodyPr>
          <a:lstStyle/>
          <a:p>
            <a:r>
              <a:rPr lang="en-US" dirty="0" smtClean="0"/>
              <a:t>Every good project management methodology includes a project notebook that records the estimated and actual task durations. This historical record can be used on other projects. The recorded data becomes your knowledge base for estimating task duration. This technique differs from the previous technique in that it uses a record, rather than depending on memory. To estimate the duration of a task, you extract similar tasks from the database and compute an average. That is a simple application of the database.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Seeking Expert Advice</a:t>
            </a:r>
            <a:endParaRPr lang="en-US" dirty="0"/>
          </a:p>
        </p:txBody>
      </p:sp>
      <p:sp>
        <p:nvSpPr>
          <p:cNvPr id="3" name="Content Placeholder 2"/>
          <p:cNvSpPr>
            <a:spLocks noGrp="1"/>
          </p:cNvSpPr>
          <p:nvPr>
            <p:ph idx="1"/>
          </p:nvPr>
        </p:nvSpPr>
        <p:spPr/>
        <p:txBody>
          <a:bodyPr/>
          <a:lstStyle/>
          <a:p>
            <a:r>
              <a:rPr lang="en-US" dirty="0" smtClean="0"/>
              <a:t>When the project involves a breakthrough technology or a technology that is being used for the first time in the organization, there may not be any organizational experience with that technology within the organization. In these cases, you will have to appeal to outside authorities. Vendors may be a good source, as are non-competitors who use that technology.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Applying the Delphi Technique </a:t>
            </a:r>
            <a:r>
              <a:rPr lang="en-US" dirty="0" smtClean="0"/>
              <a:t>150</a:t>
            </a:r>
            <a:endParaRPr lang="en-US" dirty="0"/>
          </a:p>
        </p:txBody>
      </p:sp>
      <p:sp>
        <p:nvSpPr>
          <p:cNvPr id="3" name="Content Placeholder 2"/>
          <p:cNvSpPr>
            <a:spLocks noGrp="1"/>
          </p:cNvSpPr>
          <p:nvPr>
            <p:ph idx="1"/>
          </p:nvPr>
        </p:nvSpPr>
        <p:spPr>
          <a:xfrm>
            <a:off x="680321" y="2336872"/>
            <a:ext cx="9613861" cy="4364373"/>
          </a:xfrm>
        </p:spPr>
        <p:txBody>
          <a:bodyPr/>
          <a:lstStyle/>
          <a:p>
            <a:r>
              <a:rPr lang="en-US" dirty="0" smtClean="0"/>
              <a:t>The Delphi technique can produce good estimates in the absence of expert advice. This is a group technique that extracts and summarizes the knowledge of the group to arrive at an estimate.</a:t>
            </a:r>
          </a:p>
          <a:p>
            <a:r>
              <a:rPr lang="en-US" dirty="0" smtClean="0"/>
              <a:t>After the group is briefed on the project and the nature of the task, each individual in the group is asked to make his or her best guess of the task duration.</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Three-Point Technique</a:t>
            </a:r>
            <a:endParaRPr lang="en-US" dirty="0"/>
          </a:p>
        </p:txBody>
      </p:sp>
      <p:sp>
        <p:nvSpPr>
          <p:cNvPr id="3" name="Content Placeholder 2"/>
          <p:cNvSpPr>
            <a:spLocks noGrp="1"/>
          </p:cNvSpPr>
          <p:nvPr>
            <p:ph idx="1"/>
          </p:nvPr>
        </p:nvSpPr>
        <p:spPr>
          <a:xfrm>
            <a:off x="680321" y="2336872"/>
            <a:ext cx="9613861" cy="4246807"/>
          </a:xfrm>
        </p:spPr>
        <p:txBody>
          <a:bodyPr>
            <a:normAutofit fontScale="92500" lnSpcReduction="20000"/>
          </a:bodyPr>
          <a:lstStyle/>
          <a:p>
            <a:r>
              <a:rPr lang="en-US" dirty="0" smtClean="0"/>
              <a:t>To use the three-point technique, you need the following three estimates of task duration:</a:t>
            </a:r>
          </a:p>
          <a:p>
            <a:r>
              <a:rPr lang="en-US" b="1" dirty="0" smtClean="0"/>
              <a:t>Optimistic— The optimistic time is defined as the shortest duration one </a:t>
            </a:r>
            <a:r>
              <a:rPr lang="en-US" dirty="0" smtClean="0"/>
              <a:t>has experienced or might expect to experience given that everything happens as expected.</a:t>
            </a:r>
          </a:p>
          <a:p>
            <a:r>
              <a:rPr lang="en-US" b="1" dirty="0" smtClean="0"/>
              <a:t>Pessimistic — The pessimistic time is that duration that one </a:t>
            </a:r>
            <a:r>
              <a:rPr lang="en-US" dirty="0" smtClean="0"/>
              <a:t>would experience (or has experienced) if everything that could go wrong did go wrong, yet the task was completed.</a:t>
            </a:r>
          </a:p>
          <a:p>
            <a:r>
              <a:rPr lang="en-US" b="1" dirty="0" smtClean="0"/>
              <a:t>Most likely— The most likely time is that time that they usually </a:t>
            </a:r>
            <a:r>
              <a:rPr lang="en-US" dirty="0" smtClean="0"/>
              <a:t>experience.</a:t>
            </a:r>
          </a:p>
          <a:p>
            <a:r>
              <a:rPr lang="en-US" dirty="0" smtClean="0"/>
              <a:t>For this method, you are calling on the collective memory of professionals who have worked on similar activities but for which there is no recorded history.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pPr lvl="2">
              <a:buNone/>
            </a:pPr>
            <a:r>
              <a:rPr lang="en-US" dirty="0" smtClean="0"/>
              <a:t>   O + 4M + P</a:t>
            </a:r>
          </a:p>
          <a:p>
            <a:pPr lvl="1">
              <a:buNone/>
            </a:pPr>
            <a:r>
              <a:rPr lang="en-US" dirty="0" smtClean="0"/>
              <a:t>   E= ---------------</a:t>
            </a:r>
          </a:p>
          <a:p>
            <a:pPr lvl="2">
              <a:buNone/>
            </a:pPr>
            <a:r>
              <a:rPr lang="en-US" dirty="0" smtClean="0"/>
              <a:t>         6</a:t>
            </a:r>
            <a:endParaRPr lang="en-US" dirty="0"/>
          </a:p>
        </p:txBody>
      </p:sp>
      <p:sp>
        <p:nvSpPr>
          <p:cNvPr id="1026"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7"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0" name="Rectangle 6"/>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Rectangle 8"/>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3" name="Rectangle 9"/>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Estimation</a:t>
            </a:r>
            <a:endParaRPr lang="en-US" dirty="0"/>
          </a:p>
        </p:txBody>
      </p:sp>
      <p:sp>
        <p:nvSpPr>
          <p:cNvPr id="3" name="Content Placeholder 2"/>
          <p:cNvSpPr>
            <a:spLocks noGrp="1"/>
          </p:cNvSpPr>
          <p:nvPr>
            <p:ph idx="1"/>
          </p:nvPr>
        </p:nvSpPr>
        <p:spPr>
          <a:xfrm>
            <a:off x="680321" y="2336873"/>
            <a:ext cx="9613861" cy="4285996"/>
          </a:xfrm>
        </p:spPr>
        <p:txBody>
          <a:bodyPr>
            <a:normAutofit fontScale="92500" lnSpcReduction="10000"/>
          </a:bodyPr>
          <a:lstStyle/>
          <a:p>
            <a:pPr algn="just"/>
            <a:r>
              <a:rPr lang="en-US" dirty="0" smtClean="0"/>
              <a:t>After you have estimated task duration and resource requirements, you have the data you need to establish the cost of the project.</a:t>
            </a:r>
          </a:p>
          <a:p>
            <a:pPr algn="just"/>
            <a:r>
              <a:rPr lang="en-US" dirty="0" smtClean="0"/>
              <a:t>When doing an estimate, you need to consider a few concepts. No matter how well you estimate cost, it is always an estimate. One of the reasons that so many projects come in over budget is that people actually believe that they have done perfect estimating and that their baseline estimate is set in stone. Remember that it is still and always will be an estimate. Anytime you are forecasting the future, as you are when you plan a project, you are dealing with some amount of uncertainty. Projects are so often over budget because the budget itself is an estimate, not an exact mathematical calculation. Even experienced cost estimators miss the mark.</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title"/>
          </p:nvPr>
        </p:nvSpPr>
        <p:spPr/>
        <p:txBody>
          <a:bodyPr/>
          <a:lstStyle/>
          <a:p>
            <a:pPr eaLnBrk="1" hangingPunct="1"/>
            <a:r>
              <a:rPr lang="en-US" sz="4000" dirty="0" smtClean="0"/>
              <a:t>Estimation Methodologies</a:t>
            </a:r>
          </a:p>
        </p:txBody>
      </p:sp>
      <p:sp>
        <p:nvSpPr>
          <p:cNvPr id="41988" name="Rectangle 3"/>
          <p:cNvSpPr>
            <a:spLocks noGrp="1" noChangeArrowheads="1"/>
          </p:cNvSpPr>
          <p:nvPr>
            <p:ph idx="1"/>
          </p:nvPr>
        </p:nvSpPr>
        <p:spPr>
          <a:xfrm>
            <a:off x="680321" y="2336873"/>
            <a:ext cx="9613861" cy="4521127"/>
          </a:xfrm>
        </p:spPr>
        <p:txBody>
          <a:bodyPr>
            <a:normAutofit/>
          </a:bodyPr>
          <a:lstStyle/>
          <a:p>
            <a:pPr eaLnBrk="1" hangingPunct="1"/>
            <a:r>
              <a:rPr lang="en-US" sz="2800" dirty="0" smtClean="0"/>
              <a:t>Bottom Up</a:t>
            </a:r>
          </a:p>
          <a:p>
            <a:pPr eaLnBrk="1" hangingPunct="1"/>
            <a:r>
              <a:rPr lang="en-US" sz="2800" dirty="0" smtClean="0"/>
              <a:t>Top down</a:t>
            </a:r>
          </a:p>
          <a:p>
            <a:pPr eaLnBrk="1" hangingPunct="1"/>
            <a:r>
              <a:rPr lang="en-US" sz="2800" dirty="0" smtClean="0"/>
              <a:t>Analogy</a:t>
            </a:r>
          </a:p>
          <a:p>
            <a:pPr eaLnBrk="1" hangingPunct="1"/>
            <a:r>
              <a:rPr lang="en-US" sz="2800" dirty="0" smtClean="0"/>
              <a:t>Expert Judgment</a:t>
            </a:r>
          </a:p>
          <a:p>
            <a:pPr eaLnBrk="1" hangingPunct="1"/>
            <a:r>
              <a:rPr lang="en-US" sz="2800" dirty="0" smtClean="0"/>
              <a:t>Parametric or Algorithmic Method</a:t>
            </a:r>
          </a:p>
          <a:p>
            <a:pPr lvl="1" eaLnBrk="1" hangingPunct="1"/>
            <a:r>
              <a:rPr lang="en-US" dirty="0" smtClean="0"/>
              <a:t>Using formulas and equations</a:t>
            </a:r>
          </a:p>
          <a:p>
            <a:pPr lvl="1"/>
            <a:r>
              <a:rPr lang="en-US" dirty="0" smtClean="0"/>
              <a:t>Lines of Code (LOC)</a:t>
            </a:r>
          </a:p>
          <a:p>
            <a:pPr lvl="1"/>
            <a:r>
              <a:rPr lang="en-US" dirty="0" smtClean="0"/>
              <a:t>Function points</a:t>
            </a:r>
          </a:p>
          <a:p>
            <a:pPr lvl="1"/>
            <a:r>
              <a:rPr lang="en-US" dirty="0" err="1" smtClean="0"/>
              <a:t>CoCoMo</a:t>
            </a:r>
            <a:endParaRPr lang="en-US" dirty="0" smtClean="0"/>
          </a:p>
          <a:p>
            <a:pPr lvl="1" eaLnBrk="1" hangingPunct="1"/>
            <a:endParaRPr lang="en-US" sz="2400" dirty="0" smtClean="0"/>
          </a:p>
        </p:txBody>
      </p:sp>
      <p:sp>
        <p:nvSpPr>
          <p:cNvPr id="41986" name="Slide Number Placeholder 5"/>
          <p:cNvSpPr>
            <a:spLocks noGrp="1"/>
          </p:cNvSpPr>
          <p:nvPr>
            <p:ph type="sldNum" sz="quarter" idx="12"/>
          </p:nvPr>
        </p:nvSpPr>
        <p:spPr>
          <a:noFill/>
        </p:spPr>
        <p:txBody>
          <a:bodyPr/>
          <a:lstStyle/>
          <a:p>
            <a:fld id="{669CDF37-60ED-4111-B976-441DB8E8783D}" type="slidenum">
              <a:rPr lang="en-US" smtClean="0"/>
              <a:pPr/>
              <a:t>9</a:t>
            </a:fld>
            <a:endParaRPr lang="en-US"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1456</TotalTime>
  <Words>925</Words>
  <Application>Microsoft Office PowerPoint</Application>
  <PresentationFormat>Custom</PresentationFormat>
  <Paragraphs>80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Methods of estimating activity duration</vt:lpstr>
      <vt:lpstr>Analogy</vt:lpstr>
      <vt:lpstr>Historical Data</vt:lpstr>
      <vt:lpstr>Seeking Expert Advice</vt:lpstr>
      <vt:lpstr>Applying the Delphi Technique 150</vt:lpstr>
      <vt:lpstr>Three-Point Technique</vt:lpstr>
      <vt:lpstr>PowerPoint Presentation</vt:lpstr>
      <vt:lpstr>Cost Estimation</vt:lpstr>
      <vt:lpstr>Estimation Methodologies</vt:lpstr>
      <vt:lpstr>Code-based Estimates</vt:lpstr>
      <vt:lpstr>LOC Estimate Issues</vt:lpstr>
      <vt:lpstr>Function Points</vt:lpstr>
      <vt:lpstr>Important FPA notes</vt:lpstr>
      <vt:lpstr>Functional Units of FP</vt:lpstr>
      <vt:lpstr>PowerPoint Presentation</vt:lpstr>
      <vt:lpstr>Functional Units of FP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WAQAS</dc:creator>
  <cp:lastModifiedBy>WAQAS</cp:lastModifiedBy>
  <cp:revision>25</cp:revision>
  <dcterms:created xsi:type="dcterms:W3CDTF">2013-07-15T20:24:27Z</dcterms:created>
  <dcterms:modified xsi:type="dcterms:W3CDTF">2018-04-24T08:36:32Z</dcterms:modified>
</cp:coreProperties>
</file>